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ppt/notesSlides/notesSlide6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4"/>
  </p:notesMasterIdLst>
  <p:sldIdLst>
    <p:sldId id="256" r:id="rId2"/>
    <p:sldId id="543" r:id="rId3"/>
    <p:sldId id="1495" r:id="rId4"/>
    <p:sldId id="1496" r:id="rId5"/>
    <p:sldId id="1498" r:id="rId6"/>
    <p:sldId id="1497" r:id="rId7"/>
    <p:sldId id="1499" r:id="rId8"/>
    <p:sldId id="1500" r:id="rId9"/>
    <p:sldId id="1502" r:id="rId10"/>
    <p:sldId id="1503" r:id="rId11"/>
    <p:sldId id="1504" r:id="rId12"/>
    <p:sldId id="1505" r:id="rId13"/>
    <p:sldId id="1501" r:id="rId14"/>
    <p:sldId id="1506" r:id="rId15"/>
    <p:sldId id="1507" r:id="rId16"/>
    <p:sldId id="1508" r:id="rId17"/>
    <p:sldId id="1509" r:id="rId18"/>
    <p:sldId id="1510" r:id="rId19"/>
    <p:sldId id="1511" r:id="rId20"/>
    <p:sldId id="1512" r:id="rId21"/>
    <p:sldId id="1513" r:id="rId22"/>
    <p:sldId id="1514" r:id="rId23"/>
    <p:sldId id="1516" r:id="rId24"/>
    <p:sldId id="1517" r:id="rId25"/>
    <p:sldId id="1518" r:id="rId26"/>
    <p:sldId id="1519" r:id="rId27"/>
    <p:sldId id="1520" r:id="rId28"/>
    <p:sldId id="1521" r:id="rId29"/>
    <p:sldId id="1522" r:id="rId30"/>
    <p:sldId id="1524" r:id="rId31"/>
    <p:sldId id="1523" r:id="rId32"/>
    <p:sldId id="1525" r:id="rId33"/>
    <p:sldId id="1526" r:id="rId34"/>
    <p:sldId id="1528" r:id="rId35"/>
    <p:sldId id="1527" r:id="rId36"/>
    <p:sldId id="1529" r:id="rId37"/>
    <p:sldId id="1530" r:id="rId38"/>
    <p:sldId id="1531" r:id="rId39"/>
    <p:sldId id="1532" r:id="rId40"/>
    <p:sldId id="1533" r:id="rId41"/>
    <p:sldId id="1534" r:id="rId42"/>
    <p:sldId id="1535" r:id="rId43"/>
    <p:sldId id="1536" r:id="rId44"/>
    <p:sldId id="1537" r:id="rId45"/>
    <p:sldId id="1538" r:id="rId46"/>
    <p:sldId id="1539" r:id="rId47"/>
    <p:sldId id="1554" r:id="rId48"/>
    <p:sldId id="1540" r:id="rId49"/>
    <p:sldId id="1541" r:id="rId50"/>
    <p:sldId id="1542" r:id="rId51"/>
    <p:sldId id="1543" r:id="rId52"/>
    <p:sldId id="1544" r:id="rId53"/>
    <p:sldId id="1545" r:id="rId54"/>
    <p:sldId id="1546" r:id="rId55"/>
    <p:sldId id="1547" r:id="rId56"/>
    <p:sldId id="1548" r:id="rId57"/>
    <p:sldId id="1549" r:id="rId58"/>
    <p:sldId id="1550" r:id="rId59"/>
    <p:sldId id="1551" r:id="rId60"/>
    <p:sldId id="1552" r:id="rId61"/>
    <p:sldId id="1553" r:id="rId62"/>
    <p:sldId id="306" r:id="rId6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81" autoAdjust="0"/>
    <p:restoredTop sz="94660"/>
  </p:normalViewPr>
  <p:slideViewPr>
    <p:cSldViewPr snapToGrid="0">
      <p:cViewPr>
        <p:scale>
          <a:sx n="91" d="100"/>
          <a:sy n="91" d="100"/>
        </p:scale>
        <p:origin x="-18" y="5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8.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p>
          <a:p>
            <a:pPr marL="342900" lvl="0" indent="-342900" algn="ctr"/>
            <a:r>
              <a:rPr lang="en-US" sz="2000" b="1" dirty="0" smtClean="0">
                <a:latin typeface="Bookman Old Style" pitchFamily="18" charset="0"/>
              </a:rPr>
              <a:t>ENTENDIENDO EL TALMUD </a:t>
            </a:r>
            <a:r>
              <a:rPr lang="en-US" sz="2000" b="1" dirty="0" smtClean="0">
                <a:latin typeface="Bookman Old Style" pitchFamily="18" charset="0"/>
              </a:rPr>
              <a:t>1 y 2</a:t>
            </a:r>
            <a:endParaRPr lang="es-CO" sz="1800" b="1" dirty="0" smtClean="0">
              <a:latin typeface="Bookman Old Style" pitchFamily="18" charset="0"/>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1800" b="0" i="0" u="none" strike="noStrike" cap="none" dirty="0">
                <a:solidFill>
                  <a:srgbClr val="000000"/>
                </a:solidFill>
                <a:latin typeface="Bookman Old Style" pitchFamily="18" charset="0"/>
                <a:ea typeface="Calibri"/>
                <a:cs typeface="Calibri"/>
                <a:sym typeface="Calibri"/>
              </a:rPr>
              <a:t>Por: Eliyahu BaYona</a:t>
            </a:r>
            <a:endParaRPr sz="1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1800" b="0" i="0" u="none" strike="noStrike" cap="none" dirty="0">
                <a:solidFill>
                  <a:srgbClr val="000000"/>
                </a:solidFill>
                <a:latin typeface="Bookman Old Style" pitchFamily="18" charset="0"/>
                <a:ea typeface="Calibri"/>
                <a:cs typeface="Calibri"/>
                <a:sym typeface="Calibri"/>
              </a:rPr>
              <a:t>Director Shalom Haverim Org</a:t>
            </a:r>
            <a:endParaRPr sz="1000" dirty="0">
              <a:latin typeface="Bookman Old Style" pitchFamily="18" charset="0"/>
            </a:endParaRPr>
          </a:p>
          <a:p>
            <a:pPr marL="0" marR="0" lvl="0" indent="0" algn="ctr" rtl="0">
              <a:spcBef>
                <a:spcPts val="800"/>
              </a:spcBef>
              <a:spcAft>
                <a:spcPts val="0"/>
              </a:spcAft>
              <a:buNone/>
            </a:pPr>
            <a:r>
              <a:rPr lang="es-CO" sz="1800" b="0" i="0" u="none" strike="noStrike" cap="none" dirty="0">
                <a:solidFill>
                  <a:srgbClr val="000000"/>
                </a:solidFill>
                <a:latin typeface="Bookman Old Style" pitchFamily="18" charset="0"/>
                <a:ea typeface="Calibri"/>
                <a:cs typeface="Calibri"/>
                <a:sym typeface="Calibri"/>
              </a:rPr>
              <a:t>New York</a:t>
            </a:r>
            <a:endParaRPr sz="1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pic>
        <p:nvPicPr>
          <p:cNvPr id="9" name="Picture 3"/>
          <p:cNvPicPr>
            <a:picLocks noChangeAspect="1" noChangeArrowheads="1"/>
          </p:cNvPicPr>
          <p:nvPr/>
        </p:nvPicPr>
        <p:blipFill>
          <a:blip r:embed="rId5"/>
          <a:srcRect/>
          <a:stretch>
            <a:fillRect/>
          </a:stretch>
        </p:blipFill>
        <p:spPr bwMode="auto">
          <a:xfrm>
            <a:off x="2089376" y="574821"/>
            <a:ext cx="4596902" cy="1570971"/>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6" name="Picture 2"/>
          <p:cNvPicPr>
            <a:picLocks noChangeAspect="1" noChangeArrowheads="1"/>
          </p:cNvPicPr>
          <p:nvPr/>
        </p:nvPicPr>
        <p:blipFill>
          <a:blip r:embed="rId4"/>
          <a:srcRect/>
          <a:stretch>
            <a:fillRect/>
          </a:stretch>
        </p:blipFill>
        <p:spPr bwMode="auto">
          <a:xfrm>
            <a:off x="373255" y="1408371"/>
            <a:ext cx="8612332" cy="4845269"/>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2400" b="1" dirty="0" smtClean="0">
                <a:latin typeface="Bookman Old Style" pitchFamily="18" charset="0"/>
              </a:rPr>
              <a:t>ENTENDIENDO EL TALMUD</a:t>
            </a:r>
          </a:p>
          <a:p>
            <a:pPr>
              <a:buNone/>
            </a:pPr>
            <a:r>
              <a:rPr lang="es-ES" sz="2000" dirty="0" smtClean="0">
                <a:latin typeface="Bookman Old Style" pitchFamily="18" charset="0"/>
              </a:rPr>
              <a:t>Agradecimientos a MJL y otros</a:t>
            </a:r>
          </a:p>
          <a:p>
            <a:pPr>
              <a:buNone/>
            </a:pPr>
            <a:r>
              <a:rPr lang="es-ES" sz="2800" dirty="0" smtClean="0">
                <a:latin typeface="Bookman Old Style" pitchFamily="18" charset="0"/>
              </a:rPr>
              <a:t>Palabras y frases del Talmud</a:t>
            </a:r>
          </a:p>
          <a:p>
            <a:pPr>
              <a:buNone/>
            </a:pPr>
            <a:r>
              <a:rPr lang="es-ES" sz="2800" dirty="0" smtClean="0">
                <a:latin typeface="Bookman Old Style" pitchFamily="18" charset="0"/>
              </a:rPr>
              <a:t>Vocabulario esencial para comprender el Talmud.</a:t>
            </a:r>
          </a:p>
          <a:p>
            <a:pPr>
              <a:buNone/>
            </a:pPr>
            <a:r>
              <a:rPr lang="es-ES" sz="2800" dirty="0" smtClean="0">
                <a:latin typeface="Bookman Old Style" pitchFamily="18" charset="0"/>
              </a:rPr>
              <a:t>Para poder comprender el Talmud primero debemos conocer muchos de los términos, frases y palabras que se encuentran en el, asimismo, la época en que ha sido sometido a adiciones (no ediciones).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2800" dirty="0" smtClean="0">
                <a:latin typeface="Bookman Old Style" pitchFamily="18" charset="0"/>
              </a:rPr>
              <a:t>El término hebreo </a:t>
            </a:r>
            <a:r>
              <a:rPr lang="es-ES" sz="2800" b="1" i="1" dirty="0" smtClean="0">
                <a:latin typeface="Bookman Old Style" pitchFamily="18" charset="0"/>
              </a:rPr>
              <a:t>Talmud</a:t>
            </a:r>
            <a:r>
              <a:rPr lang="es-ES" sz="2800" dirty="0" smtClean="0">
                <a:latin typeface="Bookman Old Style" pitchFamily="18" charset="0"/>
              </a:rPr>
              <a:t> (“estudio” o “aprendizaje”) y se relaciona con </a:t>
            </a:r>
            <a:r>
              <a:rPr lang="es-ES" sz="2800" b="1" i="1" dirty="0" smtClean="0">
                <a:latin typeface="Bookman Old Style" pitchFamily="18" charset="0"/>
              </a:rPr>
              <a:t>Talmid</a:t>
            </a:r>
            <a:r>
              <a:rPr lang="es-ES" sz="2800" dirty="0" smtClean="0">
                <a:latin typeface="Bookman Old Style" pitchFamily="18" charset="0"/>
              </a:rPr>
              <a:t> que es aquella persona que lo estudia y se refiere comúnmente a una recopilación de enseñanzas antiguas consideradas sagradas y normativas por los judíos desde el momento en que se recopilaron hasta los tiempos modernos y que aún son consideradas así por los judíos religiosos tradicionales.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2900" dirty="0" smtClean="0">
                <a:latin typeface="Bookman Old Style" pitchFamily="18" charset="0"/>
              </a:rPr>
              <a:t>El Talmud es un comentario sobre la Mishná, un compendio del siglo III de la ley judía. </a:t>
            </a:r>
          </a:p>
          <a:p>
            <a:pPr>
              <a:buNone/>
            </a:pPr>
            <a:r>
              <a:rPr lang="es-ES" sz="2900" dirty="0" smtClean="0">
                <a:latin typeface="Bookman Old Style" pitchFamily="18" charset="0"/>
              </a:rPr>
              <a:t>Está compuesto principalmente por las tradiciones citadas de cientos de rabinos de los siglos I al V, organizadas en discusiones temáticas que con frecuencia se desarrollan de manera asociativa, en lugar de sistemática.</a:t>
            </a:r>
            <a:endParaRPr lang="en-U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dirty="0" smtClean="0">
                <a:latin typeface="Bookman Old Style" pitchFamily="18" charset="0"/>
              </a:rPr>
              <a:t>Está escrito en arameo, pero cita muchos textos hebreos y los dos idiomas están entrelazados en todo momento. </a:t>
            </a:r>
          </a:p>
          <a:p>
            <a:pPr>
              <a:buNone/>
            </a:pPr>
            <a:r>
              <a:rPr lang="es-ES" dirty="0" smtClean="0">
                <a:latin typeface="Bookman Old Style" pitchFamily="18" charset="0"/>
              </a:rPr>
              <a:t>Cuando cita la Biblia, a menudo lo hace parcialmente, asumiendo que el lector puede completar un versículo bíblico de memoria.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dirty="0" smtClean="0">
                <a:latin typeface="Bookman Old Style" pitchFamily="18" charset="0"/>
              </a:rPr>
              <a:t>En resumen, el Talmud es un texto escrito por personas de adentro, para personas de adentro. </a:t>
            </a:r>
          </a:p>
          <a:p>
            <a:pPr>
              <a:buNone/>
            </a:pPr>
            <a:r>
              <a:rPr lang="es-ES" dirty="0" smtClean="0">
                <a:latin typeface="Bookman Old Style" pitchFamily="18" charset="0"/>
              </a:rPr>
              <a:t>Entrar en el Talmud significa entrar directamente en el vocabulario básico del mismo. </a:t>
            </a:r>
          </a:p>
          <a:p>
            <a:pPr>
              <a:buNone/>
            </a:pPr>
            <a:r>
              <a:rPr lang="es-ES" dirty="0" smtClean="0">
                <a:latin typeface="Bookman Old Style" pitchFamily="18" charset="0"/>
              </a:rPr>
              <a:t>Estas son palabras comunes asociadas con el Talmud que debes conocer:</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3000" b="1" dirty="0" smtClean="0">
                <a:latin typeface="Bookman Old Style" pitchFamily="18" charset="0"/>
              </a:rPr>
              <a:t>Mishná</a:t>
            </a:r>
            <a:r>
              <a:rPr lang="es-ES" sz="3000" dirty="0" smtClean="0">
                <a:latin typeface="Bookman Old Style" pitchFamily="18" charset="0"/>
              </a:rPr>
              <a:t>.-La palabra </a:t>
            </a:r>
            <a:r>
              <a:rPr lang="es-ES" sz="3000" b="1" i="1" dirty="0" smtClean="0">
                <a:latin typeface="Bookman Old Style" pitchFamily="18" charset="0"/>
              </a:rPr>
              <a:t>Mishná</a:t>
            </a:r>
            <a:r>
              <a:rPr lang="es-ES" sz="3000" dirty="0" smtClean="0">
                <a:latin typeface="Bookman Old Style" pitchFamily="18" charset="0"/>
              </a:rPr>
              <a:t> es una palabra hebrea que significa “estudio por repetición” o “instrucción por repetición”. </a:t>
            </a:r>
          </a:p>
          <a:p>
            <a:pPr>
              <a:buNone/>
            </a:pPr>
            <a:r>
              <a:rPr lang="es-ES" sz="3000" dirty="0" smtClean="0">
                <a:latin typeface="Bookman Old Style" pitchFamily="18" charset="0"/>
              </a:rPr>
              <a:t>Proviene del verbo </a:t>
            </a:r>
            <a:r>
              <a:rPr lang="es-ES" sz="3000" b="1" i="1" dirty="0" smtClean="0">
                <a:latin typeface="Bookman Old Style" pitchFamily="18" charset="0"/>
              </a:rPr>
              <a:t>shaná</a:t>
            </a:r>
            <a:r>
              <a:rPr lang="es-ES" sz="3000" dirty="0" smtClean="0">
                <a:latin typeface="Bookman Old Style" pitchFamily="18" charset="0"/>
              </a:rPr>
              <a:t>, que significa “estudiar y repasar” o “secundario”. </a:t>
            </a:r>
          </a:p>
          <a:p>
            <a:pPr>
              <a:buNone/>
            </a:pPr>
            <a:r>
              <a:rPr lang="es-ES" sz="3000" dirty="0" smtClean="0">
                <a:latin typeface="Bookman Old Style" pitchFamily="18" charset="0"/>
              </a:rPr>
              <a:t>La Mishná es la primera colección escrita de tradiciones orales judías, también conocida como Torá Oral.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dirty="0" smtClean="0">
                <a:latin typeface="Bookman Old Style" pitchFamily="18" charset="0"/>
              </a:rPr>
              <a:t>Es una compilación de la ley y la tradición oral judía que amplía e interpreta la Ley escrita de Dios, en particular la Ley dada a Moisés en el Monte Sinaí. </a:t>
            </a:r>
          </a:p>
          <a:p>
            <a:pPr>
              <a:buNone/>
            </a:pPr>
            <a:r>
              <a:rPr lang="es-ES" dirty="0" smtClean="0">
                <a:latin typeface="Bookman Old Style" pitchFamily="18" charset="0"/>
              </a:rPr>
              <a:t>La Mishná complementa las leyes escritas que se encuentran en la Tora o Pentateuco.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dirty="0" smtClean="0">
                <a:latin typeface="Bookman Old Style" pitchFamily="18" charset="0"/>
              </a:rPr>
              <a:t>Presenta diversas interpretaciones de tradiciones legales que se habían conservado oralmente al menos desde la época de Esdras (c. 450 a.e.c.). El material más antiguo que sobrevive de la Mishná data de los siglos VI y VII a.e.c., pero fue compilado y puesto en forma escrita a principios del siglo III e.c.</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b="1" dirty="0" smtClean="0">
                <a:latin typeface="Bookman Old Style" pitchFamily="18" charset="0"/>
              </a:rPr>
              <a:t>Gemará</a:t>
            </a:r>
            <a:r>
              <a:rPr lang="es-ES" dirty="0" smtClean="0">
                <a:latin typeface="Bookman Old Style" pitchFamily="18" charset="0"/>
              </a:rPr>
              <a:t> –Es la mayor parte del texto del Talmud y es la suma de todos los diversos comentarios sobre la Mishná. </a:t>
            </a:r>
          </a:p>
          <a:p>
            <a:pPr>
              <a:buNone/>
            </a:pPr>
            <a:r>
              <a:rPr lang="es-ES" dirty="0" smtClean="0">
                <a:latin typeface="Bookman Old Style" pitchFamily="18" charset="0"/>
              </a:rPr>
              <a:t>A veces la palabra “Talmud” se refiere únicamente a la Guemará, aunque normalmente se refiere a la combinación de la Mishná y la Guemará.</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3000" b="1" dirty="0" smtClean="0">
                <a:latin typeface="Bookman Old Style" pitchFamily="18" charset="0"/>
              </a:rPr>
              <a:t>Havruta</a:t>
            </a:r>
            <a:r>
              <a:rPr lang="es-ES" sz="3000" dirty="0" smtClean="0">
                <a:latin typeface="Bookman Old Style" pitchFamily="18" charset="0"/>
              </a:rPr>
              <a:t> – Pronunciada también como Havrusa, esta palabra se refiere a un compañero con quien uno estudia el Talmud.</a:t>
            </a:r>
          </a:p>
          <a:p>
            <a:pPr>
              <a:buNone/>
            </a:pPr>
            <a:r>
              <a:rPr lang="es-ES" sz="3000" b="1" dirty="0" smtClean="0">
                <a:latin typeface="Bookman Old Style" pitchFamily="18" charset="0"/>
              </a:rPr>
              <a:t>Agadá</a:t>
            </a:r>
            <a:r>
              <a:rPr lang="es-ES" sz="3000" dirty="0" smtClean="0">
                <a:latin typeface="Bookman Old Style" pitchFamily="18" charset="0"/>
              </a:rPr>
              <a:t> – Esta palabra significa literalmente “contar” y es un término general que se refiere a los escritos no legales (por ej. no halájicos) del Talmud y otra literatura rabínica clásica.</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dirty="0" smtClean="0">
                <a:latin typeface="Bookman Old Style" pitchFamily="18" charset="0"/>
              </a:rPr>
              <a:t>Incluye interpretación bíblica, narraciones y folclore, parábolas, anécdotas históricas, consejos prácticos y sabiduría moral.</a:t>
            </a:r>
          </a:p>
          <a:p>
            <a:pPr>
              <a:buNone/>
            </a:pPr>
            <a:r>
              <a:rPr lang="es-ES" b="1" dirty="0" smtClean="0">
                <a:latin typeface="Bookman Old Style" pitchFamily="18" charset="0"/>
              </a:rPr>
              <a:t>Amorá</a:t>
            </a:r>
            <a:r>
              <a:rPr lang="es-ES" dirty="0" smtClean="0">
                <a:latin typeface="Bookman Old Style" pitchFamily="18" charset="0"/>
              </a:rPr>
              <a:t> – (pl. Amoraim), esta palabra se refiere a los rabinos de la Tierra de Israel y Babilonia entre los siglos III y V que se citan en la Guemará.</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b="1" dirty="0" smtClean="0">
                <a:latin typeface="Bookman Old Style" pitchFamily="18" charset="0"/>
              </a:rPr>
              <a:t>Bavlí</a:t>
            </a:r>
            <a:r>
              <a:rPr lang="es-ES" dirty="0" smtClean="0">
                <a:latin typeface="Bookman Old Style" pitchFamily="18" charset="0"/>
              </a:rPr>
              <a:t> – Se refiere a la versión del Talmud producida en Babilonia (en español, el “Talmud de Babilonia”).</a:t>
            </a:r>
          </a:p>
          <a:p>
            <a:pPr>
              <a:buNone/>
            </a:pPr>
            <a:r>
              <a:rPr lang="es-ES" dirty="0" smtClean="0">
                <a:latin typeface="Bookman Old Style" pitchFamily="18" charset="0"/>
              </a:rPr>
              <a:t>Es uno de los dos Talmuds (el otro es el Yerushalmi), y es el más completo, el más estudiado y el más sagrado de los dos.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3000" dirty="0" smtClean="0">
                <a:latin typeface="Bookman Old Style" pitchFamily="18" charset="0"/>
              </a:rPr>
              <a:t>Cuando la gente se refiere simplemente al “Talmud”, generalmente se refiere al Bavli. </a:t>
            </a:r>
          </a:p>
          <a:p>
            <a:pPr>
              <a:buNone/>
            </a:pPr>
            <a:r>
              <a:rPr lang="es-ES" sz="3000" dirty="0" smtClean="0">
                <a:latin typeface="Bookman Old Style" pitchFamily="18" charset="0"/>
              </a:rPr>
              <a:t>El Bavli es el texto fundacional del judaísmo.</a:t>
            </a:r>
          </a:p>
          <a:p>
            <a:pPr>
              <a:buNone/>
            </a:pPr>
            <a:r>
              <a:rPr lang="es-ES" sz="3000" dirty="0" smtClean="0">
                <a:latin typeface="Bookman Old Style" pitchFamily="18" charset="0"/>
              </a:rPr>
              <a:t>En el caso del Talmud de Babilonia, serían Ravina y Rav Ashi quienes fueron los principales compiladores/editores del Talmud.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3000" dirty="0" smtClean="0">
                <a:latin typeface="Bookman Old Style" pitchFamily="18" charset="0"/>
              </a:rPr>
              <a:t>Se hicieron algunas pequeñas enmiendas después de su muerte, pero en su mayor parte, fueron ellos quienes crearon la edición final que tenemos hoy.</a:t>
            </a:r>
          </a:p>
          <a:p>
            <a:pPr>
              <a:buNone/>
            </a:pPr>
            <a:r>
              <a:rPr lang="es-ES" sz="3000" b="1" dirty="0" smtClean="0">
                <a:latin typeface="Bookman Old Style" pitchFamily="18" charset="0"/>
              </a:rPr>
              <a:t>Yerushalmi</a:t>
            </a:r>
            <a:r>
              <a:rPr lang="es-ES" sz="3000" dirty="0" smtClean="0">
                <a:latin typeface="Bookman Old Style" pitchFamily="18" charset="0"/>
              </a:rPr>
              <a:t>.- La Guemará de Yerushalmi está escrita principalmente en arameo palestino, que es bastante diferente del dialecto babilónico.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dirty="0" smtClean="0">
                <a:latin typeface="Bookman Old Style" pitchFamily="18" charset="0"/>
              </a:rPr>
              <a:t>El Yerushalmi contiene más fragmentos narrativos largos que el Bavli y, a diferencia de este último, tiende a repetir grandes fragmentos de material.</a:t>
            </a:r>
          </a:p>
          <a:p>
            <a:pPr>
              <a:buNone/>
            </a:pPr>
            <a:r>
              <a:rPr lang="es-ES" dirty="0" smtClean="0">
                <a:latin typeface="Bookman Old Style" pitchFamily="18" charset="0"/>
              </a:rPr>
              <a:t>La compilación más antigua se llama Talmud de Jerusalén o Talmud Yerushalmi.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dirty="0" smtClean="0">
                <a:latin typeface="Bookman Old Style" pitchFamily="18" charset="0"/>
              </a:rPr>
              <a:t>Fue compilado en el siglo IV en Galilea. El Talmud de Babilonia se compiló alrededor del año 500, aunque se siguió editando más tarde. </a:t>
            </a:r>
          </a:p>
          <a:p>
            <a:pPr>
              <a:buNone/>
            </a:pPr>
            <a:r>
              <a:rPr lang="es-ES" dirty="0" smtClean="0">
                <a:latin typeface="Bookman Old Style" pitchFamily="18" charset="0"/>
              </a:rPr>
              <a:t>La palabra "Talmud", cuando se utiliza sin ninguna calificación, suele referirse al Talmud de Babilonia.</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b="1" dirty="0" smtClean="0">
                <a:latin typeface="Bookman Old Style" pitchFamily="18" charset="0"/>
              </a:rPr>
              <a:t>Beit Midrash </a:t>
            </a:r>
            <a:r>
              <a:rPr lang="es-ES" dirty="0" smtClean="0">
                <a:latin typeface="Bookman Old Style" pitchFamily="18" charset="0"/>
              </a:rPr>
              <a:t>– Literalmente “casa de estudio”, el Beit Midrash es el lugar donde los rabinos se reúnen para aprender, dar conferencias y debatir.</a:t>
            </a:r>
          </a:p>
          <a:p>
            <a:pPr>
              <a:buNone/>
            </a:pPr>
            <a:r>
              <a:rPr lang="es-ES" b="1" dirty="0" smtClean="0">
                <a:latin typeface="Bookman Old Style" pitchFamily="18" charset="0"/>
              </a:rPr>
              <a:t>Beraita</a:t>
            </a:r>
            <a:r>
              <a:rPr lang="es-ES" dirty="0" smtClean="0">
                <a:latin typeface="Bookman Old Style" pitchFamily="18" charset="0"/>
              </a:rPr>
              <a:t> –Se refiere a una enseñanza de un Taná (rabino del siglo I-III) que no está en la Mishná. Muchas, aunque no todas, las beraitas están reunidas en la Tosefta.</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3000" b="1" dirty="0" smtClean="0">
                <a:latin typeface="Bookman Old Style" pitchFamily="18" charset="0"/>
              </a:rPr>
              <a:t>Halajá </a:t>
            </a:r>
            <a:r>
              <a:rPr lang="es-ES" sz="3000" dirty="0" smtClean="0">
                <a:latin typeface="Bookman Old Style" pitchFamily="18" charset="0"/>
              </a:rPr>
              <a:t>–</a:t>
            </a:r>
            <a:r>
              <a:rPr lang="es-ES" sz="3000" b="1" dirty="0" smtClean="0">
                <a:latin typeface="Bookman Old Style" pitchFamily="18" charset="0"/>
              </a:rPr>
              <a:t> </a:t>
            </a:r>
            <a:r>
              <a:rPr lang="es-ES" sz="3000" dirty="0" smtClean="0">
                <a:latin typeface="Bookman Old Style" pitchFamily="18" charset="0"/>
              </a:rPr>
              <a:t>Viene de la palabra hebrea para “caminar” o “sendero”, es la interpretación rabínica de la ley judía.</a:t>
            </a:r>
          </a:p>
          <a:p>
            <a:pPr>
              <a:buNone/>
            </a:pPr>
            <a:r>
              <a:rPr lang="es-ES" sz="3000" b="1" dirty="0" smtClean="0">
                <a:latin typeface="Bookman Old Style" pitchFamily="18" charset="0"/>
              </a:rPr>
              <a:t>Geonim</a:t>
            </a:r>
            <a:r>
              <a:rPr lang="es-ES" sz="3000" dirty="0" smtClean="0">
                <a:latin typeface="Bookman Old Style" pitchFamily="18" charset="0"/>
              </a:rPr>
              <a:t> — Singular: Gaón. Los geonim eran los jefes de las academias talmúdicas en Babilonia, situadas en Sura y Pumbedita, desde el momento en que se completó el Talmud (finales del siglo VI) hasta el siglo X.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3000" dirty="0" smtClean="0">
                <a:latin typeface="Bookman Old Style" pitchFamily="18" charset="0"/>
              </a:rPr>
              <a:t>En su época, eran las máximas autoridades en materia de derecho judío. </a:t>
            </a:r>
          </a:p>
          <a:p>
            <a:pPr>
              <a:buNone/>
            </a:pPr>
            <a:r>
              <a:rPr lang="es-ES" sz="3000" dirty="0" smtClean="0">
                <a:latin typeface="Bookman Old Style" pitchFamily="18" charset="0"/>
              </a:rPr>
              <a:t>También se encontraban entre los primeros comentaristas talmúdicos y fueron los autores de los primeros sidurim. </a:t>
            </a:r>
          </a:p>
          <a:p>
            <a:pPr>
              <a:buNone/>
            </a:pPr>
            <a:r>
              <a:rPr lang="es-ES" sz="3000" dirty="0" smtClean="0">
                <a:latin typeface="Bookman Old Style" pitchFamily="18" charset="0"/>
              </a:rPr>
              <a:t>El más famoso es Saadiah Gaon (882-942.</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b="1" dirty="0" smtClean="0">
                <a:latin typeface="Bookman Old Style" pitchFamily="18" charset="0"/>
              </a:rPr>
              <a:t>Majloket</a:t>
            </a:r>
            <a:r>
              <a:rPr lang="es-ES" dirty="0" smtClean="0">
                <a:latin typeface="Bookman Old Style" pitchFamily="18" charset="0"/>
              </a:rPr>
              <a:t> – Significa disputa o argumento y se refiere a un desacuerdo legal entre sabios en el Talmud.</a:t>
            </a:r>
          </a:p>
          <a:p>
            <a:pPr>
              <a:buNone/>
            </a:pPr>
            <a:r>
              <a:rPr lang="es-ES" b="1" dirty="0" smtClean="0">
                <a:latin typeface="Bookman Old Style" pitchFamily="18" charset="0"/>
              </a:rPr>
              <a:t>Masejet</a:t>
            </a:r>
            <a:r>
              <a:rPr lang="es-ES" dirty="0" smtClean="0">
                <a:latin typeface="Bookman Old Style" pitchFamily="18" charset="0"/>
              </a:rPr>
              <a:t> – Esta palabra significa “tratado”. </a:t>
            </a:r>
          </a:p>
          <a:p>
            <a:pPr>
              <a:buNone/>
            </a:pPr>
            <a:r>
              <a:rPr lang="es-ES" dirty="0" smtClean="0">
                <a:latin typeface="Bookman Old Style" pitchFamily="18" charset="0"/>
              </a:rPr>
              <a:t>El Talmud babilónico está compuesto por 63 masejets.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b="1" dirty="0" smtClean="0">
                <a:latin typeface="Bookman Old Style" pitchFamily="18" charset="0"/>
              </a:rPr>
              <a:t>Rashi</a:t>
            </a:r>
            <a:r>
              <a:rPr lang="es-ES" dirty="0" smtClean="0">
                <a:latin typeface="Bookman Old Style" pitchFamily="18" charset="0"/>
              </a:rPr>
              <a:t> – Rashi, el rabino Salomón ben Isaac, fue uno de los más grandes expositores y comentaristas del Talmud. </a:t>
            </a:r>
          </a:p>
          <a:p>
            <a:pPr>
              <a:buNone/>
            </a:pPr>
            <a:r>
              <a:rPr lang="es-ES" dirty="0" smtClean="0">
                <a:latin typeface="Bookman Old Style" pitchFamily="18" charset="0"/>
              </a:rPr>
              <a:t>Vivió en Francia en el siglo XI y también escribió un comentario clásico sobre la Biblia.</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2800" b="1" dirty="0" smtClean="0">
                <a:latin typeface="Bookman Old Style" pitchFamily="18" charset="0"/>
              </a:rPr>
              <a:t>Rishonim</a:t>
            </a:r>
            <a:r>
              <a:rPr lang="es-ES" sz="2800" dirty="0" smtClean="0">
                <a:latin typeface="Bookman Old Style" pitchFamily="18" charset="0"/>
              </a:rPr>
              <a:t> – Singular: </a:t>
            </a:r>
            <a:r>
              <a:rPr lang="es-ES" sz="2800" b="1" dirty="0" smtClean="0">
                <a:latin typeface="Bookman Old Style" pitchFamily="18" charset="0"/>
              </a:rPr>
              <a:t>rishón</a:t>
            </a:r>
            <a:r>
              <a:rPr lang="es-ES" sz="2800" dirty="0" smtClean="0">
                <a:latin typeface="Bookman Old Style" pitchFamily="18" charset="0"/>
              </a:rPr>
              <a:t>. Los rishonim fueron los rabinos líderes entre los siglos XI y XV e.c., después de los geonim y antes de la creación del código de leyes talmúdicas más importante, el Shulján Aruj. </a:t>
            </a:r>
          </a:p>
          <a:p>
            <a:pPr>
              <a:buNone/>
            </a:pPr>
            <a:r>
              <a:rPr lang="es-ES" sz="2800" dirty="0" smtClean="0">
                <a:latin typeface="Bookman Old Style" pitchFamily="18" charset="0"/>
              </a:rPr>
              <a:t>Entre los rishonim famosos se encuentran Rashi, Najmánides, Moisés Maimónides, Yehuda HaLevy y los Tosafot (adiciones), entre muchos otros.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b="1" dirty="0" smtClean="0">
                <a:latin typeface="Bookman Old Style" pitchFamily="18" charset="0"/>
              </a:rPr>
              <a:t>Shas</a:t>
            </a:r>
            <a:r>
              <a:rPr lang="es-ES" dirty="0" smtClean="0">
                <a:latin typeface="Bookman Old Style" pitchFamily="18" charset="0"/>
              </a:rPr>
              <a:t> – Es en realidad un acrónimo del término hebreo </a:t>
            </a:r>
            <a:r>
              <a:rPr lang="es-ES" b="1" dirty="0" smtClean="0">
                <a:latin typeface="Bookman Old Style" pitchFamily="18" charset="0"/>
              </a:rPr>
              <a:t>shisha sidrei</a:t>
            </a:r>
            <a:r>
              <a:rPr lang="es-ES" dirty="0" smtClean="0">
                <a:latin typeface="Bookman Old Style" pitchFamily="18" charset="0"/>
              </a:rPr>
              <a:t>, que significa “seis órdenes”, en referencia a los seis órdenes de la Mishná. </a:t>
            </a:r>
          </a:p>
          <a:p>
            <a:pPr>
              <a:buNone/>
            </a:pPr>
            <a:r>
              <a:rPr lang="es-ES" dirty="0" smtClean="0">
                <a:latin typeface="Bookman Old Style" pitchFamily="18" charset="0"/>
              </a:rPr>
              <a:t>Sin embargo, el término se utiliza como una abreviatura de “Talmud”.</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b="1" dirty="0" smtClean="0">
                <a:latin typeface="Bookman Old Style" pitchFamily="18" charset="0"/>
              </a:rPr>
              <a:t>Siyum</a:t>
            </a:r>
            <a:r>
              <a:rPr lang="es-ES" dirty="0" smtClean="0">
                <a:latin typeface="Bookman Old Style" pitchFamily="18" charset="0"/>
              </a:rPr>
              <a:t> – Es una celebración que se hace cuando se ha completado un determinado conjunto definido de estudios, a menudo un Masejet, o tratado, del Talmud.</a:t>
            </a:r>
          </a:p>
          <a:p>
            <a:pPr>
              <a:buNone/>
            </a:pPr>
            <a:r>
              <a:rPr lang="es-ES" b="1" dirty="0" smtClean="0">
                <a:latin typeface="Bookman Old Style" pitchFamily="18" charset="0"/>
              </a:rPr>
              <a:t>Sugya</a:t>
            </a:r>
            <a:r>
              <a:rPr lang="es-ES" dirty="0" smtClean="0">
                <a:latin typeface="Bookman Old Style" pitchFamily="18" charset="0"/>
              </a:rPr>
              <a:t> – Se refiere a un conjunto de argumentos en el Talmud que juntos tratan un tema o mishná en particular.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3000" dirty="0" smtClean="0">
                <a:latin typeface="Bookman Old Style" pitchFamily="18" charset="0"/>
              </a:rPr>
              <a:t>Una sugya es una especie de argumento sostenido sobre un tema. Estos son los bloques de construcción del Talmud (casi como capítulos sin marcar).</a:t>
            </a:r>
          </a:p>
          <a:p>
            <a:pPr>
              <a:buNone/>
            </a:pPr>
            <a:r>
              <a:rPr lang="es-ES" sz="3000" b="1" dirty="0" smtClean="0">
                <a:latin typeface="Bookman Old Style" pitchFamily="18" charset="0"/>
              </a:rPr>
              <a:t>Tana</a:t>
            </a:r>
            <a:r>
              <a:rPr lang="es-ES" sz="3000" dirty="0" smtClean="0">
                <a:latin typeface="Bookman Old Style" pitchFamily="18" charset="0"/>
              </a:rPr>
              <a:t> – (plural Tanaim), los Tanaim fueron maestros que florecieron en la Tierra de Israel en los primeros dos siglos de nuestra era y cuyas opiniones aparecen en la Mishná.</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sz="3100" b="1" dirty="0" smtClean="0">
                <a:latin typeface="Bookman Old Style" pitchFamily="18" charset="0"/>
              </a:rPr>
              <a:t>Tosafot</a:t>
            </a:r>
            <a:r>
              <a:rPr lang="es-ES" sz="3100" dirty="0" smtClean="0">
                <a:latin typeface="Bookman Old Style" pitchFamily="18" charset="0"/>
              </a:rPr>
              <a:t> – Un conjunto de comentarios al Talmud que complementan el comentario de Rashi, compuesto principalmente por sus nietos.</a:t>
            </a:r>
          </a:p>
          <a:p>
            <a:pPr>
              <a:buNone/>
            </a:pPr>
            <a:r>
              <a:rPr lang="es-ES" sz="3100" b="1" dirty="0" smtClean="0">
                <a:latin typeface="Bookman Old Style" pitchFamily="18" charset="0"/>
              </a:rPr>
              <a:t>Tosefta</a:t>
            </a:r>
            <a:r>
              <a:rPr lang="es-ES" sz="3100" dirty="0" smtClean="0">
                <a:latin typeface="Bookman Old Style" pitchFamily="18" charset="0"/>
              </a:rPr>
              <a:t> – Pronunciado toe-SEF-</a:t>
            </a:r>
            <a:r>
              <a:rPr lang="es-ES" sz="3100" dirty="0" err="1" smtClean="0">
                <a:latin typeface="Bookman Old Style" pitchFamily="18" charset="0"/>
              </a:rPr>
              <a:t>tah</a:t>
            </a:r>
            <a:r>
              <a:rPr lang="es-ES" sz="3100" dirty="0" smtClean="0">
                <a:latin typeface="Bookman Old Style" pitchFamily="18" charset="0"/>
              </a:rPr>
              <a:t>, se refiere a una colección de enseñanzas tanaíticas (de rabinos del siglo I-III) que sigue la misma estructura que la Mishná.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TALMUD</a:t>
            </a:r>
          </a:p>
          <a:p>
            <a:pPr>
              <a:buNone/>
            </a:pPr>
            <a:r>
              <a:rPr lang="es-ES" dirty="0" smtClean="0">
                <a:latin typeface="Bookman Old Style" pitchFamily="18" charset="0"/>
              </a:rPr>
              <a:t>Las enseñanzas que aparecen en la Tosefta se llaman beraitas.</a:t>
            </a:r>
          </a:p>
          <a:p>
            <a:pPr>
              <a:buNone/>
            </a:pPr>
            <a:r>
              <a:rPr lang="es-ES" b="1" dirty="0" smtClean="0">
                <a:latin typeface="Bookman Old Style" pitchFamily="18" charset="0"/>
              </a:rPr>
              <a:t>Yerushalmi</a:t>
            </a:r>
            <a:r>
              <a:rPr lang="es-ES" dirty="0" smtClean="0">
                <a:latin typeface="Bookman Old Style" pitchFamily="18" charset="0"/>
              </a:rPr>
              <a:t> – Se refiere a la versión del Talmud producida en la Tierra de Israel, y es menos completa, menos estudiada y menos autorizada en la tradición judía, aunque sigue siendo sagrada.</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1400" b="1" dirty="0" smtClean="0">
                <a:latin typeface="Bookman Old Style" pitchFamily="18" charset="0"/>
              </a:rPr>
              <a:t>ENTENDIENDO EL </a:t>
            </a:r>
            <a:r>
              <a:rPr lang="es-CO" sz="1400" b="1" dirty="0" smtClean="0">
                <a:latin typeface="Bookman Old Style" pitchFamily="18" charset="0"/>
              </a:rPr>
              <a:t>TALMUD</a:t>
            </a:r>
            <a:endParaRPr lang="es-CO" sz="14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026" name="Picture 2"/>
          <p:cNvPicPr>
            <a:picLocks noChangeAspect="1" noChangeArrowheads="1"/>
          </p:cNvPicPr>
          <p:nvPr/>
        </p:nvPicPr>
        <p:blipFill>
          <a:blip r:embed="rId4"/>
          <a:srcRect/>
          <a:stretch>
            <a:fillRect/>
          </a:stretch>
        </p:blipFill>
        <p:spPr bwMode="auto">
          <a:xfrm>
            <a:off x="490538" y="1562415"/>
            <a:ext cx="8162925" cy="455295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b="1" dirty="0" smtClean="0">
                <a:latin typeface="Bookman Old Style" pitchFamily="18" charset="0"/>
              </a:rPr>
              <a:t>Cómo </a:t>
            </a:r>
            <a:r>
              <a:rPr lang="es-ES" b="1" dirty="0" smtClean="0">
                <a:latin typeface="Bookman Old Style" pitchFamily="18" charset="0"/>
              </a:rPr>
              <a:t>leer el </a:t>
            </a:r>
            <a:r>
              <a:rPr lang="es-ES" b="1" dirty="0" smtClean="0">
                <a:latin typeface="Bookman Old Style" pitchFamily="18" charset="0"/>
              </a:rPr>
              <a:t>Talmud</a:t>
            </a:r>
          </a:p>
          <a:p>
            <a:pPr>
              <a:buNone/>
            </a:pPr>
            <a:r>
              <a:rPr lang="es-ES" dirty="0" smtClean="0">
                <a:latin typeface="Bookman Old Style" pitchFamily="18" charset="0"/>
              </a:rPr>
              <a:t>Comentarios del R. Benay Lappe</a:t>
            </a:r>
          </a:p>
          <a:p>
            <a:pPr>
              <a:buNone/>
            </a:pPr>
            <a:r>
              <a:rPr lang="es-ES" dirty="0" smtClean="0">
                <a:latin typeface="Bookman Old Style" pitchFamily="18" charset="0"/>
              </a:rPr>
              <a:t>Por </a:t>
            </a:r>
            <a:r>
              <a:rPr lang="es-ES" dirty="0" smtClean="0">
                <a:latin typeface="Bookman Old Style" pitchFamily="18" charset="0"/>
              </a:rPr>
              <a:t>qué esta obra clásica de leyes, historias y sabiduría no trata realmente de ninguna de esas cosas</a:t>
            </a:r>
            <a:r>
              <a:rPr lang="es-ES" dirty="0" smtClean="0">
                <a:latin typeface="Bookman Old Style" pitchFamily="18" charset="0"/>
              </a:rPr>
              <a:t>.</a:t>
            </a:r>
          </a:p>
          <a:p>
            <a:pPr>
              <a:buNone/>
            </a:pPr>
            <a:r>
              <a:rPr lang="es-ES" dirty="0" smtClean="0">
                <a:latin typeface="Bookman Old Style" pitchFamily="18" charset="0"/>
              </a:rPr>
              <a:t>Si </a:t>
            </a:r>
            <a:r>
              <a:rPr lang="es-ES" dirty="0" smtClean="0">
                <a:latin typeface="Bookman Old Style" pitchFamily="18" charset="0"/>
              </a:rPr>
              <a:t>compra un coche nuevo, encontrará en la guantera un grueso libro de bolsillo llamado manual del propietario.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Le </a:t>
            </a:r>
            <a:r>
              <a:rPr lang="es-ES" dirty="0" smtClean="0">
                <a:latin typeface="Bookman Old Style" pitchFamily="18" charset="0"/>
              </a:rPr>
              <a:t>dirá todo lo que necesita saber para operar su coche: qué hacen las perillas del tablero, cómo ajustar el espejo, encender las luces altas, activar el control de crucero. </a:t>
            </a:r>
            <a:endParaRPr lang="es-ES" dirty="0" smtClean="0">
              <a:latin typeface="Bookman Old Style" pitchFamily="18" charset="0"/>
            </a:endParaRPr>
          </a:p>
          <a:p>
            <a:pPr>
              <a:buNone/>
            </a:pPr>
            <a:r>
              <a:rPr lang="es-ES" dirty="0" smtClean="0">
                <a:latin typeface="Bookman Old Style" pitchFamily="18" charset="0"/>
              </a:rPr>
              <a:t>Su </a:t>
            </a:r>
            <a:r>
              <a:rPr lang="es-ES" dirty="0" smtClean="0">
                <a:latin typeface="Bookman Old Style" pitchFamily="18" charset="0"/>
              </a:rPr>
              <a:t>función es hacer que operar el coche sea lo más simple posible.</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Pero si se estropea el carburador o falla la bomba de combustible o se retira una pieza del mercado, probablemente tendrá que llevar el coche a un taller, donde un mecánico sacará otro grueso libro de bolsillo, llamado manual de reparación.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2050" name="Picture 2"/>
          <p:cNvPicPr>
            <a:picLocks noChangeAspect="1" noChangeArrowheads="1"/>
          </p:cNvPicPr>
          <p:nvPr/>
        </p:nvPicPr>
        <p:blipFill>
          <a:blip r:embed="rId4"/>
          <a:srcRect/>
          <a:stretch>
            <a:fillRect/>
          </a:stretch>
        </p:blipFill>
        <p:spPr bwMode="auto">
          <a:xfrm>
            <a:off x="261831" y="1765738"/>
            <a:ext cx="8585580" cy="4845269"/>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3000" dirty="0" smtClean="0">
                <a:latin typeface="Bookman Old Style" pitchFamily="18" charset="0"/>
              </a:rPr>
              <a:t>A </a:t>
            </a:r>
            <a:r>
              <a:rPr lang="es-ES" sz="3000" dirty="0" smtClean="0">
                <a:latin typeface="Bookman Old Style" pitchFamily="18" charset="0"/>
              </a:rPr>
              <a:t>diferencia del manual del operador, que se esfuerza mucho por ocultar el funcionamiento interno del coche, el manual de reparación muestra al lector exactamente cómo funciona el coche en toda su complejidad, con dibujos detallados de cada sistema y vistas ampliadas de cada tornillo, arandela, pasador y conjunto de engranajes.</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La tradición judía funciona de la misma manera.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manual del propietario judío está formado por aquellos textos que nos ayudan a utilizar la tradición en la vida cotidiana. </a:t>
            </a:r>
            <a:endParaRPr lang="es-ES" dirty="0" smtClean="0">
              <a:latin typeface="Bookman Old Style" pitchFamily="18" charset="0"/>
            </a:endParaRPr>
          </a:p>
          <a:p>
            <a:pPr>
              <a:buNone/>
            </a:pPr>
            <a:r>
              <a:rPr lang="es-ES" dirty="0" smtClean="0">
                <a:latin typeface="Bookman Old Style" pitchFamily="18" charset="0"/>
              </a:rPr>
              <a:t>Están </a:t>
            </a:r>
            <a:r>
              <a:rPr lang="es-ES" dirty="0" smtClean="0">
                <a:latin typeface="Bookman Old Style" pitchFamily="18" charset="0"/>
              </a:rPr>
              <a:t>destinados a los consumidores.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Entre </a:t>
            </a:r>
            <a:r>
              <a:rPr lang="es-ES" dirty="0" smtClean="0">
                <a:latin typeface="Bookman Old Style" pitchFamily="18" charset="0"/>
              </a:rPr>
              <a:t>ellos se encuentran el libro de </a:t>
            </a:r>
            <a:r>
              <a:rPr lang="es-ES" dirty="0" smtClean="0">
                <a:latin typeface="Bookman Old Style" pitchFamily="18" charset="0"/>
              </a:rPr>
              <a:t>oraciones (Sidur), </a:t>
            </a:r>
            <a:r>
              <a:rPr lang="es-ES" dirty="0" smtClean="0">
                <a:latin typeface="Bookman Old Style" pitchFamily="18" charset="0"/>
              </a:rPr>
              <a:t>la Hagadá de Pésaj, el </a:t>
            </a:r>
            <a:r>
              <a:rPr lang="es-ES" dirty="0" smtClean="0">
                <a:latin typeface="Bookman Old Style" pitchFamily="18" charset="0"/>
              </a:rPr>
              <a:t>Majzor </a:t>
            </a:r>
            <a:r>
              <a:rPr lang="es-ES" dirty="0" smtClean="0">
                <a:latin typeface="Bookman Old Style" pitchFamily="18" charset="0"/>
              </a:rPr>
              <a:t>de las Altas Fiestas e incluso la Biblia</a:t>
            </a:r>
            <a:r>
              <a:rPr lang="es-ES" dirty="0" smtClean="0">
                <a:latin typeface="Bookman Old Style" pitchFamily="18" charset="0"/>
              </a:rPr>
              <a:t>.</a:t>
            </a:r>
          </a:p>
          <a:p>
            <a:pPr>
              <a:buNone/>
            </a:pPr>
            <a:r>
              <a:rPr lang="es-ES" dirty="0" smtClean="0">
                <a:latin typeface="Bookman Old Style" pitchFamily="18" charset="0"/>
              </a:rPr>
              <a:t>El manual de reparación judío son aquellos textos que nos ayudan a reparar la tradición cuando se estanca al costado del camino.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Como </a:t>
            </a:r>
            <a:r>
              <a:rPr lang="es-ES" dirty="0" smtClean="0">
                <a:latin typeface="Bookman Old Style" pitchFamily="18" charset="0"/>
              </a:rPr>
              <a:t>todos los manuales técnicos, estos inicialmente no estaban destinados a las masas, sino a los relativamente pocos que dedicarían sus carreras a entender la tradición. </a:t>
            </a:r>
            <a:endParaRPr lang="es-ES" dirty="0" smtClean="0">
              <a:latin typeface="Bookman Old Style" pitchFamily="18" charset="0"/>
            </a:endParaRPr>
          </a:p>
          <a:p>
            <a:pPr>
              <a:buNone/>
            </a:pPr>
            <a:r>
              <a:rPr lang="es-ES" dirty="0" smtClean="0">
                <a:latin typeface="Bookman Old Style" pitchFamily="18" charset="0"/>
              </a:rPr>
              <a:t>Para </a:t>
            </a:r>
            <a:r>
              <a:rPr lang="es-ES" dirty="0" smtClean="0">
                <a:latin typeface="Bookman Old Style" pitchFamily="18" charset="0"/>
              </a:rPr>
              <a:t>el judaísmo, ese manual de reparación es el Talmud.</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El Talmud no es un código de ley judía, aunque contiene mucha ley. </a:t>
            </a:r>
            <a:endParaRPr lang="es-ES" dirty="0" smtClean="0">
              <a:latin typeface="Bookman Old Style" pitchFamily="18" charset="0"/>
            </a:endParaRPr>
          </a:p>
          <a:p>
            <a:pPr>
              <a:buNone/>
            </a:pPr>
            <a:r>
              <a:rPr lang="es-ES" dirty="0" smtClean="0">
                <a:latin typeface="Bookman Old Style" pitchFamily="18" charset="0"/>
              </a:rPr>
              <a:t>Tampoco </a:t>
            </a:r>
            <a:r>
              <a:rPr lang="es-ES" dirty="0" smtClean="0">
                <a:latin typeface="Bookman Old Style" pitchFamily="18" charset="0"/>
              </a:rPr>
              <a:t>es una colección de sabiduría judía, aunque también contiene mucha sabiduría. </a:t>
            </a:r>
            <a:endParaRPr lang="es-ES" dirty="0" smtClean="0">
              <a:latin typeface="Bookman Old Style" pitchFamily="18" charset="0"/>
            </a:endParaRPr>
          </a:p>
          <a:p>
            <a:pPr>
              <a:buNone/>
            </a:pPr>
            <a:r>
              <a:rPr lang="es-ES" dirty="0" smtClean="0">
                <a:latin typeface="Bookman Old Style" pitchFamily="18" charset="0"/>
              </a:rPr>
              <a:t>Tampoco </a:t>
            </a:r>
            <a:r>
              <a:rPr lang="es-ES" dirty="0" smtClean="0">
                <a:latin typeface="Bookman Old Style" pitchFamily="18" charset="0"/>
              </a:rPr>
              <a:t>es un compendio de la tradición judía, aunque está repleto de historias.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900" dirty="0" smtClean="0">
                <a:latin typeface="Bookman Old Style" pitchFamily="18" charset="0"/>
              </a:rPr>
              <a:t>El </a:t>
            </a:r>
            <a:r>
              <a:rPr lang="es-ES" sz="2900" dirty="0" smtClean="0">
                <a:latin typeface="Bookman Old Style" pitchFamily="18" charset="0"/>
              </a:rPr>
              <a:t>Talmud es un manual para reparar, modificar, actualizar y mejorar la tradición judía cuando algunos de sus componentes ya no nos sirven</a:t>
            </a:r>
            <a:r>
              <a:rPr lang="es-ES" sz="2900" dirty="0" smtClean="0">
                <a:latin typeface="Bookman Old Style" pitchFamily="18" charset="0"/>
              </a:rPr>
              <a:t>.</a:t>
            </a:r>
          </a:p>
          <a:p>
            <a:pPr>
              <a:buNone/>
            </a:pPr>
            <a:r>
              <a:rPr lang="es-ES" sz="2900" dirty="0" smtClean="0">
                <a:latin typeface="Bookman Old Style" pitchFamily="18" charset="0"/>
              </a:rPr>
              <a:t>Vale decir, que debido a la evolución constante de la vida y su desarrollo tecnológico, nos vemos obligados a considerar cada elemento que la vida nos da y adaptarlo a nuestra tradición.</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800" dirty="0" smtClean="0">
                <a:latin typeface="Bookman Old Style" pitchFamily="18" charset="0"/>
              </a:rPr>
              <a:t>Los </a:t>
            </a:r>
            <a:r>
              <a:rPr lang="es-ES" sz="2800" dirty="0" smtClean="0">
                <a:latin typeface="Bookman Old Style" pitchFamily="18" charset="0"/>
              </a:rPr>
              <a:t>creadores del Talmud comprendieron que las tradiciones religiosas existen para responder a nuestras preguntas humanas básicas y ayudarnos a crear marcos para satisfacer nuestras necesidades humanas básicas, la más importante de las cuales es la necesidad de crecer hasta convertirnos en los seres humanos completos que tenemos el potencial de llegar a ser.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También </a:t>
            </a:r>
            <a:r>
              <a:rPr lang="es-ES" dirty="0" smtClean="0">
                <a:latin typeface="Bookman Old Style" pitchFamily="18" charset="0"/>
              </a:rPr>
              <a:t>comprendieron que las personas crecen y cambian más rápido que las tradiciones, por lo que nuestras tradiciones inevitablemente dejarán de funcionar a menos que tengamos formas de modificarlas en el camino, a veces de manera radical.</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800" dirty="0" smtClean="0">
                <a:latin typeface="Bookman Old Style" pitchFamily="18" charset="0"/>
              </a:rPr>
              <a:t>El Talmud es un plan de estudios para educar y empoderar a quienes harán este tipo de actualización en cada generación. </a:t>
            </a:r>
            <a:endParaRPr lang="es-ES" sz="2800" dirty="0" smtClean="0">
              <a:latin typeface="Bookman Old Style" pitchFamily="18" charset="0"/>
            </a:endParaRPr>
          </a:p>
          <a:p>
            <a:pPr>
              <a:buNone/>
            </a:pPr>
            <a:r>
              <a:rPr lang="es-ES" sz="2800" dirty="0" smtClean="0">
                <a:latin typeface="Bookman Old Style" pitchFamily="18" charset="0"/>
              </a:rPr>
              <a:t>Es </a:t>
            </a:r>
            <a:r>
              <a:rPr lang="es-ES" sz="2800" dirty="0" smtClean="0">
                <a:latin typeface="Bookman Old Style" pitchFamily="18" charset="0"/>
              </a:rPr>
              <a:t>el regalo de los sabios del pasado a los sabios de las generaciones posteriores. “Escuchen”, dicen. “Así es como tomamos las partes de la tradición que heredamos que ya no funcionaban para nosotros y las hicimos mejores.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800" dirty="0" smtClean="0">
                <a:latin typeface="Bookman Old Style" pitchFamily="18" charset="0"/>
              </a:rPr>
              <a:t>No </a:t>
            </a:r>
            <a:r>
              <a:rPr lang="es-ES" sz="2800" dirty="0" smtClean="0">
                <a:latin typeface="Bookman Old Style" pitchFamily="18" charset="0"/>
              </a:rPr>
              <a:t>sabemos qué partes de la tradición dejarán de funcionar en su generación, pero confiamos en que lo sepan. </a:t>
            </a:r>
            <a:endParaRPr lang="es-ES" sz="2800" dirty="0" smtClean="0">
              <a:latin typeface="Bookman Old Style" pitchFamily="18" charset="0"/>
            </a:endParaRPr>
          </a:p>
          <a:p>
            <a:pPr>
              <a:buNone/>
            </a:pPr>
            <a:r>
              <a:rPr lang="es-ES" sz="2800" dirty="0" smtClean="0">
                <a:latin typeface="Bookman Old Style" pitchFamily="18" charset="0"/>
              </a:rPr>
              <a:t>Párense </a:t>
            </a:r>
            <a:r>
              <a:rPr lang="es-ES" sz="2800" dirty="0" smtClean="0">
                <a:latin typeface="Bookman Old Style" pitchFamily="18" charset="0"/>
              </a:rPr>
              <a:t>sobre nuestros hombros. </a:t>
            </a:r>
            <a:endParaRPr lang="es-ES" sz="2800" dirty="0" smtClean="0">
              <a:latin typeface="Bookman Old Style" pitchFamily="18" charset="0"/>
            </a:endParaRPr>
          </a:p>
          <a:p>
            <a:pPr>
              <a:buNone/>
            </a:pPr>
            <a:r>
              <a:rPr lang="es-ES" sz="2800" dirty="0" smtClean="0">
                <a:latin typeface="Bookman Old Style" pitchFamily="18" charset="0"/>
              </a:rPr>
              <a:t>Utilicen </a:t>
            </a:r>
            <a:r>
              <a:rPr lang="es-ES" sz="2800" dirty="0" smtClean="0">
                <a:latin typeface="Bookman Old Style" pitchFamily="18" charset="0"/>
              </a:rPr>
              <a:t>nuestra metodología. “Sean valientes y audaces, como lo fuimos nosotros, y sepan que lo que están haciendo puede parecer radical, pero es profundamente judío y profundamente tradicional”.</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Este es el metamensaje en cada página del Talmud. </a:t>
            </a:r>
            <a:endParaRPr lang="es-ES" dirty="0" smtClean="0">
              <a:latin typeface="Bookman Old Style" pitchFamily="18" charset="0"/>
            </a:endParaRPr>
          </a:p>
          <a:p>
            <a:pPr>
              <a:buNone/>
            </a:pPr>
            <a:r>
              <a:rPr lang="es-ES" dirty="0" smtClean="0">
                <a:latin typeface="Bookman Old Style" pitchFamily="18" charset="0"/>
              </a:rPr>
              <a:t>Pero </a:t>
            </a:r>
            <a:r>
              <a:rPr lang="es-ES" dirty="0" smtClean="0">
                <a:latin typeface="Bookman Old Style" pitchFamily="18" charset="0"/>
              </a:rPr>
              <a:t>para acceder a él, hay que aprender a leer profundamente. </a:t>
            </a:r>
            <a:endParaRPr lang="es-ES" dirty="0" smtClean="0">
              <a:latin typeface="Bookman Old Style" pitchFamily="18" charset="0"/>
            </a:endParaRPr>
          </a:p>
          <a:p>
            <a:pPr>
              <a:buNone/>
            </a:pPr>
            <a:r>
              <a:rPr lang="es-ES" dirty="0" smtClean="0">
                <a:latin typeface="Bookman Old Style" pitchFamily="18" charset="0"/>
              </a:rPr>
              <a:t>Gran </a:t>
            </a:r>
            <a:r>
              <a:rPr lang="es-ES" dirty="0" smtClean="0">
                <a:latin typeface="Bookman Old Style" pitchFamily="18" charset="0"/>
              </a:rPr>
              <a:t>parte de la discusión en el Talmud gira en torno a casos intrincados de la ley judía, pero ese es solo el contenido superficial.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Lo </a:t>
            </a:r>
            <a:r>
              <a:rPr lang="es-ES" dirty="0" smtClean="0">
                <a:latin typeface="Bookman Old Style" pitchFamily="18" charset="0"/>
              </a:rPr>
              <a:t>que se señala no son los detalles de los casos, sino los principios legales y las metodologías derivadas de ellos</a:t>
            </a:r>
            <a:r>
              <a:rPr lang="es-ES" dirty="0" smtClean="0">
                <a:latin typeface="Bookman Old Style" pitchFamily="18" charset="0"/>
              </a:rPr>
              <a:t>.</a:t>
            </a:r>
          </a:p>
          <a:p>
            <a:pPr>
              <a:buNone/>
            </a:pPr>
            <a:r>
              <a:rPr lang="es-ES" dirty="0" smtClean="0">
                <a:latin typeface="Bookman Old Style" pitchFamily="18" charset="0"/>
              </a:rPr>
              <a:t>El Talmud, de hecho, no es diferente de cualquier libro de casos legales.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3075" name="Picture 3"/>
          <p:cNvPicPr>
            <a:picLocks noChangeAspect="1" noChangeArrowheads="1"/>
          </p:cNvPicPr>
          <p:nvPr/>
        </p:nvPicPr>
        <p:blipFill>
          <a:blip r:embed="rId4"/>
          <a:srcRect/>
          <a:stretch>
            <a:fillRect/>
          </a:stretch>
        </p:blipFill>
        <p:spPr bwMode="auto">
          <a:xfrm>
            <a:off x="225038" y="2212910"/>
            <a:ext cx="8487217" cy="4135327"/>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En </a:t>
            </a:r>
            <a:r>
              <a:rPr lang="es-ES" dirty="0" smtClean="0">
                <a:latin typeface="Bookman Old Style" pitchFamily="18" charset="0"/>
              </a:rPr>
              <a:t>la facultad de derecho, se exige a los estudiantes que compren libros de casos: gruesas antologías, elegantemente encuadernadas, con letras doradas en sus tapas, que contienen cientos de casos históricos que sientan precedentes.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3000" dirty="0" smtClean="0">
                <a:latin typeface="Bookman Old Style" pitchFamily="18" charset="0"/>
              </a:rPr>
              <a:t>Está </a:t>
            </a:r>
            <a:r>
              <a:rPr lang="es-ES" sz="3000" dirty="0" smtClean="0">
                <a:latin typeface="Bookman Old Style" pitchFamily="18" charset="0"/>
              </a:rPr>
              <a:t>el caso bien conocido en el que una locomotora atropelló y mató a un peatón en un cruce de calle sin control, y el caso del remolcador que se soltó de un muelle y mató a un marinero. </a:t>
            </a:r>
            <a:endParaRPr lang="es-ES" sz="3000" dirty="0" smtClean="0">
              <a:latin typeface="Bookman Old Style" pitchFamily="18" charset="0"/>
            </a:endParaRPr>
          </a:p>
          <a:p>
            <a:pPr>
              <a:buNone/>
            </a:pPr>
            <a:r>
              <a:rPr lang="es-ES" sz="3000" dirty="0" smtClean="0">
                <a:latin typeface="Bookman Old Style" pitchFamily="18" charset="0"/>
              </a:rPr>
              <a:t>Pero </a:t>
            </a:r>
            <a:r>
              <a:rPr lang="es-ES" sz="3000" dirty="0" smtClean="0">
                <a:latin typeface="Bookman Old Style" pitchFamily="18" charset="0"/>
              </a:rPr>
              <a:t>el objetivo no es enseñar sobre locomotoras y remolcadores, y ningún estudiante de derecho pensaría que lo es.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800" dirty="0" smtClean="0">
                <a:latin typeface="Bookman Old Style" pitchFamily="18" charset="0"/>
              </a:rPr>
              <a:t>Los </a:t>
            </a:r>
            <a:r>
              <a:rPr lang="es-ES" sz="2800" dirty="0" smtClean="0">
                <a:latin typeface="Bookman Old Style" pitchFamily="18" charset="0"/>
              </a:rPr>
              <a:t>detalles de estos casos no son lo que importa en última instancia. </a:t>
            </a:r>
            <a:endParaRPr lang="es-ES" sz="2800" dirty="0" smtClean="0">
              <a:latin typeface="Bookman Old Style" pitchFamily="18" charset="0"/>
            </a:endParaRPr>
          </a:p>
          <a:p>
            <a:pPr>
              <a:buNone/>
            </a:pPr>
            <a:r>
              <a:rPr lang="es-ES" sz="2800" dirty="0" smtClean="0">
                <a:latin typeface="Bookman Old Style" pitchFamily="18" charset="0"/>
              </a:rPr>
              <a:t>Lo </a:t>
            </a:r>
            <a:r>
              <a:rPr lang="es-ES" sz="2800" dirty="0" smtClean="0">
                <a:latin typeface="Bookman Old Style" pitchFamily="18" charset="0"/>
              </a:rPr>
              <a:t>que importa son los principios legales derivados de los casos. El objetivo es enseñar a los abogados del futuro a pensar como abogados: a deducir principios que se puedan utilizar en nuevos casos, a pensar de manera compleja sobre nuevos problemas complejos.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800" dirty="0" smtClean="0">
                <a:latin typeface="Bookman Old Style" pitchFamily="18" charset="0"/>
              </a:rPr>
              <a:t>El </a:t>
            </a:r>
            <a:r>
              <a:rPr lang="es-ES" sz="2800" dirty="0" smtClean="0">
                <a:latin typeface="Bookman Old Style" pitchFamily="18" charset="0"/>
              </a:rPr>
              <a:t>Talmud está haciendo exactamente lo mismo</a:t>
            </a:r>
            <a:r>
              <a:rPr lang="es-ES" sz="2800" dirty="0" smtClean="0">
                <a:latin typeface="Bookman Old Style" pitchFamily="18" charset="0"/>
              </a:rPr>
              <a:t>.</a:t>
            </a:r>
          </a:p>
          <a:p>
            <a:pPr>
              <a:buNone/>
            </a:pPr>
            <a:r>
              <a:rPr lang="es-ES" sz="2800" dirty="0" smtClean="0">
                <a:latin typeface="Bookman Old Style" pitchFamily="18" charset="0"/>
              </a:rPr>
              <a:t>Eso podría llevar a la conclusión de que el Talmud es el producto de personas con información privilegiada, pero de hecho el Talmud recoge las voces de quienes estaban al margen de la vida judía durante los últimos años del Segundo Templo y los períodos posteriores al Templo: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600" dirty="0" smtClean="0">
                <a:latin typeface="Bookman Old Style" pitchFamily="18" charset="0"/>
              </a:rPr>
              <a:t>Aquellos </a:t>
            </a:r>
            <a:r>
              <a:rPr lang="es-ES" sz="2600" dirty="0" smtClean="0">
                <a:latin typeface="Bookman Old Style" pitchFamily="18" charset="0"/>
              </a:rPr>
              <a:t>que criticaban un judaísmo que estaba fracasando y creaban uno que funcionaría mejor. </a:t>
            </a:r>
            <a:endParaRPr lang="es-ES" sz="2600" dirty="0" smtClean="0">
              <a:latin typeface="Bookman Old Style" pitchFamily="18" charset="0"/>
            </a:endParaRPr>
          </a:p>
          <a:p>
            <a:pPr>
              <a:buNone/>
            </a:pPr>
            <a:r>
              <a:rPr lang="es-ES" sz="2600" dirty="0" smtClean="0">
                <a:latin typeface="Bookman Old Style" pitchFamily="18" charset="0"/>
              </a:rPr>
              <a:t>Para </a:t>
            </a:r>
            <a:r>
              <a:rPr lang="es-ES" sz="2600" dirty="0" smtClean="0">
                <a:latin typeface="Bookman Old Style" pitchFamily="18" charset="0"/>
              </a:rPr>
              <a:t>ello, inventaron y pusieron en práctica un sistema de mecanismos, principios y reglas de cambio que los guiarían a ellos y a las generaciones futuras en el proyecto de mejorar la tradición de acuerdo con sus nuevos conocimientos y experiencias vividas, de manera que pudiera servir mejor al mundo del futuro.</a:t>
            </a:r>
            <a:endParaRPr lang="es-ES" sz="2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800" dirty="0" smtClean="0">
                <a:latin typeface="Bookman Old Style" pitchFamily="18" charset="0"/>
              </a:rPr>
              <a:t>La innovación fundamental que hizo posible este nuevo sistema fue el concepto de </a:t>
            </a:r>
            <a:r>
              <a:rPr lang="es-ES" sz="2800" b="1" i="1" dirty="0" smtClean="0">
                <a:latin typeface="Bookman Old Style" pitchFamily="18" charset="0"/>
              </a:rPr>
              <a:t>svar</a:t>
            </a:r>
            <a:r>
              <a:rPr lang="es-ES" sz="2800" b="1" i="1" dirty="0" smtClean="0">
                <a:latin typeface="Bookman Old Style" pitchFamily="18" charset="0"/>
              </a:rPr>
              <a:t>á</a:t>
            </a:r>
            <a:r>
              <a:rPr lang="es-ES" sz="2800" dirty="0" smtClean="0">
                <a:latin typeface="Bookman Old Style" pitchFamily="18" charset="0"/>
              </a:rPr>
              <a:t>, </a:t>
            </a:r>
            <a:r>
              <a:rPr lang="es-ES" sz="2800" dirty="0" smtClean="0">
                <a:latin typeface="Bookman Old Style" pitchFamily="18" charset="0"/>
              </a:rPr>
              <a:t>la intuición moral. </a:t>
            </a:r>
            <a:endParaRPr lang="es-ES" sz="2800" dirty="0" smtClean="0">
              <a:latin typeface="Bookman Old Style" pitchFamily="18" charset="0"/>
            </a:endParaRPr>
          </a:p>
          <a:p>
            <a:pPr>
              <a:buNone/>
            </a:pPr>
            <a:r>
              <a:rPr lang="es-ES" sz="2800" dirty="0" smtClean="0">
                <a:latin typeface="Bookman Old Style" pitchFamily="18" charset="0"/>
              </a:rPr>
              <a:t>Los </a:t>
            </a:r>
            <a:r>
              <a:rPr lang="es-ES" sz="2800" dirty="0" smtClean="0">
                <a:latin typeface="Bookman Old Style" pitchFamily="18" charset="0"/>
              </a:rPr>
              <a:t>sabios del Talmud denominaron a la </a:t>
            </a:r>
            <a:r>
              <a:rPr lang="es-ES" sz="2800" dirty="0" smtClean="0">
                <a:latin typeface="Bookman Old Style" pitchFamily="18" charset="0"/>
              </a:rPr>
              <a:t>svará </a:t>
            </a:r>
            <a:r>
              <a:rPr lang="es-ES" sz="2800" dirty="0" smtClean="0">
                <a:latin typeface="Bookman Old Style" pitchFamily="18" charset="0"/>
              </a:rPr>
              <a:t>una fuente de la ley judía que es igual a la Torá en su poder de anular cualquier aspecto de la tradición recibida que violara su intuición moral o que causara un daño que ya no pudieran justificar, racionalizar o </a:t>
            </a:r>
            <a:r>
              <a:rPr lang="es-ES" sz="2800" dirty="0" smtClean="0">
                <a:latin typeface="Bookman Old Style" pitchFamily="18" charset="0"/>
              </a:rPr>
              <a:t>tolerar</a:t>
            </a:r>
            <a:r>
              <a:rPr lang="es-ES" sz="2800" dirty="0" smtClean="0">
                <a:latin typeface="Bookman Old Style" pitchFamily="18" charset="0"/>
              </a:rPr>
              <a:t>.</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Incluso </a:t>
            </a:r>
            <a:r>
              <a:rPr lang="es-ES" dirty="0" smtClean="0">
                <a:latin typeface="Bookman Old Style" pitchFamily="18" charset="0"/>
              </a:rPr>
              <a:t>si estaba escrito con claridad en la propia Torá.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confianza de los sabios en la </a:t>
            </a:r>
            <a:r>
              <a:rPr lang="es-ES" dirty="0" smtClean="0">
                <a:latin typeface="Bookman Old Style" pitchFamily="18" charset="0"/>
              </a:rPr>
              <a:t>svará </a:t>
            </a:r>
            <a:r>
              <a:rPr lang="es-ES" dirty="0" smtClean="0">
                <a:latin typeface="Bookman Old Style" pitchFamily="18" charset="0"/>
              </a:rPr>
              <a:t>es lo que impulsa la evolución de toda la tradición y se puede encontrar en cada página del Talmud, si uno sabe mirar más allá de los detalles de las locomotoras y los remolcadores.</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Y el refinamiento de la </a:t>
            </a:r>
            <a:r>
              <a:rPr lang="es-ES" dirty="0" smtClean="0">
                <a:latin typeface="Bookman Old Style" pitchFamily="18" charset="0"/>
              </a:rPr>
              <a:t>svará </a:t>
            </a:r>
            <a:r>
              <a:rPr lang="es-ES" dirty="0" smtClean="0">
                <a:latin typeface="Bookman Old Style" pitchFamily="18" charset="0"/>
              </a:rPr>
              <a:t>del estudiante del Talmud es el objetivo último del Talmud. </a:t>
            </a:r>
            <a:endParaRPr lang="es-ES" dirty="0" smtClean="0">
              <a:latin typeface="Bookman Old Style" pitchFamily="18" charset="0"/>
            </a:endParaRPr>
          </a:p>
          <a:p>
            <a:pPr>
              <a:buNone/>
            </a:pPr>
            <a:r>
              <a:rPr lang="es-ES" dirty="0" smtClean="0">
                <a:latin typeface="Bookman Old Style" pitchFamily="18" charset="0"/>
              </a:rPr>
              <a:t>Parafraseando </a:t>
            </a:r>
            <a:r>
              <a:rPr lang="es-ES" dirty="0" smtClean="0">
                <a:latin typeface="Bookman Old Style" pitchFamily="18" charset="0"/>
              </a:rPr>
              <a:t>al filósofo Moshe Halbertal, el Talmud no es un documento normativo, sino un documento formativo.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No </a:t>
            </a:r>
            <a:r>
              <a:rPr lang="es-ES" dirty="0" smtClean="0">
                <a:latin typeface="Bookman Old Style" pitchFamily="18" charset="0"/>
              </a:rPr>
              <a:t>está diseñado para decirnos cuáles deberían ser nuestras normas de conducta, sino para formarnos en un determinado tipo de ser humano</a:t>
            </a:r>
            <a:r>
              <a:rPr lang="es-ES" dirty="0" smtClean="0">
                <a:latin typeface="Bookman Old Style" pitchFamily="18" charset="0"/>
              </a:rPr>
              <a:t>.</a:t>
            </a:r>
          </a:p>
          <a:p>
            <a:pPr>
              <a:buNone/>
            </a:pPr>
            <a:r>
              <a:rPr lang="es-ES" dirty="0" smtClean="0">
                <a:latin typeface="Bookman Old Style" pitchFamily="18" charset="0"/>
              </a:rPr>
              <a:t>El texto del Talmud está intencionadamente ensamblado de tal manera que el acto mismo de aprenderlo se convierte en una práctica espiritual en sí </a:t>
            </a:r>
            <a:r>
              <a:rPr lang="es-ES" dirty="0" smtClean="0">
                <a:latin typeface="Bookman Old Style" pitchFamily="18" charset="0"/>
              </a:rPr>
              <a:t>misma.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Una pr</a:t>
            </a:r>
            <a:r>
              <a:rPr lang="es-ES" dirty="0" smtClean="0">
                <a:latin typeface="Bookman Old Style" pitchFamily="18" charset="0"/>
              </a:rPr>
              <a:t>á</a:t>
            </a:r>
            <a:r>
              <a:rPr lang="es-ES" dirty="0" smtClean="0">
                <a:latin typeface="Bookman Old Style" pitchFamily="18" charset="0"/>
              </a:rPr>
              <a:t>ctica que </a:t>
            </a:r>
            <a:r>
              <a:rPr lang="es-ES" dirty="0" smtClean="0">
                <a:latin typeface="Bookman Old Style" pitchFamily="18" charset="0"/>
              </a:rPr>
              <a:t>fue diseñada para formar al alumno en un ser humano moralmente valiente, empático, resiliente y flexible, con la capacidad de tolerar la contradicción, la paradoja, la complejidad y la incertidumbre.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El </a:t>
            </a:r>
            <a:r>
              <a:rPr lang="es-ES" dirty="0" smtClean="0">
                <a:latin typeface="Bookman Old Style" pitchFamily="18" charset="0"/>
              </a:rPr>
              <a:t>acto de aprender el Talmud es la tecnología espiritual central de la tradición judía diseñada para ayudar al alumno a convertirse en este tipo de persona</a:t>
            </a:r>
            <a:r>
              <a:rPr lang="es-ES" dirty="0" smtClean="0">
                <a:latin typeface="Bookman Old Style" pitchFamily="18" charset="0"/>
              </a:rPr>
              <a:t>.</a:t>
            </a:r>
          </a:p>
          <a:p>
            <a:pPr>
              <a:buNone/>
            </a:pPr>
            <a:r>
              <a:rPr lang="es-ES" dirty="0" smtClean="0">
                <a:latin typeface="Bookman Old Style" pitchFamily="18" charset="0"/>
              </a:rPr>
              <a:t>Durante dos milenios, solo los mecánicos e ingenieros del judaísmo tuvieron acceso a esta tecnología.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900" dirty="0" smtClean="0">
                <a:latin typeface="Bookman Old Style" pitchFamily="18" charset="0"/>
              </a:rPr>
              <a:t>Solo </a:t>
            </a:r>
            <a:r>
              <a:rPr lang="es-ES" sz="2900" dirty="0" smtClean="0">
                <a:latin typeface="Bookman Old Style" pitchFamily="18" charset="0"/>
              </a:rPr>
              <a:t>una pequeña fracción de nuestra comunidad estaba capacitada para utilizar los recursos espirituales, morales e intelectuales del estudio del Talmud para convertirse en el tipo de personas que la tradición judía quiere que seamos, y para aportar nuestros conocimientos y experiencias de vida al proyecto de mejorar la tradición misma.</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sz="2800" dirty="0" smtClean="0">
                <a:latin typeface="Bookman Old Style" pitchFamily="18" charset="0"/>
              </a:rPr>
              <a:t>Hoy, por primera vez en la historia judía, tenemos la oportunidad, cada uno de nosotros, de ponernos manos a la obra y participar en la creación del futuro judío. </a:t>
            </a:r>
            <a:endParaRPr lang="es-ES" sz="2800" dirty="0" smtClean="0">
              <a:latin typeface="Bookman Old Style" pitchFamily="18" charset="0"/>
            </a:endParaRPr>
          </a:p>
          <a:p>
            <a:pPr>
              <a:buNone/>
            </a:pPr>
            <a:r>
              <a:rPr lang="es-ES" sz="2800" dirty="0" smtClean="0">
                <a:latin typeface="Bookman Old Style" pitchFamily="18" charset="0"/>
              </a:rPr>
              <a:t>El </a:t>
            </a:r>
            <a:r>
              <a:rPr lang="es-ES" sz="2800" dirty="0" smtClean="0">
                <a:latin typeface="Bookman Old Style" pitchFamily="18" charset="0"/>
              </a:rPr>
              <a:t>Talmud es un regalo que nos confiaron a cada uno de nosotros nuestros antepasados ​​judíos, que esperaban que en él encontráramos las herramientas para mejorarnos a nosotros mismos, a nuestra tradición y al mundo que nos rodea.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lgn="ctr">
              <a:buNone/>
            </a:pPr>
            <a:r>
              <a:rPr lang="es-ES" sz="1400" b="1" dirty="0" smtClean="0">
                <a:latin typeface="Bookman Old Style" pitchFamily="18" charset="0"/>
              </a:rPr>
              <a:t>Cómo </a:t>
            </a:r>
            <a:r>
              <a:rPr lang="es-ES" sz="1400" b="1" dirty="0" smtClean="0">
                <a:latin typeface="Bookman Old Style" pitchFamily="18" charset="0"/>
              </a:rPr>
              <a:t>leer el </a:t>
            </a:r>
            <a:r>
              <a:rPr lang="es-ES" sz="1400" b="1" dirty="0" smtClean="0">
                <a:latin typeface="Bookman Old Style" pitchFamily="18" charset="0"/>
              </a:rPr>
              <a:t>Talmud</a:t>
            </a:r>
          </a:p>
          <a:p>
            <a:pPr>
              <a:buNone/>
            </a:pPr>
            <a:r>
              <a:rPr lang="es-ES" dirty="0" smtClean="0">
                <a:latin typeface="Bookman Old Style" pitchFamily="18" charset="0"/>
              </a:rPr>
              <a:t>Así </a:t>
            </a:r>
            <a:r>
              <a:rPr lang="es-ES" dirty="0" smtClean="0">
                <a:latin typeface="Bookman Old Style" pitchFamily="18" charset="0"/>
              </a:rPr>
              <a:t>que consideremos esto como una invitación a sentarnos a la mesa donde se creará la tradición del futuro. </a:t>
            </a:r>
            <a:endParaRPr lang="es-ES" dirty="0" smtClean="0">
              <a:latin typeface="Bookman Old Style" pitchFamily="18" charset="0"/>
            </a:endParaRPr>
          </a:p>
          <a:p>
            <a:pPr>
              <a:buNone/>
            </a:pPr>
            <a:r>
              <a:rPr lang="es-ES" dirty="0" smtClean="0">
                <a:latin typeface="Bookman Old Style" pitchFamily="18" charset="0"/>
              </a:rPr>
              <a:t>Por </a:t>
            </a:r>
            <a:r>
              <a:rPr lang="es-ES" dirty="0" smtClean="0">
                <a:latin typeface="Bookman Old Style" pitchFamily="18" charset="0"/>
              </a:rPr>
              <a:t>todos nosotros.</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1 </a:t>
            </a:r>
            <a:r>
              <a:rPr lang="es-CO" sz="1800" dirty="0" smtClean="0">
                <a:latin typeface="Bookman Old Style" pitchFamily="18" charset="0"/>
                <a:ea typeface="Adobe Myungjo Std M" panose="02020600000000000000" pitchFamily="18" charset="-128"/>
              </a:rPr>
              <a:t>de </a:t>
            </a:r>
            <a:r>
              <a:rPr lang="es-CO" sz="1800" dirty="0" smtClean="0">
                <a:latin typeface="Bookman Old Style" pitchFamily="18" charset="0"/>
                <a:ea typeface="Adobe Myungjo Std M" panose="02020600000000000000" pitchFamily="18" charset="-128"/>
              </a:rPr>
              <a:t>Elul,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5784  –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Septiembre 4,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2024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175327</TotalTime>
  <Words>3361</Words>
  <Application>Microsoft Office PowerPoint</Application>
  <PresentationFormat>On-screen Show (4:3)</PresentationFormat>
  <Paragraphs>255</Paragraphs>
  <Slides>62</Slides>
  <Notes>62</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Dell</cp:lastModifiedBy>
  <cp:revision>819</cp:revision>
  <dcterms:modified xsi:type="dcterms:W3CDTF">2024-09-05T22:02:27Z</dcterms:modified>
</cp:coreProperties>
</file>