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19"/>
  </p:notesMasterIdLst>
  <p:handoutMasterIdLst>
    <p:handoutMasterId r:id="rId220"/>
  </p:handoutMasterIdLst>
  <p:sldIdLst>
    <p:sldId id="256" r:id="rId2"/>
    <p:sldId id="708" r:id="rId3"/>
    <p:sldId id="297" r:id="rId4"/>
    <p:sldId id="1040" r:id="rId5"/>
    <p:sldId id="1221" r:id="rId6"/>
    <p:sldId id="1422" r:id="rId7"/>
    <p:sldId id="1423" r:id="rId8"/>
    <p:sldId id="1424" r:id="rId9"/>
    <p:sldId id="1425" r:id="rId10"/>
    <p:sldId id="1426" r:id="rId11"/>
    <p:sldId id="1427" r:id="rId12"/>
    <p:sldId id="1428" r:id="rId13"/>
    <p:sldId id="1429" r:id="rId14"/>
    <p:sldId id="1430" r:id="rId15"/>
    <p:sldId id="1431" r:id="rId16"/>
    <p:sldId id="1453" r:id="rId17"/>
    <p:sldId id="1641" r:id="rId18"/>
    <p:sldId id="1642" r:id="rId19"/>
    <p:sldId id="1643" r:id="rId20"/>
    <p:sldId id="1644" r:id="rId21"/>
    <p:sldId id="1645" r:id="rId22"/>
    <p:sldId id="1646" r:id="rId23"/>
    <p:sldId id="1647" r:id="rId24"/>
    <p:sldId id="1648" r:id="rId25"/>
    <p:sldId id="1649" r:id="rId26"/>
    <p:sldId id="1650" r:id="rId27"/>
    <p:sldId id="1651" r:id="rId28"/>
    <p:sldId id="1652" r:id="rId29"/>
    <p:sldId id="1653" r:id="rId30"/>
    <p:sldId id="1654" r:id="rId31"/>
    <p:sldId id="1655" r:id="rId32"/>
    <p:sldId id="1656" r:id="rId33"/>
    <p:sldId id="1657" r:id="rId34"/>
    <p:sldId id="1658" r:id="rId35"/>
    <p:sldId id="1659" r:id="rId36"/>
    <p:sldId id="1660" r:id="rId37"/>
    <p:sldId id="1661" r:id="rId38"/>
    <p:sldId id="1662" r:id="rId39"/>
    <p:sldId id="1663" r:id="rId40"/>
    <p:sldId id="1664" r:id="rId41"/>
    <p:sldId id="1640" r:id="rId42"/>
    <p:sldId id="1575" r:id="rId43"/>
    <p:sldId id="1576" r:id="rId44"/>
    <p:sldId id="1577" r:id="rId45"/>
    <p:sldId id="1578" r:id="rId46"/>
    <p:sldId id="1579" r:id="rId47"/>
    <p:sldId id="1580" r:id="rId48"/>
    <p:sldId id="1581" r:id="rId49"/>
    <p:sldId id="1582" r:id="rId50"/>
    <p:sldId id="1583" r:id="rId51"/>
    <p:sldId id="1584" r:id="rId52"/>
    <p:sldId id="1585" r:id="rId53"/>
    <p:sldId id="1586" r:id="rId54"/>
    <p:sldId id="1587" r:id="rId55"/>
    <p:sldId id="1588" r:id="rId56"/>
    <p:sldId id="1589" r:id="rId57"/>
    <p:sldId id="1590" r:id="rId58"/>
    <p:sldId id="1591" r:id="rId59"/>
    <p:sldId id="1592" r:id="rId60"/>
    <p:sldId id="1593" r:id="rId61"/>
    <p:sldId id="1594" r:id="rId62"/>
    <p:sldId id="1595" r:id="rId63"/>
    <p:sldId id="1596" r:id="rId64"/>
    <p:sldId id="1597" r:id="rId65"/>
    <p:sldId id="1598" r:id="rId66"/>
    <p:sldId id="1574" r:id="rId67"/>
    <p:sldId id="1639" r:id="rId68"/>
    <p:sldId id="1600" r:id="rId69"/>
    <p:sldId id="1601" r:id="rId70"/>
    <p:sldId id="1602" r:id="rId71"/>
    <p:sldId id="1603" r:id="rId72"/>
    <p:sldId id="1604" r:id="rId73"/>
    <p:sldId id="1605" r:id="rId74"/>
    <p:sldId id="1606" r:id="rId75"/>
    <p:sldId id="1607" r:id="rId76"/>
    <p:sldId id="1608" r:id="rId77"/>
    <p:sldId id="1609" r:id="rId78"/>
    <p:sldId id="1610" r:id="rId79"/>
    <p:sldId id="1611" r:id="rId80"/>
    <p:sldId id="1612" r:id="rId81"/>
    <p:sldId id="1613" r:id="rId82"/>
    <p:sldId id="1614" r:id="rId83"/>
    <p:sldId id="1615" r:id="rId84"/>
    <p:sldId id="1616" r:id="rId85"/>
    <p:sldId id="1617" r:id="rId86"/>
    <p:sldId id="1618" r:id="rId87"/>
    <p:sldId id="1619" r:id="rId88"/>
    <p:sldId id="1620" r:id="rId89"/>
    <p:sldId id="1621" r:id="rId90"/>
    <p:sldId id="1622" r:id="rId91"/>
    <p:sldId id="1623" r:id="rId92"/>
    <p:sldId id="1624" r:id="rId93"/>
    <p:sldId id="1625" r:id="rId94"/>
    <p:sldId id="1626" r:id="rId95"/>
    <p:sldId id="1627" r:id="rId96"/>
    <p:sldId id="1628" r:id="rId97"/>
    <p:sldId id="1629" r:id="rId98"/>
    <p:sldId id="1630" r:id="rId99"/>
    <p:sldId id="1631" r:id="rId100"/>
    <p:sldId id="1632" r:id="rId101"/>
    <p:sldId id="1633" r:id="rId102"/>
    <p:sldId id="1634" r:id="rId103"/>
    <p:sldId id="1635" r:id="rId104"/>
    <p:sldId id="1636" r:id="rId105"/>
    <p:sldId id="1637" r:id="rId106"/>
    <p:sldId id="1638" r:id="rId107"/>
    <p:sldId id="1599" r:id="rId108"/>
    <p:sldId id="1525" r:id="rId109"/>
    <p:sldId id="1569" r:id="rId110"/>
    <p:sldId id="1526" r:id="rId111"/>
    <p:sldId id="1570" r:id="rId112"/>
    <p:sldId id="1571" r:id="rId113"/>
    <p:sldId id="1527" r:id="rId114"/>
    <p:sldId id="1528" r:id="rId115"/>
    <p:sldId id="1529" r:id="rId116"/>
    <p:sldId id="1530" r:id="rId117"/>
    <p:sldId id="1531" r:id="rId118"/>
    <p:sldId id="1532" r:id="rId119"/>
    <p:sldId id="1572" r:id="rId120"/>
    <p:sldId id="1573" r:id="rId121"/>
    <p:sldId id="1535" r:id="rId122"/>
    <p:sldId id="1536" r:id="rId123"/>
    <p:sldId id="1537" r:id="rId124"/>
    <p:sldId id="1538" r:id="rId125"/>
    <p:sldId id="1539" r:id="rId126"/>
    <p:sldId id="1540" r:id="rId127"/>
    <p:sldId id="1541" r:id="rId128"/>
    <p:sldId id="1542" r:id="rId129"/>
    <p:sldId id="1543" r:id="rId130"/>
    <p:sldId id="1544" r:id="rId131"/>
    <p:sldId id="1545" r:id="rId132"/>
    <p:sldId id="1546" r:id="rId133"/>
    <p:sldId id="1547" r:id="rId134"/>
    <p:sldId id="1548" r:id="rId135"/>
    <p:sldId id="1549" r:id="rId136"/>
    <p:sldId id="1550" r:id="rId137"/>
    <p:sldId id="1551" r:id="rId138"/>
    <p:sldId id="1552" r:id="rId139"/>
    <p:sldId id="1553" r:id="rId140"/>
    <p:sldId id="1554" r:id="rId141"/>
    <p:sldId id="1555" r:id="rId142"/>
    <p:sldId id="1556" r:id="rId143"/>
    <p:sldId id="1557" r:id="rId144"/>
    <p:sldId id="1558" r:id="rId145"/>
    <p:sldId id="1559" r:id="rId146"/>
    <p:sldId id="1560" r:id="rId147"/>
    <p:sldId id="1561" r:id="rId148"/>
    <p:sldId id="1562" r:id="rId149"/>
    <p:sldId id="1563" r:id="rId150"/>
    <p:sldId id="1564" r:id="rId151"/>
    <p:sldId id="1565" r:id="rId152"/>
    <p:sldId id="1566" r:id="rId153"/>
    <p:sldId id="1567" r:id="rId154"/>
    <p:sldId id="1568" r:id="rId155"/>
    <p:sldId id="1524" r:id="rId156"/>
    <p:sldId id="1501" r:id="rId157"/>
    <p:sldId id="1502" r:id="rId158"/>
    <p:sldId id="1503" r:id="rId159"/>
    <p:sldId id="1504" r:id="rId160"/>
    <p:sldId id="1505" r:id="rId161"/>
    <p:sldId id="1506" r:id="rId162"/>
    <p:sldId id="1507" r:id="rId163"/>
    <p:sldId id="1508" r:id="rId164"/>
    <p:sldId id="1509" r:id="rId165"/>
    <p:sldId id="1510" r:id="rId166"/>
    <p:sldId id="1511" r:id="rId167"/>
    <p:sldId id="1512" r:id="rId168"/>
    <p:sldId id="1513" r:id="rId169"/>
    <p:sldId id="1514" r:id="rId170"/>
    <p:sldId id="1515" r:id="rId171"/>
    <p:sldId id="1516" r:id="rId172"/>
    <p:sldId id="1517" r:id="rId173"/>
    <p:sldId id="1518" r:id="rId174"/>
    <p:sldId id="1519" r:id="rId175"/>
    <p:sldId id="1520" r:id="rId176"/>
    <p:sldId id="1521" r:id="rId177"/>
    <p:sldId id="1522" r:id="rId178"/>
    <p:sldId id="1523" r:id="rId179"/>
    <p:sldId id="1500" r:id="rId180"/>
    <p:sldId id="1467" r:id="rId181"/>
    <p:sldId id="1468" r:id="rId182"/>
    <p:sldId id="1469" r:id="rId183"/>
    <p:sldId id="1470" r:id="rId184"/>
    <p:sldId id="1471" r:id="rId185"/>
    <p:sldId id="1472" r:id="rId186"/>
    <p:sldId id="1473" r:id="rId187"/>
    <p:sldId id="1474" r:id="rId188"/>
    <p:sldId id="1475" r:id="rId189"/>
    <p:sldId id="1476" r:id="rId190"/>
    <p:sldId id="1477" r:id="rId191"/>
    <p:sldId id="1478" r:id="rId192"/>
    <p:sldId id="1479" r:id="rId193"/>
    <p:sldId id="1480" r:id="rId194"/>
    <p:sldId id="1481" r:id="rId195"/>
    <p:sldId id="1482" r:id="rId196"/>
    <p:sldId id="1483" r:id="rId197"/>
    <p:sldId id="1484" r:id="rId198"/>
    <p:sldId id="1485" r:id="rId199"/>
    <p:sldId id="1486" r:id="rId200"/>
    <p:sldId id="1487" r:id="rId201"/>
    <p:sldId id="1488" r:id="rId202"/>
    <p:sldId id="1489" r:id="rId203"/>
    <p:sldId id="1490" r:id="rId204"/>
    <p:sldId id="1491" r:id="rId205"/>
    <p:sldId id="1492" r:id="rId206"/>
    <p:sldId id="1493" r:id="rId207"/>
    <p:sldId id="1494" r:id="rId208"/>
    <p:sldId id="1495" r:id="rId209"/>
    <p:sldId id="1496" r:id="rId210"/>
    <p:sldId id="1497" r:id="rId211"/>
    <p:sldId id="1498" r:id="rId212"/>
    <p:sldId id="1499" r:id="rId213"/>
    <p:sldId id="1432" r:id="rId214"/>
    <p:sldId id="1433" r:id="rId215"/>
    <p:sldId id="1435" r:id="rId216"/>
    <p:sldId id="1436" r:id="rId217"/>
    <p:sldId id="296" r:id="rId2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4" autoAdjust="0"/>
    <p:restoredTop sz="98127" autoAdjust="0"/>
  </p:normalViewPr>
  <p:slideViewPr>
    <p:cSldViewPr snapToGrid="0">
      <p:cViewPr>
        <p:scale>
          <a:sx n="77" d="100"/>
          <a:sy n="77" d="100"/>
        </p:scale>
        <p:origin x="-582" y="2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222"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notesMaster" Target="notesMasters/notesMaster1.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22/07/2024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bible.ort.org/webmedia/t2/3012.ra" TargetMode="External"/><Relationship Id="rId2" Type="http://schemas.openxmlformats.org/officeDocument/2006/relationships/notesSlide" Target="../notesSlides/notesSlide183.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bible.ort.org/webmedia/t2/3013.ra" TargetMode="External"/><Relationship Id="rId2" Type="http://schemas.openxmlformats.org/officeDocument/2006/relationships/notesSlide" Target="../notesSlides/notesSlide184.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chabad.org/library/bible_cdo/aid/9891" TargetMode="External"/><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hyperlink" Target="https://www.chabad.org/library/bible_cdo/aid/9953" TargetMode="External"/><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6772" y="1671479"/>
            <a:ext cx="7297738" cy="4452938"/>
          </a:xfrm>
          <a:prstGeom prst="rect">
            <a:avLst/>
          </a:prstGeom>
          <a:noFill/>
          <a:ln>
            <a:noFill/>
          </a:ln>
        </p:spPr>
      </p:pic>
      <p:sp>
        <p:nvSpPr>
          <p:cNvPr id="91" name="Shape 91"/>
          <p:cNvSpPr txBox="1"/>
          <p:nvPr/>
        </p:nvSpPr>
        <p:spPr>
          <a:xfrm>
            <a:off x="685800" y="2743199"/>
            <a:ext cx="7772400" cy="1540701"/>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PINJAS</a:t>
            </a:r>
          </a:p>
          <a:p>
            <a:pPr algn="ctr"/>
            <a:r>
              <a:rPr lang="es-ES" sz="2000" b="1" dirty="0" smtClean="0">
                <a:solidFill>
                  <a:srgbClr val="FF0000"/>
                </a:solidFill>
                <a:latin typeface="Bookman Old Style" pitchFamily="18" charset="0"/>
              </a:rPr>
              <a:t>Fanatismo: Ayuda?</a:t>
            </a:r>
            <a:endParaRPr lang="es-ES" sz="2000" b="1" dirty="0" smtClean="0">
              <a:solidFill>
                <a:srgbClr val="FF0000"/>
              </a:solidFill>
              <a:latin typeface="Bookman Old Style" pitchFamily="18" charset="0"/>
            </a:endParaRPr>
          </a:p>
        </p:txBody>
      </p:sp>
      <p:sp>
        <p:nvSpPr>
          <p:cNvPr id="92" name="Shape 92"/>
          <p:cNvSpPr txBox="1"/>
          <p:nvPr/>
        </p:nvSpPr>
        <p:spPr>
          <a:xfrm>
            <a:off x="1371600" y="4359058"/>
            <a:ext cx="6400800" cy="127974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BaYonah</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350107" y="1606388"/>
            <a:ext cx="8421267" cy="462142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Números 25: 10 – 30: 1 </a:t>
            </a:r>
            <a:r>
              <a:rPr lang="es-CO" sz="2000" b="1" noProof="1" smtClean="0">
                <a:latin typeface="Bookman Old Style" pitchFamily="18" charset="0"/>
              </a:rPr>
              <a:t>y Melajim I, 18:46 – 19:21</a:t>
            </a:r>
          </a:p>
          <a:p>
            <a:r>
              <a:rPr lang="en-US" sz="2800" b="1" dirty="0" smtClean="0">
                <a:latin typeface="Bookman Old Style" pitchFamily="18" charset="0"/>
                <a:hlinkClick r:id="rId3"/>
              </a:rPr>
              <a:t>25:11</a:t>
            </a:r>
            <a:r>
              <a:rPr lang="en-US" sz="2800" b="1" dirty="0" smtClean="0">
                <a:latin typeface="Bookman Old Style" pitchFamily="18" charset="0"/>
              </a:rPr>
              <a:t>  </a:t>
            </a:r>
            <a:r>
              <a:rPr lang="en-US" sz="2800" b="1" dirty="0" err="1" smtClean="0">
                <a:latin typeface="Bookman Old Style" pitchFamily="18" charset="0"/>
              </a:rPr>
              <a:t>Pinjas</a:t>
            </a:r>
            <a:r>
              <a:rPr lang="en-US" sz="2800" b="1" dirty="0" smtClean="0">
                <a:latin typeface="Bookman Old Style" pitchFamily="18" charset="0"/>
              </a:rPr>
              <a:t> ben-</a:t>
            </a:r>
            <a:r>
              <a:rPr lang="en-US" sz="2800" b="1" dirty="0" err="1" smtClean="0">
                <a:latin typeface="Bookman Old Style" pitchFamily="18" charset="0"/>
              </a:rPr>
              <a:t>El'azar</a:t>
            </a:r>
            <a:r>
              <a:rPr lang="en-US" sz="2800" b="1" dirty="0" smtClean="0">
                <a:latin typeface="Bookman Old Style" pitchFamily="18" charset="0"/>
              </a:rPr>
              <a:t> ben-Aharon </a:t>
            </a:r>
            <a:r>
              <a:rPr lang="en-US" sz="2800" b="1" dirty="0" err="1" smtClean="0">
                <a:latin typeface="Bookman Old Style" pitchFamily="18" charset="0"/>
              </a:rPr>
              <a:t>hakohen</a:t>
            </a:r>
            <a:r>
              <a:rPr lang="en-US" sz="2800" b="1" dirty="0" smtClean="0">
                <a:latin typeface="Bookman Old Style" pitchFamily="18" charset="0"/>
              </a:rPr>
              <a:t> </a:t>
            </a:r>
            <a:r>
              <a:rPr lang="en-US" sz="2800" b="1" dirty="0" err="1" smtClean="0">
                <a:latin typeface="Bookman Old Style" pitchFamily="18" charset="0"/>
              </a:rPr>
              <a:t>heshiv</a:t>
            </a:r>
            <a:r>
              <a:rPr lang="en-US" sz="2800" b="1" dirty="0" smtClean="0">
                <a:latin typeface="Bookman Old Style" pitchFamily="18" charset="0"/>
              </a:rPr>
              <a:t> et-</a:t>
            </a:r>
            <a:r>
              <a:rPr lang="en-US" sz="2800" b="1" dirty="0" err="1" smtClean="0">
                <a:latin typeface="Bookman Old Style" pitchFamily="18" charset="0"/>
              </a:rPr>
              <a:t>jamati</a:t>
            </a:r>
            <a:r>
              <a:rPr lang="en-US" sz="2800" b="1" dirty="0" smtClean="0">
                <a:latin typeface="Bookman Old Style" pitchFamily="18" charset="0"/>
              </a:rPr>
              <a:t> </a:t>
            </a:r>
            <a:r>
              <a:rPr lang="en-US" sz="2800" b="1" dirty="0" err="1" smtClean="0">
                <a:latin typeface="Bookman Old Style" pitchFamily="18" charset="0"/>
              </a:rPr>
              <a:t>me'al</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bekan'o</a:t>
            </a:r>
            <a:r>
              <a:rPr lang="en-US" sz="2800" b="1" dirty="0" smtClean="0">
                <a:latin typeface="Bookman Old Style" pitchFamily="18" charset="0"/>
              </a:rPr>
              <a:t> et-</a:t>
            </a:r>
            <a:r>
              <a:rPr lang="en-US" sz="2800" b="1" dirty="0" err="1" smtClean="0">
                <a:latin typeface="Bookman Old Style" pitchFamily="18" charset="0"/>
              </a:rPr>
              <a:t>kin'ati</a:t>
            </a:r>
            <a:r>
              <a:rPr lang="en-US" sz="2800" b="1" dirty="0" smtClean="0">
                <a:latin typeface="Bookman Old Style" pitchFamily="18" charset="0"/>
              </a:rPr>
              <a:t> </a:t>
            </a:r>
            <a:r>
              <a:rPr lang="en-US" sz="2800" b="1" dirty="0" err="1" smtClean="0">
                <a:latin typeface="Bookman Old Style" pitchFamily="18" charset="0"/>
              </a:rPr>
              <a:t>betojam</a:t>
            </a:r>
            <a:r>
              <a:rPr lang="en-US" sz="2800" b="1" dirty="0" smtClean="0">
                <a:latin typeface="Bookman Old Style" pitchFamily="18" charset="0"/>
              </a:rPr>
              <a:t> </a:t>
            </a:r>
            <a:r>
              <a:rPr lang="en-US" sz="2800" b="1" dirty="0" err="1" smtClean="0">
                <a:latin typeface="Bookman Old Style" pitchFamily="18" charset="0"/>
              </a:rPr>
              <a:t>velo-jiliti</a:t>
            </a:r>
            <a:r>
              <a:rPr lang="en-US" sz="2800" b="1" dirty="0" smtClean="0">
                <a:latin typeface="Bookman Old Style" pitchFamily="18" charset="0"/>
              </a:rPr>
              <a:t> et-</a:t>
            </a:r>
            <a:r>
              <a:rPr lang="en-US" sz="2800" b="1" dirty="0" err="1" smtClean="0">
                <a:latin typeface="Bookman Old Style" pitchFamily="18" charset="0"/>
              </a:rPr>
              <a:t>beney</a:t>
            </a:r>
            <a:r>
              <a:rPr lang="en-US" sz="2800" b="1" dirty="0" smtClean="0">
                <a:latin typeface="Bookman Old Style" pitchFamily="18" charset="0"/>
              </a:rPr>
              <a:t>-</a:t>
            </a:r>
            <a:r>
              <a:rPr lang="en-US" sz="2800" b="1" dirty="0" err="1" smtClean="0">
                <a:latin typeface="Bookman Old Style" pitchFamily="18" charset="0"/>
              </a:rPr>
              <a:t>Yisra'el</a:t>
            </a:r>
            <a:r>
              <a:rPr lang="en-US" sz="2800" b="1" dirty="0" smtClean="0">
                <a:latin typeface="Bookman Old Style" pitchFamily="18" charset="0"/>
              </a:rPr>
              <a:t> </a:t>
            </a:r>
            <a:r>
              <a:rPr lang="en-US" sz="2800" b="1" dirty="0" err="1" smtClean="0">
                <a:latin typeface="Bookman Old Style" pitchFamily="18" charset="0"/>
              </a:rPr>
              <a:t>bekin'ati</a:t>
            </a:r>
            <a:r>
              <a:rPr lang="en-US" sz="2800" b="1" dirty="0" smtClean="0">
                <a:latin typeface="Bookman Old Style" pitchFamily="18" charset="0"/>
              </a:rPr>
              <a:t>.</a:t>
            </a:r>
          </a:p>
          <a:p>
            <a:r>
              <a:rPr lang="en-US" sz="2800" dirty="0" err="1" smtClean="0">
                <a:latin typeface="Bookman Old Style" pitchFamily="18" charset="0"/>
              </a:rPr>
              <a:t>Pinejás</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Elazar, </a:t>
            </a:r>
            <a:r>
              <a:rPr lang="en-US" sz="2800" dirty="0" err="1" smtClean="0">
                <a:latin typeface="Bookman Old Style" pitchFamily="18" charset="0"/>
              </a:rPr>
              <a:t>hijo</a:t>
            </a:r>
            <a:r>
              <a:rPr lang="en-US" sz="2800" dirty="0" smtClean="0">
                <a:latin typeface="Bookman Old Style" pitchFamily="18" charset="0"/>
              </a:rPr>
              <a:t> del </a:t>
            </a:r>
            <a:r>
              <a:rPr lang="en-US" sz="2800" dirty="0" err="1" smtClean="0">
                <a:latin typeface="Bookman Old Style" pitchFamily="18" charset="0"/>
              </a:rPr>
              <a:t>sacerdote</a:t>
            </a:r>
            <a:r>
              <a:rPr lang="en-US" sz="2800" dirty="0" smtClean="0">
                <a:latin typeface="Bookman Old Style" pitchFamily="18" charset="0"/>
              </a:rPr>
              <a:t> Aarón, ha </a:t>
            </a:r>
            <a:r>
              <a:rPr lang="en-US" sz="2800" dirty="0" err="1" smtClean="0">
                <a:latin typeface="Bookman Old Style" pitchFamily="18" charset="0"/>
              </a:rPr>
              <a:t>hecho</a:t>
            </a:r>
            <a:r>
              <a:rPr lang="en-US" sz="2800" dirty="0" smtClean="0">
                <a:latin typeface="Bookman Old Style" pitchFamily="18" charset="0"/>
              </a:rPr>
              <a:t> </a:t>
            </a:r>
            <a:r>
              <a:rPr lang="en-US" sz="2800" dirty="0" err="1" smtClean="0">
                <a:latin typeface="Bookman Old Style" pitchFamily="18" charset="0"/>
              </a:rPr>
              <a:t>desviar</a:t>
            </a:r>
            <a:r>
              <a:rPr lang="en-US" sz="2800" dirty="0" smtClean="0">
                <a:latin typeface="Bookman Old Style" pitchFamily="18" charset="0"/>
              </a:rPr>
              <a:t> mi </a:t>
            </a:r>
            <a:r>
              <a:rPr lang="en-US" sz="2800" dirty="0" err="1" smtClean="0">
                <a:latin typeface="Bookman Old Style" pitchFamily="18" charset="0"/>
              </a:rPr>
              <a:t>ira</a:t>
            </a:r>
            <a:r>
              <a:rPr lang="en-US" sz="2800" dirty="0" smtClean="0">
                <a:latin typeface="Bookman Old Style" pitchFamily="18" charset="0"/>
              </a:rPr>
              <a:t> de </a:t>
            </a:r>
            <a:r>
              <a:rPr lang="en-US" sz="2800" dirty="0" err="1" smtClean="0">
                <a:latin typeface="Bookman Old Style" pitchFamily="18" charset="0"/>
              </a:rPr>
              <a:t>sobre</a:t>
            </a:r>
            <a:r>
              <a:rPr lang="en-US" sz="2800" dirty="0" smtClean="0">
                <a:latin typeface="Bookman Old Style" pitchFamily="18" charset="0"/>
              </a:rPr>
              <a:t> los </a:t>
            </a:r>
            <a:r>
              <a:rPr lang="en-US" sz="2800" dirty="0" err="1" smtClean="0">
                <a:latin typeface="Bookman Old Style" pitchFamily="18" charset="0"/>
              </a:rPr>
              <a:t>hijos</a:t>
            </a:r>
            <a:r>
              <a:rPr lang="en-US" sz="2800" dirty="0" smtClean="0">
                <a:latin typeface="Bookman Old Style" pitchFamily="18" charset="0"/>
              </a:rPr>
              <a:t> de Israel al </a:t>
            </a:r>
            <a:r>
              <a:rPr lang="en-US" sz="2800" dirty="0" err="1" smtClean="0">
                <a:latin typeface="Bookman Old Style" pitchFamily="18" charset="0"/>
              </a:rPr>
              <a:t>llevar</a:t>
            </a:r>
            <a:r>
              <a:rPr lang="en-US" sz="2800" dirty="0" smtClean="0">
                <a:latin typeface="Bookman Old Style" pitchFamily="18" charset="0"/>
              </a:rPr>
              <a:t> mi </a:t>
            </a:r>
            <a:r>
              <a:rPr lang="en-US" sz="2800" dirty="0" err="1" smtClean="0">
                <a:latin typeface="Bookman Old Style" pitchFamily="18" charset="0"/>
              </a:rPr>
              <a:t>venganza</a:t>
            </a:r>
            <a:r>
              <a:rPr lang="en-US" sz="2800" dirty="0" smtClean="0">
                <a:latin typeface="Bookman Old Style" pitchFamily="18" charset="0"/>
              </a:rPr>
              <a:t> entre </a:t>
            </a:r>
            <a:r>
              <a:rPr lang="en-US" sz="2800" dirty="0" err="1" smtClean="0">
                <a:latin typeface="Bookman Old Style" pitchFamily="18" charset="0"/>
              </a:rPr>
              <a:t>ellos</a:t>
            </a:r>
            <a:r>
              <a:rPr lang="en-US" sz="2800" dirty="0" smtClean="0">
                <a:latin typeface="Bookman Old Style" pitchFamily="18" charset="0"/>
              </a:rPr>
              <a:t>, y así no </a:t>
            </a:r>
            <a:r>
              <a:rPr lang="en-US" sz="2800" dirty="0" err="1" smtClean="0">
                <a:latin typeface="Bookman Old Style" pitchFamily="18" charset="0"/>
              </a:rPr>
              <a:t>consumí</a:t>
            </a:r>
            <a:r>
              <a:rPr lang="en-US" sz="2800" dirty="0" smtClean="0">
                <a:latin typeface="Bookman Old Style" pitchFamily="18" charset="0"/>
              </a:rPr>
              <a:t> a los </a:t>
            </a:r>
            <a:r>
              <a:rPr lang="en-US" sz="2800" dirty="0" err="1" smtClean="0">
                <a:latin typeface="Bookman Old Style" pitchFamily="18" charset="0"/>
              </a:rPr>
              <a:t>hijos</a:t>
            </a:r>
            <a:r>
              <a:rPr lang="en-US" sz="2800" dirty="0" smtClean="0">
                <a:latin typeface="Bookman Old Style" pitchFamily="18" charset="0"/>
              </a:rPr>
              <a:t> de Israel con mi </a:t>
            </a:r>
            <a:r>
              <a:rPr lang="en-US" sz="2800" dirty="0" err="1" smtClean="0">
                <a:latin typeface="Bookman Old Style" pitchFamily="18" charset="0"/>
              </a:rPr>
              <a:t>ira</a:t>
            </a:r>
            <a:r>
              <a:rPr lang="en-US" sz="28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MX" sz="3600" dirty="0" smtClean="0">
                <a:latin typeface="Bookman Old Style" pitchFamily="18" charset="0"/>
              </a:rPr>
              <a:t>Dios le da a Pinjas un pacto de paz; Dios explica el reparto de la Tierra de Israel; las hijas de Tzelofejad piden heredar la parte de su padre; Moisés nombra a Josué su sucesor.</a:t>
            </a:r>
            <a:endParaRPr lang="en-U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Dios le dijo a Moisés: “El sacerdote Pinjas apartó Mi ira de los hijos de Israel al traer Mis derechos en medio de ellos. </a:t>
            </a:r>
          </a:p>
          <a:p>
            <a:r>
              <a:rPr lang="es-MX" sz="2900" dirty="0" smtClean="0">
                <a:latin typeface="Bookman Old Style" pitchFamily="18" charset="0"/>
              </a:rPr>
              <a:t>Por lo tanto, le daré a Él mis convenios de paz y sacerdocio eterno”.</a:t>
            </a:r>
            <a:endParaRPr lang="en-US" sz="2900" dirty="0" smtClean="0">
              <a:latin typeface="Bookman Old Style" pitchFamily="18" charset="0"/>
            </a:endParaRPr>
          </a:p>
          <a:p>
            <a:r>
              <a:rPr lang="es-MX" sz="2900" dirty="0" smtClean="0">
                <a:latin typeface="Bookman Old Style" pitchFamily="18" charset="0"/>
              </a:rPr>
              <a:t> Después de la muerte de los israelitas idólatras, Dios le dijo a Moisés que contara a toda la comunidad de los hijos de Israel.</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100" dirty="0" smtClean="0">
                <a:latin typeface="Bookman Old Style" pitchFamily="18" charset="0"/>
              </a:rPr>
              <a:t>Esta cuenta debe ser a partir de los 20 años de edad, según las casas de su padre. </a:t>
            </a:r>
          </a:p>
          <a:p>
            <a:r>
              <a:rPr lang="es-MX" sz="3100" dirty="0" smtClean="0">
                <a:latin typeface="Bookman Old Style" pitchFamily="18" charset="0"/>
              </a:rPr>
              <a:t>Cada una de las familias fue contada y numerada como Dios lo mandó.</a:t>
            </a:r>
          </a:p>
          <a:p>
            <a:r>
              <a:rPr lang="es-MX" sz="3100" dirty="0" smtClean="0">
                <a:latin typeface="Bookman Old Style" pitchFamily="18" charset="0"/>
              </a:rPr>
              <a:t>Después de que se contó a la gente, Dios le dijo a Moisés: “La tierra se distribuirá como herencia de acuerdo con el número de nombres.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A los numerosos, darás una gran herencia, y a los pocos, una pequeña herencia. </a:t>
            </a:r>
          </a:p>
          <a:p>
            <a:r>
              <a:rPr lang="es-MX" sz="2700" dirty="0" smtClean="0">
                <a:latin typeface="Bookman Old Style" pitchFamily="18" charset="0"/>
              </a:rPr>
              <a:t>Por sorteo, esta tierra se dividirá y se recibirá como una posesión de acuerdo con los nombres de las tribus de los padres".</a:t>
            </a:r>
          </a:p>
          <a:p>
            <a:r>
              <a:rPr lang="es-MX" sz="2700" dirty="0" smtClean="0">
                <a:latin typeface="Bookman Old Style" pitchFamily="18" charset="0"/>
              </a:rPr>
              <a:t>Ahora, durante este conteo y reparto de tierras, las cinco hijas de Zelofejad se acercaron y se colocaron ante Moisés y el sacerdote Eleazar y toda la comunidad en la entrada de la Carpa de la reunión designada.</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Dijeron: «Nuestro padre murió en el desierto. Él no estaba entre la compañía que se unía contra Dios. Él no estaba entre los aliados de Koraj, pero murió a causa de su propio pecado, y no tuvo hijos. ¿Por qué el nombre de nuestro padre debería desaparecer de en medio de su familia, simplemente porque no tuvo un hijo? Por favor, danos una posesión también".</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Moisés presentó su legítima demanda ante Dios. Y Dios respondió: </a:t>
            </a:r>
          </a:p>
          <a:p>
            <a:r>
              <a:rPr lang="es-MX" sz="2900" dirty="0" smtClean="0">
                <a:latin typeface="Bookman Old Style" pitchFamily="18" charset="0"/>
              </a:rPr>
              <a:t>“Las hijas de Zelofejad hablan con justicia. Ciertamente, les darás, según el derecho legal de los varones, una posesión hereditaria, y harás que la herencia de su padre les pase a ellas. Y a los hijos de Israel dirás: si un hombre muere y no tiene un hijo, harás que su herencia pase a su hija.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000" dirty="0" smtClean="0">
                <a:latin typeface="Bookman Old Style" pitchFamily="18" charset="0"/>
              </a:rPr>
              <a:t>Si no tiene hija, darás su herencia a sus hermanos. Si él no tiene hermanos, deberá dar su herencia a su pariente más cercano a él de entre su familia. Esto permanecerá para Israel como una norma legal".</a:t>
            </a:r>
          </a:p>
          <a:p>
            <a:r>
              <a:rPr lang="es-MX" sz="3000" dirty="0" smtClean="0">
                <a:latin typeface="Bookman Old Style" pitchFamily="18" charset="0"/>
              </a:rPr>
              <a:t>Entonces Dios le dijo a Moisés: “Ve a la Montaña de las Transiciones y mira la tierra que he dado a los hijos de Israel.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Y cuando lo hayas visto, tú también serás reunido con tu pueblo como se reunió tu hermano Aarón. Porque has actuado contra Mis palabras en el desierto de Tzin.</a:t>
            </a:r>
          </a:p>
          <a:p>
            <a:r>
              <a:rPr lang="es-MX" sz="2900" dirty="0" smtClean="0">
                <a:latin typeface="Bookman Old Style" pitchFamily="18" charset="0"/>
              </a:rPr>
              <a:t>Moisés respondió: "Deje Dios que se designe a un hombre sobre la comunidad que los guiará para que la comunidad de Dios no sea como ovejas que no tienen pastor".</a:t>
            </a:r>
            <a:endParaRPr lang="en-US" sz="29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le dijo a Moisés: “Toma a Josué, hijo de Nun, un hombre en quien hay espíritu, inclina tu mano sobre él y preséntalo al sacerdote Eleazar y a toda la comunidad, y encárgalo delante de sus ojos. </a:t>
            </a:r>
          </a:p>
          <a:p>
            <a:r>
              <a:rPr lang="es-MX" sz="2800" dirty="0" smtClean="0">
                <a:latin typeface="Bookman Old Style" pitchFamily="18" charset="0"/>
              </a:rPr>
              <a:t>Por lo tanto, pondrás algo de tu prestigio sobre él para que toda la comunidad y los hijos de Israel lo obedezcan”. </a:t>
            </a:r>
          </a:p>
          <a:p>
            <a:r>
              <a:rPr lang="es-MX" sz="2800" dirty="0" smtClean="0">
                <a:latin typeface="Bookman Old Style" pitchFamily="18" charset="0"/>
              </a:rPr>
              <a:t>Moisés hizo con Josué como Dios lo ordenó.</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habló a Moisés y le ordenó que los hijos de Israel trajeran ofrendas a Dios en cada temporada de la reunión designada. </a:t>
            </a:r>
          </a:p>
          <a:p>
            <a:r>
              <a:rPr lang="es-MX" sz="2800" dirty="0" smtClean="0">
                <a:latin typeface="Bookman Old Style" pitchFamily="18" charset="0"/>
              </a:rPr>
              <a:t>Ofrendas de fuego, ofrendas de homenaje y ofrendas de ascenso son notables para cada uno de los festivales, incluyendo la Pascua, el Sábado, la Luna Nueva, el Festival de las Semanas y el Día de la Expiación.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Cada ofrenda, ya sea de sacrificio animal, harina, incienso, libaciones o descanso humano, se hace para expresar conformidad con Dios. </a:t>
            </a:r>
          </a:p>
          <a:p>
            <a:r>
              <a:rPr lang="es-MX" dirty="0" smtClean="0">
                <a:latin typeface="Bookman Old Style" pitchFamily="18" charset="0"/>
              </a:rPr>
              <a:t>Moisés explicó estas ofrendas exactas a los Hijos de Israel de acuerdo con todo lo que Dios le había ordenado a Moisés.</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Fanatismo: Ayuda?</a:t>
            </a:r>
            <a:endParaRPr lang="es-ES" b="1" dirty="0" smtClean="0">
              <a:solidFill>
                <a:srgbClr val="FF0000"/>
              </a:solidFill>
              <a:latin typeface="Bookman Old Style" pitchFamily="18" charset="0"/>
            </a:endParaRPr>
          </a:p>
          <a:p>
            <a:pPr>
              <a:buNone/>
            </a:pPr>
            <a:r>
              <a:rPr lang="es-ES" sz="2000" i="1" dirty="0" smtClean="0">
                <a:latin typeface="Bookman Old Style" pitchFamily="18" charset="0"/>
              </a:rPr>
              <a:t>Ideas del Rabino </a:t>
            </a:r>
            <a:r>
              <a:rPr lang="es-ES" sz="2000" i="1" dirty="0" smtClean="0">
                <a:latin typeface="Bookman Old Style" pitchFamily="18" charset="0"/>
              </a:rPr>
              <a:t>Ari Kahn</a:t>
            </a:r>
            <a:endParaRPr lang="es-ES" sz="2000" i="1" dirty="0" smtClean="0">
              <a:latin typeface="Bookman Old Style" pitchFamily="18" charset="0"/>
            </a:endParaRPr>
          </a:p>
          <a:p>
            <a:pPr>
              <a:buNone/>
            </a:pPr>
            <a:r>
              <a:rPr lang="es-ES" dirty="0" smtClean="0">
                <a:latin typeface="Bookman Old Style" pitchFamily="18" charset="0"/>
              </a:rPr>
              <a:t>Pinjás era un fanático.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le dirá cualquiera criado en la sociedad occidental, los fanáticos son malos, y lo único peor que un fanático es un fanático religioso.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Hemos </a:t>
            </a:r>
            <a:r>
              <a:rPr lang="es-ES" dirty="0" smtClean="0">
                <a:latin typeface="Bookman Old Style" pitchFamily="18" charset="0"/>
              </a:rPr>
              <a:t>crecido con la certeza axiomática, casi religiosa, de que el fanatismo religioso es la raíz de todos los males, la causa subyacente de todos los conflictos en el mundo. Y, sin embargo, el relato bíblico de la respuesta de Pinjás a Zimri y Kozbi nos envía algunos mensajes confusos.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Zimri y Kozbi, cada uno de ellos miembro de la élite de su respectiva sociedad, hacen una demostración muy pública de su desafío a los dictados religiosos y sociales.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respuesta, en lo que podría llamarse el acto arquetípico de fanatismo religioso, Pinjás parece tomarse la justicia por su mano: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Comete </a:t>
            </a:r>
            <a:r>
              <a:rPr lang="es-ES" dirty="0" smtClean="0">
                <a:latin typeface="Bookman Old Style" pitchFamily="18" charset="0"/>
              </a:rPr>
              <a:t>un doble asesinato, pero es recompensado con el sacerdocio eterno y el “pacto de paz”.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alguna vez hubo un premio irónico, es este, o eso parece</a:t>
            </a:r>
            <a:r>
              <a:rPr lang="es-ES" dirty="0" smtClean="0">
                <a:latin typeface="Bookman Old Style" pitchFamily="18" charset="0"/>
              </a:rPr>
              <a:t>.</a:t>
            </a:r>
          </a:p>
          <a:p>
            <a:pPr>
              <a:buNone/>
            </a:pPr>
            <a:r>
              <a:rPr lang="es-ES" dirty="0" smtClean="0">
                <a:latin typeface="Bookman Old Style" pitchFamily="18" charset="0"/>
              </a:rPr>
              <a:t>Zimri y Kozbi no nos parecen tan extraños.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Nosotros </a:t>
            </a:r>
            <a:r>
              <a:rPr lang="es-ES" sz="2900" dirty="0" smtClean="0">
                <a:latin typeface="Bookman Old Style" pitchFamily="18" charset="0"/>
              </a:rPr>
              <a:t>también vivimos en una época y un lugar en los que los límites se reexaminan, redefinen y, a menudo, se descartan pública y demostrativamente constantemente. </a:t>
            </a:r>
            <a:endParaRPr lang="es-ES" sz="2900" dirty="0" smtClean="0">
              <a:latin typeface="Bookman Old Style" pitchFamily="18" charset="0"/>
            </a:endParaRPr>
          </a:p>
          <a:p>
            <a:pPr>
              <a:buNone/>
            </a:pPr>
            <a:r>
              <a:rPr lang="es-ES" sz="2900" dirty="0" smtClean="0">
                <a:latin typeface="Bookman Old Style" pitchFamily="18" charset="0"/>
              </a:rPr>
              <a:t>La </a:t>
            </a:r>
            <a:r>
              <a:rPr lang="es-ES" sz="2900" dirty="0" smtClean="0">
                <a:latin typeface="Bookman Old Style" pitchFamily="18" charset="0"/>
              </a:rPr>
              <a:t>religión está sitiada, en retirada. La cultura popular nos exhorta a “simplemente imaginar” una época en la que no haya religión; se nos asegura que esa época será utópica.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Sin </a:t>
            </a:r>
            <a:r>
              <a:rPr lang="es-ES" sz="2700" dirty="0" smtClean="0">
                <a:latin typeface="Bookman Old Style" pitchFamily="18" charset="0"/>
              </a:rPr>
              <a:t>religión no habrá más guerra; la paz estallará por todas partes</a:t>
            </a:r>
            <a:r>
              <a:rPr lang="es-ES" sz="2700" dirty="0" smtClean="0">
                <a:latin typeface="Bookman Old Style" pitchFamily="18" charset="0"/>
              </a:rPr>
              <a:t>.</a:t>
            </a:r>
          </a:p>
          <a:p>
            <a:pPr>
              <a:buNone/>
            </a:pPr>
            <a:r>
              <a:rPr lang="es-ES" sz="2700" dirty="0" smtClean="0">
                <a:latin typeface="Bookman Old Style" pitchFamily="18" charset="0"/>
              </a:rPr>
              <a:t>Se nos asegura que este axioma es evidente por sí mismo, a pesar de la abundancia de pruebas que demuestran lo contrario, a saber, todo el “conjunto de trabajos” del siglo XX, en el que murieron más personas que en cualquier siglo anterior (tal vez más</a:t>
            </a:r>
            <a:r>
              <a:rPr lang="es-ES" sz="2700" dirty="0" smtClean="0">
                <a:latin typeface="Bookman Old Style" pitchFamily="18" charset="0"/>
              </a:rPr>
              <a:t>) </a:t>
            </a:r>
            <a:r>
              <a:rPr lang="es-ES" sz="2700" dirty="0" smtClean="0">
                <a:latin typeface="Bookman Old Style" pitchFamily="18" charset="0"/>
              </a:rPr>
              <a:t>que a lo largo de toda la historia combinada (algunos han calculado la cifra en 262 millones de víctimas). </a:t>
            </a:r>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Sin </a:t>
            </a:r>
            <a:r>
              <a:rPr lang="es-ES" sz="2800" dirty="0" smtClean="0">
                <a:latin typeface="Bookman Old Style" pitchFamily="18" charset="0"/>
              </a:rPr>
              <a:t>embargo, la mayoría de estas vidas no fueron arrebatadas en nombre de la religión: el socialismo, el comunismo y el nacionalsocialismo (también conocido como nazismo), el más infame de los movimientos asesinos de la historia reciente, tenían fuertes raíces en el ateísmo y el paganismo y, en su mayor parte, eran parte, ideológicamente opuesta a la religión.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Sin </a:t>
            </a:r>
            <a:r>
              <a:rPr lang="es-ES" sz="2800" dirty="0" smtClean="0">
                <a:latin typeface="Bookman Old Style" pitchFamily="18" charset="0"/>
              </a:rPr>
              <a:t>embargo, tendemos a no permitir que los hechos interfieran con nuestra noción preconcebida de que es la religión la que crea conflictos y es el verdadero casus belli. </a:t>
            </a:r>
            <a:endParaRPr lang="es-ES" sz="2800" dirty="0" smtClean="0">
              <a:latin typeface="Bookman Old Style" pitchFamily="18" charset="0"/>
            </a:endParaRPr>
          </a:p>
          <a:p>
            <a:pPr>
              <a:buNone/>
            </a:pPr>
            <a:r>
              <a:rPr lang="es-ES" sz="2800" dirty="0" smtClean="0">
                <a:latin typeface="Bookman Old Style" pitchFamily="18" charset="0"/>
              </a:rPr>
              <a:t>Los </a:t>
            </a:r>
            <a:r>
              <a:rPr lang="es-ES" sz="2800" dirty="0" smtClean="0">
                <a:latin typeface="Bookman Old Style" pitchFamily="18" charset="0"/>
              </a:rPr>
              <a:t>pensadores modernos tienden a simplemente ignorar otros factores “menores” que continúan sacando a relucir lo peor de las personas y las naciones, como la codicia, los celos y el tribalismo.</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miramos el panorama más amplio, podemos decir que lo que subyace en el corazón oscuro de la guerra es el deseo humano de controlar a los demás: económica, política, social y sexualmente</a:t>
            </a:r>
            <a:r>
              <a:rPr lang="es-ES" dirty="0" smtClean="0">
                <a:latin typeface="Bookman Old Style" pitchFamily="18" charset="0"/>
              </a:rPr>
              <a:t>.</a:t>
            </a:r>
          </a:p>
          <a:p>
            <a:pPr>
              <a:buNone/>
            </a:pPr>
            <a:r>
              <a:rPr lang="es-ES" dirty="0" smtClean="0">
                <a:latin typeface="Bookman Old Style" pitchFamily="18" charset="0"/>
              </a:rPr>
              <a:t>Aquí </a:t>
            </a:r>
            <a:r>
              <a:rPr lang="es-ES" dirty="0" smtClean="0">
                <a:latin typeface="Bookman Old Style" pitchFamily="18" charset="0"/>
              </a:rPr>
              <a:t>es donde la religión puede ser la solución y no el problema: la religión crea límites.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religión hace juicios de valor.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bien y el mal tienen un significado objetivo.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religión no sólo hace estos juicios, sino que espera que la humanidad esté a la altura de estos valores. </a:t>
            </a:r>
            <a:endParaRPr lang="es-ES" dirty="0" smtClean="0">
              <a:latin typeface="Bookman Old Style" pitchFamily="18" charset="0"/>
            </a:endParaRPr>
          </a:p>
          <a:p>
            <a:pPr>
              <a:buNone/>
            </a:pPr>
            <a:r>
              <a:rPr lang="es-ES" dirty="0" smtClean="0">
                <a:latin typeface="Bookman Old Style" pitchFamily="18" charset="0"/>
              </a:rPr>
              <a:t>Tanto </a:t>
            </a:r>
            <a:r>
              <a:rPr lang="es-ES" dirty="0" smtClean="0">
                <a:latin typeface="Bookman Old Style" pitchFamily="18" charset="0"/>
              </a:rPr>
              <a:t>el cumplimiento como el pecado son elecciones significativas y conscientes.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a:t>
            </a:r>
            <a:r>
              <a:rPr lang="es-ES" sz="3000" dirty="0" smtClean="0">
                <a:latin typeface="Bookman Old Style" pitchFamily="18" charset="0"/>
              </a:rPr>
              <a:t>judaísmo se basa en la visión optimista de la naturaleza humana, de que el hombre tiene la grandeza de practicar el autocontrol; sin esta expectativa, el judaísmo sería un absurdo. </a:t>
            </a:r>
            <a:endParaRPr lang="es-ES" sz="3000" dirty="0" smtClean="0">
              <a:latin typeface="Bookman Old Style" pitchFamily="18" charset="0"/>
            </a:endParaRPr>
          </a:p>
          <a:p>
            <a:pPr>
              <a:buNone/>
            </a:pPr>
            <a:r>
              <a:rPr lang="es-ES" sz="3000" dirty="0" smtClean="0">
                <a:latin typeface="Bookman Old Style" pitchFamily="18" charset="0"/>
              </a:rPr>
              <a:t>El </a:t>
            </a:r>
            <a:r>
              <a:rPr lang="es-ES" sz="3000" dirty="0" smtClean="0">
                <a:latin typeface="Bookman Old Style" pitchFamily="18" charset="0"/>
              </a:rPr>
              <a:t>judaísmo nos recuerda que la humanidad es creada a imagen de Dios y tiene la capacidad de ser piadoso y grande.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a:t>
            </a:r>
            <a:r>
              <a:rPr lang="es-ES" dirty="0" smtClean="0">
                <a:latin typeface="Bookman Old Style" pitchFamily="18" charset="0"/>
              </a:rPr>
              <a:t>el hombre ciertamente tiene la capacidad de salir victorioso en la lucha por dominar a los demás, el judaísmo enseña que la verdadera victoria está en la batalla con el propio ego, y que la verdadera grandeza se logra cuando uno conquista el deseo de controlar a los demás.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autocontrol que se encuentra en el centro de los valores judíos es lo que </a:t>
            </a:r>
            <a:r>
              <a:rPr lang="es-ES" dirty="0" err="1" smtClean="0">
                <a:latin typeface="Bookman Old Style" pitchFamily="18" charset="0"/>
              </a:rPr>
              <a:t>Bil'am</a:t>
            </a:r>
            <a:r>
              <a:rPr lang="es-ES" dirty="0" smtClean="0">
                <a:latin typeface="Bookman Old Style" pitchFamily="18" charset="0"/>
              </a:rPr>
              <a:t> vio mientras observaba el campamento israelita desde lejos. </a:t>
            </a:r>
            <a:endParaRPr lang="es-ES" dirty="0" smtClean="0">
              <a:latin typeface="Bookman Old Style" pitchFamily="18" charset="0"/>
            </a:endParaRPr>
          </a:p>
          <a:p>
            <a:pPr>
              <a:buNone/>
            </a:pPr>
            <a:r>
              <a:rPr lang="es-ES" dirty="0" smtClean="0">
                <a:latin typeface="Bookman Old Style" pitchFamily="18" charset="0"/>
              </a:rPr>
              <a:t>Vio </a:t>
            </a:r>
            <a:r>
              <a:rPr lang="es-ES" dirty="0" smtClean="0">
                <a:latin typeface="Bookman Old Style" pitchFamily="18" charset="0"/>
              </a:rPr>
              <a:t>límites y el respeto a la privacidad que es la base de la comunidad. Vio demarcaciones religiosas y sociales que sirven como base para la unidad.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Instintivamente </a:t>
            </a:r>
            <a:r>
              <a:rPr lang="es-ES" dirty="0" smtClean="0">
                <a:latin typeface="Bookman Old Style" pitchFamily="18" charset="0"/>
              </a:rPr>
              <a:t>comprendió que un Pueblo con tal autocontrol no podía ser maldecido. </a:t>
            </a:r>
            <a:endParaRPr lang="es-ES" dirty="0" smtClean="0">
              <a:latin typeface="Bookman Old Style" pitchFamily="18" charset="0"/>
            </a:endParaRPr>
          </a:p>
          <a:p>
            <a:pPr>
              <a:buNone/>
            </a:pPr>
            <a:r>
              <a:rPr lang="es-ES" dirty="0" smtClean="0">
                <a:latin typeface="Bookman Old Style" pitchFamily="18" charset="0"/>
              </a:rPr>
              <a:t>Su </a:t>
            </a:r>
            <a:r>
              <a:rPr lang="es-ES" dirty="0" smtClean="0">
                <a:latin typeface="Bookman Old Style" pitchFamily="18" charset="0"/>
              </a:rPr>
              <a:t>carácter esencial era merecedor de bendición y era fuente de bendición para los demás</a:t>
            </a:r>
            <a:r>
              <a:rPr lang="es-ES" dirty="0" smtClean="0">
                <a:latin typeface="Bookman Old Style" pitchFamily="18" charset="0"/>
              </a:rPr>
              <a:t>.</a:t>
            </a:r>
          </a:p>
          <a:p>
            <a:pPr>
              <a:buNone/>
            </a:pPr>
            <a:r>
              <a:rPr lang="es-ES" dirty="0" smtClean="0">
                <a:latin typeface="Bookman Old Style" pitchFamily="18" charset="0"/>
              </a:rPr>
              <a:t>Zimri y Kozbi, por otro lado, dejaron poco lugar a malas interpretaciones: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suyo fue un acto calculado para romper las fronteras religiosas, culturales, morales, sociales y personales que mantienen unida a la nación. </a:t>
            </a:r>
            <a:endParaRPr lang="es-ES" dirty="0" smtClean="0">
              <a:latin typeface="Bookman Old Style" pitchFamily="18" charset="0"/>
            </a:endParaRPr>
          </a:p>
          <a:p>
            <a:pPr>
              <a:buNone/>
            </a:pPr>
            <a:r>
              <a:rPr lang="es-ES" dirty="0" smtClean="0">
                <a:latin typeface="Bookman Old Style" pitchFamily="18" charset="0"/>
              </a:rPr>
              <a:t>Pinjás </a:t>
            </a:r>
            <a:r>
              <a:rPr lang="es-ES" dirty="0" smtClean="0">
                <a:latin typeface="Bookman Old Style" pitchFamily="18" charset="0"/>
              </a:rPr>
              <a:t>entendió la amenaza que representaban y previó la devolución de la sociedad que resultaría de la deconstrucción de la sociedad judía.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Sabía </a:t>
            </a:r>
            <a:r>
              <a:rPr lang="es-ES" sz="2800" dirty="0" smtClean="0">
                <a:latin typeface="Bookman Old Style" pitchFamily="18" charset="0"/>
              </a:rPr>
              <a:t>cómo sería un mundo sin fronteras: como un campo de batalla interminable por el poder individual</a:t>
            </a:r>
            <a:r>
              <a:rPr lang="es-ES" sz="2800" dirty="0" smtClean="0">
                <a:latin typeface="Bookman Old Style" pitchFamily="18" charset="0"/>
              </a:rPr>
              <a:t>.</a:t>
            </a:r>
          </a:p>
          <a:p>
            <a:pPr>
              <a:buNone/>
            </a:pPr>
            <a:r>
              <a:rPr lang="es-ES" sz="2800" dirty="0" smtClean="0">
                <a:latin typeface="Bookman Old Style" pitchFamily="18" charset="0"/>
              </a:rPr>
              <a:t>Las acciones de Pinjás deben leerse en contexto: una plaga arrasaba el campamento. La ira de Dios se había encendido debido a la idolatría y el adulterio que se habían extendido por el campamento, los cuales estaban relacionados con la adoración de Ba'al Peor.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a:t>
            </a:r>
            <a:r>
              <a:rPr lang="es-ES" dirty="0" smtClean="0">
                <a:latin typeface="Bookman Old Style" pitchFamily="18" charset="0"/>
              </a:rPr>
              <a:t>parecer, los partidarios de este tipo de idolatría creían que todo lo natural es santo; por lo tanto, la sexualidad era parte integrante de su práctica cultual</a:t>
            </a:r>
            <a:r>
              <a:rPr lang="es-ES" dirty="0" smtClean="0">
                <a:latin typeface="Bookman Old Style" pitchFamily="18" charset="0"/>
              </a:rPr>
              <a:t>.</a:t>
            </a:r>
          </a:p>
          <a:p>
            <a:pPr>
              <a:buNone/>
            </a:pPr>
            <a:r>
              <a:rPr lang="es-ES" dirty="0" smtClean="0">
                <a:latin typeface="Bookman Old Style" pitchFamily="18" charset="0"/>
              </a:rPr>
              <a:t>Que ocurre como consecuencia de este derroche de libertinaje?</a:t>
            </a:r>
          </a:p>
          <a:p>
            <a:pPr>
              <a:buNone/>
            </a:pPr>
            <a:r>
              <a:rPr lang="es-ES" dirty="0" smtClean="0">
                <a:latin typeface="Bookman Old Style" pitchFamily="18" charset="0"/>
              </a:rPr>
              <a:t>Dios le ordena a Moshé que haga matar a los adoradores de Baal.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Moshé </a:t>
            </a:r>
            <a:r>
              <a:rPr lang="es-ES" dirty="0" smtClean="0">
                <a:latin typeface="Bookman Old Style" pitchFamily="18" charset="0"/>
              </a:rPr>
              <a:t>recurre a los líderes tribales, los jueces, para implementar el mandato de Dios, matar a los perpetradores y así detener la plaga mortal. </a:t>
            </a:r>
            <a:endParaRPr lang="es-ES" dirty="0" smtClean="0">
              <a:latin typeface="Bookman Old Style" pitchFamily="18" charset="0"/>
            </a:endParaRPr>
          </a:p>
          <a:p>
            <a:pPr>
              <a:buNone/>
            </a:pPr>
            <a:r>
              <a:rPr lang="es-ES" dirty="0" smtClean="0">
                <a:latin typeface="Bookman Old Style" pitchFamily="18" charset="0"/>
              </a:rPr>
              <a:t>Zimri</a:t>
            </a:r>
            <a:r>
              <a:rPr lang="es-ES" dirty="0" smtClean="0">
                <a:latin typeface="Bookman Old Style" pitchFamily="18" charset="0"/>
              </a:rPr>
              <a:t>, un líder de la tribu de Shimón, decide ponerse del lado de los pecadores: ignorando las instrucciones específicas de Dios de matar a los perpetradores,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Zimri </a:t>
            </a:r>
            <a:r>
              <a:rPr lang="es-ES" sz="2700" dirty="0" smtClean="0">
                <a:latin typeface="Bookman Old Style" pitchFamily="18" charset="0"/>
              </a:rPr>
              <a:t>hace una declaración pública, comportándose obscenamente en el foro más público y santificado, y se une a la turba idólatra y adúltera. </a:t>
            </a:r>
            <a:endParaRPr lang="es-ES" sz="2700" dirty="0" smtClean="0">
              <a:latin typeface="Bookman Old Style" pitchFamily="18" charset="0"/>
            </a:endParaRPr>
          </a:p>
          <a:p>
            <a:pPr>
              <a:buNone/>
            </a:pPr>
            <a:r>
              <a:rPr lang="es-ES" sz="2700" dirty="0" smtClean="0">
                <a:latin typeface="Bookman Old Style" pitchFamily="18" charset="0"/>
              </a:rPr>
              <a:t>Sólo </a:t>
            </a:r>
            <a:r>
              <a:rPr lang="es-ES" sz="2700" dirty="0" smtClean="0">
                <a:latin typeface="Bookman Old Style" pitchFamily="18" charset="0"/>
              </a:rPr>
              <a:t>entonces Pinjás da un paso adelante y mata a Zimri y a la mujer con quien tan públicamente hizo alarde de la palabra de Dios, el liderazgo de Moshé, la santidad del Tabernáculo, la pureza del campamento judío y del hogar judío, así como de los más Tienda básica del judaísmo, el monoteísmo.</a:t>
            </a:r>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Pinjás no era un justiciero; actuó para cumplir las instrucciones explícitas de Dios y, de hecho, detuvo la plaga que ya se había cobrado tantas vidas</a:t>
            </a:r>
            <a:r>
              <a:rPr lang="es-ES" dirty="0" smtClean="0">
                <a:latin typeface="Bookman Old Style" pitchFamily="18" charset="0"/>
              </a:rPr>
              <a:t>.</a:t>
            </a:r>
          </a:p>
          <a:p>
            <a:pPr>
              <a:buNone/>
            </a:pPr>
            <a:r>
              <a:rPr lang="es-ES" dirty="0" smtClean="0">
                <a:latin typeface="Bookman Old Style" pitchFamily="18" charset="0"/>
              </a:rPr>
              <a:t>Pinjás </a:t>
            </a:r>
            <a:r>
              <a:rPr lang="es-ES" dirty="0" smtClean="0">
                <a:latin typeface="Bookman Old Style" pitchFamily="18" charset="0"/>
              </a:rPr>
              <a:t>era, en efecto, un fanático; estaba fanáticamente dedicado a la paz.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 </a:t>
            </a:r>
            <a:r>
              <a:rPr lang="es-ES" sz="2900" dirty="0" smtClean="0">
                <a:latin typeface="Bookman Old Style" pitchFamily="18" charset="0"/>
              </a:rPr>
              <a:t>su defensa fanática de los límites con los que se mantiene la paz, Dios le recompensó con lo que más deseaba: le dio un pacto de paz</a:t>
            </a:r>
            <a:r>
              <a:rPr lang="es-ES" sz="2900" dirty="0" smtClean="0">
                <a:latin typeface="Bookman Old Style" pitchFamily="18" charset="0"/>
              </a:rPr>
              <a:t>:</a:t>
            </a:r>
          </a:p>
          <a:p>
            <a:pPr>
              <a:buNone/>
            </a:pPr>
            <a:r>
              <a:rPr lang="es-ES" sz="2900" dirty="0" smtClean="0">
                <a:latin typeface="Bookman Old Style" pitchFamily="18" charset="0"/>
              </a:rPr>
              <a:t>“Pinjás, hijo de Eleazar y nieto del sacerdote Aarón, fue quien con celo tomó Mi causa entre los israelitas y apartó Mi ira de ellos, para que no los destruyera en Mi demanda de adoración exclusiva.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tanto, dile que le he dado mi pacto de paz. Esto implicará un pacto de sacerdocio eterno para él y su descendencia después de él. Se le [ha dado] porque aceptó celosamente la causa de Dios e hizo expiación por los israelitas.' (Bamidbar 25:12)</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Pinjás tampoco es un extraño para nosotros: como él, a menudo nos enfrentamos al desafío que plantea el relativismo moral que amenaza con derribar las fronteras y diluir los valores sobre los que se basan nuestras vidas. Al igual que Pinjás, nosotros también a menudo debemos luchar para lograr la paz.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tales batallas deben librarse únicamente con instrucción Divina y pureza de espíritu. </a:t>
            </a:r>
            <a:endParaRPr lang="es-ES" dirty="0" smtClean="0">
              <a:latin typeface="Bookman Old Style" pitchFamily="18" charset="0"/>
            </a:endParaRPr>
          </a:p>
          <a:p>
            <a:pPr>
              <a:buNone/>
            </a:pPr>
            <a:r>
              <a:rPr lang="es-ES" dirty="0" smtClean="0">
                <a:latin typeface="Bookman Old Style" pitchFamily="18" charset="0"/>
              </a:rPr>
              <a:t>Demasiados </a:t>
            </a:r>
            <a:r>
              <a:rPr lang="es-ES" dirty="0" smtClean="0">
                <a:latin typeface="Bookman Old Style" pitchFamily="18" charset="0"/>
              </a:rPr>
              <a:t>que piensan que tienen licencia para matar, que se ven a sí mismos como encarnaciones modernas de Pinjás, se toman la justicia por su mano.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a:t>
            </a:r>
            <a:r>
              <a:rPr lang="es-ES" dirty="0" smtClean="0">
                <a:latin typeface="Bookman Old Style" pitchFamily="18" charset="0"/>
              </a:rPr>
              <a:t>logran la paz; sus acciones sólo sirven para debilitar aún más los límites que mantienen a la comunidad entera</a:t>
            </a:r>
            <a:r>
              <a:rPr lang="es-ES" dirty="0" smtClean="0">
                <a:latin typeface="Bookman Old Style" pitchFamily="18" charset="0"/>
              </a:rPr>
              <a:t>.</a:t>
            </a:r>
          </a:p>
          <a:p>
            <a:pPr>
              <a:buNone/>
            </a:pPr>
            <a:r>
              <a:rPr lang="es-ES" dirty="0" smtClean="0">
                <a:latin typeface="Bookman Old Style" pitchFamily="18" charset="0"/>
              </a:rPr>
              <a:t>Que </a:t>
            </a:r>
            <a:r>
              <a:rPr lang="es-ES" dirty="0" smtClean="0">
                <a:latin typeface="Bookman Old Style" pitchFamily="18" charset="0"/>
              </a:rPr>
              <a:t>Dios nos bendiga con la sabiduría, visión y fuerza de Pinjás, y haga realidad la Bendición Sacerdotal de la paz.</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Búsqueda del Sucesor de Moisés</a:t>
            </a:r>
          </a:p>
          <a:p>
            <a:r>
              <a:rPr lang="es-ES" sz="2000" i="1" dirty="0" smtClean="0">
                <a:latin typeface="Bookman Old Style" pitchFamily="18" charset="0"/>
              </a:rPr>
              <a:t>Ideas del Rabino Jordan D Cohen</a:t>
            </a:r>
          </a:p>
          <a:p>
            <a:r>
              <a:rPr lang="es-ES" dirty="0" smtClean="0">
                <a:latin typeface="Bookman Old Style" pitchFamily="18" charset="0"/>
              </a:rPr>
              <a:t>Al identificar al sucesor de Moisés, Dios enfatiza que la inspiración, no la pasión o la popularidad, hace a un líder exitoso.</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La porción de la Torá de esta semana continúa la controvertida historia de Pinjás, que comenzó al final de la porción de la semana pasada. </a:t>
            </a:r>
          </a:p>
          <a:p>
            <a:r>
              <a:rPr lang="es-ES" sz="2700" dirty="0" smtClean="0">
                <a:latin typeface="Bookman Old Style" pitchFamily="18" charset="0"/>
              </a:rPr>
              <a:t>En un clima de idolatría desenfrenada, Pinchas, un nieto de Aarón que es conocido como un gran fanático, toma una lanza y apuñala a un jefe israelita que estaba en el acto de asociarse con la hija de un sacerdote madianita. </a:t>
            </a: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Al comienzo de la porción de esta semana, que lleva su nombre, Pinjas es recompensado con la herencia de la línea sacerdotal, que comenzó con Aarón.</a:t>
            </a:r>
          </a:p>
          <a:p>
            <a:r>
              <a:rPr lang="es-ES" dirty="0" smtClean="0">
                <a:latin typeface="Bookman Old Style" pitchFamily="18" charset="0"/>
              </a:rPr>
              <a:t>Pinjás o Fines/ Fineas/ Finees, significa "serpiente" o "de piel oscura". </a:t>
            </a: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También se cree que significa "boca de bronce" o "boca de serpiente".</a:t>
            </a:r>
          </a:p>
          <a:p>
            <a:r>
              <a:rPr lang="es-ES" sz="2800" dirty="0" smtClean="0">
                <a:latin typeface="Bookman Old Style" pitchFamily="18" charset="0"/>
              </a:rPr>
              <a:t>Nieto de Aarón e hijo de Eleazar, los Sumos Sacerdotes </a:t>
            </a:r>
            <a:r>
              <a:rPr lang="es-ES" sz="1800" b="1" dirty="0" smtClean="0">
                <a:latin typeface="Bookman Old Style" pitchFamily="18" charset="0"/>
              </a:rPr>
              <a:t>(Éxodo 6:25), </a:t>
            </a:r>
            <a:r>
              <a:rPr lang="es-ES" sz="2800" dirty="0" smtClean="0">
                <a:latin typeface="Bookman Old Style" pitchFamily="18" charset="0"/>
              </a:rPr>
              <a:t>se distinguió de joven en Sitim por su celo contra la herejía de Peor.</a:t>
            </a:r>
          </a:p>
          <a:p>
            <a:r>
              <a:rPr lang="es-ES" sz="2800" dirty="0" smtClean="0">
                <a:latin typeface="Bookman Old Style" pitchFamily="18" charset="0"/>
              </a:rPr>
              <a:t>Finees dirigió más tarde un ejército israelita de 12.000 efectivos contra los madianitas para vengar esta ocasión. </a:t>
            </a: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Entre los muertos en la expedición estaban cinco reyes madianitas, Evi, Requem, Zur, Hur y Reba, y también Balaam, hijo de Beor. </a:t>
            </a:r>
          </a:p>
          <a:p>
            <a:r>
              <a:rPr lang="es-ES" dirty="0" smtClean="0">
                <a:latin typeface="Bookman Old Style" pitchFamily="18" charset="0"/>
              </a:rPr>
              <a:t>Según los pases de lista israelitas, los israelitas no perdieron un solo hombre en la expedición.</a:t>
            </a: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Según Josué 24:33, Pinjás poseía tierras en las montañas de Efraín, donde enterró a su padre Elazar.</a:t>
            </a:r>
          </a:p>
          <a:p>
            <a:r>
              <a:rPr lang="es-ES" dirty="0" smtClean="0">
                <a:latin typeface="Bookman Old Style" pitchFamily="18" charset="0"/>
              </a:rPr>
              <a:t>La porción continúa con una descripción de las luchas de Israel con los madianitas, y luego se realiza un censo como parte de la preparación para la batalla. </a:t>
            </a: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Como nota al pie de la lista del censo, se cuenta la historia de un hombre llamado Zelofehad que murió por causas naturales en el desierto sin dejar un hijo. </a:t>
            </a:r>
          </a:p>
          <a:p>
            <a:r>
              <a:rPr lang="es-ES" sz="3000" dirty="0" smtClean="0">
                <a:latin typeface="Bookman Old Style" pitchFamily="18" charset="0"/>
              </a:rPr>
              <a:t>Sus hijas acudieron a Moisés para quejarse de que su familia perdería la propiedad de su padre porque a las hijas no se les permitía heredar.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consulta con Dios, quien está de acuerdo en que las leyes deben cambiarse. </a:t>
            </a:r>
          </a:p>
          <a:p>
            <a:r>
              <a:rPr lang="es-ES" dirty="0" smtClean="0">
                <a:latin typeface="Bookman Old Style" pitchFamily="18" charset="0"/>
              </a:rPr>
              <a:t>Josué es designado formalmente como el sucesor de Moisés, y la porción concluye con una revisión de todas las ofrendas de sacrificio de las festividades.</a:t>
            </a: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i="1" dirty="0" smtClean="0">
                <a:latin typeface="Bookman Old Style" pitchFamily="18" charset="0"/>
              </a:rPr>
              <a:t>Enfoque-</a:t>
            </a:r>
            <a:r>
              <a:rPr lang="es-ES" dirty="0" smtClean="0">
                <a:latin typeface="Bookman Old Style" pitchFamily="18" charset="0"/>
              </a:rPr>
              <a:t> Que el Eterno, Dios de los espíritus de toda carne, ponga sobre la comunidad a alguien que salga delante de ellos y entre delante de ellos, y que los saque y los introduzca, para que la comunidad de Dios no sea como ovejas que no tienen pastor. </a:t>
            </a:r>
            <a:r>
              <a:rPr lang="es-ES" sz="2000" b="1" dirty="0" smtClean="0">
                <a:latin typeface="Bookman Old Style" pitchFamily="18" charset="0"/>
              </a:rPr>
              <a:t>(Números 27:16-17)</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ha recibido aviso de Dios de que su muerte es inminente. </a:t>
            </a:r>
          </a:p>
          <a:p>
            <a:r>
              <a:rPr lang="es-ES" dirty="0" smtClean="0">
                <a:latin typeface="Bookman Old Style" pitchFamily="18" charset="0"/>
              </a:rPr>
              <a:t>Aunque anteriormente Dios le dijo a Moisés que no se le permitiría entrar a la Tierra Prometida, en esta parashá Dios cede un poco y le permite a Moisés ver la tierra desde la cima del Monte Abarim. </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antes de ascender a la montaña, Moisés expresa una preocupación a Dios: ¿Quién guiará al pueblo después de que yo me haya ido?</a:t>
            </a:r>
          </a:p>
          <a:p>
            <a:r>
              <a:rPr lang="es-ES" dirty="0" smtClean="0">
                <a:latin typeface="Bookman Old Style" pitchFamily="18" charset="0"/>
              </a:rPr>
              <a:t>Como tenía que preguntar, parece que la respuesta no es obvia. </a:t>
            </a: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le pide a Dios que designe a alguien, y Dios responde de inmediato identificando a Josué, "que tiene el espíritu en él", para ser ordenado como el nuevo líder del pueblo. </a:t>
            </a:r>
          </a:p>
          <a:p>
            <a:r>
              <a:rPr lang="es-ES" dirty="0" smtClean="0">
                <a:latin typeface="Bookman Old Style" pitchFamily="18" charset="0"/>
              </a:rPr>
              <a:t>Moisés hace lo que Dios le indica. </a:t>
            </a: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Ante todo el pueblo de Israel, Moisés impone sus manos sobre Josué y lo inviste con la autoridad del liderazgo designado por Dios.</a:t>
            </a:r>
          </a:p>
          <a:p>
            <a:r>
              <a:rPr lang="es-ES" dirty="0" smtClean="0">
                <a:latin typeface="Bookman Old Style" pitchFamily="18" charset="0"/>
              </a:rPr>
              <a:t>¿Qué podría estar en la mente de Moisés a medida que se acercaban sus últimos días? ¿Miedo? ¿Frustración? ¿Alivio? </a:t>
            </a: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Mientras Dios le indica que ascienda a las Alturas de Abarim para su visión de la Tierra Prometida al final de su vida, Moisés da algunas indicaciones de sus preocupaciones. </a:t>
            </a:r>
          </a:p>
          <a:p>
            <a:r>
              <a:rPr lang="es-ES" dirty="0" smtClean="0">
                <a:latin typeface="Bookman Old Style" pitchFamily="18" charset="0"/>
              </a:rPr>
              <a:t>Hace una petición a Dios, pero no en su propio nombre o incluso para su familia. </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Lo que más preocupa a Moisés en este momento es el pueblo de Israel. </a:t>
            </a:r>
          </a:p>
          <a:p>
            <a:r>
              <a:rPr lang="es-ES" sz="3000" dirty="0" smtClean="0">
                <a:latin typeface="Bookman Old Style" pitchFamily="18" charset="0"/>
              </a:rPr>
              <a:t>¿Quién guiará a este pueblo descarriado después de que él se haya ido? </a:t>
            </a:r>
          </a:p>
          <a:p>
            <a:r>
              <a:rPr lang="es-ES" sz="3000" dirty="0" smtClean="0">
                <a:latin typeface="Bookman Old Style" pitchFamily="18" charset="0"/>
              </a:rPr>
              <a:t>Y entonces Moisés ora a Dios: “Que el Eterno, Dios de los espíritus de toda carne, ponga a alguien sobre la comunidad…” </a:t>
            </a:r>
            <a:r>
              <a:rPr lang="es-ES" sz="2000" b="1" dirty="0" smtClean="0">
                <a:latin typeface="Bookman Old Style" pitchFamily="18" charset="0"/>
              </a:rPr>
              <a:t>(Números 27:16)</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¿Quién podría ser un digno sucesor de Moshé Rabenu (Moisés nuestro maestro)? </a:t>
            </a:r>
          </a:p>
          <a:p>
            <a:r>
              <a:rPr lang="es-ES" dirty="0" smtClean="0">
                <a:latin typeface="Bookman Old Style" pitchFamily="18" charset="0"/>
              </a:rPr>
              <a:t>Seguramente el proceso de búsqueda sería largo. ¡Atrae a los cazadores de cabezas! Pero el Kotzker Rebe (un famoso rabino jasídico) enseñó que la respuesta era obvia: </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Pinjas, el fanático cuyo nombre titula la porción de la Torá de esta semana. </a:t>
            </a:r>
          </a:p>
          <a:p>
            <a:r>
              <a:rPr lang="es-ES" dirty="0" smtClean="0">
                <a:latin typeface="Bookman Old Style" pitchFamily="18" charset="0"/>
              </a:rPr>
              <a:t>Habiendo demostrado su inquebrantable lealtad a Dios y sus cualidades de liderazgo a través de sus esfuerzos sin ayuda para purgar a los idólatras de en medio de Israel, parecía la elección natural. </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100" dirty="0" smtClean="0">
                <a:latin typeface="Bookman Old Style" pitchFamily="18" charset="0"/>
              </a:rPr>
              <a:t>Fue premiado por Dios y adorado por el pueblo. ¿Qué otra opción podría haber?</a:t>
            </a:r>
          </a:p>
          <a:p>
            <a:r>
              <a:rPr lang="es-ES" sz="3100" dirty="0" smtClean="0">
                <a:latin typeface="Bookman Old Style" pitchFamily="18" charset="0"/>
              </a:rPr>
              <a:t>Pero Moisés, después de años de experiencia en liderazgo, se dio cuenta de que las características exactas que hicieron popular a Pinjas no eran los rasgos correctos para un buen líder. </a:t>
            </a: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Pinchas fue un hombre que, en un momento de crisis, se tomó la justicia por su mano. </a:t>
            </a:r>
          </a:p>
          <a:p>
            <a:r>
              <a:rPr lang="es-ES" sz="2800" dirty="0" smtClean="0">
                <a:latin typeface="Bookman Old Style" pitchFamily="18" charset="0"/>
              </a:rPr>
              <a:t>Ciertamente fue decisivo, pero actuó de manera precipitada y extrema. Aunque su acción pudo haber servido para calmar la ira de Dios contra el pueblo y ganarse el favor de Dios, no fue suficiente para sostener al pueblo en el día a día.</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mismo nunca fue un fanático. Sus éxitos como líder llegaron a través de la consistencia de la visión y las habilidades de comunicación y negociación. </a:t>
            </a:r>
          </a:p>
          <a:p>
            <a:r>
              <a:rPr lang="es-ES" dirty="0" smtClean="0">
                <a:latin typeface="Bookman Old Style" pitchFamily="18" charset="0"/>
              </a:rPr>
              <a:t>Vivió su vida como un </a:t>
            </a:r>
            <a:r>
              <a:rPr lang="es-ES" i="1" dirty="0" smtClean="0">
                <a:latin typeface="Bookman Old Style" pitchFamily="18" charset="0"/>
              </a:rPr>
              <a:t>dugma ishit</a:t>
            </a:r>
            <a:r>
              <a:rPr lang="es-ES" dirty="0" smtClean="0">
                <a:latin typeface="Bookman Old Style" pitchFamily="18" charset="0"/>
              </a:rPr>
              <a:t>, como un modelo a seguir de la decencia humana. </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Un </a:t>
            </a:r>
            <a:r>
              <a:rPr lang="es-ES" i="1" dirty="0" smtClean="0">
                <a:latin typeface="Bookman Old Style" pitchFamily="18" charset="0"/>
              </a:rPr>
              <a:t>dugma ishit </a:t>
            </a:r>
            <a:r>
              <a:rPr lang="es-ES" dirty="0" smtClean="0">
                <a:latin typeface="Bookman Old Style" pitchFamily="18" charset="0"/>
              </a:rPr>
              <a:t>es alguien que es un buen ejemplo en sus acciones/pensamientos como resultado de su personalidad, pero no necesariamente es un buen ejemplo todo el tiempo.</a:t>
            </a:r>
          </a:p>
          <a:p>
            <a:r>
              <a:rPr lang="es-ES" dirty="0" smtClean="0">
                <a:latin typeface="Bookman Old Style" pitchFamily="18" charset="0"/>
              </a:rPr>
              <a:t>Moisés nunca empujó a la gente; más bien, los guió. </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Y así continúa el llamamiento de Moisés a Dios, destacando aquellas habilidades importantes en un buen líder, “…que saldrá delante de ellos y entrará delante de ellos, y que los sacará y los traerá, para que la comunidad de Dios no sea como ovejas que no tienen pastor.</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900" dirty="0" smtClean="0">
                <a:latin typeface="Bookman Old Style" pitchFamily="18" charset="0"/>
              </a:rPr>
              <a:t>En respuesta al llamado de Moisés, Dios identificó a Joshua </a:t>
            </a:r>
            <a:r>
              <a:rPr lang="es-ES" sz="2900" dirty="0" err="1" smtClean="0">
                <a:latin typeface="Bookman Old Style" pitchFamily="18" charset="0"/>
              </a:rPr>
              <a:t>Bin</a:t>
            </a:r>
            <a:r>
              <a:rPr lang="es-ES" sz="2900" dirty="0" smtClean="0">
                <a:latin typeface="Bookman Old Style" pitchFamily="18" charset="0"/>
              </a:rPr>
              <a:t> Nun como el nuevo líder de Israel. </a:t>
            </a:r>
          </a:p>
          <a:p>
            <a:r>
              <a:rPr lang="es-ES" sz="2900" dirty="0" smtClean="0">
                <a:latin typeface="Bookman Old Style" pitchFamily="18" charset="0"/>
              </a:rPr>
              <a:t>Josué no era un fanático, sino más bien, "un hombre de inspiración": tenía el espíritu de Dios en él. </a:t>
            </a:r>
          </a:p>
          <a:p>
            <a:r>
              <a:rPr lang="es-ES" sz="2900" dirty="0" smtClean="0">
                <a:latin typeface="Bookman Old Style" pitchFamily="18" charset="0"/>
              </a:rPr>
              <a:t>Joshua puede no haber sido la elección obvia; es posible que ni siquiera haya sido muy querido por la gente.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con el visto bueno de Dios, era el hombre adecuado para el trabajo.</a:t>
            </a:r>
          </a:p>
          <a:p>
            <a:r>
              <a:rPr lang="es-ES" dirty="0" smtClean="0">
                <a:latin typeface="Bookman Old Style" pitchFamily="18" charset="0"/>
              </a:rPr>
              <a:t>Otra cosa más. Moisés le pide a Dios que elija un líder sobre Israel para que los guíe después de su muerte. </a:t>
            </a:r>
          </a:p>
          <a:p>
            <a:r>
              <a:rPr lang="es-ES" dirty="0" smtClean="0">
                <a:latin typeface="Bookman Old Style" pitchFamily="18" charset="0"/>
              </a:rPr>
              <a:t>Moisés vio que Dios había mandado que la heredad de Zelofehad se diera a sus hijas, y pensó: </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“Ahora es el momento de que yo le pida a Dios que dé mi liderazgo como herencia a mis hijos, para que puedan guiar a Israel como yo los he dirigido. </a:t>
            </a:r>
          </a:p>
          <a:p>
            <a:r>
              <a:rPr lang="es-ES" sz="2700" dirty="0" smtClean="0">
                <a:latin typeface="Bookman Old Style" pitchFamily="18" charset="0"/>
              </a:rPr>
              <a:t>Pero Dios respondió: “Esta no es mi decisión. Más bien, Josué, quien te sirvió fielmente, no abandonó tu tienda y aprendió toda la Torá, heredará tu liderazgo y conducirá a Israel a la Tierra de Israel (</a:t>
            </a:r>
            <a:r>
              <a:rPr lang="es-ES" sz="2700" dirty="0" err="1" smtClean="0">
                <a:latin typeface="Bookman Old Style" pitchFamily="18" charset="0"/>
              </a:rPr>
              <a:t>Tz'enah</a:t>
            </a:r>
            <a:r>
              <a:rPr lang="es-ES" sz="2700" dirty="0" smtClean="0">
                <a:latin typeface="Bookman Old Style" pitchFamily="18" charset="0"/>
              </a:rPr>
              <a:t> Ur'enah).</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106945" y="627321"/>
            <a:ext cx="8930110" cy="560335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err="1" smtClean="0">
                <a:solidFill>
                  <a:srgbClr val="FF0000"/>
                </a:solidFill>
                <a:latin typeface="Bookman Old Style" pitchFamily="18" charset="0"/>
              </a:rPr>
              <a:t>Ka'naut</a:t>
            </a:r>
            <a:r>
              <a:rPr lang="es-ES" b="1" dirty="0" smtClean="0">
                <a:solidFill>
                  <a:srgbClr val="FF0000"/>
                </a:solidFill>
                <a:latin typeface="Bookman Old Style" pitchFamily="18" charset="0"/>
              </a:rPr>
              <a:t>: el fanatismo y el argumento contra lo extremo</a:t>
            </a:r>
          </a:p>
          <a:p>
            <a:r>
              <a:rPr lang="es-ES" sz="2000" i="1" dirty="0" smtClean="0">
                <a:latin typeface="Bookman Old Style" pitchFamily="18" charset="0"/>
              </a:rPr>
              <a:t>Ideas del Rabino Eliahu Safrán</a:t>
            </a:r>
          </a:p>
          <a:p>
            <a:r>
              <a:rPr lang="es-ES" dirty="0" smtClean="0">
                <a:latin typeface="Bookman Old Style" pitchFamily="18" charset="0"/>
              </a:rPr>
              <a:t>Vivimos en una época de extremismo.</a:t>
            </a:r>
          </a:p>
          <a:p>
            <a:r>
              <a:rPr lang="es-ES" dirty="0" smtClean="0">
                <a:latin typeface="Bookman Old Style" pitchFamily="18" charset="0"/>
              </a:rPr>
              <a:t>Ya sea en la "expresión personal", la política, el arte, la música o la religión, parecemos estar invadidos por personas que viven "en los límites".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smtClean="0">
                <a:latin typeface="Bookman Old Style" pitchFamily="18" charset="0"/>
              </a:rPr>
              <a:t>Viven </a:t>
            </a:r>
            <a:r>
              <a:rPr lang="es-ES" sz="2800" dirty="0" smtClean="0">
                <a:latin typeface="Bookman Old Style" pitchFamily="18" charset="0"/>
              </a:rPr>
              <a:t>molestos. Acelerados. Implacables. </a:t>
            </a:r>
          </a:p>
          <a:p>
            <a:r>
              <a:rPr lang="es-ES" sz="2800" dirty="0" smtClean="0">
                <a:latin typeface="Bookman Old Style" pitchFamily="18" charset="0"/>
              </a:rPr>
              <a:t>Somos testigos del mundo agitado por extremistas en el Medio Oriente, el Lejano Oriente, incluso en Europa. </a:t>
            </a:r>
          </a:p>
          <a:p>
            <a:r>
              <a:rPr lang="es-ES" sz="2800" dirty="0" smtClean="0">
                <a:latin typeface="Bookman Old Style" pitchFamily="18" charset="0"/>
              </a:rPr>
              <a:t>En África, los "estados fallidos" se convierten en santuarios para los extremistas que imponen sus ideologías a otros, la mayoría de las veces con una violencia cruel e inhumana.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100" dirty="0" smtClean="0">
                <a:latin typeface="Bookman Old Style" pitchFamily="18" charset="0"/>
              </a:rPr>
              <a:t>Nos encontramos atónitos casi hasta el silencio por la matanza de inocentes, la profanación de las instituciones religiosas y la destrucción de lo secular y lo cotidiano.</a:t>
            </a:r>
          </a:p>
          <a:p>
            <a:r>
              <a:rPr lang="es-ES" sz="3100" dirty="0" smtClean="0">
                <a:latin typeface="Bookman Old Style" pitchFamily="18" charset="0"/>
              </a:rPr>
              <a:t>"Talibán" se ha convertido en la abreviatura de este tipo de extremismo.</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Si bien la religión secular (panarabismo, comunismo, política partidista, etc.) a veces puede conducir al extremismo, a menudo es la fe la que abre la puerta al fanatismo. </a:t>
            </a:r>
          </a:p>
          <a:p>
            <a:r>
              <a:rPr lang="es-ES" sz="2800" dirty="0" smtClean="0">
                <a:latin typeface="Bookman Old Style" pitchFamily="18" charset="0"/>
              </a:rPr>
              <a:t>Después de todo, si el Creador de Todo nos pide algo, ¿puede haber algún límite en la forma en que debemos responder? ¿Debería haber?</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900" dirty="0" smtClean="0">
                <a:latin typeface="Bookman Old Style" pitchFamily="18" charset="0"/>
              </a:rPr>
              <a:t>Mientras que algunas religiones abrazan el fanatismo, tradicionalmente el judaísmo ha tendido a alejarse del fanatismo. </a:t>
            </a:r>
          </a:p>
          <a:p>
            <a:r>
              <a:rPr lang="es-ES" sz="2900" dirty="0" smtClean="0">
                <a:latin typeface="Bookman Old Style" pitchFamily="18" charset="0"/>
              </a:rPr>
              <a:t>Y, sin embargo, desde Jerusalén hasta Brooklyn, para tantos ortodoxos, </a:t>
            </a:r>
            <a:r>
              <a:rPr lang="es-ES" sz="2900" b="1" i="1" dirty="0" smtClean="0">
                <a:latin typeface="Bookman Old Style" pitchFamily="18" charset="0"/>
              </a:rPr>
              <a:t>kanaut -</a:t>
            </a:r>
            <a:r>
              <a:rPr lang="he-IL" sz="2900" b="1" i="1" dirty="0" smtClean="0"/>
              <a:t>קַנָּאוּת</a:t>
            </a:r>
            <a:r>
              <a:rPr lang="es-ES" sz="2900" dirty="0" smtClean="0">
                <a:latin typeface="Bookman Old Style" pitchFamily="18" charset="0"/>
              </a:rPr>
              <a:t> Celos, Fanatismo, es el nombre del juego en cuanto a enfoque, ideología, metodología y discurso.</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¿Quién era este hombre, Pinjas, cuyo nombre se reclama como una insignia de honor por un comportamiento tan atroz? </a:t>
            </a:r>
          </a:p>
          <a:p>
            <a:r>
              <a:rPr lang="es-ES" sz="2700" dirty="0" smtClean="0">
                <a:latin typeface="Bookman Old Style" pitchFamily="18" charset="0"/>
              </a:rPr>
              <a:t>Sabemos que era hijo de Elazar, nieto de Aarón, pero más allá de eso, poco de su vida personal. Lo que sí sabemos, por supuesto, es su celo por Dios; mató a un hombre en el impulso del momento, sin juicio ni advertencia, desafiando todo el procedimiento judicial prescrito por la Torá.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otras palabras, se tomó la justicia por su mano. </a:t>
            </a:r>
          </a:p>
          <a:p>
            <a:r>
              <a:rPr lang="es-ES" dirty="0" smtClean="0">
                <a:latin typeface="Bookman Old Style" pitchFamily="18" charset="0"/>
              </a:rPr>
              <a:t>Exigió juicio y castigo contra todas las normas legales, morales y sociales.</a:t>
            </a:r>
          </a:p>
          <a:p>
            <a:r>
              <a:rPr lang="es-ES" dirty="0" smtClean="0">
                <a:latin typeface="Bookman Old Style" pitchFamily="18" charset="0"/>
              </a:rPr>
              <a:t>Sin embargo, la reacción del Eterno a su acto es positiva y elogiosa. Y habló el Eterno a Moisés, diciendo: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Pinjas, hijo de Elazar, hijo del sacerdote Aarón, ha apartado mi ira de los hijos de Israel, mientras él tenía celo por mí entre ellos, para que yo no consumiera a los hijos. de Israel en mi celo.</a:t>
            </a:r>
          </a:p>
          <a:p>
            <a:r>
              <a:rPr lang="es-ES" dirty="0" smtClean="0">
                <a:latin typeface="Bookman Old Style" pitchFamily="18" charset="0"/>
              </a:rPr>
              <a:t>Dios, no satisfecho con alabar a Pinjas, pasó a recompensarlo.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Y tendrá él, y su descendencia después de él, el pacto de un sacerdocio perpetuo; porque tuvo celo por su Dios, e hizo expiación por los hijos de Israel.</a:t>
            </a:r>
          </a:p>
          <a:p>
            <a:r>
              <a:rPr lang="es-ES" dirty="0" smtClean="0">
                <a:latin typeface="Bookman Old Style" pitchFamily="18" charset="0"/>
              </a:rPr>
              <a:t>La gente, sin embargo, no se dejó impresionar. Las tribus hablaron despectivamente de él.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¿Habéis visto a este nieto de Puti, cuyo padre engordaba becerros para sacrificios idólatras, y se ha atrevido a matar a un príncipe de una de las tribus de Israel? </a:t>
            </a:r>
          </a:p>
          <a:p>
            <a:r>
              <a:rPr lang="es-ES" dirty="0" smtClean="0">
                <a:latin typeface="Bookman Old Style" pitchFamily="18" charset="0"/>
              </a:rPr>
              <a:t>El Talmud de Jerusalén afirma que la acción de Pinjás no contó con la aprobación de Moisés y los ancianos.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Un Sabio va tan lejos como para decir que Pinjas habría sido excomulgado si el Espíritu Divino no hubiera saltado y declarado, </a:t>
            </a:r>
            <a:r>
              <a:rPr lang="es-ES" b="1" i="1" dirty="0" smtClean="0">
                <a:latin typeface="Bookman Old Style" pitchFamily="18" charset="0"/>
              </a:rPr>
              <a:t>V'hayta to brit k'hunat olam.</a:t>
            </a:r>
          </a:p>
          <a:p>
            <a:r>
              <a:rPr lang="es-ES" dirty="0" smtClean="0">
                <a:latin typeface="Bookman Old Style" pitchFamily="18" charset="0"/>
              </a:rPr>
              <a:t>A la luz del acto de Pinjas, ¿cómo vamos a evaluar entonces otros actos de fanatismo?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¿Cómo saber que tal acto, más que un celo puro por promover la gloria de Dios, no es meramente un asesinato? </a:t>
            </a:r>
          </a:p>
          <a:p>
            <a:r>
              <a:rPr lang="es-ES" sz="3000" dirty="0" smtClean="0">
                <a:latin typeface="Bookman Old Style" pitchFamily="18" charset="0"/>
              </a:rPr>
              <a:t>Tal juicio no siempre es fácil.</a:t>
            </a:r>
          </a:p>
          <a:p>
            <a:r>
              <a:rPr lang="es-ES" sz="3000" dirty="0" smtClean="0">
                <a:latin typeface="Bookman Old Style" pitchFamily="18" charset="0"/>
              </a:rPr>
              <a:t>Claramente, la gente quería excomulgar a Pinchas, pero el Espíritu Divino lo salvó. “…apartó Mi ira de los hijos de Israel, mientras él tenía celo por Mí entre ellos.”</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su Torá Temimah, el rabino Baruch Epstein interpreta este episodio en el contexto de la comunidad: “Incluso en su ira, celo y desafío, continuó viéndose a sí mismo como parte de la comunidad total. </a:t>
            </a:r>
          </a:p>
          <a:p>
            <a:r>
              <a:rPr lang="es-ES" dirty="0" smtClean="0">
                <a:latin typeface="Bookman Old Style" pitchFamily="18" charset="0"/>
              </a:rPr>
              <a:t>Su respuesta separatista fue solo un medio, no un fin en sí mismo.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Cuando el extremismo se convierte en un fin, una norma, un estándar de la vida cotidiana, debe ser rechazado y aborrecido, incluso como los Sabios trataron de descartar la singular acción de Pinjas”.</a:t>
            </a:r>
          </a:p>
          <a:p>
            <a:r>
              <a:rPr lang="es-ES" sz="2700" dirty="0" smtClean="0">
                <a:latin typeface="Bookman Old Style" pitchFamily="18" charset="0"/>
              </a:rPr>
              <a:t>Lo que aprendemos de esto, y de la separación de la narración sobre dos parashot, es que tal acto de kanaut, incluso a la luz de la aprobación y recompensa de Dios, no debe ser tolerado por la gente.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De hecho, incluso en la bendición y la recompensa de Dios, leemos una declaración que está en oposición directa al acto de Pinjás: la paz. "He aquí, le doy mi pacto de paz".</a:t>
            </a:r>
          </a:p>
          <a:p>
            <a:r>
              <a:rPr lang="es-ES" sz="2700" dirty="0" smtClean="0">
                <a:latin typeface="Bookman Old Style" pitchFamily="18" charset="0"/>
              </a:rPr>
              <a:t>¿Por qué conceder al hombre de la pasión, la fuerza y ​​la intolerancia un don tan antitético a su personalidad y carácter? ¡Porque la bendición no fue una recompensa sino un antídoto!</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El impulso repentino de responder con violencia exige una bendición divina de paz, una "garantía de protección contra el enemigo interior que acecha en el interior del celoso perpetrador del acto repentino". </a:t>
            </a:r>
          </a:p>
          <a:p>
            <a:r>
              <a:rPr lang="es-ES" dirty="0" smtClean="0">
                <a:latin typeface="Bookman Old Style" pitchFamily="18" charset="0"/>
              </a:rPr>
              <a:t>Kanaut es poco saludable, antinatural y peligroso.</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Según el Netziv, “En recompensa por apartar la ira del Santo, bendito sea, lo bendijo con el atributo de la paz, para que no se enfadara ni se enfadara. </a:t>
            </a:r>
          </a:p>
          <a:p>
            <a:r>
              <a:rPr lang="es-ES" sz="2700" dirty="0" smtClean="0">
                <a:latin typeface="Bookman Old Style" pitchFamily="18" charset="0"/>
              </a:rPr>
              <a:t>Como era natural que una acción como la de Pinjás dejara después en su corazón una intensa inquietud emocional, la bendición divina estaba diseñada para hacer frente a esta situación y prometía paz y tranquilidad en el alma".</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O, como postula Rambam en Hiljot Deot, “El camino correcto es el medio en cada grupo de disposiciones comunes a la humanidad; a saber, aquella disposición que está igualmente distante de los dos extremos en su clase, no estando más cerca de uno que del otro.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Por lo tanto, nuestros Sabios nos exhortaron a que una persona siempre debe evaluar sus disposiciones y ajustarlas de modo que estén en el medio entre los extremos”.</a:t>
            </a:r>
          </a:p>
          <a:p>
            <a:r>
              <a:rPr lang="es-ES" sz="3000" dirty="0" smtClean="0">
                <a:latin typeface="Bookman Old Style" pitchFamily="18" charset="0"/>
              </a:rPr>
              <a:t>El camino medio es el camino más sabio. </a:t>
            </a:r>
          </a:p>
          <a:p>
            <a:r>
              <a:rPr lang="es-ES" sz="3000" dirty="0" smtClean="0">
                <a:latin typeface="Bookman Old Style" pitchFamily="18" charset="0"/>
              </a:rPr>
              <a:t>Evitar los extremos es el camino deseado.</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Rambam prescribe el antídoto para que un extremo sea el otro extremo. Por lo tanto, para el acto violento de Pinchas, la paz es el antídoto.</a:t>
            </a:r>
          </a:p>
          <a:p>
            <a:r>
              <a:rPr lang="es-ES" sz="2530" dirty="0" smtClean="0">
                <a:latin typeface="Bookman Old Style" pitchFamily="18" charset="0"/>
              </a:rPr>
              <a:t>Kanaut y la paz son dos extremos opuestos entre sí. </a:t>
            </a:r>
          </a:p>
          <a:p>
            <a:r>
              <a:rPr lang="es-ES" sz="2530" dirty="0" smtClean="0">
                <a:latin typeface="Bookman Old Style" pitchFamily="18" charset="0"/>
              </a:rPr>
              <a:t>El Ktav Sofer explica que Pinchas, propenso a kanaut, necesitaba pasar al extremo opuesto de la paz para recuperar "el camino correcto que es el medio normal en toda clase de disposiciones".</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Cualquier acto de kanaut, incluso por parte de la personalidad religiosa más piadosa y ejemplar, exige escrutinio y está respaldado en Haftará Pinjas, que se centra en la vida de Eliyahu Hanavi. </a:t>
            </a:r>
          </a:p>
          <a:p>
            <a:r>
              <a:rPr lang="es-ES" sz="2530" dirty="0" smtClean="0">
                <a:latin typeface="Bookman Old Style" pitchFamily="18" charset="0"/>
              </a:rPr>
              <a:t>De hecho, Chazal opinaba que "Pinchas zeh Eliyahu", que Pinchas y Eliyahu son uno y lo mismo. Cada uno exhibe kanaut.</a:t>
            </a:r>
          </a:p>
          <a:p>
            <a:r>
              <a:rPr lang="es-ES" sz="2530" dirty="0" smtClean="0">
                <a:latin typeface="Bookman Old Style" pitchFamily="18" charset="0"/>
              </a:rPr>
              <a:t>Mientras Eliyahu huía al desierto, temeroso de Iezevel, Dios preguntó: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50" dirty="0" smtClean="0">
                <a:latin typeface="Bookman Old Style" pitchFamily="18" charset="0"/>
              </a:rPr>
              <a:t>"¿Qué estás haciendo aquí, Eliyahu?" </a:t>
            </a:r>
          </a:p>
          <a:p>
            <a:r>
              <a:rPr lang="es-ES" sz="2650" dirty="0" smtClean="0">
                <a:latin typeface="Bookman Old Style" pitchFamily="18" charset="0"/>
              </a:rPr>
              <a:t>Eliyahu respondió: “He sido muy celoso (kano kineiti) por el Señor Dios de los ejércitos. Los hijos de Yisrael han abandonado Tu pacto, derribaron Tus altares, y mataron a espada a Tus profetas, y solo quedo yo; y buscan mi vida, para quitármela.</a:t>
            </a:r>
          </a:p>
          <a:p>
            <a:r>
              <a:rPr lang="es-ES" sz="2650" dirty="0" smtClean="0">
                <a:latin typeface="Bookman Old Style" pitchFamily="18" charset="0"/>
              </a:rPr>
              <a:t>¡Qué pasión! ¡Elías debe ser verdaderamente un fanático del Señor! O, quizás no.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Jazal transmite un sentido y un estado de ánimo algo diferentes a este diálogo.</a:t>
            </a:r>
          </a:p>
          <a:p>
            <a:r>
              <a:rPr lang="es-ES" sz="2530" dirty="0" smtClean="0">
                <a:latin typeface="Bookman Old Style" pitchFamily="18" charset="0"/>
              </a:rPr>
              <a:t>Eliyahu: “He sido muy celoso por el Señor Dios… porque han dejado Tu pacto.</a:t>
            </a:r>
          </a:p>
          <a:p>
            <a:r>
              <a:rPr lang="es-ES" sz="2530" dirty="0" smtClean="0">
                <a:latin typeface="Bookman Old Style" pitchFamily="18" charset="0"/>
              </a:rPr>
              <a:t>Dios: “¿Mi pacto? ¿Quizás tu pacto?“</a:t>
            </a:r>
          </a:p>
          <a:p>
            <a:r>
              <a:rPr lang="es-ES" sz="2530" dirty="0" smtClean="0">
                <a:latin typeface="Bookman Old Style" pitchFamily="18" charset="0"/>
              </a:rPr>
              <a:t>Eliyahu: "Derribado Tus altares".</a:t>
            </a:r>
          </a:p>
          <a:p>
            <a:r>
              <a:rPr lang="es-ES" sz="2530" dirty="0" smtClean="0">
                <a:latin typeface="Bookman Old Style" pitchFamily="18" charset="0"/>
              </a:rPr>
              <a:t>Dios: “¿Mis altares? ¿Quizás sus altares?</a:t>
            </a:r>
          </a:p>
          <a:p>
            <a:r>
              <a:rPr lang="es-ES" sz="2530" dirty="0" smtClean="0">
                <a:latin typeface="Bookman Old Style" pitchFamily="18" charset="0"/>
              </a:rPr>
              <a:t>Eliyahu: "Tus profetas han muerto a espada".</a:t>
            </a:r>
          </a:p>
          <a:p>
            <a:r>
              <a:rPr lang="es-ES" sz="2530" dirty="0" smtClean="0">
                <a:latin typeface="Bookman Old Style" pitchFamily="18" charset="0"/>
              </a:rPr>
              <a:t>Dios: "¿Y de qué te importa esto?“</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"Y solo quedo yo, y buscan mi vida para quitármela".</a:t>
            </a:r>
          </a:p>
          <a:p>
            <a:r>
              <a:rPr lang="es-ES" sz="2700" dirty="0" smtClean="0">
                <a:latin typeface="Bookman Old Style" pitchFamily="18" charset="0"/>
              </a:rPr>
              <a:t>¿Qué es esto? ¡Las afirmaciones celosas de Eliyahu son recibidas con desdén y duda! </a:t>
            </a:r>
          </a:p>
          <a:p>
            <a:r>
              <a:rPr lang="es-ES" sz="2700" dirty="0" smtClean="0">
                <a:latin typeface="Bookman Old Style" pitchFamily="18" charset="0"/>
              </a:rPr>
              <a:t>Lo que estamos viendo es una investigación minuciosa de celo y pasión extrema. </a:t>
            </a:r>
          </a:p>
          <a:p>
            <a:r>
              <a:rPr lang="es-ES" sz="2700" dirty="0" smtClean="0">
                <a:latin typeface="Bookman Old Style" pitchFamily="18" charset="0"/>
              </a:rPr>
              <a:t>Lo que revela este escrutinio son los motivos cuestionables de Eliyahu.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Eliahu Hanavi! Incluso su chovinismo se confunde fácilmente con la inseguridad, la inflexibilidad y la intolerancia.</a:t>
            </a:r>
          </a:p>
          <a:p>
            <a:r>
              <a:rPr lang="es-ES" sz="2700" dirty="0" smtClean="0">
                <a:latin typeface="Bookman Old Style" pitchFamily="18" charset="0"/>
              </a:rPr>
              <a:t>Dios reprende a Elías. No busca el celo de Eliyahu sino su compasión por Israel. </a:t>
            </a:r>
          </a:p>
          <a:p>
            <a:r>
              <a:rPr lang="es-ES" sz="2700" dirty="0" smtClean="0">
                <a:latin typeface="Bookman Old Style" pitchFamily="18" charset="0"/>
              </a:rPr>
              <a:t>Su celo es inapropiado, por lo que Dios reaparece ante él en el viento, en el terremoto, en el fuego y, finalmente, en una voz suave y apacible.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Finalmente, Dios pregunta una vez más: "¿Qué haces aquí, Eliyahu?" </a:t>
            </a:r>
          </a:p>
          <a:p>
            <a:r>
              <a:rPr lang="es-ES" sz="2600" dirty="0" smtClean="0">
                <a:latin typeface="Bookman Old Style" pitchFamily="18" charset="0"/>
              </a:rPr>
              <a:t>Y Eliyahu responde como lo hizo antes: "He sido muy celoso por el Señor Dios".</a:t>
            </a:r>
          </a:p>
          <a:p>
            <a:r>
              <a:rPr lang="es-ES" sz="2600" dirty="0" smtClean="0">
                <a:latin typeface="Bookman Old Style" pitchFamily="18" charset="0"/>
              </a:rPr>
              <a:t>Jazal toma nota de este diálogo. Eliyahu no había cambiado, pero Dios ahora buscaba hablarle palabras de consuelo. “Cuando descendí para entregar la Torá a Israel, sólo descendieron conmigo ángeles de paz, que buscaban su bienestar y seguridad”.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Recordando así el viento y el fuego de Matan Torá, para que Eliyahu pueda recordar a los buenos ángeles y reconocer su propio kanaut negativo.</a:t>
            </a:r>
          </a:p>
          <a:p>
            <a:r>
              <a:rPr lang="es-ES" sz="2600" dirty="0" smtClean="0">
                <a:latin typeface="Bookman Old Style" pitchFamily="18" charset="0"/>
              </a:rPr>
              <a:t>Entonces Dios esperó tres horas.</a:t>
            </a:r>
          </a:p>
          <a:p>
            <a:r>
              <a:rPr lang="es-ES" sz="2600" dirty="0" smtClean="0">
                <a:latin typeface="Bookman Old Style" pitchFamily="18" charset="0"/>
              </a:rPr>
              <a:t>Aún así, Eliyahu permaneció sin cambios: "He sido muy celoso por el Señor Dios".</a:t>
            </a:r>
          </a:p>
          <a:p>
            <a:r>
              <a:rPr lang="es-ES" sz="2600" dirty="0" smtClean="0">
                <a:latin typeface="Bookman Old Style" pitchFamily="18" charset="0"/>
              </a:rPr>
              <a:t>En ese momento, Dios declaró: "Y a Eliseo, hijo de Shefat, tu ungirás para que sea profeta en tu lugar; y lo que piensas, no lo hagas".</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el fanático, cuyas pasiones y fervor estaban determinados a ser impuros y egoístas, fue apartado de guiar a los hijos de Dios! Pinjás zeh Eliyahu.</a:t>
            </a:r>
          </a:p>
          <a:p>
            <a:r>
              <a:rPr lang="es-ES" sz="2700" dirty="0" smtClean="0">
                <a:latin typeface="Bookman Old Style" pitchFamily="18" charset="0"/>
              </a:rPr>
              <a:t>Este mismo celoso, despiadado y apasionado Eliyahu-Pinchas fue bendecido y dotado de paz eterna, y quien finalmente se movió al extremo opuesto para convertirse en el heraldo de la paz y la tranquilidad.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“He aquí, os envío el profeta Eliyahu. , , y él hará volver el corazón de los padres hacia los hijos, y el corazón de los hijos hacia los padres.”</a:t>
            </a:r>
          </a:p>
          <a:p>
            <a:r>
              <a:rPr lang="es-ES" sz="2700" dirty="0" smtClean="0">
                <a:latin typeface="Bookman Old Style" pitchFamily="18" charset="0"/>
              </a:rPr>
              <a:t>De hecho, Eliyahu se convirtió en el ángel de la paz. La misma pasión y celo que poseía se invirtió en una pasión de paz, compromiso, mérito y resolución. Todos los asuntos de duda e incertidumbre "se resolverán a la llegada de Eliyahu".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Yehei munaj ad sheyavoh Eliyahu. </a:t>
            </a:r>
          </a:p>
          <a:p>
            <a:r>
              <a:rPr lang="es-ES" sz="2700" dirty="0" smtClean="0">
                <a:latin typeface="Bookman Old Style" pitchFamily="18" charset="0"/>
              </a:rPr>
              <a:t>¡Este hombre santo de verdad y convicción inquebrantables se sienta en todos los hogares judíos mientras el sábado se aleja para contar sus méritos!</a:t>
            </a:r>
          </a:p>
          <a:p>
            <a:r>
              <a:rPr lang="es-ES" sz="2700" dirty="0" smtClean="0">
                <a:latin typeface="Bookman Old Style" pitchFamily="18" charset="0"/>
              </a:rPr>
              <a:t>Eliyahu el profeta, Eliyahu el Tishbi, Eliyahu el Giladi…</a:t>
            </a:r>
          </a:p>
          <a:p>
            <a:r>
              <a:rPr lang="es-ES" sz="2700" dirty="0" smtClean="0">
                <a:latin typeface="Bookman Old Style" pitchFamily="18" charset="0"/>
              </a:rPr>
              <a:t>A medida que el día de la satisfacción se desvanece, brinda alivio a tu pueblo.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Envía al Tishbi…Por lo tanto, Eliyahu el Kanaai, quien anteriormente buscaba con pasión e intransigencia el severo juicio de Dios sobre Sus hijos, ahora se sienta con pasión, amor e incesantemente y cuenta sus méritos.</a:t>
            </a:r>
          </a:p>
          <a:p>
            <a:r>
              <a:rPr lang="es-ES" sz="2700" dirty="0" smtClean="0">
                <a:latin typeface="Bookman Old Style" pitchFamily="18" charset="0"/>
              </a:rPr>
              <a:t>Como todo infante judío varón es recibido en el brit con el llamado de Baruj Habá, el mohel recita rápidamente el primer pesukim de Parashat Pinjas.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Jazal asocia a Pinjas y Eliyahu como uno y el mismo, es costumbre recitar estos pesukim que contienen la promesa de Dios de que Pinjas reciba el pacto brit; </a:t>
            </a:r>
            <a:r>
              <a:rPr lang="es-ES" sz="2700" b="1" i="1" dirty="0" smtClean="0">
                <a:latin typeface="Bookman Old Style" pitchFamily="18" charset="0"/>
              </a:rPr>
              <a:t>Hineni noten lo et briti shalom. </a:t>
            </a:r>
          </a:p>
          <a:p>
            <a:r>
              <a:rPr lang="es-ES" sz="2700" dirty="0" smtClean="0">
                <a:latin typeface="Bookman Old Style" pitchFamily="18" charset="0"/>
              </a:rPr>
              <a:t>Luego se coloca al bebé en el </a:t>
            </a:r>
            <a:r>
              <a:rPr lang="es-ES" sz="2700" b="1" i="1" dirty="0" err="1" smtClean="0">
                <a:latin typeface="Bookman Old Style" pitchFamily="18" charset="0"/>
              </a:rPr>
              <a:t>kisei</a:t>
            </a:r>
            <a:r>
              <a:rPr lang="es-ES" sz="2700" b="1" i="1" dirty="0" smtClean="0">
                <a:latin typeface="Bookman Old Style" pitchFamily="18" charset="0"/>
              </a:rPr>
              <a:t> shel Eliyahu</a:t>
            </a:r>
            <a:r>
              <a:rPr lang="es-ES" sz="2700" dirty="0" smtClean="0">
                <a:latin typeface="Bookman Old Style" pitchFamily="18" charset="0"/>
              </a:rPr>
              <a:t>, en el Trono de Eliyahu, después de lo cual el mohel dice: </a:t>
            </a:r>
            <a:r>
              <a:rPr lang="es-ES" sz="2700" i="1" dirty="0" smtClean="0">
                <a:latin typeface="Bookman Old Style" pitchFamily="18" charset="0"/>
              </a:rPr>
              <a:t>"Este es el Trono del profeta Eliyahu, a quien se recuerda por el bien".</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 dice que la costumbre de colocar el Trono de Eliyahu se basa en un pasaje del </a:t>
            </a:r>
            <a:r>
              <a:rPr lang="es-ES" sz="2700" dirty="0" err="1" smtClean="0">
                <a:latin typeface="Bookman Old Style" pitchFamily="18" charset="0"/>
              </a:rPr>
              <a:t>Pirkei</a:t>
            </a:r>
            <a:r>
              <a:rPr lang="es-ES" sz="2700" dirty="0" smtClean="0">
                <a:latin typeface="Bookman Old Style" pitchFamily="18" charset="0"/>
              </a:rPr>
              <a:t> de R. Eliezer. </a:t>
            </a:r>
          </a:p>
          <a:p>
            <a:r>
              <a:rPr lang="es-ES" sz="2700" dirty="0" smtClean="0">
                <a:latin typeface="Bookman Old Style" pitchFamily="18" charset="0"/>
              </a:rPr>
              <a:t>Después de huir de la ira del rey </a:t>
            </a:r>
            <a:r>
              <a:rPr lang="es-ES" sz="2700" dirty="0" err="1" smtClean="0">
                <a:latin typeface="Bookman Old Style" pitchFamily="18" charset="0"/>
              </a:rPr>
              <a:t>Acab</a:t>
            </a:r>
            <a:r>
              <a:rPr lang="es-ES" sz="2700" dirty="0" smtClean="0">
                <a:latin typeface="Bookman Old Style" pitchFamily="18" charset="0"/>
              </a:rPr>
              <a:t>, Eliyahu le declaró a Dios que había defendido celosamente el honor Divino contra los pecadores que descuidaban Su brit, una referencia al descuido de Israel de la mitzvá de la circuncisión.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Dios respondió: "Por tu vida, de ahora en adelante los judíos realizarán la circuncisión solo cuando lo veas con tus propios ojos".</a:t>
            </a:r>
          </a:p>
          <a:p>
            <a:r>
              <a:rPr lang="es-ES" sz="2700" dirty="0" smtClean="0">
                <a:latin typeface="Bookman Old Style" pitchFamily="18" charset="0"/>
              </a:rPr>
              <a:t>Nuevamente, Dios reprende a Eliyahu y rechaza su mandato. </a:t>
            </a:r>
          </a:p>
          <a:p>
            <a:r>
              <a:rPr lang="es-ES" sz="2700" dirty="0" smtClean="0">
                <a:latin typeface="Bookman Old Style" pitchFamily="18" charset="0"/>
              </a:rPr>
              <a:t>Es inaceptable incluso que Eliyahu culpe a toda la nación por la negligencia de unos pocos pecadores. Este kanaut es inútil.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 Midrash registra este diálogo entre Dios y Eliyahu, en el que Dios instruye a Eliyahu para que esté presente en cada Brit Milá.</a:t>
            </a:r>
          </a:p>
          <a:p>
            <a:r>
              <a:rPr lang="es-ES" sz="2700" dirty="0" smtClean="0">
                <a:latin typeface="Bookman Old Style" pitchFamily="18" charset="0"/>
              </a:rPr>
              <a:t>“Sabes”, dijo Eliyahu, “que soy celoso de Tu nombre. ¿Qué pasa si el padre del niño es un pecador? No seré capaz de tolerarlo.</a:t>
            </a:r>
          </a:p>
          <a:p>
            <a:r>
              <a:rPr lang="es-ES" sz="2700" dirty="0" smtClean="0">
                <a:latin typeface="Bookman Old Style" pitchFamily="18" charset="0"/>
              </a:rPr>
              <a:t>Dios prometió que perdonará al padre.</a:t>
            </a:r>
          </a:p>
          <a:p>
            <a:r>
              <a:rPr lang="es-ES" sz="2700" dirty="0" smtClean="0">
                <a:latin typeface="Bookman Old Style" pitchFamily="18" charset="0"/>
              </a:rPr>
              <a:t>"¿Y si el mohel es un pecador?“</a:t>
            </a:r>
          </a:p>
          <a:p>
            <a:r>
              <a:rPr lang="es-ES" sz="2700" dirty="0" smtClean="0">
                <a:latin typeface="Bookman Old Style" pitchFamily="18" charset="0"/>
              </a:rPr>
              <a:t>"Yo también lo perdonaré".</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 qué hay de los invitados. Si fuesen pecadores…</a:t>
            </a:r>
          </a:p>
          <a:p>
            <a:r>
              <a:rPr lang="es-ES" sz="2700" dirty="0" smtClean="0">
                <a:latin typeface="Bookman Old Style" pitchFamily="18" charset="0"/>
              </a:rPr>
              <a:t>Dios le aseguró que ellos también serían perdonados.</a:t>
            </a:r>
          </a:p>
          <a:p>
            <a:r>
              <a:rPr lang="es-ES" sz="2700" dirty="0" smtClean="0">
                <a:latin typeface="Bookman Old Style" pitchFamily="18" charset="0"/>
              </a:rPr>
              <a:t>Esto, dice el Midrash, está implícito en la declaración Pinchas zeh Eliyahu. </a:t>
            </a:r>
          </a:p>
          <a:p>
            <a:r>
              <a:rPr lang="es-ES" sz="2700" dirty="0" smtClean="0">
                <a:latin typeface="Bookman Old Style" pitchFamily="18" charset="0"/>
              </a:rPr>
              <a:t>De Pinchas se dice, </a:t>
            </a:r>
            <a:r>
              <a:rPr lang="es-ES" sz="2700" dirty="0" err="1" smtClean="0">
                <a:latin typeface="Bookman Old Style" pitchFamily="18" charset="0"/>
              </a:rPr>
              <a:t>Tajat</a:t>
            </a:r>
            <a:r>
              <a:rPr lang="es-ES" sz="2700" dirty="0" smtClean="0">
                <a:latin typeface="Bookman Old Style" pitchFamily="18" charset="0"/>
              </a:rPr>
              <a:t> </a:t>
            </a:r>
            <a:r>
              <a:rPr lang="es-ES" sz="2700" dirty="0" err="1" smtClean="0">
                <a:latin typeface="Bookman Old Style" pitchFamily="18" charset="0"/>
              </a:rPr>
              <a:t>asher</a:t>
            </a:r>
            <a:r>
              <a:rPr lang="es-ES" sz="2700" dirty="0" smtClean="0">
                <a:latin typeface="Bookman Old Style" pitchFamily="18" charset="0"/>
              </a:rPr>
              <a:t> </a:t>
            </a:r>
            <a:r>
              <a:rPr lang="es-ES" sz="2700" dirty="0" err="1" smtClean="0">
                <a:latin typeface="Bookman Old Style" pitchFamily="18" charset="0"/>
              </a:rPr>
              <a:t>kineh</a:t>
            </a:r>
            <a:r>
              <a:rPr lang="es-ES" sz="2700" dirty="0" smtClean="0">
                <a:latin typeface="Bookman Old Style" pitchFamily="18" charset="0"/>
              </a:rPr>
              <a:t> </a:t>
            </a:r>
            <a:r>
              <a:rPr lang="es-ES" sz="2700" dirty="0" err="1" smtClean="0">
                <a:latin typeface="Bookman Old Style" pitchFamily="18" charset="0"/>
              </a:rPr>
              <a:t>l'elokav</a:t>
            </a:r>
            <a:r>
              <a:rPr lang="es-ES" sz="2700" dirty="0" smtClean="0">
                <a:latin typeface="Bookman Old Style" pitchFamily="18" charset="0"/>
              </a:rPr>
              <a:t> </a:t>
            </a:r>
            <a:r>
              <a:rPr lang="es-ES" sz="2700" dirty="0" err="1" smtClean="0">
                <a:latin typeface="Bookman Old Style" pitchFamily="18" charset="0"/>
              </a:rPr>
              <a:t>vayejaper</a:t>
            </a:r>
            <a:r>
              <a:rPr lang="es-ES" sz="2700" dirty="0" smtClean="0">
                <a:latin typeface="Bookman Old Style" pitchFamily="18" charset="0"/>
              </a:rPr>
              <a:t> al </a:t>
            </a:r>
            <a:r>
              <a:rPr lang="es-ES" sz="2700" dirty="0" err="1" smtClean="0">
                <a:latin typeface="Bookman Old Style" pitchFamily="18" charset="0"/>
              </a:rPr>
              <a:t>bnei</a:t>
            </a:r>
            <a:r>
              <a:rPr lang="es-ES" sz="2700" dirty="0" smtClean="0">
                <a:latin typeface="Bookman Old Style" pitchFamily="18" charset="0"/>
              </a:rPr>
              <a:t> </a:t>
            </a:r>
            <a:r>
              <a:rPr lang="es-ES" sz="2700" dirty="0" err="1" smtClean="0">
                <a:latin typeface="Bookman Old Style" pitchFamily="18" charset="0"/>
              </a:rPr>
              <a:t>yisrael</a:t>
            </a:r>
            <a:r>
              <a:rPr lang="es-ES" sz="2700"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su inclinación natural es de celo e intolerancia, debe estar presente por fuerza en aquellas ocasiones en las que su nivel de tolerancia sería puesto a prueba, ya que sería imposible contemplar que todos los que están presentes en el brit estén sin pecado. </a:t>
            </a:r>
          </a:p>
          <a:p>
            <a:r>
              <a:rPr lang="es-ES" sz="2700" dirty="0" smtClean="0">
                <a:latin typeface="Bookman Old Style" pitchFamily="18" charset="0"/>
              </a:rPr>
              <a:t>Por lo tanto, en lugar del kanaut exhibido por Pinchas/Eliyahu, Eliyahu el pacificador, el buscador de mérito, debe aparecer para causar </a:t>
            </a:r>
            <a:r>
              <a:rPr lang="es-ES" sz="2700" b="1" i="1" dirty="0" smtClean="0">
                <a:latin typeface="Bookman Old Style" pitchFamily="18" charset="0"/>
              </a:rPr>
              <a:t>kaparah</a:t>
            </a:r>
            <a:r>
              <a:rPr lang="es-ES" sz="2700" dirty="0" smtClean="0">
                <a:latin typeface="Bookman Old Style" pitchFamily="18" charset="0"/>
              </a:rPr>
              <a:t> para todo Israel.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Esta kapará se efectúa no simplemente por la presencia anónima de Eliyahu. </a:t>
            </a:r>
          </a:p>
          <a:p>
            <a:r>
              <a:rPr lang="es-ES" sz="2500" dirty="0" smtClean="0">
                <a:latin typeface="Bookman Old Style" pitchFamily="18" charset="0"/>
              </a:rPr>
              <a:t>Más bien, el mohel declara: "Eliyahu, mensajero del pacto, he aquí, el tuyo está ahora delante de ti, párate a mi derecha y acércate a mí". </a:t>
            </a:r>
          </a:p>
          <a:p>
            <a:r>
              <a:rPr lang="es-ES" sz="2500" dirty="0" smtClean="0">
                <a:latin typeface="Bookman Old Style" pitchFamily="18" charset="0"/>
              </a:rPr>
              <a:t>Para que Eliyahu demuestre que está allí con compasión y sensibilidad, habiendo dejado atrás su celo y pasión, debe pararse a la derecha del mohel y estar cerca de él con un sentido de responsabilidad compartido.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Eliyahu se une al padre en el brit para compartir no solo la responsabilidad, sino también el dolor del bebé. </a:t>
            </a:r>
          </a:p>
          <a:p>
            <a:r>
              <a:rPr lang="es-ES" sz="2800" dirty="0" smtClean="0">
                <a:latin typeface="Bookman Old Style" pitchFamily="18" charset="0"/>
              </a:rPr>
              <a:t>Cuando el odio disminuya, el juicio se disipe, el extremismo desaparezca, la moderación resurja y la unidad, el respeto, el amor y la civilidad aumenten, Eliyahu se unirá al Padre Celestial en la redención final.</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Hasta entonces, “esperaremos un sentimiento de amor por todos los judíos, cualquiera que sea su origen, cualquiera que sea su estatus. , , , Intentaremos nunca olvidar que somos uno y que la puerta interior nunca debe cerrarse.</a:t>
            </a:r>
          </a:p>
          <a:p>
            <a:r>
              <a:rPr lang="es-ES" sz="2500" dirty="0" smtClean="0">
                <a:latin typeface="Bookman Old Style" pitchFamily="18" charset="0"/>
              </a:rPr>
              <a:t>Que tomen nota aquellos que proclaman su celo, sus pasiones inflamadas y su rigidez como justicia. Pinchas zeh Eliyahu!</a:t>
            </a:r>
          </a:p>
          <a:p>
            <a:r>
              <a:rPr lang="es-ES" sz="2500" dirty="0" smtClean="0">
                <a:latin typeface="Bookman Old Style" pitchFamily="18" charset="0"/>
              </a:rPr>
              <a:t>El amor a todos los judíos es la medida de un fanatismo que Dios ama.</a:t>
            </a:r>
          </a:p>
          <a:p>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¿Un acto de extremismo o un acto de fanatismo?</a:t>
            </a:r>
          </a:p>
          <a:p>
            <a:r>
              <a:rPr lang="es-ES" sz="2000" i="1" dirty="0" smtClean="0">
                <a:latin typeface="Bookman Old Style" pitchFamily="18" charset="0"/>
              </a:rPr>
              <a:t>Ideas del Rabino Eliahu Safrán</a:t>
            </a:r>
          </a:p>
          <a:p>
            <a:r>
              <a:rPr lang="es-ES" dirty="0" smtClean="0">
                <a:latin typeface="Bookman Old Style" pitchFamily="18" charset="0"/>
              </a:rPr>
              <a:t>A fines del mes pasado, los medios israelíes informaron que, tres familias estaban celebrando ceremonias de bar y bat mitzvá en el área igualitaria del Muro,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0" y="1127342"/>
            <a:ext cx="9144000" cy="534965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Dicha área fue específicamente establecida para reuniones de judíos cuyo enfoque de la fe no requiere la separación de género impuesta en el área principal del Muro Occidental, cuando sus celebraciones fueron organizadas por docenas de jóvenes principalmente ultra ortodoxos.</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Los celebrantes, judíos conservadores, fueron denunciados por la chusma ultra ortodoxa como cristianos, animales, </a:t>
            </a:r>
            <a:r>
              <a:rPr lang="es-ES" dirty="0" err="1" smtClean="0">
                <a:latin typeface="Bookman Old Style" pitchFamily="18" charset="0"/>
              </a:rPr>
              <a:t>shiksas</a:t>
            </a:r>
            <a:r>
              <a:rPr lang="es-ES" dirty="0" smtClean="0">
                <a:latin typeface="Bookman Old Style" pitchFamily="18" charset="0"/>
              </a:rPr>
              <a:t> (un término despectivo para una mujer no judía), judíos reformados,… nazis.</a:t>
            </a:r>
          </a:p>
          <a:p>
            <a:r>
              <a:rPr lang="es-ES" dirty="0" smtClean="0">
                <a:latin typeface="Bookman Old Style" pitchFamily="18" charset="0"/>
              </a:rPr>
              <a:t>¿Qué vamos a hacer con este vil ataque?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Sidur masortí desecrado por los fanáticos ultra ortodoxos</a:t>
            </a:r>
          </a:p>
        </p:txBody>
      </p:sp>
      <p:pic>
        <p:nvPicPr>
          <p:cNvPr id="2050" name="Picture 2"/>
          <p:cNvPicPr>
            <a:picLocks noChangeAspect="1" noChangeArrowheads="1"/>
          </p:cNvPicPr>
          <p:nvPr/>
        </p:nvPicPr>
        <p:blipFill>
          <a:blip r:embed="rId3"/>
          <a:srcRect/>
          <a:stretch>
            <a:fillRect/>
          </a:stretch>
        </p:blipFill>
        <p:spPr bwMode="auto">
          <a:xfrm>
            <a:off x="200415" y="353860"/>
            <a:ext cx="8592855" cy="537053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Ultra ortodoxo se seca la nariz con una pagina del Sidur</a:t>
            </a:r>
          </a:p>
        </p:txBody>
      </p:sp>
      <p:pic>
        <p:nvPicPr>
          <p:cNvPr id="3074" name="Picture 2"/>
          <p:cNvPicPr>
            <a:picLocks noChangeAspect="1" noChangeArrowheads="1"/>
          </p:cNvPicPr>
          <p:nvPr/>
        </p:nvPicPr>
        <p:blipFill>
          <a:blip r:embed="rId3"/>
          <a:srcRect/>
          <a:stretch>
            <a:fillRect/>
          </a:stretch>
        </p:blipFill>
        <p:spPr bwMode="auto">
          <a:xfrm>
            <a:off x="3143250" y="1143000"/>
            <a:ext cx="2857500" cy="45720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Con razón, ha sido denunciado por destacados rabinos ortodoxos como una profanación de nuestro lugar sagrado, pero aún nos queda tratar de comprender lo que significa cuando los hombres y jóvenes ortodoxos descienden sobre sus compañeros judíos de una manera tan dolorosa.</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en varias ocasiones, ha designado jueces para tomar determinaciones sobre la corrección de nuestro comportamiento. </a:t>
            </a:r>
          </a:p>
          <a:p>
            <a:r>
              <a:rPr lang="es-ES" dirty="0" smtClean="0">
                <a:latin typeface="Bookman Old Style" pitchFamily="18" charset="0"/>
              </a:rPr>
              <a:t>También ha habido otros momentos en que las personas se han encargado de ser "guardianes" de lo que significa ser judío.</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Si bien nunca podemos estar demasiado atentos cuando se trata de la salud espiritual y física de nuestra comunidad judía, siempre debemos recordar que es la comunidad la que debe ser preservada y protegida, no las sensibilidades de aquellos que reclaman el manto de guardián justo.</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Nuestra métrica para juzgar la pasión y el celo de aquellos que actúan “en el nombre de Dios” siempre debe ser, ¿cómo elevan sus acciones a la comunidad judía en su totalidad? </a:t>
            </a:r>
          </a:p>
          <a:p>
            <a:r>
              <a:rPr lang="es-ES" dirty="0" smtClean="0">
                <a:latin typeface="Bookman Old Style" pitchFamily="18" charset="0"/>
              </a:rPr>
              <a:t>Es decir, ¿cómo preservan sus acciones a la comunidad judía?</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¿Cómo debe conducir su vida el judío ortodoxo, que vive y ama la Torá y que debe caminar por las calles modernas?</a:t>
            </a:r>
          </a:p>
          <a:p>
            <a:r>
              <a:rPr lang="es-ES" dirty="0" smtClean="0">
                <a:latin typeface="Bookman Old Style" pitchFamily="18" charset="0"/>
              </a:rPr>
              <a:t>El rabino Yaakov Rabinowitz Z'L abordó esta pregunta claramente en el primer número de Ten Da'at:</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50" dirty="0" smtClean="0">
                <a:latin typeface="Bookman Old Style" pitchFamily="18" charset="0"/>
              </a:rPr>
              <a:t>“Podemos esperar un sentimiento de amor por todos los judíos, cualquiera que sea su origen, cualquiera que sea su estatus. </a:t>
            </a:r>
          </a:p>
          <a:p>
            <a:r>
              <a:rPr lang="es-ES" sz="2850" dirty="0" smtClean="0">
                <a:latin typeface="Bookman Old Style" pitchFamily="18" charset="0"/>
              </a:rPr>
              <a:t>Habrá a quienes aplaudiremos, a quienes nos opondremos, quienes nos darán dolor, incluso nos harán llorar. Pero intentaremos nunca olvidar que somos uno y que la puerta interior nunca debe cerrarse.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mantendremos una puerta exterior, al mundo exterior, abierta también. Para estar seguro, tendrá una pantalla. </a:t>
            </a:r>
          </a:p>
          <a:p>
            <a:r>
              <a:rPr lang="es-ES" dirty="0" smtClean="0">
                <a:latin typeface="Bookman Old Style" pitchFamily="18" charset="0"/>
              </a:rPr>
              <a:t>No todo es necesario o deseado. </a:t>
            </a:r>
          </a:p>
          <a:p>
            <a:r>
              <a:rPr lang="es-ES" dirty="0" smtClean="0">
                <a:latin typeface="Bookman Old Style" pitchFamily="18" charset="0"/>
              </a:rPr>
              <a:t>Pero es, después de todo, el mundo de Dios y vivimos en él, no a pesar de él.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sin embargo, vemos que muchos en la comunidad ortodoxa utilizan su fervor para construir muros en lugar de puertas. Son celosos, pero ¿cuál es la verdadera naturaleza de su fanatismo? Y quizás más importante, ¿cuál debe ser nuestra respuesta a su celo y extremismo?</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Parashat Pinjas aprendemos del fanatismo de Pinjas. </a:t>
            </a:r>
          </a:p>
          <a:p>
            <a:r>
              <a:rPr lang="es-ES" dirty="0" smtClean="0">
                <a:latin typeface="Bookman Old Style" pitchFamily="18" charset="0"/>
              </a:rPr>
              <a:t>Cuando mató a Zimri y Kosbi, se desató una gran controversia entre la gente. </a:t>
            </a:r>
          </a:p>
          <a:p>
            <a:r>
              <a:rPr lang="es-ES" dirty="0" smtClean="0">
                <a:latin typeface="Bookman Old Style" pitchFamily="18" charset="0"/>
              </a:rPr>
              <a:t>¿Fueron correctas sus acciones? </a:t>
            </a:r>
          </a:p>
          <a:p>
            <a:r>
              <a:rPr lang="es-ES" dirty="0" smtClean="0">
                <a:latin typeface="Bookman Old Style" pitchFamily="18" charset="0"/>
              </a:rPr>
              <a:t>¿Eran asesinos?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En última instancia, nos enteramos de que su fanatismo era correcto, ya que Dios lo recompensó con "el pacto de la </a:t>
            </a:r>
            <a:r>
              <a:rPr lang="es-ES" sz="2900" i="1" dirty="0" smtClean="0">
                <a:latin typeface="Bookman Old Style" pitchFamily="18" charset="0"/>
              </a:rPr>
              <a:t>kehuná</a:t>
            </a:r>
            <a:r>
              <a:rPr lang="es-ES" sz="2900" dirty="0" smtClean="0">
                <a:latin typeface="Bookman Old Style" pitchFamily="18" charset="0"/>
              </a:rPr>
              <a:t> eterna" y el "pacto de la paz".</a:t>
            </a:r>
          </a:p>
          <a:p>
            <a:r>
              <a:rPr lang="es-ES" sz="2900" dirty="0" smtClean="0">
                <a:latin typeface="Bookman Old Style" pitchFamily="18" charset="0"/>
              </a:rPr>
              <a:t>Sus acciones fueron las de un extremista; se tomó la justicia por su mano, lo que ciertamente, desde el punto de vista legal, moral, social y educativo, constituye un precedente peligroso.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Sabemos que sus acciones fueron condenadas por el pueblo y por los líderes. Y, sin embargo, frente a este extremismo, es recompensado.</a:t>
            </a:r>
          </a:p>
          <a:p>
            <a:r>
              <a:rPr lang="es-ES" dirty="0" smtClean="0">
                <a:latin typeface="Bookman Old Style" pitchFamily="18" charset="0"/>
              </a:rPr>
              <a:t>¿Por qué?</a:t>
            </a:r>
          </a:p>
          <a:p>
            <a:r>
              <a:rPr lang="es-ES" i="1" dirty="0" smtClean="0">
                <a:latin typeface="Bookman Old Style" pitchFamily="18" charset="0"/>
              </a:rPr>
              <a:t>Ka'naaut</a:t>
            </a:r>
            <a:r>
              <a:rPr lang="es-ES" dirty="0" smtClean="0">
                <a:latin typeface="Bookman Old Style" pitchFamily="18" charset="0"/>
              </a:rPr>
              <a:t>, el extremismo, es rechazado e inaceptable (</a:t>
            </a:r>
            <a:r>
              <a:rPr lang="es-ES" i="1" dirty="0" smtClean="0">
                <a:latin typeface="Bookman Old Style" pitchFamily="18" charset="0"/>
              </a:rPr>
              <a:t>ein morin lo kein</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El extremismo se basa con demasiada frecuencia en motivos falsos. La única defensa posible del Ka'naaut debe basarse en intereses auténticos y genuinos en la gloria de Dios.</a:t>
            </a:r>
          </a:p>
          <a:p>
            <a:r>
              <a:rPr lang="es-ES" sz="3000" dirty="0" smtClean="0">
                <a:latin typeface="Bookman Old Style" pitchFamily="18" charset="0"/>
              </a:rPr>
              <a:t>¿Y cómo nosotros, como pueblo judío, glorificamos a Dios? Cumpliendo Sus mitzvot que, por necesidad, elevan a Su pueblo, nuestro pueblo, el pueblo judío.</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Toráh Temimah, el rabino Baruch Epstein explica cómo distinguir el fanatismo sagrado del extremismo:</a:t>
            </a:r>
          </a:p>
          <a:p>
            <a:r>
              <a:rPr lang="es-ES" dirty="0" smtClean="0">
                <a:latin typeface="Bookman Old Style" pitchFamily="18" charset="0"/>
              </a:rPr>
              <a:t>Tal obra debe estar animada por un espíritu de celo genuino y no adulterado para promover la gloria de Dios.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En el caso, ¿quién puede decir si el perpetrador no está realmente motivado por algún motivo egoísta, sosteniendo que lo está haciendo por Dios, cuando en realidad ha cometido un asesinato? </a:t>
            </a:r>
          </a:p>
          <a:p>
            <a:r>
              <a:rPr lang="es-ES" sz="3000" dirty="0" smtClean="0">
                <a:latin typeface="Bookman Old Style" pitchFamily="18" charset="0"/>
              </a:rPr>
              <a:t>Por eso los Sabios querían excomulgar a Pinjas, si el Espíritu Santo no hubiera testificado que su celo por Dios era genuino.</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De hecho, dividir el episodio de Pinjás entre dos Parshiyot, el acto de extremismo en Balak y la recompensa en Pinjás, nos enseña que los motivos y objetivos de cualquier acto de Ka'naaut, incluso de un Pinjás, deben revisarse, examinarse y escudriñarse minuciosamente para evaluar su sinceridad.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Tal escrutinio exige tiempo, perspectiva y honestidad.</a:t>
            </a:r>
          </a:p>
          <a:p>
            <a:r>
              <a:rPr lang="es-ES" dirty="0" smtClean="0">
                <a:latin typeface="Bookman Old Style" pitchFamily="18" charset="0"/>
              </a:rPr>
              <a:t>Si se encuentra que los motivos son reales y puros, entonces Dios otorgará Su aprobación, recompensa y bendición. </a:t>
            </a:r>
          </a:p>
          <a:p>
            <a:r>
              <a:rPr lang="es-ES" dirty="0" smtClean="0">
                <a:latin typeface="Bookman Old Style" pitchFamily="18" charset="0"/>
              </a:rPr>
              <a:t>Si no, entonces el acto merece el rechazo de Dios y del pueblo.</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Un punto de referencia fundamental para evaluar si el fanático es auténtico o no es determinar si su ka'naaut lo separa de la comunidad o si permanece </a:t>
            </a:r>
            <a:r>
              <a:rPr lang="es-ES" i="1" dirty="0" smtClean="0">
                <a:latin typeface="Bookman Old Style" pitchFamily="18" charset="0"/>
              </a:rPr>
              <a:t>b'tojam</a:t>
            </a:r>
            <a:r>
              <a:rPr lang="es-ES" dirty="0" smtClean="0">
                <a:latin typeface="Bookman Old Style" pitchFamily="18" charset="0"/>
              </a:rPr>
              <a:t>, entre ellos. </a:t>
            </a:r>
          </a:p>
          <a:p>
            <a:r>
              <a:rPr lang="es-ES" dirty="0" smtClean="0">
                <a:latin typeface="Bookman Old Style" pitchFamily="18" charset="0"/>
              </a:rPr>
              <a:t>Si el acto lo separa, necesariamente debe ser un acto de extremismo.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Sugeriría aún más que si el acto divide al pueblo judío y daña la integridad fundamental de nuestra comunidad amplia, diversa y a menudo en desacuerdo, es un acto que debe ser condenado universalmente.</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Lo que necesariamente nos lleva a los eventos recientes informados en los medios de comunicación de Israel.</a:t>
            </a:r>
          </a:p>
          <a:p>
            <a:r>
              <a:rPr lang="es-ES" sz="3000" dirty="0" smtClean="0">
                <a:latin typeface="Bookman Old Style" pitchFamily="18" charset="0"/>
              </a:rPr>
              <a:t>Tres familias judías estaban celebrando ceremonias de Bar y Bat Mitzvá en el área igualitaria del Muro cuando fueron atacados por un grupo de docenas de jóvenes, en su mayoría ultra ortodoxos.</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¡Estos hooligans, que probablemente se imaginan a sí mismos como "Pinjases" modernos, denunciaron a estas familias con calumnias viles y calumnias viciosas! Hicieron llover terror y fealdad sobre estas familias en el momento mismo en que buscaban disfrutar de uno de los momentos más felices de sus vidas.</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Nuestra discusión, y nuestra poderosa condena de las acciones y el comportamiento de estos judíos observantes, no se trata de la sección igualitaria del Muro. El área, conocida como el Arco de Robinson, es el resultado de maniobras políticas y compromisos típicos del gobierno de coalición de Israel.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Es un área donde no hay mejitzá, ni separación de género, ni conformidad con nuestras tradiciones centenarias y requisitos halájicos durante </a:t>
            </a:r>
            <a:r>
              <a:rPr lang="es-ES" dirty="0" err="1" smtClean="0">
                <a:latin typeface="Bookman Old Style" pitchFamily="18" charset="0"/>
              </a:rPr>
              <a:t>Tefilah</a:t>
            </a:r>
            <a:r>
              <a:rPr lang="es-ES" dirty="0" smtClean="0">
                <a:latin typeface="Bookman Old Style" pitchFamily="18" charset="0"/>
              </a:rPr>
              <a:t>, y más aún en nuestro temido Kotel. </a:t>
            </a:r>
          </a:p>
          <a:p>
            <a:r>
              <a:rPr lang="es-ES" dirty="0" smtClean="0">
                <a:latin typeface="Bookman Old Style" pitchFamily="18" charset="0"/>
              </a:rPr>
              <a:t>Nuestra discusión no es si está sancionado halájicamente que las familias hayan hecho lo que hicieron.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No lo es.</a:t>
            </a:r>
          </a:p>
          <a:p>
            <a:r>
              <a:rPr lang="es-ES" dirty="0" smtClean="0">
                <a:latin typeface="Bookman Old Style" pitchFamily="18" charset="0"/>
              </a:rPr>
              <a:t>El simple hecho es que el espacio existe y aquí fue donde estas familias vinieron a celebrar como sabían y como deseaban. Aquí fue donde buscaron involucrarse judíamente de una manera que fuera significativa para ellos.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Aquí era donde venían a celebrar la mayoría de edad de sus hijos.</a:t>
            </a:r>
          </a:p>
          <a:p>
            <a:r>
              <a:rPr lang="es-ES" sz="3000" dirty="0" smtClean="0">
                <a:latin typeface="Bookman Old Style" pitchFamily="18" charset="0"/>
              </a:rPr>
              <a:t>Entonces, no es el espacio lo que llama nuestra atención ahora. Lo único que nos preocupa ahora es que estas familias se reunieron para celebrar a sus hijos y su celebración fue arruinada por una turba rebelde de hombres y jóvenes ortodoxos.</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La manada creía que su extremismo era justo y apropiado; creían que cualquiera que rezara en el Kotel de una manera diferente a como ellos rezaban no era mejor que la de un nazi.</a:t>
            </a:r>
          </a:p>
          <a:p>
            <a:r>
              <a:rPr lang="es-ES" dirty="0" smtClean="0">
                <a:latin typeface="Bookman Old Style" pitchFamily="18" charset="0"/>
              </a:rPr>
              <a:t>¿Cómo respondemos a su extremismo?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¿Cómo sabemos que estaban equivocados?</a:t>
            </a:r>
          </a:p>
          <a:p>
            <a:r>
              <a:rPr lang="es-ES" sz="2900" dirty="0" smtClean="0">
                <a:latin typeface="Bookman Old Style" pitchFamily="18" charset="0"/>
              </a:rPr>
              <a:t>¿Cómo diferenciamos el extremismo del fanatismo?</a:t>
            </a:r>
          </a:p>
          <a:p>
            <a:r>
              <a:rPr lang="es-ES" sz="2900" dirty="0" smtClean="0">
                <a:latin typeface="Bookman Old Style" pitchFamily="18" charset="0"/>
              </a:rPr>
              <a:t>La noción de que cualquier acto de ka'naaut, incluso por parte de los más piadosos, requiere escrutinio y examen se corrobora en Haftará Pinjas, que se centra en la vida de Eliyahu Hanavi.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Jazal son de la opinión de que Pinjas y Eliyahu son uno y lo mismo. </a:t>
            </a:r>
          </a:p>
          <a:p>
            <a:r>
              <a:rPr lang="es-ES" dirty="0" smtClean="0">
                <a:latin typeface="Bookman Old Style" pitchFamily="18" charset="0"/>
              </a:rPr>
              <a:t>Cada una exhibe una forma de ka'naaut. </a:t>
            </a:r>
          </a:p>
          <a:p>
            <a:r>
              <a:rPr lang="es-ES" dirty="0" smtClean="0">
                <a:latin typeface="Bookman Old Style" pitchFamily="18" charset="0"/>
              </a:rPr>
              <a:t>Mientras Eliyahu escapa al desierto temeroso de Izevel, quien busca su vida, Dios pregunta: "¿Qué estás haciendo aquí, Eliyahu?"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Eliyahu responde: “He sido muy celoso (</a:t>
            </a:r>
            <a:r>
              <a:rPr lang="es-ES" i="1" dirty="0" smtClean="0">
                <a:latin typeface="Bookman Old Style" pitchFamily="18" charset="0"/>
              </a:rPr>
              <a:t>kano kineiti</a:t>
            </a:r>
            <a:r>
              <a:rPr lang="es-ES" dirty="0" smtClean="0">
                <a:latin typeface="Bookman Old Style" pitchFamily="18" charset="0"/>
              </a:rPr>
              <a:t>) por el Señor Dios de los ejércitos, porque los hijos de Yisrael han abandonado Tu pacto, derribaron Tus altares y mataron a Tus profetas a espada, y solo quedo yo; y buscan mi vida para quitármela.</a:t>
            </a:r>
          </a:p>
          <a:p>
            <a:r>
              <a:rPr lang="es-ES" dirty="0" smtClean="0">
                <a:latin typeface="Bookman Old Style" pitchFamily="18" charset="0"/>
              </a:rPr>
              <a:t>¡Qué pasión!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¡Ciertamente, debemos estar de acuerdo, Eliyahu Hanavi es un verdadero soldado de Dios! O no.</a:t>
            </a:r>
          </a:p>
          <a:p>
            <a:r>
              <a:rPr lang="es-ES" dirty="0" smtClean="0">
                <a:latin typeface="Bookman Old Style" pitchFamily="18" charset="0"/>
              </a:rPr>
              <a:t>Jazal aporta un sentido algo diferente a este diálogo. Cuando Eliyahu dice, “Y él dijo que he sido muy celoso por el Señor Dios. . . porque han dejado tu pacto”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responde, “¿Mi pacto? ¿Quizás tu pacto? </a:t>
            </a:r>
          </a:p>
          <a:p>
            <a:r>
              <a:rPr lang="es-ES" dirty="0" smtClean="0">
                <a:latin typeface="Bookman Old Style" pitchFamily="18" charset="0"/>
              </a:rPr>
              <a:t>Así también cuando Eliyahu dice: “Derribad vuestros altares”. </a:t>
            </a:r>
          </a:p>
          <a:p>
            <a:r>
              <a:rPr lang="es-ES" dirty="0" smtClean="0">
                <a:latin typeface="Bookman Old Style" pitchFamily="18" charset="0"/>
              </a:rPr>
              <a:t>Dios dice: “¿Mis altares? ¿Quizás tus altares?“</a:t>
            </a:r>
          </a:p>
          <a:p>
            <a:r>
              <a:rPr lang="es-ES" dirty="0" smtClean="0">
                <a:latin typeface="Bookman Old Style" pitchFamily="18" charset="0"/>
              </a:rPr>
              <a:t>Tus profetas han muerto a espada”.“¿Y qué te importa esto a ti?”</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“Y solo quedo yo, y buscan mi vida para quitármela”.</a:t>
            </a:r>
          </a:p>
          <a:p>
            <a:r>
              <a:rPr lang="es-ES" sz="3000" dirty="0" smtClean="0">
                <a:latin typeface="Bookman Old Style" pitchFamily="18" charset="0"/>
              </a:rPr>
              <a:t>Eliyahu argumenta a favor de su celo por Dios, pero Dios reacciona con desdén y duda, "... ¿y a ti qué te importa?“</a:t>
            </a:r>
          </a:p>
          <a:p>
            <a:r>
              <a:rPr lang="es-ES" sz="3000" dirty="0" smtClean="0">
                <a:latin typeface="Bookman Old Style" pitchFamily="18" charset="0"/>
              </a:rPr>
              <a:t>En última instancia, no le correspondía a Eliyahu presentar el argumento.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reprende a Eliyahu porque su celo es inapropiado. Se le reaparece en el viento, en el terremoto, en el fuego y, finalmente, en una voz suave y apacible. </a:t>
            </a:r>
          </a:p>
          <a:p>
            <a:r>
              <a:rPr lang="es-ES" dirty="0" smtClean="0">
                <a:latin typeface="Bookman Old Style" pitchFamily="18" charset="0"/>
              </a:rPr>
              <a:t>Es entonces cuando Dios pregunta una vez más: “¿Qué haces aquí, Eliyahu?”.</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¿Qué habrían dicho estos vándalos en el Kotel en respuesta a la pregunta de Dios: "¿Qué te importa?" ¿Qué podrían haber respondido? Se quedarían mudos por la pregunta. </a:t>
            </a:r>
          </a:p>
          <a:p>
            <a:r>
              <a:rPr lang="es-ES" dirty="0" smtClean="0">
                <a:latin typeface="Bookman Old Style" pitchFamily="18" charset="0"/>
              </a:rPr>
              <a:t>Su odio era por ellos, no por Dios, no por la Torá. </a:t>
            </a:r>
          </a:p>
          <a:p>
            <a:r>
              <a:rPr lang="es-ES" dirty="0" smtClean="0">
                <a:latin typeface="Bookman Old Style" pitchFamily="18" charset="0"/>
              </a:rPr>
              <a:t>No por el pueblo judío.</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última instancia, Eliyahu está llamado a garantizar su compromiso inquebrantable y su amor inquebrantable por la nación judía al ser un agente de su redención final.</a:t>
            </a:r>
          </a:p>
          <a:p>
            <a:r>
              <a:rPr lang="es-ES" dirty="0" smtClean="0">
                <a:latin typeface="Bookman Old Style" pitchFamily="18" charset="0"/>
              </a:rPr>
              <a:t>¿El acto de celo ayuda o perjudica a la comunidad judía?</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su Shu’t Mayshiv Davar, Netziv deja claro que el odio infundado no se define simplemente como dirigido hacia las personas por iniquidades menores, sino que incluye el odio por “cualquier judío que practique su </a:t>
            </a:r>
            <a:r>
              <a:rPr lang="es-ES" i="1" dirty="0" smtClean="0">
                <a:latin typeface="Bookman Old Style" pitchFamily="18" charset="0"/>
              </a:rPr>
              <a:t>avodat Hashem </a:t>
            </a:r>
            <a:r>
              <a:rPr lang="es-ES" dirty="0" smtClean="0">
                <a:latin typeface="Bookman Old Style" pitchFamily="18" charset="0"/>
              </a:rPr>
              <a:t>de una manera diferente a ellos”.</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¿Puede haber una condena más clara y directa de las acciones de estos gamberros? </a:t>
            </a:r>
          </a:p>
          <a:p>
            <a:r>
              <a:rPr lang="es-ES" dirty="0" smtClean="0">
                <a:latin typeface="Bookman Old Style" pitchFamily="18" charset="0"/>
              </a:rPr>
              <a:t>Implícita en estas palabras está la actitud que debemos tener hacia todos los judíos.</a:t>
            </a:r>
          </a:p>
          <a:p>
            <a:r>
              <a:rPr lang="es-ES" dirty="0" smtClean="0">
                <a:latin typeface="Bookman Old Style" pitchFamily="18" charset="0"/>
              </a:rPr>
              <a:t>El llamado es a amar a los judíos. Todos los judíos.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 Klausenberger Rebbe zt'l, cuyo yahrzeit se observó la semana pasada, dijo una vez que había "... una cosa que extraño del Holocausto". </a:t>
            </a:r>
          </a:p>
          <a:p>
            <a:r>
              <a:rPr lang="es-ES" dirty="0" smtClean="0">
                <a:latin typeface="Bookman Old Style" pitchFamily="18" charset="0"/>
              </a:rPr>
              <a:t>¿Qué podría haberse perdido de esa terrible experiencia alguien que había sufrido tanto a manos de los nazis?</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“Cuando fuimos a la marcha de la muerte, todos estábamos bien afeitados y también nos habían afeitado el cabello. </a:t>
            </a:r>
          </a:p>
          <a:p>
            <a:r>
              <a:rPr lang="es-ES" dirty="0" smtClean="0">
                <a:latin typeface="Bookman Old Style" pitchFamily="18" charset="0"/>
              </a:rPr>
              <a:t>Marchábamos uno al lado del otro, y nadie sabía si la persona a su lado era un jasid o un litvak, nadie sabía que yo era un rabino.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Todos nos abrazamos y tratamos de mantener el calor y tratamos de mantener calientes a nuestros compañeros judíos…”.</a:t>
            </a:r>
          </a:p>
          <a:p>
            <a:r>
              <a:rPr lang="es-ES" dirty="0" smtClean="0">
                <a:latin typeface="Bookman Old Style" pitchFamily="18" charset="0"/>
              </a:rPr>
              <a:t>Aquellos que atacaron a los celebrantes en el Arco de Robinson actuaron en contra de la sagrada comprensión del Klausenberger Rebe.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Al hacerlo, ciertamente mancillaron su memoria y, peor aún, degradaron la santidad del Kotel; profanaron el Santo Nombre de Dios.</a:t>
            </a:r>
          </a:p>
          <a:p>
            <a:r>
              <a:rPr lang="es-ES" dirty="0" smtClean="0">
                <a:latin typeface="Bookman Old Style" pitchFamily="18" charset="0"/>
              </a:rPr>
              <a:t>Halájicamente, no es nada fácil hacer Teshuvá y arrepentirse por crear un Jillul Hashem, por profanar el Santo Nombre de Dios.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00" dirty="0" smtClean="0">
                <a:latin typeface="Bookman Old Style" pitchFamily="18" charset="0"/>
              </a:rPr>
              <a:t>Sin embargo, esa es mi ferviente esperanza y oración, que un día cercano, esos hooligans podrán alcanzar Teshuvá. Quizás más, rezo para que aquellas familias que vinieron a celebrar en nuestro lugar más sagrado, como mejor sabían, algún día encuentren dentro de sí mismos perdonar a aquellos que no sabían mejor cómo amar a sus hermanos judíos.</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Pero de cualquier manera, les aseguro a esas familias, quienes sean  y donde sea que estén, los amamos, tenemos muchas ganas de tomarnos de los brazos. Ante todo, debemos amarnos los unos a los otros; debemos ser una sola comunidad, unida. Todos somos el pueblo judío.</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800" b="1" i="1" dirty="0" err="1" smtClean="0">
                <a:latin typeface="Bookman Old Style" pitchFamily="18" charset="0"/>
              </a:rPr>
              <a:t>Feminismo</a:t>
            </a:r>
            <a:r>
              <a:rPr lang="en-US" sz="2800" b="1" i="1" dirty="0" smtClean="0">
                <a:latin typeface="Bookman Old Style" pitchFamily="18" charset="0"/>
              </a:rPr>
              <a:t> de </a:t>
            </a:r>
            <a:r>
              <a:rPr lang="en-US" sz="2800" b="1" i="1" dirty="0" err="1" smtClean="0">
                <a:latin typeface="Bookman Old Style" pitchFamily="18" charset="0"/>
              </a:rPr>
              <a:t>las</a:t>
            </a:r>
            <a:r>
              <a:rPr lang="en-US" sz="2800" b="1" i="1" dirty="0" smtClean="0">
                <a:latin typeface="Bookman Old Style" pitchFamily="18" charset="0"/>
              </a:rPr>
              <a:t> </a:t>
            </a:r>
            <a:r>
              <a:rPr lang="en-US" sz="2800" b="1" i="1" dirty="0" err="1" smtClean="0">
                <a:latin typeface="Bookman Old Style" pitchFamily="18" charset="0"/>
              </a:rPr>
              <a:t>Hijas</a:t>
            </a:r>
            <a:r>
              <a:rPr lang="en-US" sz="2800" b="1" i="1" dirty="0" smtClean="0">
                <a:latin typeface="Bookman Old Style" pitchFamily="18" charset="0"/>
              </a:rPr>
              <a:t> de Tzelofejad</a:t>
            </a:r>
            <a:endParaRPr lang="en-US" sz="2800" dirty="0" smtClean="0">
              <a:latin typeface="Bookman Old Style" pitchFamily="18" charset="0"/>
            </a:endParaRPr>
          </a:p>
          <a:p>
            <a:r>
              <a:rPr lang="en-US" sz="1800" b="1" i="1" dirty="0" smtClean="0">
                <a:latin typeface="Bookman Old Style" pitchFamily="18" charset="0"/>
              </a:rPr>
              <a:t>Notas de Katharine </a:t>
            </a:r>
            <a:r>
              <a:rPr lang="en-US" sz="1800" b="1" i="1" dirty="0" err="1" smtClean="0">
                <a:latin typeface="Bookman Old Style" pitchFamily="18" charset="0"/>
              </a:rPr>
              <a:t>Doob</a:t>
            </a:r>
            <a:r>
              <a:rPr lang="en-US" sz="1800" b="1" i="1" dirty="0" smtClean="0">
                <a:latin typeface="Bookman Old Style" pitchFamily="18" charset="0"/>
              </a:rPr>
              <a:t> </a:t>
            </a:r>
            <a:r>
              <a:rPr lang="en-US" sz="1800" b="1" i="1" dirty="0" err="1" smtClean="0">
                <a:latin typeface="Bookman Old Style" pitchFamily="18" charset="0"/>
              </a:rPr>
              <a:t>Sakenfeld</a:t>
            </a:r>
            <a:endParaRPr lang="en-US" sz="2400" dirty="0" smtClean="0">
              <a:latin typeface="Bookman Old Style" pitchFamily="18" charset="0"/>
            </a:endParaRPr>
          </a:p>
          <a:p>
            <a:r>
              <a:rPr lang="es-ES" dirty="0" smtClean="0">
                <a:latin typeface="Bookman Old Style" pitchFamily="18" charset="0"/>
              </a:rPr>
              <a:t>Cómo cinco hijas discuten para obtener la herencia de sus tierras. </a:t>
            </a:r>
          </a:p>
          <a:p>
            <a:r>
              <a:rPr lang="es-ES" dirty="0" smtClean="0">
                <a:latin typeface="Bookman Old Style" pitchFamily="18" charset="0"/>
              </a:rPr>
              <a:t>La historia de las cinco hijas de </a:t>
            </a:r>
            <a:r>
              <a:rPr lang="en-US" i="1" dirty="0" smtClean="0">
                <a:latin typeface="Bookman Old Style" pitchFamily="18" charset="0"/>
              </a:rPr>
              <a:t>Tzelofejad</a:t>
            </a:r>
            <a:r>
              <a:rPr lang="en-US" b="1" i="1" dirty="0" smtClean="0">
                <a:latin typeface="Bookman Old Style" pitchFamily="18" charset="0"/>
              </a:rPr>
              <a:t> </a:t>
            </a:r>
            <a:r>
              <a:rPr lang="es-ES" dirty="0" smtClean="0">
                <a:latin typeface="Bookman Old Style" pitchFamily="18" charset="0"/>
              </a:rPr>
              <a:t>proporciona legitimación a un derecho limitado de las mujeres israelitas a heredar la tierra.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También impone restricciones específicas al matrimonio a las mujeres que hereden en virtud de este derecho. </a:t>
            </a:r>
          </a:p>
          <a:p>
            <a:r>
              <a:rPr lang="es-ES" sz="3000" dirty="0" smtClean="0">
                <a:latin typeface="Bookman Old Style" pitchFamily="18" charset="0"/>
              </a:rPr>
              <a:t>La historia celebra la audacia de las mujeres y al mismo tiempo ofrece consuelo a los hombres que tienen la desgracia (desde el punto de vista androcéntrico de la Biblia) de no tener hijos.</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Zelofejad, significa “sombra oscura” tiene cinco hijas: </a:t>
            </a:r>
            <a:r>
              <a:rPr lang="es-ES" dirty="0" err="1" smtClean="0">
                <a:latin typeface="Bookman Old Style" pitchFamily="18" charset="0"/>
              </a:rPr>
              <a:t>Mahla</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a:t>
            </a:r>
            <a:r>
              <a:rPr lang="es-ES" dirty="0" smtClean="0">
                <a:latin typeface="Bookman Old Style" pitchFamily="18" charset="0"/>
              </a:rPr>
              <a:t>, </a:t>
            </a:r>
            <a:r>
              <a:rPr lang="es-ES" dirty="0" err="1" smtClean="0">
                <a:latin typeface="Bookman Old Style" pitchFamily="18" charset="0"/>
              </a:rPr>
              <a:t>Milca</a:t>
            </a:r>
            <a:r>
              <a:rPr lang="es-ES" dirty="0" smtClean="0">
                <a:latin typeface="Bookman Old Style" pitchFamily="18" charset="0"/>
              </a:rPr>
              <a:t> y </a:t>
            </a:r>
            <a:r>
              <a:rPr lang="es-ES" dirty="0" err="1" smtClean="0">
                <a:latin typeface="Bookman Old Style" pitchFamily="18" charset="0"/>
              </a:rPr>
              <a:t>Tirsa</a:t>
            </a:r>
            <a:r>
              <a:rPr lang="es-ES" dirty="0" smtClean="0">
                <a:latin typeface="Bookman Old Style" pitchFamily="18" charset="0"/>
              </a:rPr>
              <a:t>; no tienen hijos. Zelofejad es parte de la generación de israelitas que partieron de Egipto bajo el liderazgo de Moisés y murieron durante los cuarenta años en el desierto.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2800" dirty="0" smtClean="0">
                <a:latin typeface="Bookman Old Style" pitchFamily="18" charset="0"/>
              </a:rPr>
              <a:t>Sus cinco hijas pertenecen a la nueva generación que entraría y poseería la tierra prometida. (Nunca se menciona a su madre). </a:t>
            </a:r>
          </a:p>
          <a:p>
            <a:r>
              <a:rPr lang="es-ES" sz="2800" dirty="0" smtClean="0">
                <a:latin typeface="Bookman Old Style" pitchFamily="18" charset="0"/>
              </a:rPr>
              <a:t>Según el decreto de Dios, la tierra prometida se repartirá según el "número de nombres" de los miembros de la segunda generación contados en el censo registrado en Números 26 </a:t>
            </a:r>
            <a:r>
              <a:rPr lang="es-ES" sz="1800" dirty="0" smtClean="0">
                <a:latin typeface="Bookman Old Style" pitchFamily="18" charset="0"/>
              </a:rPr>
              <a:t>(véase 26: 5-56).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Sin embargo, dado que en el censo solo se contaba a los hombres, las hijas de Zelofejad se quedarían sin herencia.</a:t>
            </a:r>
          </a:p>
          <a:p>
            <a:r>
              <a:rPr lang="es-ES" dirty="0" err="1" smtClean="0">
                <a:latin typeface="Bookman Old Style" pitchFamily="18" charset="0"/>
              </a:rPr>
              <a:t>Mahlah</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Hoglah</a:t>
            </a:r>
            <a:r>
              <a:rPr lang="es-ES" dirty="0" smtClean="0">
                <a:latin typeface="Bookman Old Style" pitchFamily="18" charset="0"/>
              </a:rPr>
              <a:t>, </a:t>
            </a:r>
            <a:r>
              <a:rPr lang="es-ES" dirty="0" err="1" smtClean="0">
                <a:latin typeface="Bookman Old Style" pitchFamily="18" charset="0"/>
              </a:rPr>
              <a:t>Milcah</a:t>
            </a:r>
            <a:r>
              <a:rPr lang="es-ES" dirty="0" smtClean="0">
                <a:latin typeface="Bookman Old Style" pitchFamily="18" charset="0"/>
              </a:rPr>
              <a:t> y </a:t>
            </a:r>
            <a:r>
              <a:rPr lang="es-ES" dirty="0" err="1" smtClean="0">
                <a:latin typeface="Bookman Old Style" pitchFamily="18" charset="0"/>
              </a:rPr>
              <a:t>Tirzah</a:t>
            </a:r>
            <a:r>
              <a:rPr lang="es-ES" dirty="0" smtClean="0">
                <a:latin typeface="Bookman Old Style" pitchFamily="18" charset="0"/>
              </a:rPr>
              <a:t> se presentan para apelar este reglamento.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Ellas se ven exponiendo su caso frente a la tienda sagrada de reunión en presencia de Moisés, el sacerdote Eleazar, los líderes y, de hecho, toda la comunidad (Números 27: 2). Argumentan que el nombre de su padre (linaje) no debe ser separado de su clan solo porque no tuvo un hijo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Agregan que se les debe permitir heredar su porción de tierra (27: 4) para evitar esta posible injusticia con el nombre de su padre. (y propiedad). La historia presupone una cultura que reconoce una conexión entre la propiedad de la tierra y la preservación de un nombre masculino en un linaje familiar.</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Moisés consulta a Dios, y Dios anuncia la decisión a Moisés: la propuesta de las hijas de Zelofejad debe ser implementada (27: 5-7). </a:t>
            </a:r>
          </a:p>
          <a:p>
            <a:r>
              <a:rPr lang="es-ES" dirty="0" smtClean="0">
                <a:latin typeface="Bookman Old Style" pitchFamily="18" charset="0"/>
              </a:rPr>
              <a:t>Luego, el texto va más allá del caso particular para informar la regulación generalizada adicional de Dios para el orden de la herencia: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Cuando no hay hijos, las hijas tendrán los primeros derechos de herencia, seguidas de otros parientes varones en una secuencia establecida (27: 8-11).</a:t>
            </a:r>
          </a:p>
          <a:p>
            <a:r>
              <a:rPr lang="es-ES" sz="3000" dirty="0" smtClean="0">
                <a:latin typeface="Bookman Old Style" pitchFamily="18" charset="0"/>
              </a:rPr>
              <a:t>Más tarde, los parientes varones del clan Manasita al que pertenecía Zelofejad reconocen lo que para ellos parece ser una gran laguna en esta sentencia.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Los parientes varones señalan que cuando las hijas de Zelofejad se casen, la tierra que han heredado irá con ellos a los clanes de sus maridos. (La posibilidad de que un hombre pudiera cambiar de clan en tal caso estaba presumiblemente más allá de la imaginación de Israel).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A los parientes les preocupa que el matrimonio de cualquiera de las hijas fuera de su propia tribu conducirá a la disminución de las propiedades de los </a:t>
            </a:r>
            <a:r>
              <a:rPr lang="es-ES" dirty="0" err="1" smtClean="0">
                <a:latin typeface="Bookman Old Style" pitchFamily="18" charset="0"/>
              </a:rPr>
              <a:t>Manasitas</a:t>
            </a:r>
            <a:r>
              <a:rPr lang="es-ES" dirty="0" smtClean="0">
                <a:latin typeface="Bookman Old Style" pitchFamily="18" charset="0"/>
              </a:rPr>
              <a:t>. </a:t>
            </a:r>
          </a:p>
          <a:p>
            <a:r>
              <a:rPr lang="es-ES" dirty="0" smtClean="0">
                <a:latin typeface="Bookman Old Style" pitchFamily="18" charset="0"/>
              </a:rPr>
              <a:t>Moisés anuncia que Dios no tiene la intención de mover la tierra de una tribu a otra.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Como seguro contra tal movimiento, las hijas de Zelofejad (y cualquier otra hija que herede la tierra) deben casarse dentro del clan de la tribu de su padre.</a:t>
            </a:r>
          </a:p>
          <a:p>
            <a:r>
              <a:rPr lang="es-ES" dirty="0" smtClean="0">
                <a:latin typeface="Bookman Old Style" pitchFamily="18" charset="0"/>
              </a:rPr>
              <a:t>Las hijas se casan dentro de su clan (Núm. 36: 10-12) y eventualmente reciben su herencia (Jos. 17: 3-6).</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Si bien la ley de la Torá relativa a la herencia concedía la tierra a los herederos varones, no había ninguna disposición para una persona que muriera con solo descendencia femenina.</a:t>
            </a:r>
          </a:p>
          <a:p>
            <a:r>
              <a:rPr lang="es-ES" dirty="0" smtClean="0">
                <a:latin typeface="Bookman Old Style" pitchFamily="18" charset="0"/>
              </a:rPr>
              <a:t>Las cinco hijas de Zelofejad fueron a Moisés (Números 27: 1 y sig.)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Torá nos dice, (Números 27: 5), que Moisés presentó su reclamo justo a Dios y la palabra para "</a:t>
            </a:r>
            <a:r>
              <a:rPr lang="es-ES" i="1" dirty="0" smtClean="0">
                <a:latin typeface="Bookman Old Style" pitchFamily="18" charset="0"/>
              </a:rPr>
              <a:t>reclamo justo</a:t>
            </a:r>
            <a:r>
              <a:rPr lang="es-ES" dirty="0" smtClean="0">
                <a:latin typeface="Bookman Old Style" pitchFamily="18" charset="0"/>
              </a:rPr>
              <a:t>" en hebreo, </a:t>
            </a:r>
            <a:r>
              <a:rPr lang="es-ES" b="1" i="1" dirty="0" err="1" smtClean="0">
                <a:latin typeface="Bookman Old Style" pitchFamily="18" charset="0"/>
              </a:rPr>
              <a:t>MishpataN</a:t>
            </a:r>
            <a:r>
              <a:rPr lang="es-ES" dirty="0" smtClean="0">
                <a:latin typeface="Bookman Old Style" pitchFamily="18" charset="0"/>
              </a:rPr>
              <a:t> tiene una letra final Nun escrita más grande:</a:t>
            </a:r>
          </a:p>
          <a:p>
            <a:pPr algn="r"/>
            <a:r>
              <a:rPr lang="he-IL" dirty="0" smtClean="0"/>
              <a:t>וַיַּקְרֵב משֶׁה אֶת־מִשְׁפָּטָן לִפְנֵי יְיָ</a:t>
            </a:r>
            <a:endParaRPr lang="en-US" dirty="0" smtClean="0"/>
          </a:p>
          <a:p>
            <a:r>
              <a:rPr lang="en-US" sz="2800" dirty="0" err="1" smtClean="0">
                <a:latin typeface="Bookman Old Style" pitchFamily="18" charset="0"/>
              </a:rPr>
              <a:t>Vayakrev</a:t>
            </a:r>
            <a:r>
              <a:rPr lang="en-US" sz="2800" dirty="0" smtClean="0">
                <a:latin typeface="Bookman Old Style" pitchFamily="18" charset="0"/>
              </a:rPr>
              <a:t> Moshé et </a:t>
            </a:r>
            <a:r>
              <a:rPr lang="en-US" sz="2800" dirty="0" err="1" smtClean="0">
                <a:latin typeface="Bookman Old Style" pitchFamily="18" charset="0"/>
              </a:rPr>
              <a:t>mishpataN</a:t>
            </a:r>
            <a:r>
              <a:rPr lang="en-US" sz="2800" dirty="0" smtClean="0">
                <a:latin typeface="Bookman Old Style" pitchFamily="18" charset="0"/>
              </a:rPr>
              <a:t> lifnei “H”</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Según la tradición, cuando un Sofer escribe esta frase en una Torá, la Nun final se escribe más grande. </a:t>
            </a: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2570772" y="3535732"/>
            <a:ext cx="4218335" cy="3161671"/>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letra Nun es 50 en Gematría.</a:t>
            </a:r>
          </a:p>
          <a:p>
            <a:r>
              <a:rPr lang="es-ES" dirty="0" smtClean="0">
                <a:latin typeface="Bookman Old Style" pitchFamily="18" charset="0"/>
              </a:rPr>
              <a:t>La Cabalá nos habla de las 50 Puertas del entendimiento, llamadas Bináh. </a:t>
            </a:r>
          </a:p>
          <a:p>
            <a:r>
              <a:rPr lang="es-ES" dirty="0" smtClean="0">
                <a:latin typeface="Bookman Old Style" pitchFamily="18" charset="0"/>
              </a:rPr>
              <a:t>Es precisamente a esa puerta 50 a la que Moisés tuvo que apelar para obtener una respuesta al reclamo de las mujeres.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Si bien las primeras 49 puertas que se nos han dado están al alcance de nuestro entendimiento y se puede acceder a ellas con nuestra conciencia en condiciones de pureza, por ejemplo, cuando contamos conscientemente las Sefirot y el Omer], la puerta 50 está más allá de nuestro entendimiento</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Además de la Nun más grande, otro punto similar es que el "reclamo justo" fue presentado </a:t>
            </a:r>
            <a:r>
              <a:rPr lang="es-ES" sz="3100" dirty="0" err="1" smtClean="0">
                <a:latin typeface="Bookman Old Style" pitchFamily="18" charset="0"/>
              </a:rPr>
              <a:t>Lifney</a:t>
            </a:r>
            <a:r>
              <a:rPr lang="es-ES" sz="3100" dirty="0" smtClean="0">
                <a:latin typeface="Bookman Old Style" pitchFamily="18" charset="0"/>
              </a:rPr>
              <a:t> YHVH / ante </a:t>
            </a:r>
            <a:r>
              <a:rPr lang="es-ES" sz="3100" dirty="0" err="1" smtClean="0">
                <a:latin typeface="Bookman Old Style" pitchFamily="18" charset="0"/>
              </a:rPr>
              <a:t>Yah</a:t>
            </a:r>
            <a:r>
              <a:rPr lang="es-ES" sz="3100" dirty="0" smtClean="0">
                <a:latin typeface="Bookman Old Style" pitchFamily="18" charset="0"/>
              </a:rPr>
              <a:t>. En otros contextos en relación con Yom </a:t>
            </a:r>
            <a:r>
              <a:rPr lang="es-ES" sz="3100" dirty="0" err="1" smtClean="0">
                <a:latin typeface="Bookman Old Style" pitchFamily="18" charset="0"/>
              </a:rPr>
              <a:t>Kippur</a:t>
            </a:r>
            <a:r>
              <a:rPr lang="es-ES" sz="3100" dirty="0" smtClean="0">
                <a:latin typeface="Bookman Old Style" pitchFamily="18" charset="0"/>
              </a:rPr>
              <a:t>, </a:t>
            </a:r>
            <a:r>
              <a:rPr lang="es-ES" sz="3100" dirty="0" err="1" smtClean="0">
                <a:latin typeface="Bookman Old Style" pitchFamily="18" charset="0"/>
              </a:rPr>
              <a:t>lifney</a:t>
            </a:r>
            <a:r>
              <a:rPr lang="es-ES" sz="3100" dirty="0" smtClean="0">
                <a:latin typeface="Bookman Old Style" pitchFamily="18" charset="0"/>
              </a:rPr>
              <a:t> YHVH / delante de </a:t>
            </a:r>
            <a:r>
              <a:rPr lang="es-ES" sz="3100" dirty="0" err="1" smtClean="0">
                <a:latin typeface="Bookman Old Style" pitchFamily="18" charset="0"/>
              </a:rPr>
              <a:t>Yah</a:t>
            </a:r>
            <a:r>
              <a:rPr lang="es-ES" sz="3100" dirty="0" smtClean="0">
                <a:latin typeface="Bookman Old Style" pitchFamily="18" charset="0"/>
              </a:rPr>
              <a:t> se entiende que significa más allá, como en más alto que el Dios </a:t>
            </a:r>
            <a:r>
              <a:rPr lang="es-ES" sz="3100" dirty="0" err="1" smtClean="0">
                <a:latin typeface="Bookman Old Style" pitchFamily="18" charset="0"/>
              </a:rPr>
              <a:t>nombrable</a:t>
            </a:r>
            <a:r>
              <a:rPr lang="es-ES" sz="3100" dirty="0" smtClean="0">
                <a:latin typeface="Bookman Old Style" pitchFamily="18" charset="0"/>
              </a:rPr>
              <a:t>, un alcance hacia el infinito.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Cerebro derecho, intuición, fe plena, mentalidad abierta, cuerpo abierto, esperando recibir, expectante, (y cf., Levítico 16:30.)</a:t>
            </a:r>
          </a:p>
          <a:p>
            <a:r>
              <a:rPr lang="es-ES" sz="2900" dirty="0" smtClean="0">
                <a:latin typeface="Bookman Old Style" pitchFamily="18" charset="0"/>
              </a:rPr>
              <a:t>La Nun más grande (50), y </a:t>
            </a:r>
            <a:r>
              <a:rPr lang="es-ES" sz="2900" dirty="0" err="1" smtClean="0">
                <a:latin typeface="Bookman Old Style" pitchFamily="18" charset="0"/>
              </a:rPr>
              <a:t>Lifney</a:t>
            </a:r>
            <a:r>
              <a:rPr lang="es-ES" sz="2900" dirty="0" smtClean="0">
                <a:latin typeface="Bookman Old Style" pitchFamily="18" charset="0"/>
              </a:rPr>
              <a:t> YHVH, juntos apuntan a trascender el tiempo y el espacio al lugar de donde la conciencia mesiánica del planeta sanado y las sociedades extraen su alimento.</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000" dirty="0" smtClean="0">
                <a:latin typeface="Bookman Old Style" pitchFamily="18" charset="0"/>
              </a:rPr>
              <a:t>Si bien se puede encontrar una diferencia de estatus entre hombres y mujeres en muchas de las leyes de las Escrituras, en la era mesiánica esa diferencia de estatus ya no prevalecerá. El estado diferente solo se produce cuando vemos las letras negras de la Torá como la figura dentro de un fondo blanco.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Pero, como podemos aprender del rabino Levi Itzjak de Berditchev, en la era mesiánica, las letras blancas de la Torá deben hacerse accesibles y legibles.</a:t>
            </a:r>
          </a:p>
          <a:p>
            <a:r>
              <a:rPr lang="es-ES" sz="2900" dirty="0" smtClean="0">
                <a:latin typeface="Bookman Old Style" pitchFamily="18" charset="0"/>
              </a:rPr>
              <a:t>Con el fin de hacer justicia al aspecto femenino de la vida, Moisés tuvo que alcanzar la puerta 50 y llevar la justa vida de las hijas lifnei YHVH / ante </a:t>
            </a:r>
            <a:r>
              <a:rPr lang="es-ES" sz="2900" dirty="0" err="1" smtClean="0">
                <a:latin typeface="Bookman Old Style" pitchFamily="18" charset="0"/>
              </a:rPr>
              <a:t>Yah</a:t>
            </a:r>
            <a:r>
              <a:rPr lang="es-ES" sz="29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A pesar de nuestros mejores esfuerzos para lograr Tikún Olam / reparaciones del mundo a través de los entendimientos que nos ofrecieron las 49 Puertas, no hemos tenido éxito. </a:t>
            </a:r>
          </a:p>
          <a:p>
            <a:r>
              <a:rPr lang="es-ES" dirty="0" smtClean="0">
                <a:latin typeface="Bookman Old Style" pitchFamily="18" charset="0"/>
              </a:rPr>
              <a:t>Pero no lo hemos perdido todo hasta este momento.</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Dado que las mujeres se han involucrado en el estudio y la difusión de la Torá, y con sus ordenaciones como rabinos, pueden ser ellas las que nos ayuden a mediar más directamente en toda la conciencia y la enseñanza de la puerta 50 del entendimiento.</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Es mi más sincera esperanza y oración que la incorporación de mujeres comprometidas y empoderadas, “hijas de Zelofejad” de los últimos días, nos ayude a todos y nos lleve a un camino eficaz de Tikún Olam.</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i="1" dirty="0" smtClean="0">
                <a:latin typeface="Bookman Old Style" pitchFamily="18" charset="0"/>
              </a:rPr>
              <a:t>COMO VENGAR EL HONOR DE HASHEM</a:t>
            </a:r>
            <a:endParaRPr lang="en-US" sz="2000" dirty="0" smtClean="0">
              <a:latin typeface="Bookman Old Style" pitchFamily="18" charset="0"/>
            </a:endParaRPr>
          </a:p>
          <a:p>
            <a:r>
              <a:rPr lang="en-US" sz="1600" b="1" i="1" dirty="0" smtClean="0">
                <a:latin typeface="Bookman Old Style" pitchFamily="18" charset="0"/>
              </a:rPr>
              <a:t>Notas del Rabino Yisroel Ciner</a:t>
            </a:r>
            <a:endParaRPr lang="en-US" sz="2000" dirty="0" smtClean="0">
              <a:latin typeface="Bookman Old Style" pitchFamily="18" charset="0"/>
            </a:endParaRPr>
          </a:p>
          <a:p>
            <a:r>
              <a:rPr lang="es-ES" sz="2800" dirty="0" smtClean="0">
                <a:latin typeface="Bookman Old Style" pitchFamily="18" charset="0"/>
              </a:rPr>
              <a:t>Al final de la parashá de la semana pasada, Bilaam, sabiendo que Hashem desprecia la inmoralidad, aconsejó a Moav que enviara a sus hijas para tratar de seducir a Bnei Israel. </a:t>
            </a:r>
          </a:p>
          <a:p>
            <a:r>
              <a:rPr lang="es-ES" sz="2800" dirty="0" smtClean="0">
                <a:latin typeface="Bookman Old Style" pitchFamily="18" charset="0"/>
              </a:rPr>
              <a:t>Midián y Moav siguieron con éxito este consejo que resultó en una plaga que mató a veinticuatro mil miembros de Bnei Yisrael.</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Dice el pasuk: </a:t>
            </a:r>
            <a:r>
              <a:rPr lang="es-ES" b="1" i="1" dirty="0" smtClean="0">
                <a:latin typeface="Bookman Old Style" pitchFamily="18" charset="0"/>
              </a:rPr>
              <a:t>"Pinjas ben Elazar ben Aharon HaKohen </a:t>
            </a:r>
            <a:r>
              <a:rPr lang="es-ES" b="1" i="1" dirty="0" err="1" smtClean="0">
                <a:latin typeface="Bookman Old Style" pitchFamily="18" charset="0"/>
              </a:rPr>
              <a:t>heshiv</a:t>
            </a:r>
            <a:r>
              <a:rPr lang="es-ES" b="1" i="1" dirty="0" smtClean="0">
                <a:latin typeface="Bookman Old Style" pitchFamily="18" charset="0"/>
              </a:rPr>
              <a:t> et </a:t>
            </a:r>
            <a:r>
              <a:rPr lang="es-ES" b="1" i="1" dirty="0" err="1" smtClean="0">
                <a:latin typeface="Bookman Old Style" pitchFamily="18" charset="0"/>
              </a:rPr>
              <a:t>jamati</a:t>
            </a:r>
            <a:r>
              <a:rPr lang="es-ES" b="1" i="1" dirty="0" smtClean="0">
                <a:latin typeface="Bookman Old Style" pitchFamily="18" charset="0"/>
              </a:rPr>
              <a:t> </a:t>
            </a:r>
            <a:r>
              <a:rPr lang="es-ES" b="1" i="1" dirty="0" err="1" smtClean="0">
                <a:latin typeface="Bookman Old Style" pitchFamily="18" charset="0"/>
              </a:rPr>
              <a:t>me’al</a:t>
            </a:r>
            <a:r>
              <a:rPr lang="es-ES" b="1" i="1" dirty="0" smtClean="0">
                <a:latin typeface="Bookman Old Style" pitchFamily="18" charset="0"/>
              </a:rPr>
              <a:t> </a:t>
            </a:r>
            <a:r>
              <a:rPr lang="es-ES" b="1" i="1" dirty="0" err="1" smtClean="0">
                <a:latin typeface="Bookman Old Style" pitchFamily="18" charset="0"/>
              </a:rPr>
              <a:t>beney</a:t>
            </a:r>
            <a:r>
              <a:rPr lang="es-ES" b="1" i="1" dirty="0" smtClean="0">
                <a:latin typeface="Bookman Old Style" pitchFamily="18" charset="0"/>
              </a:rPr>
              <a:t> </a:t>
            </a:r>
            <a:r>
              <a:rPr lang="es-ES" b="1" i="1" dirty="0" err="1" smtClean="0">
                <a:latin typeface="Bookman Old Style" pitchFamily="18" charset="0"/>
              </a:rPr>
              <a:t>Yisra’el</a:t>
            </a:r>
            <a:r>
              <a:rPr lang="es-ES" b="1" i="1" dirty="0" smtClean="0">
                <a:latin typeface="Bookman Old Style" pitchFamily="18" charset="0"/>
              </a:rPr>
              <a:t> </a:t>
            </a:r>
            <a:r>
              <a:rPr lang="es-ES" b="1" i="1" dirty="0" err="1" smtClean="0">
                <a:latin typeface="Bookman Old Style" pitchFamily="18" charset="0"/>
              </a:rPr>
              <a:t>bekan’o</a:t>
            </a:r>
            <a:r>
              <a:rPr lang="es-ES" b="1" i="1" dirty="0" smtClean="0">
                <a:latin typeface="Bookman Old Style" pitchFamily="18" charset="0"/>
              </a:rPr>
              <a:t> et </a:t>
            </a:r>
            <a:r>
              <a:rPr lang="es-ES" b="1" i="1" dirty="0" err="1" smtClean="0">
                <a:latin typeface="Bookman Old Style" pitchFamily="18" charset="0"/>
              </a:rPr>
              <a:t>kinati</a:t>
            </a:r>
            <a:r>
              <a:rPr lang="es-ES" b="1" i="1" dirty="0" smtClean="0">
                <a:latin typeface="Bookman Old Style" pitchFamily="18" charset="0"/>
              </a:rPr>
              <a:t>… </a:t>
            </a:r>
            <a:r>
              <a:rPr lang="es-ES" dirty="0" smtClean="0">
                <a:latin typeface="Bookman Old Style" pitchFamily="18" charset="0"/>
              </a:rPr>
              <a:t>{Pinjas, el hijo de Elazar, el hijo de Aharon el </a:t>
            </a:r>
            <a:r>
              <a:rPr lang="es-ES" dirty="0" err="1" smtClean="0">
                <a:latin typeface="Bookman Old Style" pitchFamily="18" charset="0"/>
              </a:rPr>
              <a:t>Kohen</a:t>
            </a:r>
            <a:r>
              <a:rPr lang="es-ES" dirty="0" smtClean="0">
                <a:latin typeface="Bookman Old Style" pitchFamily="18" charset="0"/>
              </a:rPr>
              <a:t> apartó mi ira ... vengando mi venganza} [25:11]".</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Pinjas internalizó que estaba sucediendo una mortandad y trató de buscar el origen de ello y una vez se da cuenta de lo que la estaba causando actuó valiente y celosamente para detener la inmoralidad que estaba sucediendo a su alrededor y así causó el cese de la plaga que hasta ese momento cobraba la vida de veinticuatro mil </a:t>
            </a:r>
            <a:r>
              <a:rPr lang="es-ES" sz="2800" dirty="0" err="1" smtClean="0">
                <a:latin typeface="Bookman Old Style" pitchFamily="18" charset="0"/>
              </a:rPr>
              <a:t>tzadikim</a:t>
            </a:r>
            <a:r>
              <a:rPr lang="es-ES" sz="2800" dirty="0" smtClean="0">
                <a:latin typeface="Bookman Old Style" pitchFamily="18" charset="0"/>
              </a:rPr>
              <a:t>.</a:t>
            </a:r>
            <a:endParaRPr lang="es-MX"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Se nos enseña que la tzedaká {caridad} ejemplificada por los </a:t>
            </a:r>
            <a:r>
              <a:rPr lang="es-ES" b="1" i="1" dirty="0" err="1" smtClean="0">
                <a:latin typeface="Bookman Old Style" pitchFamily="18" charset="0"/>
              </a:rPr>
              <a:t>majatzit</a:t>
            </a:r>
            <a:r>
              <a:rPr lang="es-ES" b="1" i="1" dirty="0" smtClean="0">
                <a:latin typeface="Bookman Old Style" pitchFamily="18" charset="0"/>
              </a:rPr>
              <a:t> </a:t>
            </a:r>
            <a:r>
              <a:rPr lang="es-ES" b="1" i="1" dirty="0" err="1" smtClean="0">
                <a:latin typeface="Bookman Old Style" pitchFamily="18" charset="0"/>
              </a:rPr>
              <a:t>ha’shekel</a:t>
            </a:r>
            <a:r>
              <a:rPr lang="es-ES" b="1" i="1" dirty="0" smtClean="0">
                <a:latin typeface="Bookman Old Style" pitchFamily="18" charset="0"/>
              </a:rPr>
              <a:t> </a:t>
            </a:r>
            <a:r>
              <a:rPr lang="es-ES" dirty="0" smtClean="0">
                <a:latin typeface="Bookman Old Style" pitchFamily="18" charset="0"/>
              </a:rPr>
              <a:t>{</a:t>
            </a:r>
            <a:r>
              <a:rPr lang="es-ES" i="1" dirty="0" smtClean="0">
                <a:latin typeface="Bookman Old Style" pitchFamily="18" charset="0"/>
              </a:rPr>
              <a:t>moneda de medio shekel donada al Tabernáculo</a:t>
            </a:r>
            <a:r>
              <a:rPr lang="es-ES" dirty="0" smtClean="0">
                <a:latin typeface="Bookman Old Style" pitchFamily="18" charset="0"/>
              </a:rPr>
              <a:t>} salva de la muerte. </a:t>
            </a:r>
          </a:p>
          <a:p>
            <a:r>
              <a:rPr lang="es-ES" dirty="0" smtClean="0">
                <a:latin typeface="Bookman Old Style" pitchFamily="18" charset="0"/>
              </a:rPr>
              <a:t>Dice el pasuk de Shemot: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30:12</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formes</a:t>
            </a:r>
            <a:r>
              <a:rPr lang="en-US" sz="2800" i="1" dirty="0" smtClean="0">
                <a:latin typeface="Bookman Old Style" pitchFamily="18" charset="0"/>
              </a:rPr>
              <a:t> el </a:t>
            </a:r>
            <a:r>
              <a:rPr lang="en-US" sz="2800" i="1" dirty="0" err="1" smtClean="0">
                <a:latin typeface="Bookman Old Style" pitchFamily="18" charset="0"/>
              </a:rPr>
              <a:t>censo</a:t>
            </a:r>
            <a:r>
              <a:rPr lang="en-US" sz="2800" i="1" dirty="0" smtClean="0">
                <a:latin typeface="Bookman Old Style" pitchFamily="18" charset="0"/>
              </a:rPr>
              <a:t> de los </a:t>
            </a:r>
            <a:r>
              <a:rPr lang="en-US" sz="2800" i="1" dirty="0" err="1" smtClean="0">
                <a:latin typeface="Bookman Old Style" pitchFamily="18" charset="0"/>
              </a:rPr>
              <a:t>hijos</a:t>
            </a:r>
            <a:r>
              <a:rPr lang="en-US" sz="2800" i="1" dirty="0" smtClean="0">
                <a:latin typeface="Bookman Old Style" pitchFamily="18" charset="0"/>
              </a:rPr>
              <a:t> de Israel, de </a:t>
            </a:r>
            <a:r>
              <a:rPr lang="en-US" sz="2800" i="1" dirty="0" err="1" smtClean="0">
                <a:latin typeface="Bookman Old Style" pitchFamily="18" charset="0"/>
              </a:rPr>
              <a:t>aquéllos</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han</a:t>
            </a:r>
            <a:r>
              <a:rPr lang="en-US" sz="2800" i="1" dirty="0" smtClean="0">
                <a:latin typeface="Bookman Old Style" pitchFamily="18" charset="0"/>
              </a:rPr>
              <a:t> de ser </a:t>
            </a:r>
            <a:r>
              <a:rPr lang="en-US" sz="2800" i="1" dirty="0" err="1" smtClean="0">
                <a:latin typeface="Bookman Old Style" pitchFamily="18" charset="0"/>
              </a:rPr>
              <a:t>empadronados</a:t>
            </a:r>
            <a:r>
              <a:rPr lang="en-US" sz="2800" i="1" dirty="0" smtClean="0">
                <a:latin typeface="Bookman Old Style" pitchFamily="18" charset="0"/>
              </a:rPr>
              <a:t>, y </a:t>
            </a:r>
            <a:r>
              <a:rPr lang="en-US" sz="2800" i="1" dirty="0" err="1" smtClean="0">
                <a:latin typeface="Bookman Old Style" pitchFamily="18" charset="0"/>
              </a:rPr>
              <a:t>cada</a:t>
            </a:r>
            <a:r>
              <a:rPr lang="en-US" sz="2800" i="1" dirty="0" smtClean="0">
                <a:latin typeface="Bookman Old Style" pitchFamily="18" charset="0"/>
              </a:rPr>
              <a:t> </a:t>
            </a:r>
            <a:r>
              <a:rPr lang="en-US" sz="2800" i="1" dirty="0" err="1" smtClean="0">
                <a:latin typeface="Bookman Old Style" pitchFamily="18" charset="0"/>
              </a:rPr>
              <a:t>uno</a:t>
            </a:r>
            <a:r>
              <a:rPr lang="en-US" sz="2800" i="1" dirty="0" smtClean="0">
                <a:latin typeface="Bookman Old Style" pitchFamily="18" charset="0"/>
              </a:rPr>
              <a:t> </a:t>
            </a:r>
            <a:r>
              <a:rPr lang="en-US" sz="2800" i="1" dirty="0" err="1" smtClean="0">
                <a:latin typeface="Bookman Old Style" pitchFamily="18" charset="0"/>
              </a:rPr>
              <a:t>pagará</a:t>
            </a:r>
            <a:r>
              <a:rPr lang="en-US" sz="2800" i="1" dirty="0" smtClean="0">
                <a:latin typeface="Bookman Old Style" pitchFamily="18" charset="0"/>
              </a:rPr>
              <a:t> el </a:t>
            </a:r>
            <a:r>
              <a:rPr lang="en-US" sz="2800" i="1" dirty="0" err="1" smtClean="0">
                <a:latin typeface="Bookman Old Style" pitchFamily="18" charset="0"/>
              </a:rPr>
              <a:t>rescate</a:t>
            </a:r>
            <a:r>
              <a:rPr lang="en-US" sz="2800" i="1" dirty="0" smtClean="0">
                <a:latin typeface="Bookman Old Style" pitchFamily="18" charset="0"/>
              </a:rPr>
              <a:t> de </a:t>
            </a:r>
            <a:r>
              <a:rPr lang="en-US" sz="2800" i="1" dirty="0" err="1" smtClean="0">
                <a:latin typeface="Bookman Old Style" pitchFamily="18" charset="0"/>
              </a:rPr>
              <a:t>su</a:t>
            </a:r>
            <a:r>
              <a:rPr lang="en-US" sz="2800" i="1" dirty="0" smtClean="0">
                <a:latin typeface="Bookman Old Style" pitchFamily="18" charset="0"/>
              </a:rPr>
              <a:t> </a:t>
            </a:r>
            <a:r>
              <a:rPr lang="en-US" sz="2800" i="1" dirty="0" err="1" smtClean="0">
                <a:latin typeface="Bookman Old Style" pitchFamily="18" charset="0"/>
              </a:rPr>
              <a:t>vida</a:t>
            </a:r>
            <a:r>
              <a:rPr lang="en-US" sz="2800" i="1" dirty="0" smtClean="0">
                <a:latin typeface="Bookman Old Style" pitchFamily="18" charset="0"/>
              </a:rPr>
              <a:t> al </a:t>
            </a:r>
            <a:r>
              <a:rPr lang="en-US" sz="2800" i="1" dirty="0" err="1" smtClean="0">
                <a:latin typeface="Bookman Old Style" pitchFamily="18" charset="0"/>
              </a:rPr>
              <a:t>Eterno</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fueren</a:t>
            </a:r>
            <a:r>
              <a:rPr lang="en-US" sz="2800" i="1" dirty="0" smtClean="0">
                <a:latin typeface="Bookman Old Style" pitchFamily="18" charset="0"/>
              </a:rPr>
              <a:t>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no </a:t>
            </a:r>
            <a:r>
              <a:rPr lang="en-US" sz="2800" i="1" dirty="0" err="1" smtClean="0">
                <a:latin typeface="Bookman Old Style" pitchFamily="18" charset="0"/>
              </a:rPr>
              <a:t>haya</a:t>
            </a:r>
            <a:r>
              <a:rPr lang="en-US" sz="2800" i="1" dirty="0" smtClean="0">
                <a:latin typeface="Bookman Old Style" pitchFamily="18" charset="0"/>
              </a:rPr>
              <a:t> en </a:t>
            </a:r>
            <a:r>
              <a:rPr lang="en-US" sz="2800" i="1" dirty="0" err="1" smtClean="0">
                <a:latin typeface="Bookman Old Style" pitchFamily="18" charset="0"/>
              </a:rPr>
              <a:t>ellos</a:t>
            </a:r>
            <a:r>
              <a:rPr lang="en-US" sz="2800" i="1" dirty="0" smtClean="0">
                <a:latin typeface="Bookman Old Style" pitchFamily="18" charset="0"/>
              </a:rPr>
              <a:t> </a:t>
            </a:r>
            <a:r>
              <a:rPr lang="en-US" sz="2800" i="1" dirty="0" err="1" smtClean="0">
                <a:latin typeface="Bookman Old Style" pitchFamily="18" charset="0"/>
              </a:rPr>
              <a:t>mortandad</a:t>
            </a:r>
            <a:r>
              <a:rPr lang="en-US" sz="2800" i="1" dirty="0" smtClean="0">
                <a:latin typeface="Bookman Old Style" pitchFamily="18" charset="0"/>
              </a:rPr>
              <a:t> </a:t>
            </a:r>
            <a:r>
              <a:rPr lang="en-US" sz="2800" i="1" dirty="0" smtClean="0">
                <a:latin typeface="Bookman Old Style" pitchFamily="18" charset="0"/>
                <a:hlinkClick r:id="rId4"/>
              </a:rPr>
              <a:t>al </a:t>
            </a:r>
            <a:r>
              <a:rPr lang="en-US" sz="2800" i="1" dirty="0" err="1" smtClean="0">
                <a:latin typeface="Bookman Old Style" pitchFamily="18" charset="0"/>
                <a:hlinkClick r:id="rId4"/>
              </a:rPr>
              <a:t>contarlos</a:t>
            </a:r>
            <a:r>
              <a:rPr lang="en-US" sz="2800" i="1" dirty="0" smtClean="0">
                <a:latin typeface="Bookman Old Style" pitchFamily="18" charset="0"/>
                <a:hlinkClick r:id="rId4"/>
              </a:rPr>
              <a:t>.</a:t>
            </a:r>
            <a:r>
              <a:rPr lang="en-US" sz="2800" i="1" dirty="0" smtClean="0">
                <a:latin typeface="Bookman Old Style" pitchFamily="18" charset="0"/>
              </a:rPr>
              <a:t> </a:t>
            </a:r>
          </a:p>
          <a:p>
            <a:r>
              <a:rPr lang="en-US" sz="2800" b="1" dirty="0" smtClean="0">
                <a:latin typeface="Bookman Old Style" pitchFamily="18" charset="0"/>
              </a:rPr>
              <a:t>Ki </a:t>
            </a:r>
            <a:r>
              <a:rPr lang="en-US" sz="2800" b="1" dirty="0" err="1" smtClean="0">
                <a:latin typeface="Bookman Old Style" pitchFamily="18" charset="0"/>
              </a:rPr>
              <a:t>tisa</a:t>
            </a:r>
            <a:r>
              <a:rPr lang="en-US" sz="2800" b="1" dirty="0" smtClean="0">
                <a:latin typeface="Bookman Old Style" pitchFamily="18" charset="0"/>
              </a:rPr>
              <a:t> et-</a:t>
            </a:r>
            <a:r>
              <a:rPr lang="en-US" sz="2800" b="1" dirty="0" err="1" smtClean="0">
                <a:latin typeface="Bookman Old Style" pitchFamily="18" charset="0"/>
              </a:rPr>
              <a:t>rosh</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lifkudeyjem</a:t>
            </a:r>
            <a:r>
              <a:rPr lang="en-US" sz="2800" b="1" dirty="0" smtClean="0">
                <a:latin typeface="Bookman Old Style" pitchFamily="18" charset="0"/>
              </a:rPr>
              <a:t> </a:t>
            </a:r>
            <a:r>
              <a:rPr lang="en-US" sz="2800" b="1" dirty="0" err="1" smtClean="0">
                <a:latin typeface="Bookman Old Style" pitchFamily="18" charset="0"/>
              </a:rPr>
              <a:t>venatnu</a:t>
            </a:r>
            <a:r>
              <a:rPr lang="en-US" sz="2800" b="1" dirty="0" smtClean="0">
                <a:latin typeface="Bookman Old Style" pitchFamily="18" charset="0"/>
              </a:rPr>
              <a:t> ish </a:t>
            </a:r>
            <a:r>
              <a:rPr lang="en-US" sz="2800" b="1" dirty="0" err="1" smtClean="0">
                <a:latin typeface="Bookman Old Style" pitchFamily="18" charset="0"/>
              </a:rPr>
              <a:t>kofer</a:t>
            </a:r>
            <a:r>
              <a:rPr lang="en-US" sz="2800" b="1" dirty="0" smtClean="0">
                <a:latin typeface="Bookman Old Style" pitchFamily="18" charset="0"/>
              </a:rPr>
              <a:t> </a:t>
            </a:r>
            <a:r>
              <a:rPr lang="en-US" sz="2800" b="1" dirty="0" err="1" smtClean="0">
                <a:latin typeface="Bookman Old Style" pitchFamily="18" charset="0"/>
              </a:rPr>
              <a:t>nafsho</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 </a:t>
            </a:r>
            <a:r>
              <a:rPr lang="en-US" sz="2800" b="1" dirty="0" err="1" smtClean="0">
                <a:latin typeface="Bookman Old Style" pitchFamily="18" charset="0"/>
              </a:rPr>
              <a:t>velo-yihyeh</a:t>
            </a:r>
            <a:r>
              <a:rPr lang="en-US" sz="2800" b="1" dirty="0" smtClean="0">
                <a:latin typeface="Bookman Old Style" pitchFamily="18" charset="0"/>
              </a:rPr>
              <a:t> </a:t>
            </a:r>
            <a:r>
              <a:rPr lang="en-US" sz="2800" b="1" dirty="0" err="1" smtClean="0">
                <a:latin typeface="Bookman Old Style" pitchFamily="18" charset="0"/>
              </a:rPr>
              <a:t>vajem</a:t>
            </a:r>
            <a:r>
              <a:rPr lang="en-US" sz="2800" b="1" dirty="0" smtClean="0">
                <a:latin typeface="Bookman Old Style" pitchFamily="18" charset="0"/>
              </a:rPr>
              <a:t> </a:t>
            </a:r>
            <a:r>
              <a:rPr lang="en-US" sz="2800" b="1" dirty="0" err="1" smtClean="0">
                <a:latin typeface="Bookman Old Style" pitchFamily="18" charset="0"/>
              </a:rPr>
              <a:t>negef</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a:t>
            </a:r>
            <a:endParaRPr lang="en-US" sz="2800" dirty="0" smtClean="0">
              <a:latin typeface="Bookman Old Style" pitchFamily="18" charset="0"/>
            </a:endParaRPr>
          </a:p>
        </p:txBody>
      </p:sp>
      <p:sp>
        <p:nvSpPr>
          <p:cNvPr id="4" name="3 Rectángulo"/>
          <p:cNvSpPr/>
          <p:nvPr/>
        </p:nvSpPr>
        <p:spPr>
          <a:xfrm>
            <a:off x="2728386" y="3275112"/>
            <a:ext cx="3687228" cy="307777"/>
          </a:xfrm>
          <a:prstGeom prst="rect">
            <a:avLst/>
          </a:prstGeom>
        </p:spPr>
        <p:txBody>
          <a:bodyPr wrap="none">
            <a:spAutoFit/>
          </a:bodyPr>
          <a:lstStyle/>
          <a:p>
            <a:r>
              <a:rPr lang="en-US" b="1" i="1" dirty="0" smtClean="0"/>
              <a:t>COMO VENGAR EL HONOR DE HASHEM</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30:13</a:t>
            </a:r>
            <a:r>
              <a:rPr lang="en-US" sz="2800" i="1" dirty="0" smtClean="0">
                <a:latin typeface="Bookman Old Style" pitchFamily="18" charset="0"/>
              </a:rPr>
              <a:t>     </a:t>
            </a:r>
            <a:r>
              <a:rPr lang="en-US" sz="2800" i="1" dirty="0" err="1" smtClean="0">
                <a:latin typeface="Bookman Old Style" pitchFamily="18" charset="0"/>
              </a:rPr>
              <a:t>Esto</a:t>
            </a:r>
            <a:r>
              <a:rPr lang="en-US" sz="2800" i="1" dirty="0" smtClean="0">
                <a:latin typeface="Bookman Old Style" pitchFamily="18" charset="0"/>
              </a:rPr>
              <a:t> </a:t>
            </a:r>
            <a:r>
              <a:rPr lang="en-US" sz="2800" i="1" dirty="0" err="1" smtClean="0">
                <a:latin typeface="Bookman Old Style" pitchFamily="18" charset="0"/>
              </a:rPr>
              <a:t>es</a:t>
            </a:r>
            <a:r>
              <a:rPr lang="en-US" sz="2800" i="1" dirty="0" smtClean="0">
                <a:latin typeface="Bookman Old Style" pitchFamily="18" charset="0"/>
              </a:rPr>
              <a:t> lo </a:t>
            </a:r>
            <a:r>
              <a:rPr lang="en-US" sz="2800" i="1" dirty="0" err="1" smtClean="0">
                <a:latin typeface="Bookman Old Style" pitchFamily="18" charset="0"/>
              </a:rPr>
              <a:t>que</a:t>
            </a:r>
            <a:r>
              <a:rPr lang="en-US" sz="2800" i="1" dirty="0" smtClean="0">
                <a:latin typeface="Bookman Old Style" pitchFamily="18" charset="0"/>
              </a:rPr>
              <a:t> ha de </a:t>
            </a:r>
            <a:r>
              <a:rPr lang="en-US" sz="2800" i="1" dirty="0" err="1" smtClean="0">
                <a:latin typeface="Bookman Old Style" pitchFamily="18" charset="0"/>
              </a:rPr>
              <a:t>dar</a:t>
            </a:r>
            <a:r>
              <a:rPr lang="en-US" sz="2800" i="1" dirty="0" smtClean="0">
                <a:latin typeface="Bookman Old Style" pitchFamily="18" charset="0"/>
              </a:rPr>
              <a:t> </a:t>
            </a:r>
            <a:r>
              <a:rPr lang="en-US" sz="2800" i="1" dirty="0" err="1" smtClean="0">
                <a:latin typeface="Bookman Old Style" pitchFamily="18" charset="0"/>
              </a:rPr>
              <a:t>todo</a:t>
            </a:r>
            <a:r>
              <a:rPr lang="en-US" sz="2800" i="1" dirty="0" smtClean="0">
                <a:latin typeface="Bookman Old Style" pitchFamily="18" charset="0"/>
              </a:rPr>
              <a:t> </a:t>
            </a:r>
            <a:r>
              <a:rPr lang="en-US" sz="2800" i="1" dirty="0" err="1" smtClean="0">
                <a:latin typeface="Bookman Old Style" pitchFamily="18" charset="0"/>
              </a:rPr>
              <a:t>aquél</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fuere</a:t>
            </a:r>
            <a:r>
              <a:rPr lang="en-US" sz="2800" i="1" dirty="0" smtClean="0">
                <a:latin typeface="Bookman Old Style" pitchFamily="18" charset="0"/>
              </a:rPr>
              <a:t> </a:t>
            </a:r>
            <a:r>
              <a:rPr lang="en-US" sz="2800" i="1" dirty="0" err="1" smtClean="0">
                <a:latin typeface="Bookman Old Style" pitchFamily="18" charset="0"/>
              </a:rPr>
              <a:t>incluido</a:t>
            </a:r>
            <a:r>
              <a:rPr lang="en-US" sz="2800" i="1" dirty="0" smtClean="0">
                <a:latin typeface="Bookman Old Style" pitchFamily="18" charset="0"/>
              </a:rPr>
              <a:t> entre los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smtClean="0">
                <a:latin typeface="Bookman Old Style" pitchFamily="18" charset="0"/>
                <a:hlinkClick r:id="rId4"/>
              </a:rPr>
              <a:t>la </a:t>
            </a:r>
            <a:r>
              <a:rPr lang="en-US" sz="2800" i="1" dirty="0" err="1" smtClean="0">
                <a:latin typeface="Bookman Old Style" pitchFamily="18" charset="0"/>
                <a:hlinkClick r:id="rId4"/>
              </a:rPr>
              <a:t>mitad</a:t>
            </a:r>
            <a:r>
              <a:rPr lang="en-US" sz="2800" i="1" dirty="0" smtClean="0">
                <a:latin typeface="Bookman Old Style" pitchFamily="18" charset="0"/>
                <a:hlinkClick r:id="rId4"/>
              </a:rPr>
              <a:t> de un </a:t>
            </a:r>
            <a:r>
              <a:rPr lang="en-US" sz="2800" i="1" dirty="0" err="1" smtClean="0">
                <a:latin typeface="Bookman Old Style" pitchFamily="18" charset="0"/>
                <a:hlinkClick r:id="rId4"/>
              </a:rPr>
              <a:t>siclo</a:t>
            </a:r>
            <a:r>
              <a:rPr lang="en-US" sz="2800" i="1" dirty="0" smtClean="0">
                <a:latin typeface="Bookman Old Style" pitchFamily="18" charset="0"/>
                <a:hlinkClick r:id="rId4"/>
              </a:rPr>
              <a:t>,</a:t>
            </a:r>
            <a:r>
              <a:rPr lang="en-US" sz="2800" i="1" dirty="0" smtClean="0">
                <a:latin typeface="Bookman Old Style" pitchFamily="18" charset="0"/>
              </a:rPr>
              <a:t> </a:t>
            </a:r>
            <a:r>
              <a:rPr lang="en-US" sz="2800" i="1" dirty="0" err="1" smtClean="0">
                <a:latin typeface="Bookman Old Style" pitchFamily="18" charset="0"/>
              </a:rPr>
              <a:t>conforme</a:t>
            </a:r>
            <a:r>
              <a:rPr lang="en-US" sz="2800" i="1" dirty="0" smtClean="0">
                <a:latin typeface="Bookman Old Style" pitchFamily="18" charset="0"/>
              </a:rPr>
              <a:t> al </a:t>
            </a:r>
            <a:r>
              <a:rPr lang="en-US" sz="2800" i="1" dirty="0" err="1" smtClean="0">
                <a:latin typeface="Bookman Old Style" pitchFamily="18" charset="0"/>
              </a:rPr>
              <a:t>siclo</a:t>
            </a:r>
            <a:r>
              <a:rPr lang="en-US" sz="2800" i="1" dirty="0" smtClean="0">
                <a:latin typeface="Bookman Old Style" pitchFamily="18" charset="0"/>
              </a:rPr>
              <a:t> de </a:t>
            </a:r>
            <a:r>
              <a:rPr lang="en-US" sz="2800" i="1" dirty="0" err="1" smtClean="0">
                <a:latin typeface="Bookman Old Style" pitchFamily="18" charset="0"/>
              </a:rPr>
              <a:t>santidad</a:t>
            </a:r>
            <a:r>
              <a:rPr lang="en-US" sz="2800" i="1" dirty="0" smtClean="0">
                <a:latin typeface="Bookman Old Style" pitchFamily="18" charset="0"/>
              </a:rPr>
              <a:t> -</a:t>
            </a:r>
            <a:r>
              <a:rPr lang="en-US" sz="2800" i="1" dirty="0" err="1" smtClean="0">
                <a:latin typeface="Bookman Old Style" pitchFamily="18" charset="0"/>
              </a:rPr>
              <a:t>veinte</a:t>
            </a:r>
            <a:r>
              <a:rPr lang="en-US" sz="2800" i="1" dirty="0" smtClean="0">
                <a:latin typeface="Bookman Old Style" pitchFamily="18" charset="0"/>
              </a:rPr>
              <a:t> </a:t>
            </a:r>
            <a:r>
              <a:rPr lang="en-US" sz="2800" i="1" dirty="0" err="1" smtClean="0">
                <a:latin typeface="Bookman Old Style" pitchFamily="18" charset="0"/>
              </a:rPr>
              <a:t>guerá</a:t>
            </a:r>
            <a:r>
              <a:rPr lang="en-US" sz="2800" i="1" dirty="0" smtClean="0">
                <a:latin typeface="Bookman Old Style" pitchFamily="18" charset="0"/>
              </a:rPr>
              <a:t> (</a:t>
            </a:r>
            <a:r>
              <a:rPr lang="en-US" sz="2800" i="1" dirty="0" err="1" smtClean="0">
                <a:latin typeface="Bookman Old Style" pitchFamily="18" charset="0"/>
              </a:rPr>
              <a:t>monedas</a:t>
            </a:r>
            <a:r>
              <a:rPr lang="en-US" sz="2800" i="1" dirty="0" smtClean="0">
                <a:latin typeface="Bookman Old Style" pitchFamily="18" charset="0"/>
              </a:rPr>
              <a:t>) son un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medio</a:t>
            </a:r>
            <a:r>
              <a:rPr lang="en-US" sz="2800" i="1" dirty="0" smtClean="0">
                <a:latin typeface="Bookman Old Style" pitchFamily="18" charset="0"/>
              </a:rPr>
              <a:t>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por</a:t>
            </a:r>
            <a:r>
              <a:rPr lang="en-US" sz="2800" i="1" dirty="0" smtClean="0">
                <a:latin typeface="Bookman Old Style" pitchFamily="18" charset="0"/>
              </a:rPr>
              <a:t> </a:t>
            </a:r>
            <a:r>
              <a:rPr lang="en-US" sz="2800" i="1" dirty="0" err="1" smtClean="0">
                <a:latin typeface="Bookman Old Style" pitchFamily="18" charset="0"/>
              </a:rPr>
              <a:t>ofrenda</a:t>
            </a:r>
            <a:r>
              <a:rPr lang="en-US" sz="2800" i="1" dirty="0" smtClean="0">
                <a:latin typeface="Bookman Old Style" pitchFamily="18" charset="0"/>
              </a:rPr>
              <a:t> </a:t>
            </a:r>
            <a:r>
              <a:rPr lang="en-US" sz="2800" i="1" dirty="0" err="1" smtClean="0">
                <a:latin typeface="Bookman Old Style" pitchFamily="18" charset="0"/>
              </a:rPr>
              <a:t>apartada</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el </a:t>
            </a:r>
            <a:r>
              <a:rPr lang="en-US" sz="2800" i="1" dirty="0" err="1" smtClean="0">
                <a:latin typeface="Bookman Old Style" pitchFamily="18" charset="0"/>
              </a:rPr>
              <a:t>Eterno</a:t>
            </a:r>
            <a:r>
              <a:rPr lang="en-US" sz="2800" i="1" dirty="0" smtClean="0">
                <a:latin typeface="Bookman Old Style" pitchFamily="18" charset="0"/>
              </a:rPr>
              <a:t>.  </a:t>
            </a:r>
          </a:p>
          <a:p>
            <a:r>
              <a:rPr lang="en-US" sz="2800" b="1" dirty="0" err="1" smtClean="0">
                <a:latin typeface="Bookman Old Style" pitchFamily="18" charset="0"/>
              </a:rPr>
              <a:t>Zeh</a:t>
            </a:r>
            <a:r>
              <a:rPr lang="en-US" sz="2800" b="1" dirty="0" smtClean="0">
                <a:latin typeface="Bookman Old Style" pitchFamily="18" charset="0"/>
              </a:rPr>
              <a:t> </a:t>
            </a:r>
            <a:r>
              <a:rPr lang="en-US" sz="2800" b="1" dirty="0" err="1" smtClean="0">
                <a:latin typeface="Bookman Old Style" pitchFamily="18" charset="0"/>
              </a:rPr>
              <a:t>yitnu</a:t>
            </a:r>
            <a:r>
              <a:rPr lang="en-US" sz="2800" b="1" dirty="0" smtClean="0">
                <a:latin typeface="Bookman Old Style" pitchFamily="18" charset="0"/>
              </a:rPr>
              <a:t> kol-</a:t>
            </a:r>
            <a:r>
              <a:rPr lang="en-US" sz="2800" b="1" dirty="0" err="1" smtClean="0">
                <a:latin typeface="Bookman Old Style" pitchFamily="18" charset="0"/>
              </a:rPr>
              <a:t>ha'over</a:t>
            </a:r>
            <a:r>
              <a:rPr lang="en-US" sz="2800" b="1" dirty="0" smtClean="0">
                <a:latin typeface="Bookman Old Style" pitchFamily="18" charset="0"/>
              </a:rPr>
              <a:t> al-</a:t>
            </a:r>
            <a:r>
              <a:rPr lang="en-US" sz="2800" b="1" dirty="0" err="1" smtClean="0">
                <a:latin typeface="Bookman Old Style" pitchFamily="18" charset="0"/>
              </a:rPr>
              <a:t>hapkudim</a:t>
            </a:r>
            <a:r>
              <a:rPr lang="en-US" sz="2800" b="1" dirty="0" smtClean="0">
                <a:latin typeface="Bookman Old Style" pitchFamily="18" charset="0"/>
              </a:rPr>
              <a:t> </a:t>
            </a:r>
            <a:r>
              <a:rPr lang="en-US" sz="2800" b="1" dirty="0" err="1" smtClean="0">
                <a:latin typeface="Bookman Old Style" pitchFamily="18" charset="0"/>
              </a:rPr>
              <a:t>majatsit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beshekel</a:t>
            </a:r>
            <a:r>
              <a:rPr lang="en-US" sz="2800" b="1" dirty="0" smtClean="0">
                <a:latin typeface="Bookman Old Style" pitchFamily="18" charset="0"/>
              </a:rPr>
              <a:t> </a:t>
            </a:r>
            <a:r>
              <a:rPr lang="en-US" sz="2800" b="1" dirty="0" err="1" smtClean="0">
                <a:latin typeface="Bookman Old Style" pitchFamily="18" charset="0"/>
              </a:rPr>
              <a:t>hakodesh</a:t>
            </a:r>
            <a:r>
              <a:rPr lang="en-US" sz="2800" b="1" dirty="0" smtClean="0">
                <a:latin typeface="Bookman Old Style" pitchFamily="18" charset="0"/>
              </a:rPr>
              <a:t> </a:t>
            </a:r>
            <a:r>
              <a:rPr lang="en-US" sz="2800" b="1" dirty="0" err="1" smtClean="0">
                <a:latin typeface="Bookman Old Style" pitchFamily="18" charset="0"/>
              </a:rPr>
              <a:t>esrim</a:t>
            </a:r>
            <a:r>
              <a:rPr lang="en-US" sz="2800" b="1" dirty="0" smtClean="0">
                <a:latin typeface="Bookman Old Style" pitchFamily="18" charset="0"/>
              </a:rPr>
              <a:t> </a:t>
            </a:r>
            <a:r>
              <a:rPr lang="en-US" sz="2800" b="1" dirty="0" err="1" smtClean="0">
                <a:latin typeface="Bookman Old Style" pitchFamily="18" charset="0"/>
              </a:rPr>
              <a:t>gerah</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makatsit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trumah</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יב</a:t>
            </a:r>
            <a:r>
              <a:rPr lang="en-US" b="1" dirty="0" smtClean="0">
                <a:latin typeface="Bookman Old Style" pitchFamily="18" charset="0"/>
              </a:rPr>
              <a:t> </a:t>
            </a:r>
            <a:r>
              <a:rPr lang="he-IL" dirty="0" smtClean="0">
                <a:latin typeface="Bookman Old Style" pitchFamily="18" charset="0"/>
              </a:rPr>
              <a:t>כִּ֣י תִשָּׂ֞א אֶת־רֹ֥אשׁ בְּנֵֽי־יִשְׂרָאֵל֘ לִפְקֻֽדֵיהֶם֒ וְנָ֨תְנ֜וּ אִ֣ישׁ כֹּ֧פֶר נַפְשׁ֛וֹ לַֽיהֹוָ֖ה בִּפְקֹ֣ד אֹתָ֑ם וְלֹא־יִֽהְיֶ֥ה בָהֶ֛ם נֶ֖גֶף בִּפְקֹ֥ד אֹתָֽם:</a:t>
            </a:r>
            <a:br>
              <a:rPr lang="he-IL" dirty="0" smtClean="0">
                <a:latin typeface="Bookman Old Style" pitchFamily="18" charset="0"/>
              </a:rPr>
            </a:br>
            <a:r>
              <a:rPr lang="he-IL" b="1" dirty="0" smtClean="0">
                <a:latin typeface="Bookman Old Style" pitchFamily="18" charset="0"/>
                <a:hlinkClick r:id="rId3"/>
              </a:rPr>
              <a:t>יג</a:t>
            </a:r>
            <a:r>
              <a:rPr lang="en-US" b="1" dirty="0" smtClean="0">
                <a:latin typeface="Bookman Old Style" pitchFamily="18" charset="0"/>
              </a:rPr>
              <a:t> </a:t>
            </a:r>
            <a:r>
              <a:rPr lang="he-IL" dirty="0" smtClean="0">
                <a:latin typeface="Bookman Old Style" pitchFamily="18" charset="0"/>
              </a:rPr>
              <a:t>זֶ֣ה | יִתְּנ֗וּ כָּל־הָֽעֹבֵר֙ עַל־הַפְּקֻדִ֔ים </a:t>
            </a: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a:t>
            </a:r>
            <a:r>
              <a:rPr lang="he-IL" dirty="0" smtClean="0">
                <a:latin typeface="Bookman Old Style" pitchFamily="18" charset="0"/>
              </a:rPr>
              <a:t> בְּשֶׁ֣קֶל הַקֹּ֑דֶשׁ עֶשְׂרִ֤ים גֵּרָה֙ הַשֶּׁ֔קֶל מַֽחֲצִ֣ית הַשֶּׁ֔קֶל תְּרוּמָ֖ה לַֽיהֹוָֽה</a:t>
            </a:r>
            <a:r>
              <a:rPr lang="en-US" dirty="0" smtClean="0">
                <a:latin typeface="Bookman Old Style" pitchFamily="18" charset="0"/>
              </a:rPr>
              <a:t> </a:t>
            </a:r>
          </a:p>
          <a:p>
            <a:pPr algn="ctr"/>
            <a:r>
              <a:rPr lang="en-US" b="1" dirty="0" smtClean="0">
                <a:latin typeface="Bookman Old Style" pitchFamily="18" charset="0"/>
              </a:rPr>
              <a:t> </a:t>
            </a:r>
            <a:r>
              <a:rPr lang="he-IL" b="1" dirty="0" smtClean="0">
                <a:solidFill>
                  <a:srgbClr val="FF0000"/>
                </a:solidFill>
                <a:latin typeface="Bookman Old Style" pitchFamily="18" charset="0"/>
              </a:rPr>
              <a:t> מַֽחֲצִ֥ית</a:t>
            </a:r>
            <a:r>
              <a:rPr lang="he-IL" b="1" dirty="0" smtClean="0">
                <a:latin typeface="Bookman Old Style" pitchFamily="18" charset="0"/>
              </a:rPr>
              <a:t> </a:t>
            </a:r>
            <a:r>
              <a:rPr lang="he-IL" dirty="0" smtClean="0">
                <a:solidFill>
                  <a:srgbClr val="FF0000"/>
                </a:solidFill>
                <a:latin typeface="Bookman Old Style" pitchFamily="18" charset="0"/>
              </a:rPr>
              <a:t>הַשֶּׁ֖קֶל</a:t>
            </a:r>
            <a:endParaRPr lang="en-US" dirty="0" smtClean="0">
              <a:latin typeface="Bookman Old Style" pitchFamily="18" charset="0"/>
            </a:endParaRPr>
          </a:p>
          <a:p>
            <a:endParaRPr lang="en-U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ct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מַֽחֲ</a:t>
            </a:r>
            <a:r>
              <a:rPr lang="he-IL" sz="4400" dirty="0" smtClean="0">
                <a:solidFill>
                  <a:srgbClr val="FF0000"/>
                </a:solidFill>
                <a:latin typeface="Bookman Old Style" pitchFamily="18" charset="0"/>
              </a:rPr>
              <a:t>צִ֥</a:t>
            </a:r>
            <a:r>
              <a:rPr lang="he-IL" dirty="0" smtClean="0">
                <a:solidFill>
                  <a:schemeClr val="bg1">
                    <a:lumMod val="75000"/>
                  </a:schemeClr>
                </a:solidFill>
                <a:latin typeface="Bookman Old Style" pitchFamily="18" charset="0"/>
              </a:rPr>
              <a:t>ית</a:t>
            </a:r>
            <a:r>
              <a:rPr lang="en-US" dirty="0" smtClean="0">
                <a:solidFill>
                  <a:schemeClr val="bg1">
                    <a:lumMod val="75000"/>
                  </a:schemeClr>
                </a:solidFill>
                <a:latin typeface="Bookman Old Style" pitchFamily="18" charset="0"/>
              </a:rPr>
              <a:t> </a:t>
            </a:r>
            <a:r>
              <a:rPr lang="en-US" dirty="0" err="1" smtClean="0">
                <a:solidFill>
                  <a:schemeClr val="bg1">
                    <a:lumMod val="75000"/>
                  </a:schemeClr>
                </a:solidFill>
                <a:latin typeface="Bookman Old Style" pitchFamily="18" charset="0"/>
              </a:rPr>
              <a:t>Tzedaka</a:t>
            </a:r>
            <a:endParaRPr lang="en-US" dirty="0" smtClean="0">
              <a:solidFill>
                <a:schemeClr val="bg1">
                  <a:lumMod val="75000"/>
                </a:schemeClr>
              </a:solidFill>
              <a:latin typeface="Bookman Old Style" pitchFamily="18" charset="0"/>
            </a:endParaRPr>
          </a:p>
          <a:p>
            <a:pPr algn="ctr"/>
            <a:r>
              <a:rPr lang="he-IL" dirty="0" smtClean="0">
                <a:solidFill>
                  <a:schemeClr val="bg1">
                    <a:lumMod val="75000"/>
                  </a:schemeClr>
                </a:solidFill>
                <a:latin typeface="Bookman Old Style" pitchFamily="18" charset="0"/>
              </a:rPr>
              <a:t>מַֽ</a:t>
            </a:r>
            <a:r>
              <a:rPr lang="he-IL" sz="40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צִ֥</a:t>
            </a:r>
            <a:r>
              <a:rPr lang="he-IL" sz="4000" dirty="0" smtClean="0">
                <a:solidFill>
                  <a:srgbClr val="FF0000"/>
                </a:solidFill>
                <a:latin typeface="Bookman Old Style" pitchFamily="18" charset="0"/>
              </a:rPr>
              <a:t>י</a:t>
            </a:r>
            <a:r>
              <a:rPr lang="he-IL" dirty="0" smtClean="0">
                <a:solidFill>
                  <a:schemeClr val="bg1">
                    <a:lumMod val="75000"/>
                  </a:schemeClr>
                </a:solidFill>
                <a:latin typeface="Bookman Old Style" pitchFamily="18" charset="0"/>
              </a:rPr>
              <a:t>ת</a:t>
            </a:r>
            <a:r>
              <a:rPr lang="en-US" dirty="0" smtClean="0">
                <a:solidFill>
                  <a:schemeClr val="bg1">
                    <a:lumMod val="75000"/>
                  </a:schemeClr>
                </a:solidFill>
                <a:latin typeface="Bookman Old Style" pitchFamily="18" charset="0"/>
              </a:rPr>
              <a:t> Jai= Vida</a:t>
            </a:r>
          </a:p>
          <a:p>
            <a:pPr algn="ctr"/>
            <a:r>
              <a:rPr lang="en-US" sz="4400" dirty="0" smtClean="0">
                <a:solidFill>
                  <a:srgbClr val="FF0000"/>
                </a:solidFill>
                <a:latin typeface="Bookman Old Style" pitchFamily="18" charset="0"/>
              </a:rPr>
              <a:t> </a:t>
            </a:r>
            <a:r>
              <a:rPr lang="he-IL" sz="4400" dirty="0" smtClean="0">
                <a:solidFill>
                  <a:srgbClr val="FF0000"/>
                </a:solidFill>
                <a:latin typeface="Bookman Old Style" pitchFamily="18" charset="0"/>
              </a:rPr>
              <a:t>מַֽ</a:t>
            </a:r>
            <a:r>
              <a:rPr lang="he-IL" dirty="0" smtClean="0">
                <a:solidFill>
                  <a:schemeClr val="bg1">
                    <a:lumMod val="75000"/>
                  </a:schemeClr>
                </a:solidFill>
                <a:latin typeface="Bookman Old Style" pitchFamily="18" charset="0"/>
              </a:rPr>
              <a:t>חֲצִ֥י</a:t>
            </a:r>
            <a:r>
              <a:rPr lang="he-IL" sz="4400" dirty="0" smtClean="0">
                <a:solidFill>
                  <a:srgbClr val="FF0000"/>
                </a:solidFill>
                <a:latin typeface="Bookman Old Style" pitchFamily="18" charset="0"/>
              </a:rPr>
              <a:t>ת</a:t>
            </a:r>
            <a:r>
              <a:rPr lang="en-US" sz="4400" dirty="0" smtClean="0">
                <a:solidFill>
                  <a:srgbClr val="FF0000"/>
                </a:solidFill>
                <a:latin typeface="Bookman Old Style" pitchFamily="18" charset="0"/>
              </a:rPr>
              <a:t> </a:t>
            </a:r>
            <a:r>
              <a:rPr lang="en-US" dirty="0" smtClean="0">
                <a:solidFill>
                  <a:schemeClr val="bg1">
                    <a:lumMod val="75000"/>
                  </a:schemeClr>
                </a:solidFill>
                <a:latin typeface="Bookman Old Style" pitchFamily="18" charset="0"/>
              </a:rPr>
              <a:t>Met= </a:t>
            </a:r>
            <a:r>
              <a:rPr lang="en-US" dirty="0" err="1" smtClean="0">
                <a:solidFill>
                  <a:schemeClr val="bg1">
                    <a:lumMod val="75000"/>
                  </a:schemeClr>
                </a:solidFill>
                <a:latin typeface="Bookman Old Style" pitchFamily="18" charset="0"/>
              </a:rPr>
              <a:t>Muerte</a:t>
            </a:r>
            <a:endParaRPr lang="es-ES" dirty="0" smtClean="0">
              <a:solidFill>
                <a:schemeClr val="bg1">
                  <a:lumMod val="75000"/>
                </a:schemeClr>
              </a:solidFill>
              <a:latin typeface="Bookman Old Style" pitchFamily="18" charset="0"/>
            </a:endParaRPr>
          </a:p>
          <a:p>
            <a:pPr algn="ctr"/>
            <a:endParaRPr lang="es-ES" dirty="0" smtClean="0">
              <a:latin typeface="Bookman Old Style" pitchFamily="18" charset="0"/>
            </a:endParaRPr>
          </a:p>
          <a:p>
            <a:endParaRPr lang="es-ES" dirty="0" smtClean="0">
              <a:latin typeface="Bookman Old Style" pitchFamily="18" charset="0"/>
            </a:endParaRPr>
          </a:p>
          <a:p>
            <a:endParaRPr lang="es-ES" dirty="0" smtClean="0"/>
          </a:p>
          <a:p>
            <a:endParaRPr lang="es-ES" dirty="0" smtClean="0"/>
          </a:p>
          <a:p>
            <a:endParaRPr lang="es-ES" dirty="0" smtClean="0"/>
          </a:p>
          <a:p>
            <a:endParaRPr lang="es-ES" dirty="0" smtClean="0"/>
          </a:p>
          <a:p>
            <a:r>
              <a:rPr lang="es-ES" dirty="0" smtClean="0"/>
              <a:t>El </a:t>
            </a:r>
            <a:r>
              <a:rPr lang="es-ES" dirty="0" err="1" smtClean="0"/>
              <a:t>Gaon</a:t>
            </a:r>
            <a:r>
              <a:rPr lang="es-ES" dirty="0" smtClean="0"/>
              <a:t> de Vilna escribe que la palabra "</a:t>
            </a:r>
            <a:r>
              <a:rPr lang="es-ES" dirty="0" err="1" smtClean="0"/>
              <a:t>majatzit</a:t>
            </a:r>
            <a:r>
              <a:rPr lang="es-ES" dirty="0" smtClean="0"/>
              <a:t>" se deletrea "mem", “jet", "</a:t>
            </a:r>
            <a:r>
              <a:rPr lang="es-ES" dirty="0" err="1" smtClean="0"/>
              <a:t>tzadi</a:t>
            </a:r>
            <a:r>
              <a:rPr lang="es-ES" dirty="0" smtClean="0"/>
              <a:t>", "</a:t>
            </a:r>
            <a:r>
              <a:rPr lang="es-ES" dirty="0" err="1" smtClean="0"/>
              <a:t>yud</a:t>
            </a:r>
            <a:r>
              <a:rPr lang="es-ES" dirty="0" smtClean="0"/>
              <a:t>" y “</a:t>
            </a:r>
            <a:r>
              <a:rPr lang="es-ES" dirty="0" err="1" smtClean="0"/>
              <a:t>tav</a:t>
            </a:r>
            <a:r>
              <a:rPr lang="es-ES" dirty="0" smtClean="0"/>
              <a:t>". </a:t>
            </a:r>
          </a:p>
          <a:p>
            <a:r>
              <a:rPr lang="es-ES" dirty="0" smtClean="0"/>
              <a:t>La letra del medio, "</a:t>
            </a:r>
            <a:r>
              <a:rPr lang="es-ES" dirty="0" err="1" smtClean="0"/>
              <a:t>tzadi</a:t>
            </a:r>
            <a:r>
              <a:rPr lang="es-ES" dirty="0" smtClean="0"/>
              <a:t>" representa tzedaká {caridad}. </a:t>
            </a:r>
          </a:p>
          <a:p>
            <a:r>
              <a:rPr lang="es-ES" dirty="0" smtClean="0"/>
              <a:t>Las letras inmediatamente antes y después del ‘</a:t>
            </a:r>
            <a:r>
              <a:rPr lang="es-ES" dirty="0" err="1" smtClean="0"/>
              <a:t>tzadi</a:t>
            </a:r>
            <a:r>
              <a:rPr lang="es-ES" dirty="0" smtClean="0"/>
              <a:t>’ son ‘jet’ y  “</a:t>
            </a:r>
            <a:r>
              <a:rPr lang="es-ES" dirty="0" err="1" smtClean="0"/>
              <a:t>yud</a:t>
            </a:r>
            <a:r>
              <a:rPr lang="es-ES" dirty="0" smtClean="0"/>
              <a:t> ’, </a:t>
            </a:r>
          </a:p>
          <a:p>
            <a:r>
              <a:rPr lang="es-ES" dirty="0" smtClean="0"/>
              <a:t>que deletrean‘ </a:t>
            </a:r>
            <a:r>
              <a:rPr lang="es-ES" dirty="0" err="1" smtClean="0"/>
              <a:t>chai</a:t>
            </a:r>
            <a:r>
              <a:rPr lang="es-ES" dirty="0" smtClean="0"/>
              <a:t> ’{vida} ​​–el resultado de acercarse a </a:t>
            </a:r>
            <a:r>
              <a:rPr lang="es-ES" dirty="0" err="1" smtClean="0"/>
              <a:t>tzedakah</a:t>
            </a:r>
            <a:r>
              <a:rPr lang="es-ES" dirty="0" smtClean="0"/>
              <a:t>. Las letras más alejadas de tzedaká son las letras primera y quinta, ‘mem’ y ‘</a:t>
            </a:r>
            <a:r>
              <a:rPr lang="es-ES" dirty="0" err="1" smtClean="0"/>
              <a:t>suf</a:t>
            </a:r>
            <a:r>
              <a:rPr lang="es-ES" dirty="0" smtClean="0"/>
              <a:t>’ que deletrean ‘</a:t>
            </a:r>
            <a:r>
              <a:rPr lang="es-ES" dirty="0" err="1" smtClean="0"/>
              <a:t>mais</a:t>
            </a:r>
            <a:r>
              <a:rPr lang="es-ES" dirty="0" smtClean="0"/>
              <a:t>’ {muerte} –el resultado de distanciarse de </a:t>
            </a:r>
            <a:r>
              <a:rPr lang="es-ES" dirty="0" err="1" smtClean="0"/>
              <a:t>tzedakah</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pPr algn="ctr"/>
            <a:r>
              <a:rPr lang="he-IL" sz="2000" dirty="0" smtClean="0">
                <a:solidFill>
                  <a:srgbClr val="FF0000"/>
                </a:solidFill>
                <a:latin typeface="Bookman Old Style" pitchFamily="18" charset="0"/>
              </a:rPr>
              <a:t>מַֽחֲצִ֥ית</a:t>
            </a:r>
            <a:r>
              <a:rPr lang="he-IL" sz="2000" dirty="0" smtClean="0">
                <a:latin typeface="Bookman Old Style" pitchFamily="18" charset="0"/>
              </a:rPr>
              <a:t> </a:t>
            </a:r>
            <a:r>
              <a:rPr lang="he-IL" sz="2000" dirty="0" smtClean="0">
                <a:solidFill>
                  <a:srgbClr val="FF0000"/>
                </a:solidFill>
                <a:latin typeface="Bookman Old Style" pitchFamily="18" charset="0"/>
              </a:rPr>
              <a:t>הַשֶּׁ֖קֶל </a:t>
            </a:r>
            <a:r>
              <a:rPr lang="en-US" sz="2000" dirty="0" smtClean="0">
                <a:solidFill>
                  <a:srgbClr val="FF0000"/>
                </a:solidFill>
                <a:latin typeface="Bookman Old Style" pitchFamily="18" charset="0"/>
              </a:rPr>
              <a:t> </a:t>
            </a:r>
          </a:p>
          <a:p>
            <a:r>
              <a:rPr lang="es-ES" sz="2800" dirty="0" smtClean="0">
                <a:latin typeface="Bookman Old Style" pitchFamily="18" charset="0"/>
              </a:rPr>
              <a:t>El </a:t>
            </a:r>
            <a:r>
              <a:rPr lang="es-ES" sz="2800" dirty="0" err="1" smtClean="0">
                <a:latin typeface="Bookman Old Style" pitchFamily="18" charset="0"/>
              </a:rPr>
              <a:t>Gaon</a:t>
            </a:r>
            <a:r>
              <a:rPr lang="es-ES" sz="2800" dirty="0" smtClean="0">
                <a:latin typeface="Bookman Old Style" pitchFamily="18" charset="0"/>
              </a:rPr>
              <a:t> de Vilna escribe que la palabra "</a:t>
            </a:r>
            <a:r>
              <a:rPr lang="es-ES" sz="2800" dirty="0" err="1" smtClean="0">
                <a:latin typeface="Bookman Old Style" pitchFamily="18" charset="0"/>
              </a:rPr>
              <a:t>majatzit</a:t>
            </a:r>
            <a:r>
              <a:rPr lang="es-ES" sz="2800" dirty="0" smtClean="0">
                <a:latin typeface="Bookman Old Style" pitchFamily="18" charset="0"/>
              </a:rPr>
              <a:t>" se deletrea "mem", “jet", "</a:t>
            </a:r>
            <a:r>
              <a:rPr lang="es-ES" sz="2800" dirty="0" err="1" smtClean="0">
                <a:latin typeface="Bookman Old Style" pitchFamily="18" charset="0"/>
              </a:rPr>
              <a:t>tzadi</a:t>
            </a:r>
            <a:r>
              <a:rPr lang="es-ES" sz="2800" dirty="0" smtClean="0">
                <a:latin typeface="Bookman Old Style" pitchFamily="18" charset="0"/>
              </a:rPr>
              <a:t>", "</a:t>
            </a:r>
            <a:r>
              <a:rPr lang="es-ES" sz="2800" dirty="0" err="1" smtClean="0">
                <a:latin typeface="Bookman Old Style" pitchFamily="18" charset="0"/>
              </a:rPr>
              <a:t>yud</a:t>
            </a:r>
            <a:r>
              <a:rPr lang="es-ES" sz="2800" dirty="0" smtClean="0">
                <a:latin typeface="Bookman Old Style" pitchFamily="18" charset="0"/>
              </a:rPr>
              <a:t>" y “</a:t>
            </a:r>
            <a:r>
              <a:rPr lang="es-ES" sz="2800" dirty="0" err="1" smtClean="0">
                <a:latin typeface="Bookman Old Style" pitchFamily="18" charset="0"/>
              </a:rPr>
              <a:t>tav</a:t>
            </a:r>
            <a:r>
              <a:rPr lang="es-ES" sz="2800" dirty="0" smtClean="0">
                <a:latin typeface="Bookman Old Style" pitchFamily="18" charset="0"/>
              </a:rPr>
              <a:t>". </a:t>
            </a:r>
          </a:p>
          <a:p>
            <a:r>
              <a:rPr lang="es-ES" sz="2800" dirty="0" smtClean="0">
                <a:latin typeface="Bookman Old Style" pitchFamily="18" charset="0"/>
              </a:rPr>
              <a:t>La letra del medio, "</a:t>
            </a:r>
            <a:r>
              <a:rPr lang="es-ES" sz="2800" dirty="0" err="1" smtClean="0">
                <a:latin typeface="Bookman Old Style" pitchFamily="18" charset="0"/>
              </a:rPr>
              <a:t>tzadi</a:t>
            </a:r>
            <a:r>
              <a:rPr lang="es-ES" sz="2800" dirty="0" smtClean="0">
                <a:latin typeface="Bookman Old Style" pitchFamily="18" charset="0"/>
              </a:rPr>
              <a:t>" representa tzedaká {caridad}. </a:t>
            </a:r>
          </a:p>
          <a:p>
            <a:r>
              <a:rPr lang="es-ES" sz="2800" dirty="0" smtClean="0">
                <a:latin typeface="Bookman Old Style" pitchFamily="18" charset="0"/>
              </a:rPr>
              <a:t>Las letras inmediatamente antes y después del ‘</a:t>
            </a:r>
            <a:r>
              <a:rPr lang="es-ES" sz="2800" dirty="0" err="1" smtClean="0">
                <a:latin typeface="Bookman Old Style" pitchFamily="18" charset="0"/>
              </a:rPr>
              <a:t>tzadi</a:t>
            </a:r>
            <a:r>
              <a:rPr lang="es-ES" sz="2800" dirty="0" smtClean="0">
                <a:latin typeface="Bookman Old Style" pitchFamily="18" charset="0"/>
              </a:rPr>
              <a:t>’ son ‘jet’ y  ‘</a:t>
            </a:r>
            <a:r>
              <a:rPr lang="es-ES" sz="2800" dirty="0" err="1" smtClean="0">
                <a:latin typeface="Bookman Old Style" pitchFamily="18" charset="0"/>
              </a:rPr>
              <a:t>yud</a:t>
            </a:r>
            <a:r>
              <a:rPr lang="es-ES" sz="2800" dirty="0" smtClean="0">
                <a:latin typeface="Bookman Old Style" pitchFamily="18" charset="0"/>
              </a:rPr>
              <a:t>’, = Vida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r>
              <a:rPr lang="es-ES" dirty="0" smtClean="0">
                <a:latin typeface="Bookman Old Style" pitchFamily="18" charset="0"/>
              </a:rPr>
              <a:t>Al deletrear‘ Jai ’{vida} ​​–da como resultado de acercarse a tzedaká. </a:t>
            </a:r>
          </a:p>
          <a:p>
            <a:r>
              <a:rPr lang="es-ES" dirty="0" smtClean="0">
                <a:latin typeface="Bookman Old Style" pitchFamily="18" charset="0"/>
              </a:rPr>
              <a:t>Las letras más alejadas de tzedaká son las letras primera y quinta, ‘mem’ y ‘</a:t>
            </a:r>
            <a:r>
              <a:rPr lang="es-ES" dirty="0" err="1" smtClean="0">
                <a:latin typeface="Bookman Old Style" pitchFamily="18" charset="0"/>
              </a:rPr>
              <a:t>tav</a:t>
            </a:r>
            <a:r>
              <a:rPr lang="es-ES" dirty="0" smtClean="0">
                <a:latin typeface="Bookman Old Style" pitchFamily="18" charset="0"/>
              </a:rPr>
              <a:t>’ que deletrean ‘met’ {muerte} –el resultado de distanciarse de tzedaká.</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400" dirty="0" smtClean="0">
                <a:latin typeface="Bookman Old Style" pitchFamily="18" charset="0"/>
              </a:rPr>
              <a:t>Recordemos lo que dice el pasuk:</a:t>
            </a:r>
          </a:p>
          <a:p>
            <a:r>
              <a:rPr lang="es-CO" sz="2400" b="1" u="sng" dirty="0" smtClean="0">
                <a:latin typeface="Bookman Old Style" pitchFamily="18" charset="0"/>
                <a:hlinkClick r:id="rId3"/>
              </a:rPr>
              <a:t>25:11</a:t>
            </a:r>
            <a:r>
              <a:rPr lang="es-CO" sz="2400" b="1" u="sng" dirty="0" smtClean="0">
                <a:latin typeface="Bookman Old Style" pitchFamily="18" charset="0"/>
              </a:rPr>
              <a:t>  </a:t>
            </a:r>
            <a:r>
              <a:rPr lang="es-CO" sz="2400" b="1" dirty="0" smtClean="0">
                <a:latin typeface="Bookman Old Style" pitchFamily="18" charset="0"/>
              </a:rPr>
              <a:t>Pinjas ben-</a:t>
            </a:r>
            <a:r>
              <a:rPr lang="es-CO" sz="2400" b="1" dirty="0" err="1" smtClean="0">
                <a:latin typeface="Bookman Old Style" pitchFamily="18" charset="0"/>
              </a:rPr>
              <a:t>El'azar</a:t>
            </a:r>
            <a:r>
              <a:rPr lang="es-CO" sz="2400" b="1" dirty="0" smtClean="0">
                <a:latin typeface="Bookman Old Style" pitchFamily="18" charset="0"/>
              </a:rPr>
              <a:t> ben-Aharon </a:t>
            </a:r>
            <a:r>
              <a:rPr lang="es-CO" sz="2400" b="1" dirty="0" err="1" smtClean="0">
                <a:latin typeface="Bookman Old Style" pitchFamily="18" charset="0"/>
              </a:rPr>
              <a:t>hakohen</a:t>
            </a:r>
            <a:r>
              <a:rPr lang="es-CO" sz="2400" b="1" dirty="0" smtClean="0">
                <a:latin typeface="Bookman Old Style" pitchFamily="18" charset="0"/>
              </a:rPr>
              <a:t> </a:t>
            </a:r>
            <a:r>
              <a:rPr lang="es-CO" sz="2400" b="1" dirty="0" err="1" smtClean="0">
                <a:latin typeface="Bookman Old Style" pitchFamily="18" charset="0"/>
              </a:rPr>
              <a:t>heshiv</a:t>
            </a:r>
            <a:r>
              <a:rPr lang="es-CO" sz="2400" b="1" dirty="0" smtClean="0">
                <a:latin typeface="Bookman Old Style" pitchFamily="18" charset="0"/>
              </a:rPr>
              <a:t> et-</a:t>
            </a:r>
            <a:r>
              <a:rPr lang="es-CO" sz="2400" b="1" dirty="0" err="1" smtClean="0">
                <a:latin typeface="Bookman Old Style" pitchFamily="18" charset="0"/>
              </a:rPr>
              <a:t>jamati</a:t>
            </a:r>
            <a:r>
              <a:rPr lang="es-CO" sz="2400" b="1" dirty="0" smtClean="0">
                <a:latin typeface="Bookman Old Style" pitchFamily="18" charset="0"/>
              </a:rPr>
              <a:t> </a:t>
            </a:r>
            <a:r>
              <a:rPr lang="es-CO" sz="2400" b="1" dirty="0" err="1" smtClean="0">
                <a:latin typeface="Bookman Old Style" pitchFamily="18" charset="0"/>
              </a:rPr>
              <a:t>me'al</a:t>
            </a:r>
            <a:r>
              <a:rPr lang="es-CO" sz="2400" b="1" dirty="0" smtClean="0">
                <a:latin typeface="Bookman Old Style" pitchFamily="18" charset="0"/>
              </a:rPr>
              <a:t> </a:t>
            </a:r>
            <a:r>
              <a:rPr lang="es-CO" sz="2400" b="1" dirty="0" err="1" smtClean="0">
                <a:latin typeface="Bookman Old Style" pitchFamily="18" charset="0"/>
              </a:rPr>
              <a:t>beney-Yisra'el</a:t>
            </a:r>
            <a:r>
              <a:rPr lang="es-CO" sz="2400" b="1" dirty="0" smtClean="0">
                <a:latin typeface="Bookman Old Style" pitchFamily="18" charset="0"/>
              </a:rPr>
              <a:t> </a:t>
            </a:r>
            <a:r>
              <a:rPr lang="es-CO" sz="2400" b="1" dirty="0" err="1" smtClean="0">
                <a:latin typeface="Bookman Old Style" pitchFamily="18" charset="0"/>
              </a:rPr>
              <a:t>bekan'o</a:t>
            </a:r>
            <a:r>
              <a:rPr lang="es-CO" sz="2400" b="1" dirty="0" smtClean="0">
                <a:latin typeface="Bookman Old Style" pitchFamily="18" charset="0"/>
              </a:rPr>
              <a:t> et-</a:t>
            </a:r>
            <a:r>
              <a:rPr lang="es-CO" sz="2400" b="1" dirty="0" err="1" smtClean="0">
                <a:latin typeface="Bookman Old Style" pitchFamily="18" charset="0"/>
              </a:rPr>
              <a:t>kin'ati</a:t>
            </a:r>
            <a:r>
              <a:rPr lang="es-CO" sz="2400" b="1" dirty="0" smtClean="0">
                <a:latin typeface="Bookman Old Style" pitchFamily="18" charset="0"/>
              </a:rPr>
              <a:t> </a:t>
            </a:r>
            <a:r>
              <a:rPr lang="es-CO" sz="2400" b="1" dirty="0" err="1" smtClean="0">
                <a:latin typeface="Bookman Old Style" pitchFamily="18" charset="0"/>
              </a:rPr>
              <a:t>betojam</a:t>
            </a:r>
            <a:r>
              <a:rPr lang="es-CO" sz="2400" b="1" dirty="0" smtClean="0">
                <a:latin typeface="Bookman Old Style" pitchFamily="18" charset="0"/>
              </a:rPr>
              <a:t> velo-</a:t>
            </a:r>
            <a:r>
              <a:rPr lang="es-CO" sz="2400" b="1" dirty="0" err="1" smtClean="0">
                <a:latin typeface="Bookman Old Style" pitchFamily="18" charset="0"/>
              </a:rPr>
              <a:t>jiliti</a:t>
            </a:r>
            <a:r>
              <a:rPr lang="es-CO" sz="2400" b="1" dirty="0" smtClean="0">
                <a:latin typeface="Bookman Old Style" pitchFamily="18" charset="0"/>
              </a:rPr>
              <a:t> et-</a:t>
            </a:r>
            <a:r>
              <a:rPr lang="es-CO" sz="2400" b="1" dirty="0" err="1" smtClean="0">
                <a:latin typeface="Bookman Old Style" pitchFamily="18" charset="0"/>
              </a:rPr>
              <a:t>beney</a:t>
            </a:r>
            <a:r>
              <a:rPr lang="es-CO" sz="2400" b="1" dirty="0" smtClean="0">
                <a:latin typeface="Bookman Old Style" pitchFamily="18" charset="0"/>
              </a:rPr>
              <a:t>-</a:t>
            </a:r>
            <a:r>
              <a:rPr lang="es-CO" sz="2400" b="1" dirty="0" err="1" smtClean="0">
                <a:latin typeface="Bookman Old Style" pitchFamily="18" charset="0"/>
              </a:rPr>
              <a:t>Yisra'el</a:t>
            </a:r>
            <a:r>
              <a:rPr lang="es-CO" sz="2400" b="1" dirty="0" smtClean="0">
                <a:latin typeface="Bookman Old Style" pitchFamily="18" charset="0"/>
              </a:rPr>
              <a:t> </a:t>
            </a:r>
            <a:r>
              <a:rPr lang="es-CO" sz="2400" b="1" dirty="0" err="1" smtClean="0">
                <a:latin typeface="Bookman Old Style" pitchFamily="18" charset="0"/>
              </a:rPr>
              <a:t>bekin'ati</a:t>
            </a:r>
            <a:r>
              <a:rPr lang="es-CO" sz="2400" b="1" dirty="0" smtClean="0">
                <a:latin typeface="Bookman Old Style" pitchFamily="18" charset="0"/>
              </a:rPr>
              <a:t>.</a:t>
            </a:r>
          </a:p>
          <a:p>
            <a:r>
              <a:rPr lang="es-CO" sz="2400" dirty="0" smtClean="0">
                <a:latin typeface="Bookman Old Style" pitchFamily="18" charset="0"/>
              </a:rPr>
              <a:t>Pinejás, hijo de Elazar, hijo del sacerdote Aarón, ha hecho desviar mi ira de sobre los hijos de Israel al llevar mi venganza entre ellos, y así no consumí a los hijos de Israel con mi ira.</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יא</a:t>
            </a:r>
            <a:r>
              <a:rPr lang="he-IL" dirty="0" smtClean="0">
                <a:latin typeface="Bookman Old Style" pitchFamily="18" charset="0"/>
              </a:rPr>
              <a:t>פִּֽינְחָ֨ס בֶּן־אֶלְעָזָ֜ר בֶּן־אַֽהֲרֹ֣ן הַכֹּהֵ֗ן הֵשִׁ֤יב אֶת־</a:t>
            </a:r>
            <a:r>
              <a:rPr lang="he-IL" dirty="0" smtClean="0">
                <a:solidFill>
                  <a:srgbClr val="FF0000"/>
                </a:solidFill>
                <a:latin typeface="Bookman Old Style" pitchFamily="18" charset="0"/>
              </a:rPr>
              <a:t>חֲמָתִי֙</a:t>
            </a:r>
            <a:r>
              <a:rPr lang="he-IL" dirty="0" smtClean="0">
                <a:latin typeface="Bookman Old Style" pitchFamily="18" charset="0"/>
              </a:rPr>
              <a:t> מֵעַ֣ל בְּנֵֽי־יִשְׂרָאֵ֔ל בְּקַנְא֥וֹ אֶת־קִנְאָתִ֖י בְּתוֹכָ֑ם וְלֹֽא־כִלִּ֥יתִי אֶת־בְּנֵֽי־יִשְׂרָאֵ֖ל בְּקִנְאָתִֽי</a:t>
            </a:r>
            <a:endParaRPr lang="en-US" dirty="0" smtClean="0">
              <a:latin typeface="Bookman Old Style" pitchFamily="18" charset="0"/>
            </a:endParaRPr>
          </a:p>
          <a:p>
            <a:pPr algn="ctr"/>
            <a:r>
              <a:rPr lang="he-IL" dirty="0" smtClean="0">
                <a:solidFill>
                  <a:srgbClr val="FF0000"/>
                </a:solidFill>
                <a:latin typeface="Bookman Old Style" pitchFamily="18" charset="0"/>
              </a:rPr>
              <a:t>חֲמָתִי֙</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חֲ</a:t>
            </a:r>
            <a:r>
              <a:rPr lang="he-IL" sz="4400" dirty="0" smtClean="0">
                <a:solidFill>
                  <a:srgbClr val="FF0000"/>
                </a:solidFill>
                <a:latin typeface="Bookman Old Style" pitchFamily="18" charset="0"/>
              </a:rPr>
              <a:t>מָתִ</a:t>
            </a:r>
            <a:r>
              <a:rPr lang="he-IL" dirty="0" smtClean="0">
                <a:solidFill>
                  <a:schemeClr val="bg1">
                    <a:lumMod val="75000"/>
                  </a:schemeClr>
                </a:solidFill>
                <a:latin typeface="Bookman Old Style" pitchFamily="18" charset="0"/>
              </a:rPr>
              <a:t>י֙</a:t>
            </a:r>
            <a:r>
              <a:rPr lang="en-US" dirty="0" smtClean="0">
                <a:solidFill>
                  <a:srgbClr val="FF0000"/>
                </a:solidFill>
                <a:latin typeface="Bookman Old Style" pitchFamily="18" charset="0"/>
              </a:rPr>
              <a:t> =met - </a:t>
            </a:r>
            <a:r>
              <a:rPr lang="en-US" dirty="0" err="1" smtClean="0">
                <a:solidFill>
                  <a:srgbClr val="FF0000"/>
                </a:solidFill>
                <a:latin typeface="Bookman Old Style" pitchFamily="18" charset="0"/>
              </a:rPr>
              <a:t>muerte</a:t>
            </a:r>
            <a:endParaRPr lang="en-US" dirty="0" smtClean="0">
              <a:solidFill>
                <a:srgbClr val="FF0000"/>
              </a:solidFill>
              <a:latin typeface="Bookman Old Style" pitchFamily="18" charset="0"/>
            </a:endParaRPr>
          </a:p>
          <a:p>
            <a:pPr algn="ctr"/>
            <a:r>
              <a:rPr lang="he-IL" sz="44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מָתִ</a:t>
            </a:r>
            <a:r>
              <a:rPr lang="he-IL" sz="4400" dirty="0" smtClean="0">
                <a:solidFill>
                  <a:srgbClr val="FF0000"/>
                </a:solidFill>
                <a:latin typeface="Bookman Old Style" pitchFamily="18" charset="0"/>
              </a:rPr>
              <a:t>י֙</a:t>
            </a:r>
            <a:r>
              <a:rPr lang="en-US" dirty="0" smtClean="0">
                <a:solidFill>
                  <a:srgbClr val="FF0000"/>
                </a:solidFill>
                <a:latin typeface="Bookman Old Style" pitchFamily="18" charset="0"/>
              </a:rPr>
              <a:t> =jai - </a:t>
            </a:r>
            <a:r>
              <a:rPr lang="en-US" dirty="0" err="1" smtClean="0">
                <a:solidFill>
                  <a:srgbClr val="FF0000"/>
                </a:solidFill>
                <a:latin typeface="Bookman Old Style" pitchFamily="18" charset="0"/>
              </a:rPr>
              <a:t>vida</a:t>
            </a:r>
            <a:endParaRPr lang="en-US" dirty="0" smtClean="0">
              <a:solidFill>
                <a:srgbClr val="FF0000"/>
              </a:solidFill>
              <a:latin typeface="Bookman Old Style" pitchFamily="18" charset="0"/>
            </a:endParaRPr>
          </a:p>
          <a:p>
            <a:pPr algn="ctr"/>
            <a:r>
              <a:rPr lang="he-IL" dirty="0" smtClean="0"/>
              <a:t/>
            </a:r>
            <a:br>
              <a:rPr lang="he-IL" dirty="0" smtClean="0"/>
            </a:br>
            <a:endParaRPr lang="es-CO" dirty="0" smtClean="0"/>
          </a:p>
          <a:p>
            <a:r>
              <a:rPr lang="es-CO" dirty="0" smtClean="0"/>
              <a:t>Aquí Pinjas rechazó “</a:t>
            </a:r>
            <a:r>
              <a:rPr lang="es-CO" dirty="0" err="1" smtClean="0"/>
              <a:t>jamati</a:t>
            </a:r>
            <a:r>
              <a:rPr lang="es-CO" dirty="0" smtClean="0"/>
              <a:t>" (ira de Hashem). </a:t>
            </a:r>
          </a:p>
          <a:p>
            <a:r>
              <a:rPr lang="es-CO" dirty="0" err="1" smtClean="0"/>
              <a:t>Jamati</a:t>
            </a:r>
            <a:r>
              <a:rPr lang="es-CO" dirty="0" smtClean="0"/>
              <a:t> se escribe ‘jet’, ‘mem’, ‘</a:t>
            </a:r>
            <a:r>
              <a:rPr lang="es-CO" dirty="0" err="1" smtClean="0"/>
              <a:t>tav</a:t>
            </a:r>
            <a:r>
              <a:rPr lang="es-CO" dirty="0" smtClean="0"/>
              <a:t>’ y ‘</a:t>
            </a:r>
            <a:r>
              <a:rPr lang="es-CO" dirty="0" err="1" smtClean="0"/>
              <a:t>yud</a:t>
            </a:r>
            <a:r>
              <a:rPr lang="es-CO" dirty="0" smtClean="0"/>
              <a:t>’. </a:t>
            </a:r>
          </a:p>
          <a:p>
            <a:endParaRPr lang="es-CO" dirty="0" smtClean="0"/>
          </a:p>
          <a:p>
            <a:r>
              <a:rPr lang="es-CO" dirty="0" smtClean="0"/>
              <a:t>Al contrario de lo que encontramos por tzedaká, en el estado de ira de Hashem, "mem" y "</a:t>
            </a:r>
            <a:r>
              <a:rPr lang="es-CO" dirty="0" err="1" smtClean="0"/>
              <a:t>suf</a:t>
            </a:r>
            <a:r>
              <a:rPr lang="es-CO" dirty="0" smtClean="0"/>
              <a:t>" ("</a:t>
            </a:r>
            <a:r>
              <a:rPr lang="es-CO" dirty="0" err="1" smtClean="0"/>
              <a:t>mais</a:t>
            </a:r>
            <a:r>
              <a:rPr lang="es-CO" dirty="0" smtClean="0"/>
              <a:t>" = muerte) están uno al lado del otro. La primera y la cuarta letra, "ches" y "</a:t>
            </a:r>
            <a:r>
              <a:rPr lang="es-CO" dirty="0" err="1" smtClean="0"/>
              <a:t>yud</a:t>
            </a:r>
            <a:r>
              <a:rPr lang="es-CO" dirty="0" smtClean="0"/>
              <a:t>" ("</a:t>
            </a:r>
            <a:r>
              <a:rPr lang="es-CO" dirty="0" err="1" smtClean="0"/>
              <a:t>chai</a:t>
            </a:r>
            <a:r>
              <a:rPr lang="es-CO" dirty="0" smtClean="0"/>
              <a:t>" = vida) están distantes entre sí. Pinchas rechazó esa ira, causando la ruptura de "</a:t>
            </a:r>
            <a:r>
              <a:rPr lang="es-CO" dirty="0" err="1" smtClean="0"/>
              <a:t>mais</a:t>
            </a:r>
            <a:r>
              <a:rPr lang="es-CO" dirty="0" smtClean="0"/>
              <a:t>" y el cese posterior de la plaga.</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800" dirty="0" smtClean="0">
                <a:latin typeface="Bookman Old Style" pitchFamily="18" charset="0"/>
              </a:rPr>
              <a:t>Aquí Pinjas rechazó “</a:t>
            </a:r>
            <a:r>
              <a:rPr lang="es-CO" sz="2800" b="1" i="1" dirty="0" err="1" smtClean="0">
                <a:latin typeface="Bookman Old Style" pitchFamily="18" charset="0"/>
              </a:rPr>
              <a:t>jamati</a:t>
            </a:r>
            <a:r>
              <a:rPr lang="es-CO" sz="2800" dirty="0" smtClean="0">
                <a:latin typeface="Bookman Old Style" pitchFamily="18" charset="0"/>
              </a:rPr>
              <a:t>" (ira de Hashem). </a:t>
            </a:r>
          </a:p>
          <a:p>
            <a:r>
              <a:rPr lang="es-CO" sz="2800" dirty="0" err="1" smtClean="0">
                <a:latin typeface="Bookman Old Style" pitchFamily="18" charset="0"/>
              </a:rPr>
              <a:t>Jamati</a:t>
            </a:r>
            <a:r>
              <a:rPr lang="es-CO" sz="2800" dirty="0" smtClean="0">
                <a:latin typeface="Bookman Old Style" pitchFamily="18" charset="0"/>
              </a:rPr>
              <a:t> se escribe ‘jet’, ‘mem’, ‘</a:t>
            </a:r>
            <a:r>
              <a:rPr lang="es-CO" sz="2800" dirty="0" err="1" smtClean="0">
                <a:latin typeface="Bookman Old Style" pitchFamily="18" charset="0"/>
              </a:rPr>
              <a:t>tav</a:t>
            </a:r>
            <a:r>
              <a:rPr lang="es-CO" sz="2800" dirty="0" smtClean="0">
                <a:latin typeface="Bookman Old Style" pitchFamily="18" charset="0"/>
              </a:rPr>
              <a:t>’ y ‘</a:t>
            </a:r>
            <a:r>
              <a:rPr lang="es-CO" sz="2800" dirty="0" err="1" smtClean="0">
                <a:latin typeface="Bookman Old Style" pitchFamily="18" charset="0"/>
              </a:rPr>
              <a:t>yud</a:t>
            </a:r>
            <a:r>
              <a:rPr lang="es-CO" sz="2800" dirty="0" smtClean="0">
                <a:latin typeface="Bookman Old Style" pitchFamily="18" charset="0"/>
              </a:rPr>
              <a:t>’. </a:t>
            </a:r>
          </a:p>
          <a:p>
            <a:r>
              <a:rPr lang="es-CO" sz="2800" dirty="0" smtClean="0">
                <a:latin typeface="Bookman Old Style" pitchFamily="18" charset="0"/>
              </a:rPr>
              <a:t>Al contrario de lo que encontramos por tzedaká, en el estado de ira de Hashem, "mem" y “</a:t>
            </a:r>
            <a:r>
              <a:rPr lang="es-CO" sz="2800" dirty="0" err="1" smtClean="0">
                <a:latin typeface="Bookman Old Style" pitchFamily="18" charset="0"/>
              </a:rPr>
              <a:t>tav</a:t>
            </a:r>
            <a:r>
              <a:rPr lang="es-CO" sz="2800" dirty="0" smtClean="0">
                <a:latin typeface="Bookman Old Style" pitchFamily="18" charset="0"/>
              </a:rPr>
              <a:t>" ("met" = muerte) están uno al lado del otro. </a:t>
            </a:r>
          </a:p>
          <a:p>
            <a:r>
              <a:rPr lang="es-CO" sz="2800" dirty="0" smtClean="0">
                <a:latin typeface="Bookman Old Style" pitchFamily="18" charset="0"/>
              </a:rPr>
              <a:t>La primera y la cuarta letra, “jet" y "</a:t>
            </a:r>
            <a:r>
              <a:rPr lang="es-CO" sz="2800" dirty="0" err="1" smtClean="0">
                <a:latin typeface="Bookman Old Style" pitchFamily="18" charset="0"/>
              </a:rPr>
              <a:t>yud</a:t>
            </a:r>
            <a:r>
              <a:rPr lang="es-CO" sz="2800" dirty="0" smtClean="0">
                <a:latin typeface="Bookman Old Style" pitchFamily="18" charset="0"/>
              </a:rPr>
              <a:t>" (“jai" = vida) están distantes entre sí.</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CO" dirty="0" smtClean="0">
                <a:latin typeface="Bookman Old Style" pitchFamily="18" charset="0"/>
              </a:rPr>
              <a:t>Pinjas rechazó esa ira, causando la ruptura de "met“-muerte, y el cese posterior de la plaga.</a:t>
            </a:r>
          </a:p>
          <a:p>
            <a:r>
              <a:rPr lang="es-ES" dirty="0" smtClean="0">
                <a:latin typeface="Bookman Old Style" pitchFamily="18" charset="0"/>
              </a:rPr>
              <a:t>Por esto recibió la recompensa más asombrosa: </a:t>
            </a:r>
          </a:p>
          <a:p>
            <a:r>
              <a:rPr lang="es-ES" dirty="0" smtClean="0">
                <a:latin typeface="Bookman Old Style" pitchFamily="18" charset="0"/>
              </a:rPr>
              <a:t>"Hineni noten lo et-briti shalom {He aquí, le daré mi pacto de paz.} [25:12]"</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 Sforno explica que el pacto de paz era, de hecho, la paz desde la muerte misma. </a:t>
            </a:r>
          </a:p>
          <a:p>
            <a:r>
              <a:rPr lang="es-ES" dirty="0" smtClean="0">
                <a:latin typeface="Bookman Old Style" pitchFamily="18" charset="0"/>
              </a:rPr>
              <a:t>Pinjas recibió inmunidad del </a:t>
            </a:r>
            <a:r>
              <a:rPr lang="es-ES" dirty="0" err="1" smtClean="0">
                <a:latin typeface="Bookman Old Style" pitchFamily="18" charset="0"/>
              </a:rPr>
              <a:t>malaj</a:t>
            </a:r>
            <a:r>
              <a:rPr lang="es-ES" dirty="0" smtClean="0">
                <a:latin typeface="Bookman Old Style" pitchFamily="18" charset="0"/>
              </a:rPr>
              <a:t> </a:t>
            </a:r>
            <a:r>
              <a:rPr lang="es-ES" dirty="0" err="1" smtClean="0">
                <a:latin typeface="Bookman Old Style" pitchFamily="18" charset="0"/>
              </a:rPr>
              <a:t>ha’mavet</a:t>
            </a:r>
            <a:r>
              <a:rPr lang="es-ES" dirty="0" smtClean="0">
                <a:latin typeface="Bookman Old Style" pitchFamily="18" charset="0"/>
              </a:rPr>
              <a:t> {el ángel de la muerte}. </a:t>
            </a:r>
          </a:p>
          <a:p>
            <a:r>
              <a:rPr lang="es-ES" dirty="0" smtClean="0">
                <a:latin typeface="Bookman Old Style" pitchFamily="18" charset="0"/>
              </a:rPr>
              <a:t>Esto nace de la opinión de que el profeta Eliyahu {Elijah} no es otro que Pinjas. </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Eliyahu, se nos enseña en los </a:t>
            </a:r>
            <a:r>
              <a:rPr lang="es-ES" dirty="0" err="1" smtClean="0">
                <a:latin typeface="Bookman Old Style" pitchFamily="18" charset="0"/>
              </a:rPr>
              <a:t>Neviim</a:t>
            </a:r>
            <a:r>
              <a:rPr lang="es-ES" dirty="0" smtClean="0">
                <a:latin typeface="Bookman Old Style" pitchFamily="18" charset="0"/>
              </a:rPr>
              <a:t> {Profetas}, ascendió a los cielos en un carro de fuego. </a:t>
            </a:r>
          </a:p>
          <a:p>
            <a:r>
              <a:rPr lang="es-ES" dirty="0" smtClean="0">
                <a:latin typeface="Bookman Old Style" pitchFamily="18" charset="0"/>
              </a:rPr>
              <a:t>Con este pacto de paz nunca murió.</a:t>
            </a:r>
          </a:p>
          <a:p>
            <a:r>
              <a:rPr lang="es-ES" dirty="0" smtClean="0">
                <a:latin typeface="Bookman Old Style" pitchFamily="18" charset="0"/>
              </a:rPr>
              <a:t>¿Cómo fue que la venganza que Pinjas vengó fue tan única y ejemplar que mereció una recompensa tan increíble?</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Se cuenta la historia (Alrededor de la mesa de </a:t>
            </a:r>
            <a:r>
              <a:rPr lang="es-ES" sz="2800" dirty="0" err="1" smtClean="0">
                <a:latin typeface="Bookman Old Style" pitchFamily="18" charset="0"/>
              </a:rPr>
              <a:t>Maggid</a:t>
            </a:r>
            <a:r>
              <a:rPr lang="es-ES" sz="2800" dirty="0" smtClean="0">
                <a:latin typeface="Bookman Old Style" pitchFamily="18" charset="0"/>
              </a:rPr>
              <a:t> – del Rabino </a:t>
            </a:r>
            <a:r>
              <a:rPr lang="es-ES" sz="2800" dirty="0" err="1" smtClean="0">
                <a:latin typeface="Bookman Old Style" pitchFamily="18" charset="0"/>
              </a:rPr>
              <a:t>Paysach</a:t>
            </a:r>
            <a:r>
              <a:rPr lang="es-ES" sz="2800" dirty="0" smtClean="0">
                <a:latin typeface="Bookman Old Style" pitchFamily="18" charset="0"/>
              </a:rPr>
              <a:t> </a:t>
            </a:r>
            <a:r>
              <a:rPr lang="es-ES" sz="2800" dirty="0" err="1" smtClean="0">
                <a:latin typeface="Bookman Old Style" pitchFamily="18" charset="0"/>
              </a:rPr>
              <a:t>Krohn</a:t>
            </a:r>
            <a:r>
              <a:rPr lang="es-ES" sz="2800" dirty="0" smtClean="0">
                <a:latin typeface="Bookman Old Style" pitchFamily="18" charset="0"/>
              </a:rPr>
              <a:t>) de un hombre rico, R ’Zev, conocido por su compasión por los demás. </a:t>
            </a:r>
          </a:p>
          <a:p>
            <a:r>
              <a:rPr lang="es-ES" sz="2800" dirty="0" smtClean="0">
                <a:latin typeface="Bookman Old Style" pitchFamily="18" charset="0"/>
              </a:rPr>
              <a:t>Aunque era un hombre de negocios duro, siempre encontraba un lugar en su corazón para los menos afortunados que él, que a menudo le pedía ayuda.</a:t>
            </a:r>
          </a:p>
          <a:p>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Un día, Shimon, un hombre que había incumplido muchas obligaciones en el pasado, llamó para pedir un préstamo grande. </a:t>
            </a:r>
          </a:p>
          <a:p>
            <a:r>
              <a:rPr lang="es-ES" dirty="0" smtClean="0">
                <a:latin typeface="Bookman Old Style" pitchFamily="18" charset="0"/>
              </a:rPr>
              <a:t>Sabiendo que nadie más le prestaría dinero, R ’Zev decidió ayudarlo. </a:t>
            </a:r>
          </a:p>
          <a:p>
            <a:r>
              <a:rPr lang="es-ES" dirty="0" smtClean="0">
                <a:latin typeface="Bookman Old Style" pitchFamily="18" charset="0"/>
              </a:rPr>
              <a:t>Seguramente, sería una manera de hacerlo cambiar.</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Esperaba que Shimon apreciara el hecho de haberlo ayudado cuando nadie más lo haría y mostrara esa apreciación pagando el préstamo a tiempo.</a:t>
            </a:r>
          </a:p>
          <a:p>
            <a:r>
              <a:rPr lang="es-ES" sz="2800" dirty="0" smtClean="0">
                <a:latin typeface="Bookman Old Style" pitchFamily="18" charset="0"/>
              </a:rPr>
              <a:t>Desafortunadamente ese no fue el caso. </a:t>
            </a:r>
          </a:p>
          <a:p>
            <a:r>
              <a:rPr lang="es-ES" sz="2800" dirty="0" smtClean="0">
                <a:latin typeface="Bookman Old Style" pitchFamily="18" charset="0"/>
              </a:rPr>
              <a:t>La fecha de vencimiento llegó y se fue sin siquiera una palabra de Shimon.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200" b="1" i="1" dirty="0" smtClean="0">
                <a:latin typeface="Bookman Old Style" pitchFamily="18" charset="0"/>
              </a:rPr>
              <a:t>COMO VENGAR EL HONOR DE HASHEM</a:t>
            </a:r>
            <a:endParaRPr lang="en-US" sz="1200" dirty="0" smtClean="0">
              <a:latin typeface="Bookman Old Style" pitchFamily="18" charset="0"/>
            </a:endParaRPr>
          </a:p>
          <a:p>
            <a:r>
              <a:rPr lang="es-ES" sz="2800" dirty="0" smtClean="0">
                <a:latin typeface="Bookman Old Style" pitchFamily="18" charset="0"/>
              </a:rPr>
              <a:t>Después de más de dos años, incluso la inagotable paciencia de R 'Zev finalmente alcanzó su límite. </a:t>
            </a:r>
          </a:p>
          <a:p>
            <a:r>
              <a:rPr lang="es-ES" sz="2800" dirty="0" smtClean="0">
                <a:latin typeface="Bookman Old Style" pitchFamily="18" charset="0"/>
              </a:rPr>
              <a:t>Buscó a Shimon para pedirle su dinero de vuelta.</a:t>
            </a:r>
          </a:p>
          <a:p>
            <a:r>
              <a:rPr lang="es-ES" sz="2800" dirty="0" smtClean="0">
                <a:latin typeface="Bookman Old Style" pitchFamily="18" charset="0"/>
              </a:rPr>
              <a:t>No hace falta decir que R ’Zev se sorprendió por completo cuando Shimon negó haber recibido algún préstamo de él. </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“¿Cómo te atreves a negar el préstamo? ¡Te ayudé cuando nadie más lo haría! ¿Así es como me "pagas"? R ’Zev le dijo enojado.</a:t>
            </a:r>
          </a:p>
          <a:p>
            <a:r>
              <a:rPr lang="es-ES" sz="2800" dirty="0" smtClean="0">
                <a:latin typeface="Bookman Old Style" pitchFamily="18" charset="0"/>
              </a:rPr>
              <a:t>Shimon se mantuvo firme en su tranquila negación, sin dejar a R ’Zev ningún recurso solamente de convocar a Shimon a una corte rabínica.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Los jueces dictaminaron que, en ausencia de documentos o testigos, Shimon tenía la opción de jurar que no había recibido ningún dinero de R 'Zev y, por lo tanto, podría ser exonerado.</a:t>
            </a:r>
          </a:p>
          <a:p>
            <a:r>
              <a:rPr lang="es-ES" sz="2800" dirty="0" smtClean="0">
                <a:latin typeface="Bookman Old Style" pitchFamily="18" charset="0"/>
              </a:rPr>
              <a:t>R 'Zev confiaba en que incluso Shimon no tendría la audacia de jurar falsamente, pero una vez más calculó mal. </a:t>
            </a: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Shimon juró con calma que no había tomado prestado ningún dinero. </a:t>
            </a:r>
          </a:p>
          <a:p>
            <a:r>
              <a:rPr lang="es-ES" sz="2800" dirty="0" smtClean="0">
                <a:latin typeface="Bookman Old Style" pitchFamily="18" charset="0"/>
              </a:rPr>
              <a:t>En este punto, R ’Zev lo perdió ..."No me importa el dinero, pero ¿cómo puedes jurar falsamente? </a:t>
            </a:r>
          </a:p>
          <a:p>
            <a:r>
              <a:rPr lang="es-ES" sz="2800" dirty="0" smtClean="0">
                <a:latin typeface="Bookman Old Style" pitchFamily="18" charset="0"/>
              </a:rPr>
              <a:t>¿Ni siquiera los Diez Mandamientos significan nada para ti? ¡Eres una desgracia para ti y para todos los judíos! </a:t>
            </a: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Con eso, R ’Zev salió de la habitación.</a:t>
            </a:r>
          </a:p>
          <a:p>
            <a:r>
              <a:rPr lang="es-ES" sz="2800" dirty="0" smtClean="0">
                <a:latin typeface="Bookman Old Style" pitchFamily="18" charset="0"/>
              </a:rPr>
              <a:t>Durante meses, R ’Zev todavía estaba furioso. "No me importa el dinero, pero ¿cómo podría jurar falsamente?" él se diría una y otra vez.</a:t>
            </a:r>
          </a:p>
          <a:p>
            <a:r>
              <a:rPr lang="es-ES" sz="2800" dirty="0" smtClean="0">
                <a:latin typeface="Bookman Old Style" pitchFamily="18" charset="0"/>
              </a:rPr>
              <a:t>Pasaron los años y el incidente fue olvidado. Entonces, una tarde de Shabat, R ’Zev fue al frente de la sinagoga e hizo un anuncio sorprendente.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“Hace algunos años tuve un incidente con Shimon. Después de la decisión de los jueces, critiqué a Shimon públicamente de una manera muy severa. Así como lo difamé públicamente, ahora le ruego su perdón públicamente".</a:t>
            </a:r>
          </a:p>
          <a:p>
            <a:r>
              <a:rPr lang="es-ES" dirty="0" smtClean="0">
                <a:latin typeface="Bookman Old Style" pitchFamily="18" charset="0"/>
              </a:rPr>
              <a:t>Los feligreses quedaron atónitos.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Inmediatamente después de las oraciones, la gente corrió a R ’Zev, curiosos por saber qué provocó esta disculpa después de tantos años. </a:t>
            </a:r>
          </a:p>
          <a:p>
            <a:r>
              <a:rPr lang="es-ES" dirty="0" smtClean="0">
                <a:latin typeface="Bookman Old Style" pitchFamily="18" charset="0"/>
              </a:rPr>
              <a:t>Luego contó la siguiente historia.</a:t>
            </a:r>
          </a:p>
          <a:p>
            <a:r>
              <a:rPr lang="es-ES" dirty="0" smtClean="0">
                <a:latin typeface="Bookman Old Style" pitchFamily="18" charset="0"/>
              </a:rPr>
              <a:t>“La semana pasada estuve viajando por negocios a través de una ciudad lejana. </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Tenía algo de tiempo libre, así que decidí sentarme en la corte rabínica que para entonces se convocaba. </a:t>
            </a:r>
          </a:p>
          <a:p>
            <a:r>
              <a:rPr lang="es-ES" dirty="0" smtClean="0">
                <a:latin typeface="Bookman Old Style" pitchFamily="18" charset="0"/>
              </a:rPr>
              <a:t>Mientras me sentaba y escuchaba, me di cuenta de que estaban juzgando un caso casi idéntico al que había presentado contra Shimon hace unos años.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 hombre que había admitido ante otras personas que había tomado prestado dinero de cierto individuo rico ahora lo negaba. </a:t>
            </a:r>
          </a:p>
          <a:p>
            <a:r>
              <a:rPr lang="es-ES" sz="2800" dirty="0" smtClean="0">
                <a:latin typeface="Bookman Old Style" pitchFamily="18" charset="0"/>
              </a:rPr>
              <a:t>Los jueces dictaminaron que podía jurar y estar libre de cualquier obligación. </a:t>
            </a:r>
          </a:p>
          <a:p>
            <a:r>
              <a:rPr lang="es-ES" sz="2800" dirty="0" smtClean="0">
                <a:latin typeface="Bookman Old Style" pitchFamily="18" charset="0"/>
              </a:rPr>
              <a:t>Nadie pensó que juraría, pero lo hizo. </a:t>
            </a:r>
          </a:p>
          <a:p>
            <a:r>
              <a:rPr lang="es-ES" sz="2800" dirty="0" smtClean="0">
                <a:latin typeface="Bookman Old Style" pitchFamily="18" charset="0"/>
              </a:rPr>
              <a:t>Vi que todo sucedía y no me desconcertó ".</a:t>
            </a:r>
          </a:p>
          <a:p>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“Mientras viajaba a casa, se me ocurrió una idea. </a:t>
            </a:r>
          </a:p>
          <a:p>
            <a:r>
              <a:rPr lang="es-ES" sz="2800" dirty="0" smtClean="0">
                <a:latin typeface="Bookman Old Style" pitchFamily="18" charset="0"/>
              </a:rPr>
              <a:t>Este hombre también había violado los mismos mandamientos que me habían molestado hace tantos años, pero ahora realmente no me molestaba. ¿Por qué me había molestado tanto con Shimon pero nada con él? </a:t>
            </a: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Me di cuenta de que realmente era mi dinero lo que me estaba enfureciendo todo el tiempo. </a:t>
            </a:r>
          </a:p>
          <a:p>
            <a:r>
              <a:rPr lang="es-ES" dirty="0" smtClean="0">
                <a:latin typeface="Bookman Old Style" pitchFamily="18" charset="0"/>
              </a:rPr>
              <a:t>Seguía diciendo que era la falsa juramentación y la profanación del nombre de Hashem, pero ahora veo que realmente era simplemente el hecho de que era mi dinero.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Por eso no tenía derecho a hablar tan duramente contra él".</a:t>
            </a:r>
          </a:p>
          <a:p>
            <a:r>
              <a:rPr lang="es-ES" dirty="0" smtClean="0">
                <a:latin typeface="Bookman Old Style" pitchFamily="18" charset="0"/>
              </a:rPr>
              <a:t>Pinjas, dice el pasuk {verso}, era "</a:t>
            </a:r>
            <a:r>
              <a:rPr lang="es-ES" dirty="0" err="1" smtClean="0">
                <a:latin typeface="Bookman Old Style" pitchFamily="18" charset="0"/>
              </a:rPr>
              <a:t>kan’o</a:t>
            </a:r>
            <a:r>
              <a:rPr lang="es-ES" dirty="0" smtClean="0">
                <a:latin typeface="Bookman Old Style" pitchFamily="18" charset="0"/>
              </a:rPr>
              <a:t> et </a:t>
            </a:r>
            <a:r>
              <a:rPr lang="es-ES" dirty="0" err="1" smtClean="0">
                <a:latin typeface="Bookman Old Style" pitchFamily="18" charset="0"/>
              </a:rPr>
              <a:t>kinati</a:t>
            </a:r>
            <a:r>
              <a:rPr lang="es-ES" dirty="0" smtClean="0">
                <a:latin typeface="Bookman Old Style" pitchFamily="18" charset="0"/>
              </a:rPr>
              <a:t>". Estaba vengando el honor de Hashem. </a:t>
            </a:r>
          </a:p>
          <a:p>
            <a:r>
              <a:rPr lang="es-ES" dirty="0" smtClean="0">
                <a:latin typeface="Bookman Old Style" pitchFamily="18" charset="0"/>
              </a:rPr>
              <a:t>Ni siquiera tenía en mente sus propios intereses personales. </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Al hacerlo, se elevó por encima de la confusa mezcla de bien y mal de la que todos estamos compuestos. </a:t>
            </a:r>
          </a:p>
          <a:p>
            <a:r>
              <a:rPr lang="es-ES" sz="2800" dirty="0" smtClean="0">
                <a:latin typeface="Bookman Old Style" pitchFamily="18" charset="0"/>
              </a:rPr>
              <a:t>No necesitaba el proceso normal de vida / muerte que todos debemos soportar para separarnos y reconstruirlo de una manera puramente buena. </a:t>
            </a:r>
          </a:p>
          <a:p>
            <a:r>
              <a:rPr lang="es-ES" sz="2800" dirty="0" smtClean="0">
                <a:latin typeface="Bookman Old Style" pitchFamily="18" charset="0"/>
              </a:rPr>
              <a:t>El vivió por siempre.</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Para rezar por la redención, debemos dejar de lado nuestras propias consideraciones personales (las vacaciones planificadas, etc.) y preocuparnos por la increíble profanación del nombre de Hashem que resulta del mundo que continúa en su estado actual. Debemos ser "</a:t>
            </a:r>
            <a:r>
              <a:rPr lang="es-ES" sz="2800" dirty="0" err="1" smtClean="0">
                <a:latin typeface="Bookman Old Style" pitchFamily="18" charset="0"/>
              </a:rPr>
              <a:t>kan’o</a:t>
            </a:r>
            <a:r>
              <a:rPr lang="es-ES" sz="2800" dirty="0" smtClean="0">
                <a:latin typeface="Bookman Old Style" pitchFamily="18" charset="0"/>
              </a:rPr>
              <a:t> es </a:t>
            </a:r>
            <a:r>
              <a:rPr lang="es-ES" sz="2800" dirty="0" err="1" smtClean="0">
                <a:latin typeface="Bookman Old Style" pitchFamily="18" charset="0"/>
              </a:rPr>
              <a:t>kinasi</a:t>
            </a:r>
            <a:r>
              <a:rPr lang="es-ES" sz="2800" dirty="0" smtClean="0">
                <a:latin typeface="Bookman Old Style" pitchFamily="18" charset="0"/>
              </a:rPr>
              <a:t>", estar celosos de Hashem sin involucrar nuestros propios negocios y preocupaciones.</a:t>
            </a:r>
          </a:p>
          <a:p>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Una vez que lleguemos a ese punto, la noticia de la redención será traída por nada menos que Pinjas / Eliyahu. </a:t>
            </a:r>
          </a:p>
          <a:p>
            <a:r>
              <a:rPr lang="es-ES" sz="2800" dirty="0" smtClean="0">
                <a:latin typeface="Bookman Old Style" pitchFamily="18" charset="0"/>
              </a:rPr>
              <a:t>Informándonos que sus enseñanzas finalmente se han aprendido e internalizado mientras bailamos juntos para saludar al </a:t>
            </a:r>
            <a:r>
              <a:rPr lang="es-ES" sz="2800" dirty="0" err="1" smtClean="0">
                <a:latin typeface="Bookman Old Style" pitchFamily="18" charset="0"/>
              </a:rPr>
              <a:t>Moshiac</a:t>
            </a:r>
            <a:r>
              <a:rPr lang="es-ES" sz="2800" dirty="0" smtClean="0">
                <a:latin typeface="Bookman Old Style" pitchFamily="18" charset="0"/>
              </a:rPr>
              <a:t> que finalmente le enseñará al mundo sobre Hashem.</a:t>
            </a:r>
          </a:p>
          <a:p>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Preguntas de discusión de Parashat Pinjas:</a:t>
            </a:r>
            <a:endParaRPr lang="en-US" dirty="0" smtClean="0">
              <a:latin typeface="Bookman Old Style" pitchFamily="18" charset="0"/>
            </a:endParaRPr>
          </a:p>
          <a:p>
            <a:r>
              <a:rPr lang="es-MX" dirty="0" smtClean="0">
                <a:latin typeface="Bookman Old Style" pitchFamily="18" charset="0"/>
              </a:rPr>
              <a:t>1) Las hijas de Zelofejad tienen derechos sobre la tierra de su padre fallecido. </a:t>
            </a:r>
          </a:p>
          <a:p>
            <a:r>
              <a:rPr lang="es-MX" dirty="0" smtClean="0">
                <a:latin typeface="Bookman Old Style" pitchFamily="18" charset="0"/>
              </a:rPr>
              <a:t>Describa qué tan importante es esta decisión para las mujeres, entonces y ahora.</a:t>
            </a:r>
            <a:endParaRPr lang="en-US" dirty="0" smtClean="0">
              <a:latin typeface="Bookman Old Style" pitchFamily="18" charset="0"/>
            </a:endParaRPr>
          </a:p>
          <a:p>
            <a:pPr>
              <a:buNone/>
            </a:pP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2) Moisés, sabiendo que era su hora de morir, le pidió a Dios que designara un líder para los israelitas. </a:t>
            </a:r>
          </a:p>
          <a:p>
            <a:r>
              <a:rPr lang="es-MX" dirty="0" smtClean="0">
                <a:latin typeface="Bookman Old Style" pitchFamily="18" charset="0"/>
              </a:rPr>
              <a:t>¿Hay un líder del pueblo judío hoy? Si es así, ¿quién? Si no, ¿por qué? ¿Sería útil tener un líder para todo el pueblo judío hoy?</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3) ¿Por qué crees que Dios eligió a Josué, hijo de Nun, para seguir los pasos de Moisés como líder de los israelitas? </a:t>
            </a:r>
          </a:p>
          <a:p>
            <a:r>
              <a:rPr lang="es-MX" dirty="0" smtClean="0">
                <a:latin typeface="Bookman Old Style" pitchFamily="18" charset="0"/>
              </a:rPr>
              <a:t>Nombre algunas cualidades de liderazgo y lealtad que Yehoshúa ha demostrado hasta ahora en la Torá. </a:t>
            </a:r>
          </a:p>
          <a:p>
            <a:r>
              <a:rPr lang="es-MX" dirty="0" smtClean="0">
                <a:latin typeface="Bookman Old Style" pitchFamily="18" charset="0"/>
              </a:rPr>
              <a:t>¿Cuál de estas cualidades compartes con Yehoshúa?</a:t>
            </a:r>
            <a:endParaRPr lang="en-US" dirty="0" smtClean="0">
              <a:latin typeface="Bookman Old Style" pitchFamily="18" charset="0"/>
            </a:endParaRP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4) Nombra algunos líderes judíos en tu comunidad. </a:t>
            </a:r>
          </a:p>
          <a:p>
            <a:r>
              <a:rPr lang="es-MX" dirty="0" smtClean="0">
                <a:latin typeface="Bookman Old Style" pitchFamily="18" charset="0"/>
              </a:rPr>
              <a:t>¿Cómo se convirtieron en líderes? </a:t>
            </a:r>
          </a:p>
          <a:p>
            <a:r>
              <a:rPr lang="es-MX" dirty="0" smtClean="0">
                <a:latin typeface="Bookman Old Style" pitchFamily="18" charset="0"/>
              </a:rPr>
              <a:t>¿Cómo crees que se están desempeñando como líderes de tu comunidad judía?</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17</a:t>
            </a:r>
            <a:r>
              <a:rPr lang="es-ES" sz="1600" dirty="0" smtClean="0">
                <a:latin typeface="Bookman Old Style" pitchFamily="18" charset="0"/>
              </a:rPr>
              <a:t> </a:t>
            </a:r>
            <a:r>
              <a:rPr lang="es-ES" sz="1600" dirty="0" smtClean="0">
                <a:latin typeface="Bookman Old Style" pitchFamily="18" charset="0"/>
              </a:rPr>
              <a:t>de Tamuz, </a:t>
            </a:r>
            <a:r>
              <a:rPr lang="es-ES" sz="1600" b="0" i="0" u="none" strike="noStrike" cap="none" dirty="0" smtClean="0">
                <a:solidFill>
                  <a:srgbClr val="898989"/>
                </a:solidFill>
                <a:latin typeface="Bookman Old Style" pitchFamily="18" charset="0"/>
                <a:sym typeface="Calibri"/>
              </a:rPr>
              <a:t>5784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a:t>
            </a:r>
            <a:r>
              <a:rPr lang="es-ES" sz="1600" b="0" i="0" u="none" strike="noStrike" cap="none" dirty="0" smtClean="0">
                <a:solidFill>
                  <a:srgbClr val="898989"/>
                </a:solidFill>
                <a:latin typeface="Bookman Old Style" pitchFamily="18" charset="0"/>
                <a:sym typeface="Calibri"/>
              </a:rPr>
              <a:t>23, 2024-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60084</TotalTime>
  <Words>14035</Words>
  <Application>Microsoft Office PowerPoint</Application>
  <PresentationFormat>On-screen Show (4:3)</PresentationFormat>
  <Paragraphs>1140</Paragraphs>
  <Slides>217</Slides>
  <Notes>217</Notes>
  <HiddenSlides>0</HiddenSlides>
  <MMClips>0</MMClips>
  <ScaleCrop>false</ScaleCrop>
  <HeadingPairs>
    <vt:vector size="4" baseType="variant">
      <vt:variant>
        <vt:lpstr>Theme</vt:lpstr>
      </vt:variant>
      <vt:variant>
        <vt:i4>1</vt:i4>
      </vt:variant>
      <vt:variant>
        <vt:lpstr>Slide Titles</vt:lpstr>
      </vt:variant>
      <vt:variant>
        <vt:i4>217</vt:i4>
      </vt:variant>
    </vt:vector>
  </HeadingPairs>
  <TitlesOfParts>
    <vt:vector size="218" baseType="lpstr">
      <vt:lpstr>Office Theme</vt:lpstr>
      <vt:lpstr> </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Slide 217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440</cp:revision>
  <dcterms:modified xsi:type="dcterms:W3CDTF">2024-07-26T17:05:47Z</dcterms:modified>
</cp:coreProperties>
</file>