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36"/>
  </p:notesMasterIdLst>
  <p:sldIdLst>
    <p:sldId id="256" r:id="rId2"/>
    <p:sldId id="708" r:id="rId3"/>
    <p:sldId id="707" r:id="rId4"/>
    <p:sldId id="751" r:id="rId5"/>
    <p:sldId id="752" r:id="rId6"/>
    <p:sldId id="753" r:id="rId7"/>
    <p:sldId id="754" r:id="rId8"/>
    <p:sldId id="755" r:id="rId9"/>
    <p:sldId id="756" r:id="rId10"/>
    <p:sldId id="757" r:id="rId11"/>
    <p:sldId id="758" r:id="rId12"/>
    <p:sldId id="759" r:id="rId13"/>
    <p:sldId id="760" r:id="rId14"/>
    <p:sldId id="761" r:id="rId15"/>
    <p:sldId id="762" r:id="rId16"/>
    <p:sldId id="763" r:id="rId17"/>
    <p:sldId id="764" r:id="rId18"/>
    <p:sldId id="765" r:id="rId19"/>
    <p:sldId id="766" r:id="rId20"/>
    <p:sldId id="767" r:id="rId21"/>
    <p:sldId id="768" r:id="rId22"/>
    <p:sldId id="769" r:id="rId23"/>
    <p:sldId id="770" r:id="rId24"/>
    <p:sldId id="771" r:id="rId25"/>
    <p:sldId id="772" r:id="rId26"/>
    <p:sldId id="773" r:id="rId27"/>
    <p:sldId id="774" r:id="rId28"/>
    <p:sldId id="844" r:id="rId29"/>
    <p:sldId id="868" r:id="rId30"/>
    <p:sldId id="869" r:id="rId31"/>
    <p:sldId id="870" r:id="rId32"/>
    <p:sldId id="871" r:id="rId33"/>
    <p:sldId id="872" r:id="rId34"/>
    <p:sldId id="873" r:id="rId35"/>
    <p:sldId id="874" r:id="rId36"/>
    <p:sldId id="875" r:id="rId37"/>
    <p:sldId id="876" r:id="rId38"/>
    <p:sldId id="877" r:id="rId39"/>
    <p:sldId id="878" r:id="rId40"/>
    <p:sldId id="879" r:id="rId41"/>
    <p:sldId id="867" r:id="rId42"/>
    <p:sldId id="845" r:id="rId43"/>
    <p:sldId id="846" r:id="rId44"/>
    <p:sldId id="863" r:id="rId45"/>
    <p:sldId id="864" r:id="rId46"/>
    <p:sldId id="847" r:id="rId47"/>
    <p:sldId id="848" r:id="rId48"/>
    <p:sldId id="849" r:id="rId49"/>
    <p:sldId id="850" r:id="rId50"/>
    <p:sldId id="851" r:id="rId51"/>
    <p:sldId id="853" r:id="rId52"/>
    <p:sldId id="852" r:id="rId53"/>
    <p:sldId id="854" r:id="rId54"/>
    <p:sldId id="855" r:id="rId55"/>
    <p:sldId id="856" r:id="rId56"/>
    <p:sldId id="857" r:id="rId57"/>
    <p:sldId id="858" r:id="rId58"/>
    <p:sldId id="859" r:id="rId59"/>
    <p:sldId id="860" r:id="rId60"/>
    <p:sldId id="865" r:id="rId61"/>
    <p:sldId id="866" r:id="rId62"/>
    <p:sldId id="861" r:id="rId63"/>
    <p:sldId id="862" r:id="rId64"/>
    <p:sldId id="815" r:id="rId65"/>
    <p:sldId id="816" r:id="rId66"/>
    <p:sldId id="817" r:id="rId67"/>
    <p:sldId id="818" r:id="rId68"/>
    <p:sldId id="819" r:id="rId69"/>
    <p:sldId id="820" r:id="rId70"/>
    <p:sldId id="821" r:id="rId71"/>
    <p:sldId id="822" r:id="rId72"/>
    <p:sldId id="823" r:id="rId73"/>
    <p:sldId id="824" r:id="rId74"/>
    <p:sldId id="825" r:id="rId75"/>
    <p:sldId id="826" r:id="rId76"/>
    <p:sldId id="827" r:id="rId77"/>
    <p:sldId id="828" r:id="rId78"/>
    <p:sldId id="829" r:id="rId79"/>
    <p:sldId id="830" r:id="rId80"/>
    <p:sldId id="831" r:id="rId81"/>
    <p:sldId id="832" r:id="rId82"/>
    <p:sldId id="833" r:id="rId83"/>
    <p:sldId id="834" r:id="rId84"/>
    <p:sldId id="835" r:id="rId85"/>
    <p:sldId id="836" r:id="rId86"/>
    <p:sldId id="837" r:id="rId87"/>
    <p:sldId id="838" r:id="rId88"/>
    <p:sldId id="839" r:id="rId89"/>
    <p:sldId id="840" r:id="rId90"/>
    <p:sldId id="841" r:id="rId91"/>
    <p:sldId id="842" r:id="rId92"/>
    <p:sldId id="843" r:id="rId93"/>
    <p:sldId id="814" r:id="rId94"/>
    <p:sldId id="783" r:id="rId95"/>
    <p:sldId id="784" r:id="rId96"/>
    <p:sldId id="785" r:id="rId97"/>
    <p:sldId id="786" r:id="rId98"/>
    <p:sldId id="787" r:id="rId99"/>
    <p:sldId id="788" r:id="rId100"/>
    <p:sldId id="789" r:id="rId101"/>
    <p:sldId id="790" r:id="rId102"/>
    <p:sldId id="791" r:id="rId103"/>
    <p:sldId id="792" r:id="rId104"/>
    <p:sldId id="793" r:id="rId105"/>
    <p:sldId id="794" r:id="rId106"/>
    <p:sldId id="795" r:id="rId107"/>
    <p:sldId id="796" r:id="rId108"/>
    <p:sldId id="797" r:id="rId109"/>
    <p:sldId id="802" r:id="rId110"/>
    <p:sldId id="798" r:id="rId111"/>
    <p:sldId id="799" r:id="rId112"/>
    <p:sldId id="800" r:id="rId113"/>
    <p:sldId id="801" r:id="rId114"/>
    <p:sldId id="803" r:id="rId115"/>
    <p:sldId id="804" r:id="rId116"/>
    <p:sldId id="805" r:id="rId117"/>
    <p:sldId id="806" r:id="rId118"/>
    <p:sldId id="807" r:id="rId119"/>
    <p:sldId id="808" r:id="rId120"/>
    <p:sldId id="809" r:id="rId121"/>
    <p:sldId id="811" r:id="rId122"/>
    <p:sldId id="810" r:id="rId123"/>
    <p:sldId id="812" r:id="rId124"/>
    <p:sldId id="813" r:id="rId125"/>
    <p:sldId id="735" r:id="rId126"/>
    <p:sldId id="775" r:id="rId127"/>
    <p:sldId id="776" r:id="rId128"/>
    <p:sldId id="777" r:id="rId129"/>
    <p:sldId id="778" r:id="rId130"/>
    <p:sldId id="779" r:id="rId131"/>
    <p:sldId id="780" r:id="rId132"/>
    <p:sldId id="781" r:id="rId133"/>
    <p:sldId id="782" r:id="rId134"/>
    <p:sldId id="296" r:id="rId13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00" autoAdjust="0"/>
    <p:restoredTop sz="94859" autoAdjust="0"/>
  </p:normalViewPr>
  <p:slideViewPr>
    <p:cSldViewPr snapToGrid="0">
      <p:cViewPr>
        <p:scale>
          <a:sx n="78" d="100"/>
          <a:sy n="78" d="100"/>
        </p:scale>
        <p:origin x="-396" y="660"/>
      </p:cViewPr>
      <p:guideLst>
        <p:guide orient="horz" pos="2160"/>
        <p:guide pos="2880"/>
      </p:guideLst>
    </p:cSldViewPr>
  </p:slideViewPr>
  <p:notesTextViewPr>
    <p:cViewPr>
      <p:scale>
        <a:sx n="100" d="100"/>
        <a:sy n="100" d="100"/>
      </p:scale>
      <p:origin x="0" y="0"/>
    </p:cViewPr>
  </p:notesText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4.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Bookman Old Style" pitchFamily="18" charset="0"/>
                <a:ea typeface="Calibri"/>
                <a:cs typeface="Calibri"/>
                <a:sym typeface="Calibri"/>
              </a:rPr>
              <a:t>PARASHA </a:t>
            </a:r>
            <a:r>
              <a:rPr lang="en-US" sz="2400" dirty="0" smtClean="0">
                <a:latin typeface="Bookman Old Style" pitchFamily="18" charset="0"/>
                <a:ea typeface="Calibri"/>
                <a:cs typeface="Calibri"/>
                <a:sym typeface="Calibri"/>
              </a:rPr>
              <a:t>BERESHIT VAYISHLAJ</a:t>
            </a:r>
            <a:endParaRPr dirty="0">
              <a:latin typeface="Bookman Old Style" pitchFamily="18" charset="0"/>
            </a:endParaRPr>
          </a:p>
          <a:p>
            <a:pPr algn="ctr">
              <a:lnSpc>
                <a:spcPct val="90000"/>
              </a:lnSpc>
            </a:pPr>
            <a:r>
              <a:rPr lang="es-ES" sz="2400" dirty="0" smtClean="0">
                <a:latin typeface="Bookman Old Style" pitchFamily="18" charset="0"/>
                <a:ea typeface="Calibri"/>
                <a:cs typeface="Calibri"/>
                <a:sym typeface="Calibri"/>
              </a:rPr>
              <a:t>“</a:t>
            </a:r>
            <a:r>
              <a:rPr lang="es-CO" sz="2400" b="1" dirty="0" smtClean="0">
                <a:latin typeface="Bookman Old Style" pitchFamily="18" charset="0"/>
              </a:rPr>
              <a:t>Ante Quién te Inclinas?</a:t>
            </a:r>
            <a:r>
              <a:rPr lang="es-ES" sz="2400" dirty="0" smtClean="0">
                <a:latin typeface="Bookman Old Style" pitchFamily="18" charset="0"/>
                <a:ea typeface="Calibri"/>
                <a:cs typeface="Calibri"/>
                <a:sym typeface="Calibri"/>
              </a:rPr>
              <a:t>”</a:t>
            </a:r>
            <a:endParaRPr sz="2400" b="0" i="0" u="none" strike="noStrike" cap="none" dirty="0">
              <a:solidFill>
                <a:srgbClr val="000000"/>
              </a:solidFill>
              <a:latin typeface="Bookman Old Style" pitchFamily="18" charset="0"/>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Por: Eliyahu </a:t>
            </a:r>
            <a:r>
              <a:rPr lang="es-ES" sz="3200" b="0" i="0" u="none" strike="noStrike" cap="none" dirty="0" smtClean="0">
                <a:solidFill>
                  <a:srgbClr val="000000"/>
                </a:solidFill>
                <a:latin typeface="Bookman Old Style" pitchFamily="18" charset="0"/>
                <a:ea typeface="Calibri"/>
                <a:cs typeface="Calibri"/>
                <a:sym typeface="Calibri"/>
              </a:rPr>
              <a:t>BaYona</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32: 4 - 36:43  y Ovadía 1:1 al 1:21</a:t>
            </a:r>
          </a:p>
          <a:p>
            <a:r>
              <a:rPr lang="es-CO" sz="4400" dirty="0" smtClean="0">
                <a:latin typeface="Bookman Old Style" pitchFamily="18" charset="0"/>
              </a:rPr>
              <a:t>Vayishlaj– Y envió = וישלח</a:t>
            </a:r>
          </a:p>
          <a:p>
            <a:r>
              <a:rPr lang="en-US" dirty="0" smtClean="0">
                <a:latin typeface="Bookman Old Style" pitchFamily="18" charset="0"/>
              </a:rPr>
              <a:t>Vayishlaj Ya'akov mal'ajim lefanav el-Esav ajiv artsah Se'ir sdeh Edom.</a:t>
            </a:r>
            <a:endParaRPr lang="es-CO" dirty="0" smtClean="0">
              <a:latin typeface="Bookman Old Style" pitchFamily="18" charset="0"/>
            </a:endParaRPr>
          </a:p>
          <a:p>
            <a:pPr>
              <a:buNone/>
            </a:pPr>
            <a:r>
              <a:rPr lang="es-CO" i="1" dirty="0" smtClean="0">
                <a:latin typeface="Bookman Old Style" pitchFamily="18" charset="0"/>
              </a:rPr>
              <a:t> </a:t>
            </a:r>
            <a:r>
              <a:rPr lang="es-ES" i="1" dirty="0" smtClean="0">
                <a:latin typeface="Bookman Old Style" pitchFamily="18" charset="0"/>
              </a:rPr>
              <a:t>Y envió Jacob mensajeros delante de él a Esaú, su hermano, a tierra de Seír, al campo de Edom,</a:t>
            </a:r>
            <a:endParaRPr lang="es-CO"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dirty="0" smtClean="0"/>
          </a:p>
        </p:txBody>
      </p:sp>
      <p:pic>
        <p:nvPicPr>
          <p:cNvPr id="1026" name="Picture 2"/>
          <p:cNvPicPr>
            <a:picLocks noChangeAspect="1" noChangeArrowheads="1"/>
          </p:cNvPicPr>
          <p:nvPr/>
        </p:nvPicPr>
        <p:blipFill>
          <a:blip r:embed="rId3"/>
          <a:srcRect/>
          <a:stretch>
            <a:fillRect/>
          </a:stretch>
        </p:blipFill>
        <p:spPr bwMode="auto">
          <a:xfrm>
            <a:off x="357438" y="1129615"/>
            <a:ext cx="8359842" cy="4637201"/>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dirty="0" smtClean="0">
                <a:latin typeface="Bookman Old Style" pitchFamily="18" charset="0"/>
              </a:rPr>
              <a:t>Muchos años después de su matrimonio con Rajel y Leáh, Jacob recibió la noticia de Dios de que era hora de regresar a casa. </a:t>
            </a:r>
          </a:p>
          <a:p>
            <a:r>
              <a:rPr lang="es-MX" dirty="0" smtClean="0">
                <a:latin typeface="Bookman Old Style" pitchFamily="18" charset="0"/>
              </a:rPr>
              <a:t>Jacob envió mensajeros para encontrarse con su hermano Esaú. “Díganle que su siervo Jacob ha estado con Labán hasta ahora. </a:t>
            </a: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dirty="0" smtClean="0">
                <a:latin typeface="Bookman Old Style" pitchFamily="18" charset="0"/>
              </a:rPr>
              <a:t>Díganle que he adquirido rebaños y manadas y criados. </a:t>
            </a:r>
          </a:p>
          <a:p>
            <a:r>
              <a:rPr lang="es-MX" dirty="0" smtClean="0">
                <a:latin typeface="Bookman Old Style" pitchFamily="18" charset="0"/>
              </a:rPr>
              <a:t>Díganle que busco favor en sus ojos.</a:t>
            </a:r>
            <a:endParaRPr lang="en-US" dirty="0" smtClean="0">
              <a:latin typeface="Bookman Old Style" pitchFamily="18" charset="0"/>
            </a:endParaRPr>
          </a:p>
          <a:p>
            <a:r>
              <a:rPr lang="es-MX" dirty="0" smtClean="0">
                <a:latin typeface="Bookman Old Style" pitchFamily="18" charset="0"/>
              </a:rPr>
              <a:t>Los mensajeros pronto volvieron. </a:t>
            </a:r>
          </a:p>
          <a:p>
            <a:r>
              <a:rPr lang="es-MX" dirty="0" smtClean="0">
                <a:latin typeface="Bookman Old Style" pitchFamily="18" charset="0"/>
              </a:rPr>
              <a:t>"Tu hermano viene a tu encuentro, pero hay 400 hombres con él".</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sz="3000" dirty="0" smtClean="0">
                <a:latin typeface="Bookman Old Style" pitchFamily="18" charset="0"/>
              </a:rPr>
              <a:t>Jacob le tenía mucho miedo a su hermano (porque Jacob había engañado a su padre para que le diera la bendición especial de primogénito que estaba destinada a Esaú). </a:t>
            </a:r>
          </a:p>
          <a:p>
            <a:r>
              <a:rPr lang="es-MX" sz="3000" dirty="0" smtClean="0">
                <a:latin typeface="Bookman Old Style" pitchFamily="18" charset="0"/>
              </a:rPr>
              <a:t>Entonces Jacob dividió su campamento diciendo: "Si Esaú derriba un campamento, el otro escapará".</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sz="3000" dirty="0" smtClean="0">
                <a:latin typeface="Bookman Old Style" pitchFamily="18" charset="0"/>
              </a:rPr>
              <a:t>Acto seguido, Jacob dijo: “Oh Dios de mi padre Abraham y Dios de mi padre Isaac, Dios que me dice que regrese a mi país y que el Todopoderoso me hará bien. Libéreme de la mano de mi hermano, porque temo que me mate a mí y a mi familia, aunque usted prometió hacer que mis descendientes sean como la arena en el mar".</a:t>
            </a:r>
            <a:endParaRPr lang="en-US" sz="30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dirty="0" smtClean="0">
                <a:latin typeface="Bookman Old Style" pitchFamily="18" charset="0"/>
              </a:rPr>
              <a:t>Esa noche, Jacob apartó regalos para Esaú de sus rebaños y propiedades. </a:t>
            </a:r>
          </a:p>
          <a:p>
            <a:r>
              <a:rPr lang="es-MX" dirty="0" smtClean="0">
                <a:latin typeface="Bookman Old Style" pitchFamily="18" charset="0"/>
              </a:rPr>
              <a:t>Dio instrucciones a sus sirvientes para que vayan uno por uno, con un espacio en el medio, para presentar a Esaú estos regalos.</a:t>
            </a:r>
            <a:endParaRPr lang="en-US" dirty="0" smtClean="0">
              <a:latin typeface="Bookman Old Style" pitchFamily="18" charset="0"/>
            </a:endParaRPr>
          </a:p>
          <a:p>
            <a:r>
              <a:rPr lang="es-MX" b="1" i="1" dirty="0" smtClean="0">
                <a:latin typeface="Bookman Old Style" pitchFamily="18" charset="0"/>
              </a:rPr>
              <a:t>Jacob lucha con el ángel de Dios</a:t>
            </a:r>
            <a:endParaRPr lang="en-US" b="1"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b="1" i="1" dirty="0" smtClean="0">
                <a:latin typeface="Bookman Old Style" pitchFamily="18" charset="0"/>
              </a:rPr>
              <a:t>Jacob lucha con el ángel de Dios</a:t>
            </a:r>
            <a:endParaRPr lang="en-US" b="1" i="1" dirty="0" smtClean="0">
              <a:latin typeface="Bookman Old Style" pitchFamily="18" charset="0"/>
            </a:endParaRPr>
          </a:p>
          <a:p>
            <a:r>
              <a:rPr lang="es-MX" dirty="0" smtClean="0">
                <a:latin typeface="Bookman Old Style" pitchFamily="18" charset="0"/>
              </a:rPr>
              <a:t>Mientras los sirvientes llevaban los regalos de Jacob a Esaú, Jacob llevó a su esposa e hijos a otro campamento. </a:t>
            </a:r>
          </a:p>
          <a:p>
            <a:r>
              <a:rPr lang="es-MX" dirty="0" smtClean="0">
                <a:latin typeface="Bookman Old Style" pitchFamily="18" charset="0"/>
              </a:rPr>
              <a:t>Jacob se quedó solo en el campamento y alguien luchó con él hasta el amanecer. </a:t>
            </a: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sz="2900" dirty="0" smtClean="0">
                <a:latin typeface="Bookman Old Style" pitchFamily="18" charset="0"/>
              </a:rPr>
              <a:t>Cuando el que luchó con Jacob vio que era imposible ganar, aquel tocó la articulación superior del muslo de Jacob y se dislocó.</a:t>
            </a:r>
          </a:p>
          <a:p>
            <a:r>
              <a:rPr lang="es-MX" sz="2900" dirty="0" smtClean="0">
                <a:latin typeface="Bookman Old Style" pitchFamily="18" charset="0"/>
              </a:rPr>
              <a:t>Entonces el que estaba luchando contra Jacob dijo: "Déjame ir porque el día se está rompiendo".</a:t>
            </a:r>
            <a:endParaRPr lang="en-US" sz="2900" dirty="0" smtClean="0">
              <a:latin typeface="Bookman Old Style" pitchFamily="18" charset="0"/>
            </a:endParaRPr>
          </a:p>
          <a:p>
            <a:r>
              <a:rPr lang="es-MX" sz="2900" dirty="0" smtClean="0">
                <a:latin typeface="Bookman Old Style" pitchFamily="18" charset="0"/>
              </a:rPr>
              <a:t>Pero Jacob respondió: "No te dejaré ir a menos que me bendigas".</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dirty="0" smtClean="0">
                <a:latin typeface="Bookman Old Style" pitchFamily="18" charset="0"/>
              </a:rPr>
              <a:t>“¿Cómo te llamas?” Preguntó el luchador.</a:t>
            </a:r>
            <a:endParaRPr lang="en-US" dirty="0" smtClean="0">
              <a:latin typeface="Bookman Old Style" pitchFamily="18" charset="0"/>
            </a:endParaRPr>
          </a:p>
          <a:p>
            <a:r>
              <a:rPr lang="es-MX" dirty="0" smtClean="0">
                <a:latin typeface="Bookman Old Style" pitchFamily="18" charset="0"/>
              </a:rPr>
              <a:t>"Jacob".</a:t>
            </a:r>
            <a:endParaRPr lang="en-US" dirty="0" smtClean="0">
              <a:latin typeface="Bookman Old Style" pitchFamily="18" charset="0"/>
            </a:endParaRPr>
          </a:p>
          <a:p>
            <a:r>
              <a:rPr lang="es-MX" dirty="0" smtClean="0">
                <a:latin typeface="Bookman Old Style" pitchFamily="18" charset="0"/>
              </a:rPr>
              <a:t>"Entonces tu nombre ya no será Jacob, sino Israel, porque prevaleciendo en esta lucha te has convertido en el poder dominante delante de Dios y los hombres".</a:t>
            </a: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dirty="0" smtClean="0">
                <a:latin typeface="Bookman Old Style" pitchFamily="18" charset="0"/>
              </a:rPr>
              <a:t>El que luchó contra Jacob no le dio un nombre, sino que bendijo a Jacob. </a:t>
            </a:r>
          </a:p>
          <a:p>
            <a:r>
              <a:rPr lang="es-MX" dirty="0" smtClean="0">
                <a:latin typeface="Bookman Old Style" pitchFamily="18" charset="0"/>
              </a:rPr>
              <a:t>Jacob luego llamó al lugar Peniel: "Porque he visto cara a cara a la Divinidad y mi persona se ha mantenido intacta". </a:t>
            </a:r>
          </a:p>
          <a:p>
            <a:r>
              <a:rPr lang="es-MX" dirty="0" smtClean="0">
                <a:latin typeface="Bookman Old Style" pitchFamily="18" charset="0"/>
              </a:rPr>
              <a:t>Entonces Jacob se alejó cojeando.</a:t>
            </a:r>
            <a:endParaRPr lang="en-US" dirty="0" smtClean="0">
              <a:latin typeface="Bookman Old Style" pitchFamily="18" charset="0"/>
            </a:endParaRPr>
          </a:p>
          <a:p>
            <a:r>
              <a:rPr lang="es-MX" b="1" dirty="0" smtClean="0">
                <a:latin typeface="Bookman Old Style" pitchFamily="18" charset="0"/>
              </a:rPr>
              <a:t>Jacob se encuentra con Esaú</a:t>
            </a:r>
            <a:endParaRPr lang="en-U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b="1" dirty="0" smtClean="0">
                <a:latin typeface="Bookman Old Style" pitchFamily="18" charset="0"/>
              </a:rPr>
              <a:t>Jacob se encuentra con Esaú</a:t>
            </a:r>
            <a:endParaRPr lang="en-US" b="1" dirty="0" smtClean="0">
              <a:latin typeface="Bookman Old Style" pitchFamily="18" charset="0"/>
            </a:endParaRPr>
          </a:p>
          <a:p>
            <a:r>
              <a:rPr lang="es-MX" dirty="0" smtClean="0">
                <a:latin typeface="Bookman Old Style" pitchFamily="18" charset="0"/>
              </a:rPr>
              <a:t>Jacob levantó sus ojos y miró y ¡he aquí! Esaú venía con 400 hombres. </a:t>
            </a:r>
          </a:p>
          <a:p>
            <a:r>
              <a:rPr lang="es-MX" dirty="0" smtClean="0">
                <a:latin typeface="Bookman Old Style" pitchFamily="18" charset="0"/>
              </a:rPr>
              <a:t>Jacob inmediatamente alineó a sus familias: las criadas y sus hijos, seguidas de Lea y sus hijos, y luego Rajel y José al final. </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sz="2900" dirty="0" smtClean="0">
                <a:latin typeface="Bookman Old Style" pitchFamily="18" charset="0"/>
              </a:rPr>
              <a:t>Luego Jacob se adelantó a ellos y se inclinó en el suelo siete veces hasta que se acercó a su hermano. </a:t>
            </a:r>
          </a:p>
          <a:p>
            <a:r>
              <a:rPr lang="es-MX" sz="2900" dirty="0" smtClean="0">
                <a:latin typeface="Bookman Old Style" pitchFamily="18" charset="0"/>
              </a:rPr>
              <a:t>Esaú corrió a su encuentro y lo abrazó, se posó sobre su cuello y lo besó, y lloraron.</a:t>
            </a:r>
            <a:endParaRPr lang="en-US" sz="2900" dirty="0" smtClean="0">
              <a:latin typeface="Bookman Old Style" pitchFamily="18" charset="0"/>
            </a:endParaRPr>
          </a:p>
          <a:p>
            <a:r>
              <a:rPr lang="es-MX" sz="2900" dirty="0" smtClean="0">
                <a:latin typeface="Bookman Old Style" pitchFamily="18" charset="0"/>
              </a:rPr>
              <a:t>Después de que las familias de Jacob se presentaron con venias, Esaú se volvió hacia Jacob. </a:t>
            </a: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CO" dirty="0" smtClean="0">
                <a:latin typeface="Bookman Old Style" pitchFamily="18" charset="0"/>
              </a:rPr>
              <a:t>“Recibí tus regalos, pero tengo muchos. Guárdalos ".</a:t>
            </a:r>
          </a:p>
          <a:p>
            <a:r>
              <a:rPr lang="es-MX" dirty="0" smtClean="0">
                <a:latin typeface="Bookman Old Style" pitchFamily="18" charset="0"/>
              </a:rPr>
              <a:t>Jacob: “Pero fueron para ti un tributo de mi mano.</a:t>
            </a:r>
          </a:p>
          <a:p>
            <a:r>
              <a:rPr lang="es-MX" dirty="0" smtClean="0">
                <a:latin typeface="Bookman Old Style" pitchFamily="18" charset="0"/>
              </a:rPr>
              <a:t>He admirado tu rostro como juez y me has aceptado con amabilidad. </a:t>
            </a: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sz="3100" dirty="0" smtClean="0">
                <a:latin typeface="Bookman Old Style" pitchFamily="18" charset="0"/>
              </a:rPr>
              <a:t>Por favor, toma mi bendición, que te fue traída porque Dios me ha favorecido con ella y luego, tengo todo".</a:t>
            </a:r>
            <a:endParaRPr lang="en-US" sz="3100" dirty="0" smtClean="0">
              <a:latin typeface="Bookman Old Style" pitchFamily="18" charset="0"/>
            </a:endParaRPr>
          </a:p>
          <a:p>
            <a:r>
              <a:rPr lang="es-MX" sz="3100" dirty="0" smtClean="0">
                <a:latin typeface="Bookman Old Style" pitchFamily="18" charset="0"/>
              </a:rPr>
              <a:t>Esaú lo tomó, luego se ofreció a acompañar a Jacob a su ciudad donde vivía.</a:t>
            </a:r>
            <a:endParaRPr lang="en-US" sz="3100" dirty="0" smtClean="0">
              <a:latin typeface="Bookman Old Style" pitchFamily="18" charset="0"/>
            </a:endParaRPr>
          </a:p>
          <a:p>
            <a:r>
              <a:rPr lang="es-MX" sz="3100" dirty="0" smtClean="0">
                <a:latin typeface="Bookman Old Style" pitchFamily="18" charset="0"/>
              </a:rPr>
              <a:t>Jacob optó por seguir el ritmo natural de su viaje. </a:t>
            </a: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dirty="0" smtClean="0">
                <a:latin typeface="Bookman Old Style" pitchFamily="18" charset="0"/>
              </a:rPr>
              <a:t>Jacob luego viajó a Sucot y construyó cabañas para su propiedad. </a:t>
            </a:r>
          </a:p>
          <a:p>
            <a:r>
              <a:rPr lang="es-MX" dirty="0" smtClean="0">
                <a:latin typeface="Bookman Old Style" pitchFamily="18" charset="0"/>
              </a:rPr>
              <a:t>Luego fue a una ciudad cercana y compró algunas tierras a los hijos de Hamor para poder construir un altar. </a:t>
            </a:r>
          </a:p>
          <a:p>
            <a:r>
              <a:rPr lang="es-MX" dirty="0" smtClean="0">
                <a:latin typeface="Bookman Old Style" pitchFamily="18" charset="0"/>
              </a:rPr>
              <a:t>En el memorial, Jacob proclamó: "Dios es el Dios de Israel".</a:t>
            </a:r>
            <a:endParaRPr lang="en-US" dirty="0" smtClean="0">
              <a:latin typeface="Bookman Old Style" pitchFamily="18" charset="0"/>
            </a:endParaRPr>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sz="2800" b="1" i="1" dirty="0" smtClean="0">
                <a:latin typeface="Bookman Old Style" pitchFamily="18" charset="0"/>
              </a:rPr>
              <a:t>La violación de Dinah</a:t>
            </a:r>
          </a:p>
          <a:p>
            <a:r>
              <a:rPr lang="es-MX" sz="2800" dirty="0" smtClean="0">
                <a:latin typeface="Bookman Old Style" pitchFamily="18" charset="0"/>
              </a:rPr>
              <a:t>Dina, la hija de Lea y Jacob, fue a explorar el área.</a:t>
            </a:r>
            <a:endParaRPr lang="en-US" sz="2800" dirty="0" smtClean="0">
              <a:latin typeface="Bookman Old Style" pitchFamily="18" charset="0"/>
            </a:endParaRPr>
          </a:p>
          <a:p>
            <a:r>
              <a:rPr lang="es-MX" sz="2800" dirty="0" smtClean="0">
                <a:latin typeface="Bookman Old Style" pitchFamily="18" charset="0"/>
              </a:rPr>
              <a:t>Shejem, el hijo de Hamor el </a:t>
            </a:r>
            <a:r>
              <a:rPr lang="es-MX" sz="2800" dirty="0" err="1" smtClean="0">
                <a:latin typeface="Bookman Old Style" pitchFamily="18" charset="0"/>
              </a:rPr>
              <a:t>Hivita</a:t>
            </a:r>
            <a:r>
              <a:rPr lang="es-MX" sz="2800" dirty="0" smtClean="0">
                <a:latin typeface="Bookman Old Style" pitchFamily="18" charset="0"/>
              </a:rPr>
              <a:t>, el príncipe en la tierra, vio a Dinah, la tomó y la violó. </a:t>
            </a:r>
          </a:p>
          <a:p>
            <a:r>
              <a:rPr lang="es-MX" sz="2800" dirty="0" smtClean="0">
                <a:latin typeface="Bookman Old Style" pitchFamily="18" charset="0"/>
              </a:rPr>
              <a:t>Pero su alma se aferró a Dinah y él amaba a la muchacha y le pidió a su padre que la diera para él como esposa. </a:t>
            </a: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dirty="0" smtClean="0">
                <a:latin typeface="Bookman Old Style" pitchFamily="18" charset="0"/>
              </a:rPr>
              <a:t>Jacob y todos los hombres escucharon que Dina había sido contaminada y sus corazones estaban llenos de tristeza y enojo.</a:t>
            </a:r>
            <a:endParaRPr lang="en-US" dirty="0" smtClean="0">
              <a:latin typeface="Bookman Old Style" pitchFamily="18" charset="0"/>
            </a:endParaRPr>
          </a:p>
          <a:p>
            <a:r>
              <a:rPr lang="es-MX" dirty="0" smtClean="0">
                <a:latin typeface="Bookman Old Style" pitchFamily="18" charset="0"/>
              </a:rPr>
              <a:t>Pronto, el padre de Shejem se acercó a Jacob y le pidió permiso para que Dinah se casara con su hijo. </a:t>
            </a:r>
          </a:p>
          <a:p>
            <a:r>
              <a:rPr lang="es-MX" dirty="0" smtClean="0">
                <a:latin typeface="Bookman Old Style" pitchFamily="18" charset="0"/>
              </a:rPr>
              <a:t>Ofreció una gran dote.</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sz="2750" b="1" i="1" dirty="0" smtClean="0">
                <a:latin typeface="Bookman Old Style" pitchFamily="18" charset="0"/>
              </a:rPr>
              <a:t>Shimon y Levi lideran una masacre</a:t>
            </a:r>
            <a:endParaRPr lang="en-US" sz="2750" b="1" i="1" dirty="0" smtClean="0">
              <a:latin typeface="Bookman Old Style" pitchFamily="18" charset="0"/>
            </a:endParaRPr>
          </a:p>
          <a:p>
            <a:r>
              <a:rPr lang="es-MX" sz="2750" dirty="0" smtClean="0">
                <a:latin typeface="Bookman Old Style" pitchFamily="18" charset="0"/>
              </a:rPr>
              <a:t>Los hijos de Jacob hablaron por su padre: “No podemos hacer esto para entregar a nuestra hermana a un hombre que tiene prepucio, porque eso es una desgracia para nosotros. Sin embargo, si quieres circuncidar a tus hombres, entonces nos convertiremos en un solo pueblo. Pero si eliges no circuncidar, tomaremos a Dinah y nos iremos ".</a:t>
            </a:r>
            <a:endParaRPr lang="en-US" sz="2750" dirty="0" smtClean="0">
              <a:latin typeface="Bookman Old Style" pitchFamily="18" charset="0"/>
            </a:endParaRPr>
          </a:p>
          <a:p>
            <a:endParaRPr lang="en-US" sz="2750" dirty="0" smtClean="0"/>
          </a:p>
          <a:p>
            <a:endParaRPr lang="en-US" sz="2750" dirty="0"/>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dirty="0" smtClean="0">
                <a:latin typeface="Bookman Old Style" pitchFamily="18" charset="0"/>
              </a:rPr>
              <a:t>Ahora, el hijo y el padre y el resto de los hombres fueron circuncidados. </a:t>
            </a:r>
          </a:p>
          <a:p>
            <a:r>
              <a:rPr lang="es-MX" dirty="0" smtClean="0">
                <a:latin typeface="Bookman Old Style" pitchFamily="18" charset="0"/>
              </a:rPr>
              <a:t>En el tercer día, cuando los hombres sufrían, los dos hermanos de Dinah, Shimon y Levi, vinieron y mataron a todos los hombres de esa ciudad, incluido el hombre que violó a su hermana. </a:t>
            </a: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dirty="0" smtClean="0">
                <a:latin typeface="Bookman Old Style" pitchFamily="18" charset="0"/>
              </a:rPr>
              <a:t>Luego tomaron la propiedad de la gente y tomaron cautivas a todas las mujeres y niños.</a:t>
            </a:r>
            <a:endParaRPr lang="en-US" dirty="0" smtClean="0">
              <a:latin typeface="Bookman Old Style" pitchFamily="18" charset="0"/>
            </a:endParaRPr>
          </a:p>
          <a:p>
            <a:r>
              <a:rPr lang="es-MX" dirty="0" smtClean="0">
                <a:latin typeface="Bookman Old Style" pitchFamily="18" charset="0"/>
              </a:rPr>
              <a:t>Pero Jacob le dijo a Shimon y Levi: “Me has traído problemas. Me desacreditas entre las personas que viven en Canaán. Se juntarán y nos atacarán a todos nosotros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32: 4 - 36:43 y Ovadía 1:1 al 1:21</a:t>
            </a:r>
          </a:p>
          <a:p>
            <a:r>
              <a:rPr lang="es-MX" dirty="0" smtClean="0">
                <a:latin typeface="Bookman Old Style" pitchFamily="18" charset="0"/>
              </a:rPr>
              <a:t>Más tarde, Dios le dijo a Jacob: "Ve a Beth-el y vive allí y haz un altar a Dios".</a:t>
            </a:r>
            <a:endParaRPr lang="en-US" dirty="0" smtClean="0">
              <a:latin typeface="Bookman Old Style" pitchFamily="18" charset="0"/>
            </a:endParaRPr>
          </a:p>
          <a:p>
            <a:r>
              <a:rPr lang="es-MX" dirty="0" smtClean="0">
                <a:latin typeface="Bookman Old Style" pitchFamily="18" charset="0"/>
              </a:rPr>
              <a:t>Ahí, Jacob hizo que todos los cautivos se purificaran, se cambiaran de ropa y le trajeran sus dioses extranjeros. </a:t>
            </a:r>
          </a:p>
          <a:p>
            <a:r>
              <a:rPr lang="es-MX" dirty="0" smtClean="0">
                <a:latin typeface="Bookman Old Style" pitchFamily="18" charset="0"/>
              </a:rPr>
              <a:t>Jacob sepultó a estos dioses debajo del roble en la ciudad de la violación.</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sz="2800" b="1" i="1" dirty="0" smtClean="0">
                <a:latin typeface="Bookman Old Style" pitchFamily="18" charset="0"/>
              </a:rPr>
              <a:t>Rajel muere durante el parto</a:t>
            </a:r>
            <a:endParaRPr lang="en-US" sz="2800" b="1" i="1" dirty="0" smtClean="0">
              <a:latin typeface="Bookman Old Style" pitchFamily="18" charset="0"/>
            </a:endParaRPr>
          </a:p>
          <a:p>
            <a:r>
              <a:rPr lang="es-MX" sz="2800" dirty="0" smtClean="0">
                <a:latin typeface="Bookman Old Style" pitchFamily="18" charset="0"/>
              </a:rPr>
              <a:t>La gente de Jacob luego fue a Beth-el, donde luchó esa noche. </a:t>
            </a:r>
          </a:p>
          <a:p>
            <a:r>
              <a:rPr lang="es-MX" sz="2800" dirty="0" smtClean="0">
                <a:latin typeface="Bookman Old Style" pitchFamily="18" charset="0"/>
              </a:rPr>
              <a:t>Dios se apareció a Jacob y Dios lo bendijo. </a:t>
            </a:r>
          </a:p>
          <a:p>
            <a:r>
              <a:rPr lang="es-MX" sz="2800" dirty="0" smtClean="0">
                <a:latin typeface="Bookman Old Style" pitchFamily="18" charset="0"/>
              </a:rPr>
              <a:t>“Tu nombre nunca será Jacob, sino Israel. Yo soy Dios, el Todo Suficiente. Sé fructífero y multiplícate, y reyes saldrán de tus entrañas. Y la tierra que le di a Abraham e Isaac, te la daré ”. </a:t>
            </a: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dirty="0" smtClean="0">
                <a:latin typeface="Bookman Old Style" pitchFamily="18" charset="0"/>
              </a:rPr>
              <a:t>Entonces, Jacob erigió un memorial allí.</a:t>
            </a:r>
            <a:endParaRPr lang="en-US" dirty="0" smtClean="0">
              <a:latin typeface="Bookman Old Style" pitchFamily="18" charset="0"/>
            </a:endParaRPr>
          </a:p>
          <a:p>
            <a:r>
              <a:rPr lang="es-MX" dirty="0" smtClean="0">
                <a:latin typeface="Bookman Old Style" pitchFamily="18" charset="0"/>
              </a:rPr>
              <a:t>Ahora Rajel estaba embarazada. </a:t>
            </a:r>
          </a:p>
          <a:p>
            <a:r>
              <a:rPr lang="es-MX" dirty="0" smtClean="0">
                <a:latin typeface="Bookman Old Style" pitchFamily="18" charset="0"/>
              </a:rPr>
              <a:t>En su viaje, ella tuvo dificultades para dar a luz. </a:t>
            </a:r>
          </a:p>
          <a:p>
            <a:r>
              <a:rPr lang="es-MX" dirty="0" smtClean="0">
                <a:latin typeface="Bookman Old Style" pitchFamily="18" charset="0"/>
              </a:rPr>
              <a:t>La partera le dijo: "No temas, porque este también es un hijo para ti". </a:t>
            </a: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sz="2900" dirty="0" smtClean="0">
                <a:latin typeface="Bookman Old Style" pitchFamily="18" charset="0"/>
              </a:rPr>
              <a:t>Cuando su alma se fue a la muerte, ella lo llamó Ben-</a:t>
            </a:r>
            <a:r>
              <a:rPr lang="es-MX" sz="2900" dirty="0" err="1" smtClean="0">
                <a:latin typeface="Bookman Old Style" pitchFamily="18" charset="0"/>
              </a:rPr>
              <a:t>oni</a:t>
            </a:r>
            <a:r>
              <a:rPr lang="es-MX" sz="2900" dirty="0" smtClean="0">
                <a:latin typeface="Bookman Old Style" pitchFamily="18" charset="0"/>
              </a:rPr>
              <a:t>, pero Jacob lo llamó Benjamín.</a:t>
            </a:r>
          </a:p>
          <a:p>
            <a:r>
              <a:rPr lang="es-MX" sz="2900" dirty="0" smtClean="0">
                <a:latin typeface="Bookman Old Style" pitchFamily="18" charset="0"/>
              </a:rPr>
              <a:t>Enterraron a Raquel con una lápida.</a:t>
            </a:r>
            <a:endParaRPr lang="en-US" sz="2900" dirty="0" smtClean="0">
              <a:latin typeface="Bookman Old Style" pitchFamily="18" charset="0"/>
            </a:endParaRPr>
          </a:p>
          <a:p>
            <a:r>
              <a:rPr lang="es-MX" sz="2900" dirty="0" smtClean="0">
                <a:latin typeface="Bookman Old Style" pitchFamily="18" charset="0"/>
              </a:rPr>
              <a:t>Jacob viajó a su padre Isaac en la tierra de Canaán. </a:t>
            </a:r>
          </a:p>
          <a:p>
            <a:r>
              <a:rPr lang="es-MX" sz="2900" dirty="0" smtClean="0">
                <a:latin typeface="Bookman Old Style" pitchFamily="18" charset="0"/>
              </a:rPr>
              <a:t>Isaac murió a los ciento ochenta años con sus hijos, Esaú y Jacob, enterrándolo.</a:t>
            </a: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Génesis 32: 4 - 36:43 y Ovadía 1:1 al 1:21</a:t>
            </a:r>
          </a:p>
          <a:p>
            <a:r>
              <a:rPr lang="es-MX" dirty="0" smtClean="0">
                <a:latin typeface="Bookman Old Style" pitchFamily="18" charset="0"/>
              </a:rPr>
              <a:t>Esaú llevó a sus familias y sus propiedades a otra tierra, lejos de su hermano Jacob, porque su riqueza era demasiado grande para que pudieran vivir juntos.</a:t>
            </a:r>
            <a:endParaRPr lang="en-US" dirty="0" smtClean="0">
              <a:latin typeface="Bookman Old Style" pitchFamily="18" charset="0"/>
            </a:endParaRPr>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dirty="0" smtClean="0">
                <a:latin typeface="Bookman Old Style" pitchFamily="18" charset="0"/>
              </a:rPr>
              <a:t>Ante Quién te Inclinas?</a:t>
            </a:r>
            <a:endParaRPr lang="es-CO" sz="2800" b="1" dirty="0" smtClean="0">
              <a:latin typeface="Bookman Old Style" pitchFamily="18" charset="0"/>
            </a:endParaRPr>
          </a:p>
          <a:p>
            <a:pPr>
              <a:buNone/>
            </a:pPr>
            <a:r>
              <a:rPr lang="es-ES" sz="2400" dirty="0" smtClean="0">
                <a:latin typeface="Bookman Old Style" pitchFamily="18" charset="0"/>
              </a:rPr>
              <a:t>Basado en El </a:t>
            </a:r>
            <a:r>
              <a:rPr lang="es-ES" sz="2400" dirty="0" smtClean="0">
                <a:latin typeface="Bookman Old Style" pitchFamily="18" charset="0"/>
              </a:rPr>
              <a:t>Zohar Bereshit 189ª- Traducido y anotado por Rahmiel-Hayyim Drizin</a:t>
            </a:r>
            <a:endParaRPr lang="es-ES" sz="2400" dirty="0" smtClean="0">
              <a:latin typeface="Bookman Old Style" pitchFamily="18" charset="0"/>
            </a:endParaRPr>
          </a:p>
          <a:p>
            <a:pPr>
              <a:buNone/>
            </a:pPr>
            <a:r>
              <a:rPr lang="es-ES" dirty="0" smtClean="0">
                <a:latin typeface="Bookman Old Style" pitchFamily="18" charset="0"/>
              </a:rPr>
              <a:t>"Y pasó delante de ellos y se inclinó hasta el suelo siete veces".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rabino Elazar citó el versículo: "porque no adoraréis a ningún otro Di-s: porque el Todopoderoso, cuyo nombre es Celoso, es un Di-s celoso". </a:t>
            </a:r>
            <a:r>
              <a:rPr lang="es-ES" sz="2000" b="1" dirty="0" smtClean="0">
                <a:latin typeface="Bookman Old Style" pitchFamily="18" charset="0"/>
              </a:rPr>
              <a:t>(Éxodo 34:14) </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CO" sz="3200" b="1" dirty="0" smtClean="0">
                <a:latin typeface="Bookman Old Style" pitchFamily="18" charset="0"/>
              </a:rPr>
              <a:t>Ante Quién te Inclinas?</a:t>
            </a:r>
            <a:endParaRPr lang="es-CO" sz="3200" b="1" dirty="0" smtClean="0">
              <a:latin typeface="Bookman Old Style"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Cómo pudo Jacob, el más grande de los patriarcas, el elegido para ser la porción perfecta de Di-s y el que está muy cerca de Él, inclinarse ante este malvado Esaú, que está del lado de la idolatría? </a:t>
            </a:r>
            <a:r>
              <a:rPr lang="es-ES" dirty="0" smtClean="0">
                <a:latin typeface="Bookman Old Style" pitchFamily="18" charset="0"/>
              </a:rPr>
              <a:t> </a:t>
            </a:r>
          </a:p>
          <a:p>
            <a:pPr>
              <a:buNone/>
            </a:pPr>
            <a:r>
              <a:rPr lang="es-ES" dirty="0" smtClean="0">
                <a:latin typeface="Bookman Old Style" pitchFamily="18" charset="0"/>
              </a:rPr>
              <a:t>¡</a:t>
            </a:r>
            <a:r>
              <a:rPr lang="es-ES" dirty="0" smtClean="0">
                <a:latin typeface="Bookman Old Style" pitchFamily="18" charset="0"/>
              </a:rPr>
              <a:t>Porque inclinarse ante él es lo mismo que inclinarse ante otro dios!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CO" sz="3200" b="1" dirty="0" smtClean="0">
                <a:latin typeface="Bookman Old Style" pitchFamily="18" charset="0"/>
              </a:rPr>
              <a:t>Ante Quién te Inclinas?</a:t>
            </a:r>
            <a:endParaRPr lang="es-CO" sz="3200" b="1" dirty="0" smtClean="0">
              <a:latin typeface="Bookman Old Style"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Puedes </a:t>
            </a:r>
            <a:r>
              <a:rPr lang="es-ES" dirty="0" smtClean="0">
                <a:latin typeface="Bookman Old Style" pitchFamily="18" charset="0"/>
              </a:rPr>
              <a:t>encontrar la respuesta consultando el dicho de que cuando el zorro está en ascenso, [incluso el león] se inclinará ante él</a:t>
            </a:r>
            <a:r>
              <a:rPr lang="es-ES" dirty="0" smtClean="0">
                <a:latin typeface="Bookman Old Style" pitchFamily="18" charset="0"/>
              </a:rPr>
              <a:t>.</a:t>
            </a:r>
          </a:p>
          <a:p>
            <a:pPr>
              <a:buNone/>
            </a:pPr>
            <a:r>
              <a:rPr lang="es-ES" dirty="0" smtClean="0">
                <a:latin typeface="Bookman Old Style" pitchFamily="18" charset="0"/>
              </a:rPr>
              <a:t>Esto, sin embargo, no es así, porque Esaú es considerado un idólatra, y Jacob nunca se inclinaría ante ese lado y porción</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CO" sz="3200" b="1" dirty="0" smtClean="0">
                <a:latin typeface="Bookman Old Style" pitchFamily="18" charset="0"/>
              </a:rPr>
              <a:t>Ante Quién te Inclinas?</a:t>
            </a:r>
            <a:endParaRPr lang="es-CO" sz="3200" b="1" dirty="0" smtClean="0">
              <a:latin typeface="Bookman Old Style"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Para explicar esto, mira que] está escrito, "y así le dirás: ¡Al Viviente! Paz a ti, y paz a tu casa, y paz a todo lo que tienes". </a:t>
            </a:r>
            <a:r>
              <a:rPr lang="es-ES" sz="2000" b="1" dirty="0" smtClean="0">
                <a:latin typeface="Bookman Old Style" pitchFamily="18" charset="0"/>
              </a:rPr>
              <a:t>(I Samuel 25:6) </a:t>
            </a:r>
            <a:endParaRPr lang="es-ES" b="1" dirty="0" smtClean="0">
              <a:latin typeface="Bookman Old Style" pitchFamily="18" charset="0"/>
            </a:endParaRPr>
          </a:p>
          <a:p>
            <a:pPr>
              <a:buNone/>
            </a:pPr>
            <a:r>
              <a:rPr lang="es-ES" dirty="0" smtClean="0">
                <a:latin typeface="Bookman Old Style" pitchFamily="18" charset="0"/>
              </a:rPr>
              <a:t>Si </a:t>
            </a:r>
            <a:r>
              <a:rPr lang="es-ES" dirty="0" smtClean="0">
                <a:latin typeface="Bookman Old Style" pitchFamily="18" charset="0"/>
              </a:rPr>
              <a:t>está prohibido dar el primer saludo de paz a los malvados [porque Shalom/paz es un Nombre de Di-s], ¿por qué David le dijo esto a Nabal?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CO" sz="3200" b="1" dirty="0" smtClean="0">
                <a:latin typeface="Bookman Old Style" pitchFamily="18" charset="0"/>
              </a:rPr>
              <a:t>Ante Quién te Inclinas?</a:t>
            </a:r>
            <a:endParaRPr lang="es-CO" sz="3200" b="1" dirty="0" smtClean="0">
              <a:latin typeface="Bookman Old Style"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Le </a:t>
            </a:r>
            <a:r>
              <a:rPr lang="es-ES" dirty="0" smtClean="0">
                <a:latin typeface="Bookman Old Style" pitchFamily="18" charset="0"/>
              </a:rPr>
              <a:t>dijo esto a Di-s [como lo insinúan las palabras adicionales del saludo “al Viviente"] para conectar a Nabal con el Viviente, aunque Nabal pensó que estaba dirigido a él</a:t>
            </a:r>
            <a:r>
              <a:rPr lang="es-ES" dirty="0" smtClean="0">
                <a:latin typeface="Bookman Old Style" pitchFamily="18" charset="0"/>
              </a:rPr>
              <a:t>.</a:t>
            </a:r>
          </a:p>
          <a:p>
            <a:pPr>
              <a:buNone/>
            </a:pPr>
            <a:r>
              <a:rPr lang="es-ES" dirty="0" smtClean="0">
                <a:latin typeface="Bookman Old Style" pitchFamily="18" charset="0"/>
              </a:rPr>
              <a:t>De manera similar, "Israel se inclinó sobre la cabecera de la cama". </a:t>
            </a:r>
            <a:r>
              <a:rPr lang="es-ES" sz="2000" b="1" dirty="0" smtClean="0">
                <a:latin typeface="Bookman Old Style" pitchFamily="18" charset="0"/>
              </a:rPr>
              <a:t>(Gén. 47:31) </a:t>
            </a:r>
            <a:endParaRPr lang="es-ES" b="1"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Se inclinó ante su hijo [José]?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CO" sz="3200" b="1" dirty="0" smtClean="0">
                <a:latin typeface="Bookman Old Style" pitchFamily="18" charset="0"/>
              </a:rPr>
              <a:t>Ante Quién te Inclinas?</a:t>
            </a:r>
            <a:endParaRPr lang="es-CO" sz="3200" b="1" dirty="0" smtClean="0">
              <a:latin typeface="Bookman Old Style"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No</a:t>
            </a:r>
            <a:r>
              <a:rPr lang="es-ES" sz="3000" dirty="0" smtClean="0">
                <a:latin typeface="Bookman Old Style" pitchFamily="18" charset="0"/>
              </a:rPr>
              <a:t>, se inclinó ante el lugar donde reposaba la Shejiná [porque la Shejiná se manifiesta sobre la cabeza del enfermo en la cabecera de la cama]. </a:t>
            </a:r>
            <a:endParaRPr lang="es-ES" sz="3000" dirty="0" smtClean="0">
              <a:latin typeface="Bookman Old Style" pitchFamily="18" charset="0"/>
            </a:endParaRPr>
          </a:p>
          <a:p>
            <a:pPr>
              <a:buNone/>
            </a:pPr>
            <a:r>
              <a:rPr lang="es-ES" sz="3000" dirty="0" smtClean="0">
                <a:latin typeface="Bookman Old Style" pitchFamily="18" charset="0"/>
              </a:rPr>
              <a:t>Aquí </a:t>
            </a:r>
            <a:r>
              <a:rPr lang="es-ES" sz="3000" dirty="0" smtClean="0">
                <a:latin typeface="Bookman Old Style" pitchFamily="18" charset="0"/>
              </a:rPr>
              <a:t>también, "Y pasó delante de ellos", [¿Qué añaden las palabras “Y Él”?], lo que significa que la Shejiná suprema que se manifestó frente a Jacob fue delante de él.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CO" sz="3200" b="1" dirty="0" smtClean="0">
                <a:latin typeface="Bookman Old Style" pitchFamily="18" charset="0"/>
              </a:rPr>
              <a:t>Ante Quién te Inclinas?</a:t>
            </a:r>
            <a:endParaRPr lang="es-CO" sz="3200" b="1" dirty="0" smtClean="0">
              <a:latin typeface="Bookman Old Style"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Este </a:t>
            </a:r>
            <a:r>
              <a:rPr lang="es-ES" sz="3100" dirty="0" smtClean="0">
                <a:latin typeface="Bookman Old Style" pitchFamily="18" charset="0"/>
              </a:rPr>
              <a:t>es el guardián supremo, que lo vigilaba. </a:t>
            </a:r>
            <a:endParaRPr lang="es-ES" sz="3100" dirty="0" smtClean="0">
              <a:latin typeface="Bookman Old Style" pitchFamily="18" charset="0"/>
            </a:endParaRPr>
          </a:p>
          <a:p>
            <a:pPr>
              <a:buNone/>
            </a:pPr>
            <a:r>
              <a:rPr lang="es-ES" sz="3100" dirty="0" smtClean="0">
                <a:latin typeface="Bookman Old Style" pitchFamily="18" charset="0"/>
              </a:rPr>
              <a:t>Cuando </a:t>
            </a:r>
            <a:r>
              <a:rPr lang="es-ES" sz="3100" dirty="0" smtClean="0">
                <a:latin typeface="Bookman Old Style" pitchFamily="18" charset="0"/>
              </a:rPr>
              <a:t>Jacob la vio caminando delante de él, dijo: "Ahora es el momento de inclinarse ante Di-s" que iba delante de él</a:t>
            </a:r>
            <a:r>
              <a:rPr lang="es-ES" sz="3100" dirty="0" smtClean="0">
                <a:latin typeface="Bookman Old Style" pitchFamily="18" charset="0"/>
              </a:rPr>
              <a:t>.</a:t>
            </a:r>
          </a:p>
          <a:p>
            <a:pPr>
              <a:buNone/>
            </a:pPr>
            <a:r>
              <a:rPr lang="es-ES" sz="3100" dirty="0" smtClean="0">
                <a:latin typeface="Bookman Old Style" pitchFamily="18" charset="0"/>
              </a:rPr>
              <a:t>Se arrodilló y se inclinó siete veces, "hasta que llegó cerca de su hermano". </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CO" sz="3200" b="1" dirty="0" smtClean="0">
                <a:latin typeface="Bookman Old Style" pitchFamily="18" charset="0"/>
              </a:rPr>
              <a:t>Ante Quién te Inclinas?</a:t>
            </a:r>
            <a:endParaRPr lang="es-CO" sz="3200" b="1" dirty="0" smtClean="0">
              <a:latin typeface="Bookman Old Style"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 </a:t>
            </a:r>
            <a:r>
              <a:rPr lang="es-ES" dirty="0" smtClean="0">
                <a:latin typeface="Bookman Old Style" pitchFamily="18" charset="0"/>
              </a:rPr>
              <a:t>está escrito: 'Se inclinó ante Esaú', pero cuando vio a Di-s caminando delante de él, se inclinó ante Él. </a:t>
            </a:r>
            <a:endParaRPr lang="es-ES" dirty="0" smtClean="0">
              <a:latin typeface="Bookman Old Style" pitchFamily="18" charset="0"/>
            </a:endParaRPr>
          </a:p>
          <a:p>
            <a:pPr>
              <a:buNone/>
            </a:pPr>
            <a:r>
              <a:rPr lang="es-ES" dirty="0" smtClean="0">
                <a:latin typeface="Bookman Old Style" pitchFamily="18" charset="0"/>
              </a:rPr>
              <a:t>Esto </a:t>
            </a:r>
            <a:r>
              <a:rPr lang="es-ES" dirty="0" smtClean="0">
                <a:latin typeface="Bookman Old Style" pitchFamily="18" charset="0"/>
              </a:rPr>
              <a:t>indicaba que no estaba respetando ni adorando a otra persona. </a:t>
            </a:r>
            <a:endParaRPr lang="es-ES" dirty="0" smtClean="0">
              <a:latin typeface="Bookman Old Style" pitchFamily="18" charset="0"/>
            </a:endParaRPr>
          </a:p>
          <a:p>
            <a:pPr>
              <a:buNone/>
            </a:pPr>
            <a:r>
              <a:rPr lang="es-ES" dirty="0" smtClean="0">
                <a:latin typeface="Bookman Old Style" pitchFamily="18" charset="0"/>
              </a:rPr>
              <a:t>Todo </a:t>
            </a:r>
            <a:r>
              <a:rPr lang="es-ES" dirty="0" smtClean="0">
                <a:latin typeface="Bookman Old Style" pitchFamily="18" charset="0"/>
              </a:rPr>
              <a:t>se hizo apropiadamente.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CO" sz="3200" b="1" dirty="0" smtClean="0">
                <a:latin typeface="Bookman Old Style" pitchFamily="18" charset="0"/>
              </a:rPr>
              <a:t>Ante Quién te Inclinas?</a:t>
            </a:r>
            <a:endParaRPr lang="es-CO" sz="3200" b="1" dirty="0" smtClean="0">
              <a:latin typeface="Bookman Old Style"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Felices </a:t>
            </a:r>
            <a:r>
              <a:rPr lang="es-ES" sz="2800" dirty="0" smtClean="0">
                <a:latin typeface="Bookman Old Style" pitchFamily="18" charset="0"/>
              </a:rPr>
              <a:t>los justos, cuyas acciones son para la gloria de su Maestro, para no desviarse a derecha o izquierda. </a:t>
            </a:r>
            <a:endParaRPr lang="es-ES" sz="2800" dirty="0" smtClean="0">
              <a:latin typeface="Bookman Old Style" pitchFamily="18" charset="0"/>
            </a:endParaRPr>
          </a:p>
          <a:p>
            <a:pPr>
              <a:buNone/>
            </a:pPr>
            <a:r>
              <a:rPr lang="es-ES" sz="2800" dirty="0" smtClean="0">
                <a:latin typeface="Bookman Old Style" pitchFamily="18" charset="0"/>
              </a:rPr>
              <a:t>1 Esto nos enseña que si vemos a un justo haciendo algo que no parece apropiado, entonces no debemos pensar mal de él, porque no debemos dudar de que no está conectado con el Cielo, y Di-s examina todos los corazones. y conoce todos los pensamientos del hombre.</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CO" sz="3200" b="1" dirty="0" smtClean="0">
                <a:latin typeface="Bookman Old Style" pitchFamily="18" charset="0"/>
              </a:rPr>
              <a:t>Ante Quién te Inclinas?</a:t>
            </a:r>
            <a:endParaRPr lang="es-CO" sz="3200" b="1" dirty="0" smtClean="0">
              <a:latin typeface="Bookman Old Style"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BeRahamim LeHayyim</a:t>
            </a:r>
            <a:r>
              <a:rPr lang="es-ES" dirty="0" smtClean="0">
                <a:latin typeface="Bookman Old Style" pitchFamily="18" charset="0"/>
              </a:rPr>
              <a:t>:</a:t>
            </a:r>
          </a:p>
          <a:p>
            <a:pPr>
              <a:buNone/>
            </a:pPr>
            <a:r>
              <a:rPr lang="es-ES" dirty="0" smtClean="0">
                <a:latin typeface="Bookman Old Style" pitchFamily="18" charset="0"/>
              </a:rPr>
              <a:t>Lo </a:t>
            </a:r>
            <a:r>
              <a:rPr lang="es-ES" dirty="0" smtClean="0">
                <a:latin typeface="Bookman Old Style" pitchFamily="18" charset="0"/>
              </a:rPr>
              <a:t>que ves no es necesariamente lo que obtienes. </a:t>
            </a:r>
            <a:endParaRPr lang="es-ES" dirty="0" smtClean="0">
              <a:latin typeface="Bookman Old Style" pitchFamily="18" charset="0"/>
            </a:endParaRPr>
          </a:p>
          <a:p>
            <a:pPr>
              <a:buNone/>
            </a:pPr>
            <a:r>
              <a:rPr lang="es-ES" dirty="0" smtClean="0">
                <a:latin typeface="Bookman Old Style" pitchFamily="18" charset="0"/>
              </a:rPr>
              <a:t>Las </a:t>
            </a:r>
            <a:r>
              <a:rPr lang="es-ES" dirty="0" smtClean="0">
                <a:latin typeface="Bookman Old Style" pitchFamily="18" charset="0"/>
              </a:rPr>
              <a:t>apariencias engañan. </a:t>
            </a:r>
            <a:endParaRPr lang="es-ES" dirty="0" smtClean="0">
              <a:latin typeface="Bookman Old Style" pitchFamily="18" charset="0"/>
            </a:endParaRPr>
          </a:p>
          <a:p>
            <a:pPr>
              <a:buNone/>
            </a:pPr>
            <a:r>
              <a:rPr lang="es-ES" dirty="0" smtClean="0">
                <a:latin typeface="Bookman Old Style" pitchFamily="18" charset="0"/>
              </a:rPr>
              <a:t>Y </a:t>
            </a:r>
            <a:r>
              <a:rPr lang="es-ES" dirty="0" smtClean="0">
                <a:latin typeface="Bookman Old Style" pitchFamily="18" charset="0"/>
              </a:rPr>
              <a:t>todos somos maestros del juicio</a:t>
            </a:r>
            <a:r>
              <a:rPr lang="es-ES" dirty="0" smtClean="0">
                <a:latin typeface="Bookman Old Style" pitchFamily="18" charset="0"/>
              </a:rPr>
              <a:t>.</a:t>
            </a:r>
          </a:p>
          <a:p>
            <a:pPr>
              <a:buNone/>
            </a:pPr>
            <a:r>
              <a:rPr lang="es-ES" dirty="0" smtClean="0">
                <a:latin typeface="Bookman Old Style" pitchFamily="18" charset="0"/>
              </a:rPr>
              <a:t>Juzgar </a:t>
            </a:r>
            <a:r>
              <a:rPr lang="es-ES" dirty="0" smtClean="0">
                <a:latin typeface="Bookman Old Style" pitchFamily="18" charset="0"/>
              </a:rPr>
              <a:t>a nuestro prójimo por el lado del mérito es una conciencia mesiánica.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Pero por qué es tan difícil de hacer</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CO" sz="3200" b="1" dirty="0" smtClean="0">
                <a:latin typeface="Bookman Old Style" pitchFamily="18" charset="0"/>
              </a:rPr>
              <a:t>Ante Quién te Inclinas?</a:t>
            </a:r>
            <a:endParaRPr lang="es-CO" sz="3200" b="1" dirty="0" smtClean="0">
              <a:latin typeface="Bookman Old Style"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Quizás </a:t>
            </a:r>
            <a:r>
              <a:rPr lang="es-ES" sz="2900" dirty="0" smtClean="0">
                <a:latin typeface="Bookman Old Style" pitchFamily="18" charset="0"/>
              </a:rPr>
              <a:t>el hecho de que somos inferiores se deba a nuestra inseguridad profundamente arraigada, en lo más profundo de todos nosotros. </a:t>
            </a:r>
            <a:endParaRPr lang="es-ES" sz="2900" dirty="0" smtClean="0">
              <a:latin typeface="Bookman Old Style" pitchFamily="18" charset="0"/>
            </a:endParaRPr>
          </a:p>
          <a:p>
            <a:pPr>
              <a:buNone/>
            </a:pPr>
            <a:r>
              <a:rPr lang="es-ES" sz="2900" dirty="0" smtClean="0">
                <a:latin typeface="Bookman Old Style" pitchFamily="18" charset="0"/>
              </a:rPr>
              <a:t>Que </a:t>
            </a:r>
            <a:r>
              <a:rPr lang="es-ES" sz="2900" dirty="0" smtClean="0">
                <a:latin typeface="Bookman Old Style" pitchFamily="18" charset="0"/>
              </a:rPr>
              <a:t>no somos lo suficientemente buenos, lo suficientemente bonitos, lo suficientemente ricos, lo suficientemente bronceados, lo suficientemente inteligentes, lo suficientemente musicales, etc.</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CO" sz="3200" b="1" dirty="0" smtClean="0">
                <a:latin typeface="Bookman Old Style" pitchFamily="18" charset="0"/>
              </a:rPr>
              <a:t>Ante Quién te Inclinas?</a:t>
            </a:r>
            <a:endParaRPr lang="es-CO" sz="3200" b="1" dirty="0" smtClean="0">
              <a:latin typeface="Bookman Old Style"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queremos amar a nuestro prójimo como a nosotros mismos, probablemente deberíamos amarnos a nosotros mismos primero. </a:t>
            </a:r>
            <a:endParaRPr lang="es-ES" dirty="0" smtClean="0">
              <a:latin typeface="Bookman Old Style" pitchFamily="18" charset="0"/>
            </a:endParaRPr>
          </a:p>
          <a:p>
            <a:pPr>
              <a:buNone/>
            </a:pPr>
            <a:r>
              <a:rPr lang="es-ES" dirty="0" smtClean="0">
                <a:latin typeface="Bookman Old Style" pitchFamily="18" charset="0"/>
              </a:rPr>
              <a:t>Entonces </a:t>
            </a:r>
            <a:r>
              <a:rPr lang="es-ES" dirty="0" smtClean="0">
                <a:latin typeface="Bookman Old Style" pitchFamily="18" charset="0"/>
              </a:rPr>
              <a:t>podremos salir</a:t>
            </a:r>
            <a:r>
              <a:rPr lang="es-ES" dirty="0" smtClean="0">
                <a:latin typeface="Bookman Old Style" pitchFamily="18" charset="0"/>
              </a:rPr>
              <a:t>.</a:t>
            </a:r>
          </a:p>
          <a:p>
            <a:pPr>
              <a:buNone/>
            </a:pPr>
            <a:r>
              <a:rPr lang="es-ES" dirty="0" smtClean="0">
                <a:latin typeface="Bookman Old Style" pitchFamily="18" charset="0"/>
              </a:rPr>
              <a:t>Cuando </a:t>
            </a:r>
            <a:r>
              <a:rPr lang="es-ES" dirty="0" smtClean="0">
                <a:latin typeface="Bookman Old Style" pitchFamily="18" charset="0"/>
              </a:rPr>
              <a:t>uno se ama verdaderamente a sí mismo como es debido, no hay necesidad de "despreciar" al otro, jamás.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CO" sz="3200" b="1" dirty="0" smtClean="0">
                <a:latin typeface="Bookman Old Style" pitchFamily="18" charset="0"/>
              </a:rPr>
              <a:t>Ante Quién te Inclinas?</a:t>
            </a:r>
            <a:endParaRPr lang="es-CO" sz="3200" b="1" dirty="0" smtClean="0">
              <a:latin typeface="Bookman Old Style"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a:t>
            </a:r>
            <a:r>
              <a:rPr lang="es-ES" dirty="0" smtClean="0">
                <a:latin typeface="Bookman Old Style" pitchFamily="18" charset="0"/>
              </a:rPr>
              <a:t>todas las acciones que parecen problemáticas se resuelven en beneficio del otro</a:t>
            </a:r>
            <a:r>
              <a:rPr lang="es-ES" dirty="0" smtClean="0">
                <a:latin typeface="Bookman Old Style" pitchFamily="18" charset="0"/>
              </a:rPr>
              <a:t>.</a:t>
            </a:r>
          </a:p>
          <a:p>
            <a:pPr>
              <a:buNone/>
            </a:pPr>
            <a:r>
              <a:rPr lang="es-ES" dirty="0" smtClean="0">
                <a:latin typeface="Bookman Old Style" pitchFamily="18" charset="0"/>
              </a:rPr>
              <a:t>El </a:t>
            </a:r>
            <a:r>
              <a:rPr lang="es-ES" dirty="0" smtClean="0">
                <a:latin typeface="Bookman Old Style" pitchFamily="18" charset="0"/>
              </a:rPr>
              <a:t>Zohar aquí nos da las explicaciones del comportamiento aparentemente extraño de Jacob. Así también debemos explicar lo que consideramos problemático en favor de nuestro prójimo.</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dirty="0" smtClean="0">
                <a:latin typeface="Bookman Old Style" pitchFamily="18" charset="0"/>
              </a:rPr>
              <a:t>Cuál es mi verdadero nombre?</a:t>
            </a:r>
          </a:p>
          <a:p>
            <a:r>
              <a:rPr lang="es-ES" sz="2400" dirty="0" smtClean="0">
                <a:latin typeface="Bookman Old Style" pitchFamily="18" charset="0"/>
              </a:rPr>
              <a:t>De las enseñanzas del Rabino Neal J. Loevinger y otros</a:t>
            </a:r>
          </a:p>
          <a:p>
            <a:r>
              <a:rPr lang="es-ES" dirty="0" smtClean="0">
                <a:latin typeface="Bookman Old Style" pitchFamily="18" charset="0"/>
              </a:rPr>
              <a:t>Al comienzo de la porción de la Torá de esta semana, Jacob envía mensajeros a su hermano Esaú, del que se había distanciado, quien tiene una gran asamblea de hombres que vienen hacia Jacob y su familia. </a:t>
            </a: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sz="2800" dirty="0" smtClean="0">
                <a:latin typeface="Bookman Old Style" pitchFamily="18" charset="0"/>
              </a:rPr>
              <a:t>La noche antes de conocer a su hermano, Jacob lucha con el ángel que cambia su nombre a Israel. </a:t>
            </a:r>
          </a:p>
          <a:p>
            <a:r>
              <a:rPr lang="es-ES" sz="2800" dirty="0" smtClean="0">
                <a:latin typeface="Bookman Old Style" pitchFamily="18" charset="0"/>
              </a:rPr>
              <a:t>El encuentro con Esaú transcurre en paz. Cuando Jacob y su familia llegan a la ciudad de Siquem, su hija Dina es agredida sexualmente por el príncipe de la ciudad, y los hijos de Jacob emprenden una tarea de venganza por el deshonor causado. </a:t>
            </a: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dirty="0" smtClean="0">
                <a:latin typeface="Bookman Old Style" pitchFamily="18" charset="0"/>
              </a:rPr>
              <a:t>Tanto Rajel como Isaac mueren y son enterrados. </a:t>
            </a:r>
          </a:p>
          <a:p>
            <a:r>
              <a:rPr lang="es-ES" dirty="0" smtClean="0">
                <a:latin typeface="Bookman Old Style" pitchFamily="18" charset="0"/>
              </a:rPr>
              <a:t>La porción de la Torá termina con una revisión de todos los descendientes de Isaac.</a:t>
            </a:r>
          </a:p>
          <a:p>
            <a:r>
              <a:rPr lang="es-ES" dirty="0" smtClean="0">
                <a:latin typeface="Bookman Old Style" pitchFamily="18" charset="0"/>
              </a:rPr>
              <a:t>Jacob experimenta un encuentro que le cambia la vida en Parashat Vayishlaj. </a:t>
            </a: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dirty="0" smtClean="0">
                <a:latin typeface="Bookman Old Style" pitchFamily="18" charset="0"/>
              </a:rPr>
              <a:t>La noche anterior a su reconciliación con Esaú, se encuentra solo y lucha con un “hombre” a quien los comentaristas han visto comúnmente como un ángel. </a:t>
            </a:r>
          </a:p>
          <a:p>
            <a:r>
              <a:rPr lang="es-ES" dirty="0" smtClean="0">
                <a:latin typeface="Bookman Old Style" pitchFamily="18" charset="0"/>
              </a:rPr>
              <a:t>Durante su lucha, el ángel hiere el muslo de Jacob. </a:t>
            </a: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sz="2900" dirty="0" smtClean="0">
                <a:latin typeface="Bookman Old Style" pitchFamily="18" charset="0"/>
              </a:rPr>
              <a:t>Algunos comentaristas dicen que siempre cojeará y que el dolor permanecerá con él por el resto de su vida. </a:t>
            </a:r>
          </a:p>
          <a:p>
            <a:r>
              <a:rPr lang="es-ES" sz="2900" dirty="0" smtClean="0">
                <a:latin typeface="Bookman Old Style" pitchFamily="18" charset="0"/>
              </a:rPr>
              <a:t>Jacob aprende que no es suficiente haber tenido esta extraña e intensa experiencia. Él le dice </a:t>
            </a:r>
            <a:r>
              <a:rPr lang="es-ES" sz="2400" b="1" dirty="0" smtClean="0">
                <a:latin typeface="Bookman Old Style" pitchFamily="18" charset="0"/>
              </a:rPr>
              <a:t>(Génesis 32:17), </a:t>
            </a:r>
          </a:p>
          <a:p>
            <a:r>
              <a:rPr lang="es-ES" sz="2900" dirty="0" smtClean="0">
                <a:latin typeface="Bookman Old Style" pitchFamily="18" charset="0"/>
              </a:rPr>
              <a:t>"Entonces él dijo: 'Déjame ir, porque está amaneciendo'. </a:t>
            </a:r>
          </a:p>
          <a:p>
            <a:pPr>
              <a:buNone/>
            </a:pPr>
            <a:endParaRPr lang="es-ES" sz="24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dirty="0" smtClean="0">
                <a:latin typeface="Bookman Old Style" pitchFamily="18" charset="0"/>
              </a:rPr>
              <a:t>“No te dejaré ir, a menos que me bendigas”.</a:t>
            </a:r>
          </a:p>
          <a:p>
            <a:r>
              <a:rPr lang="es-ES" dirty="0" smtClean="0">
                <a:latin typeface="Bookman Old Style" pitchFamily="18" charset="0"/>
              </a:rPr>
              <a:t>Él le dijo: </a:t>
            </a:r>
            <a:r>
              <a:rPr lang="es-ES" b="1" i="1" dirty="0" smtClean="0">
                <a:latin typeface="Bookman Old Style" pitchFamily="18" charset="0"/>
              </a:rPr>
              <a:t>'¿Cuál es tu nombre?' </a:t>
            </a:r>
          </a:p>
          <a:p>
            <a:r>
              <a:rPr lang="es-ES" dirty="0" smtClean="0">
                <a:latin typeface="Bookman Old Style" pitchFamily="18" charset="0"/>
              </a:rPr>
              <a:t>Él respondió: , 'Jacob'. </a:t>
            </a:r>
          </a:p>
          <a:p>
            <a:r>
              <a:rPr lang="es-ES" dirty="0" smtClean="0">
                <a:latin typeface="Bookman Old Style" pitchFamily="18" charset="0"/>
              </a:rPr>
              <a:t>Él dijo: 'Ya no será tu nombre Jacob, sino Israel, porque has peleado con Dios y con los hombres, y has vencido.'” </a:t>
            </a:r>
            <a:r>
              <a:rPr lang="es-ES" sz="2000" b="1" dirty="0" smtClean="0">
                <a:latin typeface="Bookman Old Style" pitchFamily="18" charset="0"/>
              </a:rPr>
              <a:t>(Génesis 32:26-28)</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sz="2900" dirty="0" smtClean="0">
                <a:latin typeface="Bookman Old Style" pitchFamily="18" charset="0"/>
              </a:rPr>
              <a:t>Completamente solo en la noche antes de que finalmente se reúna con su hermano Esaú, Jacob es abordado por un extraño misterioso, que lucha con él hasta el amanecer. </a:t>
            </a:r>
          </a:p>
          <a:p>
            <a:r>
              <a:rPr lang="es-ES" sz="2900" dirty="0" smtClean="0">
                <a:latin typeface="Bookman Old Style" pitchFamily="18" charset="0"/>
              </a:rPr>
              <a:t>El texto dice que esta figura es un "hombre", pero la mayoría de los comentaristas asumen que era una especie de ángel o una visión sagrada. </a:t>
            </a: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sz="3000" dirty="0" smtClean="0">
                <a:latin typeface="Bookman Old Style" pitchFamily="18" charset="0"/>
              </a:rPr>
              <a:t>Jacob aguanta hasta que puede llegar a comprender el momento; al final de la lucha, el luchador misterioso anuncia que Jacob, al igual que su abuelo Abraham, recibirá un nuevo nombre.</a:t>
            </a:r>
          </a:p>
          <a:p>
            <a:r>
              <a:rPr lang="es-ES" sz="3000" dirty="0" smtClean="0">
                <a:latin typeface="Bookman Old Style" pitchFamily="18" charset="0"/>
              </a:rPr>
              <a:t>Ha habido muchas, muchas interpretaciones de la “lucha contra Dios” de Jacob. </a:t>
            </a: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dirty="0" smtClean="0">
                <a:latin typeface="Bookman Old Style" pitchFamily="18" charset="0"/>
              </a:rPr>
              <a:t>Algunos comentaristas, como se señaló anteriormente, entienden esto como un encuentro con un ángel, y algunos, especialmente Rambam, entienden que Jacob experimentó algún tipo de visión sagrada, en lugar de un combate real. </a:t>
            </a:r>
          </a:p>
          <a:p>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dirty="0" smtClean="0">
                <a:latin typeface="Bookman Old Style" pitchFamily="18" charset="0"/>
              </a:rPr>
              <a:t>Si bien la mayoría de los comentaristas se enfocan en el significado homilético del cambio de nombre de Jacob, tienden a pasar por alto el pasaje anterior, presumiblemente asumiendo que es solo una configuración retórica para anunciar el nombre Yisrael. </a:t>
            </a: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sz="3000" dirty="0" smtClean="0">
                <a:latin typeface="Bookman Old Style" pitchFamily="18" charset="0"/>
              </a:rPr>
              <a:t>Al preguntar el nombre de Jacob y obtener la respuesta "Jacob", el mensajero puede anunciar de manera más dramática el nuevo nombre por el cual se conocerá a Jacob.</a:t>
            </a:r>
          </a:p>
          <a:p>
            <a:r>
              <a:rPr lang="es-ES" sz="3000" dirty="0" smtClean="0">
                <a:latin typeface="Bookman Old Style" pitchFamily="18" charset="0"/>
              </a:rPr>
              <a:t>En esta línea, Radak </a:t>
            </a:r>
            <a:r>
              <a:rPr lang="es-ES" sz="2800" dirty="0" smtClean="0">
                <a:latin typeface="Bookman Old Style" pitchFamily="18" charset="0"/>
              </a:rPr>
              <a:t>(R. David Kimchi, comentarista francés del siglo XII) </a:t>
            </a:r>
            <a:r>
              <a:rPr lang="es-ES" sz="3000" dirty="0" smtClean="0">
                <a:latin typeface="Bookman Old Style" pitchFamily="18" charset="0"/>
              </a:rPr>
              <a:t>parece explicar la pregunta del ángel como una mera formalidad: </a:t>
            </a: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dirty="0" smtClean="0">
                <a:latin typeface="Bookman Old Style" pitchFamily="18" charset="0"/>
              </a:rPr>
              <a:t>Esta pregunta es una apertura a la conversación, como </a:t>
            </a:r>
          </a:p>
          <a:p>
            <a:r>
              <a:rPr lang="es-ES" dirty="0" smtClean="0">
                <a:latin typeface="Bookman Old Style" pitchFamily="18" charset="0"/>
              </a:rPr>
              <a:t>"¿Dónde estás?" </a:t>
            </a:r>
            <a:r>
              <a:rPr lang="es-ES" sz="2000" b="1" dirty="0" smtClean="0">
                <a:latin typeface="Bookman Old Style" pitchFamily="18" charset="0"/>
              </a:rPr>
              <a:t>(Génesis 3:9) </a:t>
            </a:r>
            <a:r>
              <a:rPr lang="es-ES" dirty="0" smtClean="0">
                <a:latin typeface="Bookman Old Style" pitchFamily="18" charset="0"/>
              </a:rPr>
              <a:t>y</a:t>
            </a:r>
          </a:p>
          <a:p>
            <a:r>
              <a:rPr lang="es-ES" dirty="0" smtClean="0">
                <a:latin typeface="Bookman Old Style" pitchFamily="18" charset="0"/>
              </a:rPr>
              <a:t> “¿Qué es eso que tienes en la mano?” </a:t>
            </a:r>
            <a:r>
              <a:rPr lang="es-ES" sz="2000" b="1" dirty="0" smtClean="0">
                <a:latin typeface="Bookman Old Style" pitchFamily="18" charset="0"/>
              </a:rPr>
              <a:t>(Éxodo 4:2), </a:t>
            </a:r>
            <a:endParaRPr lang="es-ES" b="1" dirty="0" smtClean="0">
              <a:latin typeface="Bookman Old Style" pitchFamily="18" charset="0"/>
            </a:endParaRPr>
          </a:p>
          <a:p>
            <a:r>
              <a:rPr lang="es-ES" dirty="0" smtClean="0">
                <a:latin typeface="Bookman Old Style" pitchFamily="18" charset="0"/>
              </a:rPr>
              <a:t>y otros lugares semejantes, porque sabía su nombre cuando le fue enviado. </a:t>
            </a:r>
            <a:br>
              <a:rPr lang="es-ES" dirty="0" smtClean="0">
                <a:latin typeface="Bookman Old Style" pitchFamily="18" charset="0"/>
              </a:rPr>
            </a:b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dirty="0" smtClean="0">
                <a:latin typeface="Bookman Old Style" pitchFamily="18" charset="0"/>
              </a:rPr>
              <a:t>El primer ejemplo que ofrece Radak de una pregunta retórica es de la historia del Jardín del Edén. </a:t>
            </a:r>
          </a:p>
          <a:p>
            <a:r>
              <a:rPr lang="es-ES" dirty="0" smtClean="0">
                <a:latin typeface="Bookman Old Style" pitchFamily="18" charset="0"/>
              </a:rPr>
              <a:t>Después de que el hombre y la mujer comen del fruto del árbol del conocimiento, se vuelven conscientes de su desnudez e intentan esconderse de Dios en el Jardín. </a:t>
            </a: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sz="2700" dirty="0" smtClean="0">
                <a:latin typeface="Bookman Old Style" pitchFamily="18" charset="0"/>
              </a:rPr>
              <a:t>Dios pregunta, ¡sabiendo muy bien la respuesta!, “¿dónde estás?”</a:t>
            </a:r>
          </a:p>
          <a:p>
            <a:r>
              <a:rPr lang="es-ES" sz="2700" dirty="0" smtClean="0">
                <a:latin typeface="Bookman Old Style" pitchFamily="18" charset="0"/>
              </a:rPr>
              <a:t>El segundo ejemplo de Radak proviene de la experiencia de Moisés en la zarza ardiente. </a:t>
            </a:r>
          </a:p>
          <a:p>
            <a:r>
              <a:rPr lang="es-ES" sz="2700" dirty="0" smtClean="0">
                <a:latin typeface="Bookman Old Style" pitchFamily="18" charset="0"/>
              </a:rPr>
              <a:t>Cuando Moisés duda de que el pueblo crea que Dios lo ha enviado, Dios convierte la vara de Moisés en una serpiente, prologando el milagro con la pregunta </a:t>
            </a:r>
          </a:p>
          <a:p>
            <a:r>
              <a:rPr lang="es-ES" sz="2700" b="1" i="1" dirty="0" smtClean="0">
                <a:latin typeface="Bookman Old Style" pitchFamily="18" charset="0"/>
              </a:rPr>
              <a:t>"¿qué tienes en la mano?". </a:t>
            </a: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sz="2800" dirty="0" smtClean="0">
                <a:latin typeface="Bookman Old Style" pitchFamily="18" charset="0"/>
              </a:rPr>
              <a:t>Nuevamente, tanto Moisés como Dios sabían exactamente lo que estaba en la mano de Moisés, así como el luchador sabía el nombre de Jacob.</a:t>
            </a:r>
          </a:p>
          <a:p>
            <a:r>
              <a:rPr lang="es-ES" sz="2800" dirty="0" smtClean="0">
                <a:latin typeface="Bookman Old Style" pitchFamily="18" charset="0"/>
              </a:rPr>
              <a:t>¿Que está pasando aquí? Podríamos decir que Dios simplemente estaba entablando una buena conversación, pero las historias de la Torá sobre encuentros con lo Divino tienden a ser concisas y enfocadas. </a:t>
            </a: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sz="2800" i="1" dirty="0" smtClean="0">
                <a:latin typeface="Bookman Old Style" pitchFamily="18" charset="0"/>
              </a:rPr>
              <a:t>En cada una de las tres historias que Radak ofrece como ejemplo de una pregunta retórica, el personaje principal está a punto de comenzar un nuevo capítulo en la vida</a:t>
            </a:r>
            <a:r>
              <a:rPr lang="es-ES" sz="2800" dirty="0" smtClean="0">
                <a:latin typeface="Bookman Old Style" pitchFamily="18" charset="0"/>
              </a:rPr>
              <a:t>: </a:t>
            </a:r>
          </a:p>
          <a:p>
            <a:r>
              <a:rPr lang="es-ES" sz="2800" dirty="0" smtClean="0">
                <a:latin typeface="Bookman Old Style" pitchFamily="18" charset="0"/>
              </a:rPr>
              <a:t>Adán está a punto de abandonar el Jardín, Jacob está a punto de encontrarse con su hermano, del que se ha separado hace mucho tiempo, y Moisés. está a punto de enfrentarse al faraón.</a:t>
            </a: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sz="2800" dirty="0" smtClean="0">
                <a:latin typeface="Bookman Old Style" pitchFamily="18" charset="0"/>
              </a:rPr>
              <a:t>Tal vez la pregunta no sea simplemente una apertura de conversación, sino el punto principal de la conversación. En el caso de Jacob, el mensajero parece querer que Jacob piense profundamente sobre el significado de su nombre, que supimos que en su nacimiento representaría la profundidad de su relación problemática con su hermano. </a:t>
            </a:r>
            <a:r>
              <a:rPr lang="es-ES" sz="2000" b="1" dirty="0" smtClean="0">
                <a:latin typeface="Bookman Old Style" pitchFamily="18" charset="0"/>
              </a:rPr>
              <a:t>(Cf. Génesis 25:25-27 y 27:35-37.)</a:t>
            </a:r>
            <a:endParaRPr lang="es-ES" sz="28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sz="2800" dirty="0" smtClean="0">
                <a:latin typeface="Bookman Old Style" pitchFamily="18" charset="0"/>
              </a:rPr>
              <a:t>El mensajero no solo conoce el nombre de Jacob, sino también su historia: pregunta si Jacob ha luchado lo suficiente con su propia identidad. </a:t>
            </a:r>
          </a:p>
          <a:p>
            <a:r>
              <a:rPr lang="es-ES" sz="2800" dirty="0" smtClean="0">
                <a:latin typeface="Bookman Old Style" pitchFamily="18" charset="0"/>
              </a:rPr>
              <a:t>"¿Cuál es tu nombre?" en este contexto, puede entenderse como: </a:t>
            </a:r>
          </a:p>
          <a:p>
            <a:r>
              <a:rPr lang="es-ES" sz="2800" dirty="0" smtClean="0">
                <a:latin typeface="Bookman Old Style" pitchFamily="18" charset="0"/>
              </a:rPr>
              <a:t>"¿Sigues siendo Jacob, el engañador, o estás listo para convertirte en Israel, la persona de conciencia?"</a:t>
            </a:r>
            <a:br>
              <a:rPr lang="es-ES" sz="2800" dirty="0" smtClean="0">
                <a:latin typeface="Bookman Old Style" pitchFamily="18" charset="0"/>
              </a:rPr>
            </a:b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sz="2700" dirty="0" smtClean="0">
                <a:latin typeface="Bookman Old Style" pitchFamily="18" charset="0"/>
              </a:rPr>
              <a:t>Lo sorprendente de nuestro pasaje es que Jacob recibe una pregunta en respuesta a su demanda de una bendición; me parece que la pregunta en sí es la bendición que recibe. </a:t>
            </a:r>
          </a:p>
          <a:p>
            <a:r>
              <a:rPr lang="es-ES" sz="2700" dirty="0" smtClean="0">
                <a:latin typeface="Bookman Old Style" pitchFamily="18" charset="0"/>
              </a:rPr>
              <a:t>La pregunta correcta, en el momento correcto, de la persona correcta, puede cambiar la vida de una persona, permitiéndole verse y comprenderse a sí misma bajo una luz completamente nueva. </a:t>
            </a: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sz="2800" dirty="0" smtClean="0">
                <a:latin typeface="Bookman Old Style" pitchFamily="18" charset="0"/>
              </a:rPr>
              <a:t>La bendición que recibe es un nombre nuevo, adecuado a la experiencia: se llamará Israel “porque ha luchado con los seres divinos y humanos </a:t>
            </a:r>
            <a:r>
              <a:rPr lang="es-ES" sz="2000" b="1" dirty="0" smtClean="0">
                <a:latin typeface="Bookman Old Style" pitchFamily="18" charset="0"/>
              </a:rPr>
              <a:t>(Génesis 32:39</a:t>
            </a:r>
            <a:r>
              <a:rPr lang="es-ES" dirty="0" smtClean="0">
                <a:latin typeface="Bookman Old Style" pitchFamily="18" charset="0"/>
              </a:rPr>
              <a:t>)”. </a:t>
            </a:r>
          </a:p>
          <a:p>
            <a:r>
              <a:rPr lang="es-ES" sz="2800" dirty="0" smtClean="0">
                <a:latin typeface="Bookman Old Style" pitchFamily="18" charset="0"/>
              </a:rPr>
              <a:t>Debido al cambio de nombre de Jacob, su identidad ahora está entrelazada con este encuentro y se define por él: como alguien que “lucha” –o lucha– tanto con lo moral como con lo humano. </a:t>
            </a: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dirty="0" smtClean="0">
                <a:latin typeface="Bookman Old Style" pitchFamily="18" charset="0"/>
              </a:rPr>
              <a:t>El nombre “Israel” es descriptivo y prescriptivo. Ser judío es ser como Jacob: luchar, ser transformado y estirado por la experiencia, e inspirar a una nación definida por la acción. </a:t>
            </a:r>
          </a:p>
          <a:p>
            <a:r>
              <a:rPr lang="es-ES" dirty="0" smtClean="0">
                <a:latin typeface="Bookman Old Style" pitchFamily="18" charset="0"/>
              </a:rPr>
              <a:t>Y así es como se da cuenta Jacob cuando dice: “He visto un ser divino cara a cara”, la lucha es santa.</a:t>
            </a: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dirty="0" smtClean="0">
                <a:latin typeface="Bookman Old Style" pitchFamily="18" charset="0"/>
              </a:rPr>
              <a:t>Cuando Dios hace una pregunta, no es en aras de una respuesta, sino en aras de una respuesta interior, un cambio en la persona. </a:t>
            </a:r>
          </a:p>
          <a:p>
            <a:r>
              <a:rPr lang="es-ES" dirty="0" smtClean="0">
                <a:latin typeface="Bookman Old Style" pitchFamily="18" charset="0"/>
              </a:rPr>
              <a:t>¿Quién soy? </a:t>
            </a:r>
          </a:p>
          <a:p>
            <a:r>
              <a:rPr lang="es-ES" dirty="0" smtClean="0">
                <a:latin typeface="Bookman Old Style" pitchFamily="18" charset="0"/>
              </a:rPr>
              <a:t>¿Cuál es el nombre que me he hecho y cuál es el nombre que soy capaz de lograr? </a:t>
            </a: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Cuál es mi verdadero nombre?</a:t>
            </a:r>
          </a:p>
          <a:p>
            <a:r>
              <a:rPr lang="es-ES" dirty="0" smtClean="0">
                <a:latin typeface="Bookman Old Style" pitchFamily="18" charset="0"/>
              </a:rPr>
              <a:t>El simple hecho de formular la pregunta puede llevarnos a una mejor respuesta. </a:t>
            </a:r>
          </a:p>
          <a:p>
            <a:r>
              <a:rPr lang="es-ES" dirty="0" smtClean="0">
                <a:latin typeface="Bookman Old Style" pitchFamily="18" charset="0"/>
              </a:rPr>
              <a:t>El solo formular la pregunta, y así demostrar nuestra capacidad de crecimiento e introspección, es una de las mayores bendiciones que tenemos como seres humanos.</a:t>
            </a:r>
            <a:br>
              <a:rPr lang="es-ES" dirty="0" smtClean="0">
                <a:latin typeface="Bookman Old Style" pitchFamily="18" charset="0"/>
              </a:rPr>
            </a:b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dirty="0" smtClean="0">
                <a:solidFill>
                  <a:srgbClr val="FF0000"/>
                </a:solidFill>
                <a:latin typeface="Bookman Old Style" pitchFamily="18" charset="0"/>
              </a:rPr>
              <a:t>Un poquito menos de confianza</a:t>
            </a:r>
          </a:p>
          <a:p>
            <a:r>
              <a:rPr lang="es-ES" sz="2400" dirty="0" smtClean="0">
                <a:latin typeface="Bookman Old Style" pitchFamily="18" charset="0"/>
              </a:rPr>
              <a:t>De las enseñanzas del Rabino </a:t>
            </a:r>
            <a:r>
              <a:rPr lang="es-ES" sz="2400" dirty="0" err="1" smtClean="0">
                <a:latin typeface="Bookman Old Style" pitchFamily="18" charset="0"/>
              </a:rPr>
              <a:t>Moshe</a:t>
            </a:r>
            <a:r>
              <a:rPr lang="es-ES" sz="2400" dirty="0" smtClean="0">
                <a:latin typeface="Bookman Old Style" pitchFamily="18" charset="0"/>
              </a:rPr>
              <a:t> </a:t>
            </a:r>
            <a:r>
              <a:rPr lang="es-ES" sz="2400" dirty="0" err="1" smtClean="0">
                <a:latin typeface="Bookman Old Style" pitchFamily="18" charset="0"/>
              </a:rPr>
              <a:t>Taragin</a:t>
            </a:r>
            <a:endParaRPr lang="es-ES" sz="2400" dirty="0" smtClean="0">
              <a:latin typeface="Bookman Old Style" pitchFamily="18" charset="0"/>
            </a:endParaRPr>
          </a:p>
          <a:p>
            <a:r>
              <a:rPr lang="es-ES" dirty="0" smtClean="0">
                <a:latin typeface="Bookman Old Style" pitchFamily="18" charset="0"/>
              </a:rPr>
              <a:t>Ya'akov soporta toda una vida de confrontación y caos. </a:t>
            </a:r>
          </a:p>
          <a:p>
            <a:r>
              <a:rPr lang="es-ES" dirty="0" smtClean="0">
                <a:latin typeface="Bookman Old Style" pitchFamily="18" charset="0"/>
              </a:rPr>
              <a:t>Luchó con su suegro, luchó con los violadores locales de Siquem y, hacia el final de su vida, emigró a un país extranjero para no regresar nunca a su tierra natal. </a:t>
            </a: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dirty="0" smtClean="0">
                <a:latin typeface="Bookman Old Style" pitchFamily="18" charset="0"/>
              </a:rPr>
              <a:t>En medio de todo este drama, su tenso enfrentamiento con su hermano armado, lleno de cuatrocientos guerreros, es el día más peligroso de su vida. </a:t>
            </a:r>
          </a:p>
          <a:p>
            <a:r>
              <a:rPr lang="es-ES" dirty="0" smtClean="0">
                <a:latin typeface="Bookman Old Style" pitchFamily="18" charset="0"/>
              </a:rPr>
              <a:t>Habiéndose asegurado la protección Divina, Ya'akov debería, lógicamente, sentirse seguro de sus perspectivas. </a:t>
            </a: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dirty="0" smtClean="0">
                <a:latin typeface="Bookman Old Style" pitchFamily="18" charset="0"/>
              </a:rPr>
              <a:t>Además de esa garantía divina, Ya'akov disfruta del apoyo y la protección de un vasto séquito de familias, esclavos y ganado. </a:t>
            </a:r>
          </a:p>
          <a:p>
            <a:r>
              <a:rPr lang="es-ES" dirty="0" smtClean="0">
                <a:latin typeface="Bookman Old Style" pitchFamily="18" charset="0"/>
              </a:rPr>
              <a:t>Ya no es un hombre solitario y sin un centavo que apenas escapa de las garras de Esav, ahora es el líder de un clan impresionante. </a:t>
            </a: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dirty="0" smtClean="0">
                <a:latin typeface="Bookman Old Style" pitchFamily="18" charset="0"/>
              </a:rPr>
              <a:t>Finalmente, debería tener una confianza razonable en sus luchas pasadas, habiendo sobrevivido veinte años de un suegro tortuoso. </a:t>
            </a:r>
          </a:p>
          <a:p>
            <a:r>
              <a:rPr lang="es-ES" dirty="0" smtClean="0">
                <a:latin typeface="Bookman Old Style" pitchFamily="18" charset="0"/>
              </a:rPr>
              <a:t>Mientras se enfrenta a Esav, Ya'akov tiene todas las razones para tener una confianza suprema en su victoria final.</a:t>
            </a:r>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dirty="0" smtClean="0">
                <a:latin typeface="Bookman Old Style" pitchFamily="18" charset="0"/>
              </a:rPr>
              <a:t>Sin embargo, sorprendentemente, está agitado por la preocupación. Nervioso por el desenlace, adopta numerosas estrategias para asegurar la victoria o, al menos, limitar las bajas. </a:t>
            </a: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sz="2800" dirty="0" smtClean="0">
                <a:latin typeface="Bookman Old Style" pitchFamily="18" charset="0"/>
              </a:rPr>
              <a:t>Después de dividir su campamento en dos facciones y presentar obsequios y tributos a su furioso hermano, Ya'akov ora desesperadamente por la ayuda divina. </a:t>
            </a:r>
          </a:p>
          <a:p>
            <a:r>
              <a:rPr lang="es-ES" sz="2800" dirty="0" smtClean="0">
                <a:latin typeface="Bookman Old Style" pitchFamily="18" charset="0"/>
              </a:rPr>
              <a:t>Concediendo sus temores a Hashem, reconoce la famosa frase: "</a:t>
            </a:r>
            <a:r>
              <a:rPr lang="es-ES" sz="2800" dirty="0" err="1" smtClean="0">
                <a:latin typeface="Bookman Old Style" pitchFamily="18" charset="0"/>
              </a:rPr>
              <a:t>Katonti</a:t>
            </a:r>
            <a:r>
              <a:rPr lang="es-ES" sz="2800" dirty="0" smtClean="0">
                <a:latin typeface="Bookman Old Style" pitchFamily="18" charset="0"/>
              </a:rPr>
              <a:t>" (literalmente "Soy pequeño"), una frase icónica que captura perfectamente su reducida confianza. </a:t>
            </a: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dirty="0" smtClean="0">
                <a:latin typeface="Bookman Old Style" pitchFamily="18" charset="0"/>
              </a:rPr>
              <a:t>Parece extraño que una persona de una fe tan colosal y de un logro religioso tan poderoso se sienta tan pequeña.</a:t>
            </a:r>
          </a:p>
          <a:p>
            <a:r>
              <a:rPr lang="es-ES" dirty="0" smtClean="0">
                <a:latin typeface="Bookman Old Style" pitchFamily="18" charset="0"/>
              </a:rPr>
              <a:t>Aparentemente, a pesar de sus éxitos pasados, Ya'akov tiene numerosas razones para dudar de su futuro. </a:t>
            </a: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sz="2800" dirty="0" smtClean="0">
                <a:latin typeface="Bookman Old Style" pitchFamily="18" charset="0"/>
              </a:rPr>
              <a:t>Mirando hacia atrás, se ha beneficiado de dos décadas de extraordinaria intervención divina. </a:t>
            </a:r>
          </a:p>
          <a:p>
            <a:r>
              <a:rPr lang="es-ES" sz="2800" dirty="0" smtClean="0">
                <a:latin typeface="Bookman Old Style" pitchFamily="18" charset="0"/>
              </a:rPr>
              <a:t>No solo sobrevivió "contra todo pronóstico", sino que regresó como el adinerado jefe de una familia impresionante. </a:t>
            </a:r>
          </a:p>
          <a:p>
            <a:r>
              <a:rPr lang="es-ES" sz="2800" dirty="0" smtClean="0">
                <a:latin typeface="Bookman Old Style" pitchFamily="18" charset="0"/>
              </a:rPr>
              <a:t>Habiendo recibido tal abundancia, quizás el "pozo Divino" ahora se agote y ya no pueda esperar generosidad futura. </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sz="2800" dirty="0" smtClean="0">
                <a:latin typeface="Bookman Old Style" pitchFamily="18" charset="0"/>
              </a:rPr>
              <a:t>No da por sentados los últimos veinte años.</a:t>
            </a:r>
            <a:endParaRPr lang="en-US" sz="2800" dirty="0" smtClean="0">
              <a:latin typeface="Bookman Old Style" pitchFamily="18" charset="0"/>
            </a:endParaRPr>
          </a:p>
          <a:p>
            <a:r>
              <a:rPr lang="es-ES" sz="2800" dirty="0" smtClean="0">
                <a:latin typeface="Bookman Old Style" pitchFamily="18" charset="0"/>
              </a:rPr>
              <a:t>Además, estaba preocupado por las deficiencias notorias en su comportamiento religioso. </a:t>
            </a:r>
          </a:p>
          <a:p>
            <a:r>
              <a:rPr lang="es-ES" sz="2800" dirty="0" smtClean="0">
                <a:latin typeface="Bookman Old Style" pitchFamily="18" charset="0"/>
              </a:rPr>
              <a:t>Ausente durante dos décadas, no estuvo disponible para atender a sus padres ancianos, quienes, dicho sea de paso, continuaron siendo apoyados por su hermano. </a:t>
            </a: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sz="2800" dirty="0" smtClean="0">
                <a:latin typeface="Bookman Old Style" pitchFamily="18" charset="0"/>
              </a:rPr>
              <a:t>Además, Ya'akov había estado ausente de la tierra de Hashem por más tiempo que cualquiera de sus predecesores. </a:t>
            </a:r>
          </a:p>
          <a:p>
            <a:r>
              <a:rPr lang="es-ES" sz="2800" dirty="0" smtClean="0">
                <a:latin typeface="Bookman Old Style" pitchFamily="18" charset="0"/>
              </a:rPr>
              <a:t>Quizás no puede simplemente "lanzarse en paracaídas" a la tierra prometida después de una ausencia tan larga y reclamar contra un hermano rival, que había "trabajado" durante dos décadas. </a:t>
            </a: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dirty="0" smtClean="0">
                <a:latin typeface="Bookman Old Style" pitchFamily="18" charset="0"/>
              </a:rPr>
              <a:t>Por causas ajenas a él, Ya'akov había incumplido dos mitzvot cruciales y tal vez la "factura vencía". </a:t>
            </a:r>
          </a:p>
          <a:p>
            <a:r>
              <a:rPr lang="es-ES" dirty="0" smtClean="0">
                <a:latin typeface="Bookman Old Style" pitchFamily="18" charset="0"/>
              </a:rPr>
              <a:t>Hashem no completa nuestra actuación religiosa. Los pecados de los justos se contabilizan como se consideran los méritos de los malvados. </a:t>
            </a: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dirty="0" smtClean="0">
                <a:latin typeface="Bookman Old Style" pitchFamily="18" charset="0"/>
              </a:rPr>
              <a:t>A pesar de sus logros religiosos en general, Ya'akov estaba preocupado por el "</a:t>
            </a:r>
            <a:r>
              <a:rPr lang="es-ES" b="1" i="1" dirty="0" err="1" smtClean="0">
                <a:latin typeface="Bookman Old Style" pitchFamily="18" charset="0"/>
              </a:rPr>
              <a:t>shema</a:t>
            </a:r>
            <a:r>
              <a:rPr lang="es-ES" b="1" i="1" dirty="0" smtClean="0">
                <a:latin typeface="Bookman Old Style" pitchFamily="18" charset="0"/>
              </a:rPr>
              <a:t> </a:t>
            </a:r>
            <a:r>
              <a:rPr lang="es-ES" b="1" i="1" dirty="0" err="1" smtClean="0">
                <a:latin typeface="Bookman Old Style" pitchFamily="18" charset="0"/>
              </a:rPr>
              <a:t>yigrom</a:t>
            </a:r>
            <a:r>
              <a:rPr lang="es-ES" b="1" i="1" dirty="0" smtClean="0">
                <a:latin typeface="Bookman Old Style" pitchFamily="18" charset="0"/>
              </a:rPr>
              <a:t> </a:t>
            </a:r>
            <a:r>
              <a:rPr lang="es-ES" b="1" i="1" dirty="0" err="1" smtClean="0">
                <a:latin typeface="Bookman Old Style" pitchFamily="18" charset="0"/>
              </a:rPr>
              <a:t>hajet</a:t>
            </a:r>
            <a:r>
              <a:rPr lang="es-ES" dirty="0" smtClean="0">
                <a:latin typeface="Bookman Old Style" pitchFamily="18" charset="0"/>
              </a:rPr>
              <a:t>“ –quizás el pecado intervenga-, incluso los pecados menores comprometerían su futuro. </a:t>
            </a:r>
          </a:p>
          <a:p>
            <a:r>
              <a:rPr lang="es-ES" dirty="0" smtClean="0">
                <a:latin typeface="Bookman Old Style" pitchFamily="18" charset="0"/>
              </a:rPr>
              <a:t>Sigue molesto por la incertidumbre.</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sz="2900" dirty="0" smtClean="0">
                <a:latin typeface="Bookman Old Style" pitchFamily="18" charset="0"/>
              </a:rPr>
              <a:t>No estaba solo. Mientras estaba momentáneamente preocupado por la incertidumbre de "</a:t>
            </a:r>
            <a:r>
              <a:rPr lang="es-ES" sz="2900" b="1" i="1" dirty="0" err="1" smtClean="0">
                <a:latin typeface="Bookman Old Style" pitchFamily="18" charset="0"/>
              </a:rPr>
              <a:t>katonti</a:t>
            </a:r>
            <a:r>
              <a:rPr lang="es-ES" sz="2900" dirty="0" smtClean="0">
                <a:latin typeface="Bookman Old Style" pitchFamily="18" charset="0"/>
              </a:rPr>
              <a:t>", David Hamélek está continuamente obsesionado por la falta de confianza religiosa. </a:t>
            </a:r>
          </a:p>
          <a:p>
            <a:r>
              <a:rPr lang="es-ES" sz="2900" dirty="0" smtClean="0">
                <a:latin typeface="Bookman Old Style" pitchFamily="18" charset="0"/>
              </a:rPr>
              <a:t>Al enfrentarse a enemigos aparentemente interminables, se siente perdido, sin consuelo en ningún resultado seguro. </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dirty="0" smtClean="0">
                <a:latin typeface="Bookman Old Style" pitchFamily="18" charset="0"/>
              </a:rPr>
              <a:t>Totalmente poco convencido de la seguridad futura, se aferra desesperadamente a Hashem en busca de esperanza y supervivencia.</a:t>
            </a:r>
          </a:p>
          <a:p>
            <a:r>
              <a:rPr lang="es-ES" dirty="0" smtClean="0">
                <a:latin typeface="Bookman Old Style" pitchFamily="18" charset="0"/>
              </a:rPr>
              <a:t>Los pecados de su pasado corroen su conciencia, frustrando cualquier optimismo futuro. </a:t>
            </a: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dirty="0" smtClean="0">
                <a:latin typeface="Bookman Old Style" pitchFamily="18" charset="0"/>
              </a:rPr>
              <a:t>Ya'akov experimenta un destello de incertidumbre, pero en el libro de Tehilim, David está incesantemente inmerso en la inseguridad religiosa.</a:t>
            </a:r>
          </a:p>
          <a:p>
            <a:r>
              <a:rPr lang="es-ES" dirty="0" smtClean="0">
                <a:latin typeface="Bookman Old Style" pitchFamily="18" charset="0"/>
              </a:rPr>
              <a:t>Ya'akov en la parashá Vayishlaj y David Hamélek en el curso de Tehilim muestran el importante equilibrio entre la confianza religiosa y la duda. </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dirty="0" smtClean="0">
                <a:latin typeface="Bookman Old Style" pitchFamily="18" charset="0"/>
              </a:rPr>
              <a:t>La calibración adecuada de los dos es vital para el logro personal, la salud emocional y, más aún, para el éxito religioso. </a:t>
            </a:r>
          </a:p>
          <a:p>
            <a:r>
              <a:rPr lang="es-ES" dirty="0" smtClean="0">
                <a:latin typeface="Bookman Old Style" pitchFamily="18" charset="0"/>
              </a:rPr>
              <a:t>Es obvio que una confianza sana en nuestras habilidades y talentos es crucial para nuestros éxitos generales. </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sz="2800" dirty="0" smtClean="0">
                <a:latin typeface="Bookman Old Style" pitchFamily="18" charset="0"/>
              </a:rPr>
              <a:t>Generalmente mejora nuestra autoestima, conduce a una mejor toma de decisiones y motiva el trabajo duro.</a:t>
            </a:r>
          </a:p>
          <a:p>
            <a:r>
              <a:rPr lang="es-ES" sz="2800" dirty="0" smtClean="0">
                <a:latin typeface="Bookman Old Style" pitchFamily="18" charset="0"/>
              </a:rPr>
              <a:t>La confianza es aún más crucial para un crecimiento religioso saludable y duradero. </a:t>
            </a:r>
          </a:p>
          <a:p>
            <a:r>
              <a:rPr lang="es-ES" sz="2800" dirty="0" smtClean="0">
                <a:latin typeface="Bookman Old Style" pitchFamily="18" charset="0"/>
              </a:rPr>
              <a:t>El mismo concepto de deber religioso y la observancia de la mitzvá ejerce una presión formidable sobre nosotros. </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sz="2900" dirty="0" smtClean="0">
                <a:latin typeface="Bookman Old Style" pitchFamily="18" charset="0"/>
              </a:rPr>
              <a:t>Los hombros religiosos tienen un gran peso y grandes expectativas. </a:t>
            </a:r>
          </a:p>
          <a:p>
            <a:r>
              <a:rPr lang="es-ES" sz="2900" dirty="0" smtClean="0">
                <a:latin typeface="Bookman Old Style" pitchFamily="18" charset="0"/>
              </a:rPr>
              <a:t>Demasiada presión puede convertirse rápidamente en abatimiento religioso, ansiedad emocional y comportamiento obsesivo. </a:t>
            </a:r>
          </a:p>
          <a:p>
            <a:r>
              <a:rPr lang="es-ES" sz="2900" dirty="0" smtClean="0">
                <a:latin typeface="Bookman Old Style" pitchFamily="18" charset="0"/>
              </a:rPr>
              <a:t>Demasiados fracasos y culpa pueden crear un sentimiento perpetuo de decepción religiosa. </a:t>
            </a: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sz="2900" dirty="0" smtClean="0">
                <a:latin typeface="Bookman Old Style" pitchFamily="18" charset="0"/>
              </a:rPr>
              <a:t>La observancia religiosa no está destinada a sofocar nuestra felicidad emocional ni a causar un exceso de nerviosismo religioso. </a:t>
            </a:r>
          </a:p>
          <a:p>
            <a:r>
              <a:rPr lang="es-ES" sz="2900" dirty="0" smtClean="0">
                <a:latin typeface="Bookman Old Style" pitchFamily="18" charset="0"/>
              </a:rPr>
              <a:t>Servir a Hashem está destinado a transformarnos en versiones mejores y más felices de nosotros mismos, dotados de la tranquila confianza que solo la creencia y la fe pueden proporcionar.</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sz="3100" dirty="0" smtClean="0">
                <a:latin typeface="Bookman Old Style" pitchFamily="18" charset="0"/>
              </a:rPr>
              <a:t>La religión y la ansiedad emocional son una mezcla volátil, y rara vez dura. </a:t>
            </a:r>
          </a:p>
          <a:p>
            <a:r>
              <a:rPr lang="es-ES" sz="3100" dirty="0" smtClean="0">
                <a:latin typeface="Bookman Old Style" pitchFamily="18" charset="0"/>
              </a:rPr>
              <a:t>En última instancia, demasiado estrés y demasiada inquietud emocional es insostenible, y el nerviosismo o la culpa persistentes a menudo "expulsan" a alguien de la órbita de la religión. </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dirty="0" smtClean="0">
                <a:latin typeface="Bookman Old Style" pitchFamily="18" charset="0"/>
              </a:rPr>
              <a:t>Para que la vida religiosa sea exitosa y sostenible, debe estar anclada en la tranquila confianza del éxito religioso.</a:t>
            </a:r>
          </a:p>
          <a:p>
            <a:r>
              <a:rPr lang="es-ES" dirty="0" smtClean="0">
                <a:latin typeface="Bookman Old Style" pitchFamily="18" charset="0"/>
              </a:rPr>
              <a:t>Tan importante como es la confianza, también es crucial sentir "falta de confianza" y sentir incertidumbre. La duda saludable es una puerta de entrada al crecimiento personal.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dirty="0" smtClean="0">
                <a:latin typeface="Bookman Old Style" pitchFamily="18" charset="0"/>
              </a:rPr>
              <a:t>La confianza suprema nos ciega a ideas más allá de nuestra propia imaginación, mientras que la humildad intelectual nos obliga a sondear las verdades que aún no poseemos. </a:t>
            </a:r>
          </a:p>
          <a:p>
            <a:r>
              <a:rPr lang="es-ES" dirty="0" smtClean="0">
                <a:latin typeface="Bookman Old Style" pitchFamily="18" charset="0"/>
              </a:rPr>
              <a:t>La duda para el lego es integridad para el erudito. </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sz="2900" dirty="0" smtClean="0">
                <a:latin typeface="Bookman Old Style" pitchFamily="18" charset="0"/>
              </a:rPr>
              <a:t>La duda saludable de uno mismo invita a la autocrítica, abriendo nuestro corazón a las opiniones y sabidurías correctivas de los demás. </a:t>
            </a:r>
          </a:p>
          <a:p>
            <a:r>
              <a:rPr lang="es-ES" sz="2900" dirty="0" smtClean="0">
                <a:latin typeface="Bookman Old Style" pitchFamily="18" charset="0"/>
              </a:rPr>
              <a:t>Nuestra cultura imbuye el valor de una fuerte confianza, a veces en detrimento tanto de la flexibilidad intelectual como de la atención a los diferentes puntos de vista.</a:t>
            </a:r>
            <a:endParaRPr lang="en-US" sz="29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dirty="0" smtClean="0">
                <a:latin typeface="Bookman Old Style" pitchFamily="18" charset="0"/>
              </a:rPr>
              <a:t>La duda en uno mismo es aún más valiosa en nuestra práctica y experiencias religiosas. </a:t>
            </a:r>
          </a:p>
          <a:p>
            <a:r>
              <a:rPr lang="es-ES" dirty="0" smtClean="0">
                <a:latin typeface="Bookman Old Style" pitchFamily="18" charset="0"/>
              </a:rPr>
              <a:t>La religión se puede definir como una búsqueda sin fin de lo inalcanzable. </a:t>
            </a:r>
          </a:p>
          <a:p>
            <a:r>
              <a:rPr lang="es-ES" dirty="0" smtClean="0">
                <a:latin typeface="Bookman Old Style" pitchFamily="18" charset="0"/>
              </a:rPr>
              <a:t>A menudo, el éxito religioso moderado genera satisfacción y estancamiento religioso. </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dirty="0" smtClean="0">
                <a:latin typeface="Bookman Old Style" pitchFamily="18" charset="0"/>
              </a:rPr>
              <a:t>La sección final de masejet Berajot comenta que las personas justas no tienen respiro ni en este mundo ni en el próximo. </a:t>
            </a:r>
          </a:p>
          <a:p>
            <a:r>
              <a:rPr lang="es-ES" dirty="0" smtClean="0">
                <a:latin typeface="Bookman Old Style" pitchFamily="18" charset="0"/>
              </a:rPr>
              <a:t>Luchando constantemente por una mayor espiritualidad, las personas religiosas siempre deben ampliar sus horizontes religiosos. </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sz="2900" dirty="0" smtClean="0">
                <a:latin typeface="Bookman Old Style" pitchFamily="18" charset="0"/>
              </a:rPr>
              <a:t>Confiados en su práctica religiosa, no obstante, no deberían contentarse con su nivel religioso actual. Buscamos el infinito. </a:t>
            </a:r>
          </a:p>
          <a:p>
            <a:r>
              <a:rPr lang="es-ES" sz="2900" dirty="0" smtClean="0">
                <a:latin typeface="Bookman Old Style" pitchFamily="18" charset="0"/>
              </a:rPr>
              <a:t>En esa búsqueda hay poco espacio para la satisfacción.</a:t>
            </a:r>
          </a:p>
          <a:p>
            <a:r>
              <a:rPr lang="es-ES" sz="2900" dirty="0" smtClean="0">
                <a:latin typeface="Bookman Old Style" pitchFamily="18" charset="0"/>
              </a:rPr>
              <a:t>En segundo lugar, la duda y la inseguridad nos ayudan a conservar la humildad. </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sz="2800" dirty="0" smtClean="0">
                <a:latin typeface="Bookman Old Style" pitchFamily="18" charset="0"/>
              </a:rPr>
              <a:t>La auto-introspección y el auto-escrutinio evocan nuestra fragilidad y nuestra dependencia de un Ser Superior. </a:t>
            </a:r>
          </a:p>
          <a:p>
            <a:r>
              <a:rPr lang="es-ES" sz="2800" dirty="0" smtClean="0">
                <a:latin typeface="Bookman Old Style" pitchFamily="18" charset="0"/>
              </a:rPr>
              <a:t>Hay una delgada línea entre la confianza y la arrogancia, y la duda saludable nos impide cruzarla.</a:t>
            </a:r>
          </a:p>
          <a:p>
            <a:r>
              <a:rPr lang="es-ES" sz="2800" dirty="0" smtClean="0">
                <a:latin typeface="Bookman Old Style" pitchFamily="18" charset="0"/>
              </a:rPr>
              <a:t>La "calibración de confianza" adecuada produce una vida de "equilibrio". </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sz="2900" dirty="0" smtClean="0">
                <a:latin typeface="Bookman Old Style" pitchFamily="18" charset="0"/>
              </a:rPr>
              <a:t>Las personas aptas son plenamente conscientes de sus talentos al igual que admiten sus limitaciones. </a:t>
            </a:r>
          </a:p>
          <a:p>
            <a:r>
              <a:rPr lang="es-ES" sz="2900" dirty="0" smtClean="0">
                <a:latin typeface="Bookman Old Style" pitchFamily="18" charset="0"/>
              </a:rPr>
              <a:t>Las personas religiosamente "equilibradas" se sienten confiadas de manera innata en su relación con Hashem. </a:t>
            </a:r>
          </a:p>
          <a:p>
            <a:r>
              <a:rPr lang="es-ES" sz="2900" dirty="0" smtClean="0">
                <a:latin typeface="Bookman Old Style" pitchFamily="18" charset="0"/>
              </a:rPr>
              <a:t>Esta seguridad proporciona equilibrio interno y práctica religiosa compuesta. </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Un poquito menos de confianza</a:t>
            </a:r>
          </a:p>
          <a:p>
            <a:r>
              <a:rPr lang="es-ES" dirty="0" smtClean="0">
                <a:latin typeface="Bookman Old Style" pitchFamily="18" charset="0"/>
              </a:rPr>
              <a:t>Sin embargo, siempre dudan de sus logros y buscan nuevas perspectivas de oportunidades religiosas, en lugar de descansar en laureles y logros anteriores. </a:t>
            </a:r>
          </a:p>
          <a:p>
            <a:r>
              <a:rPr lang="es-ES" dirty="0" smtClean="0">
                <a:latin typeface="Bookman Old Style" pitchFamily="18" charset="0"/>
              </a:rPr>
              <a:t>Se sienten grandes y pequeños a la vez.</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endParaRPr lang="en-US" dirty="0" smtClean="0"/>
          </a:p>
          <a:p>
            <a:endParaRPr lang="en-US" dirty="0" smtClean="0"/>
          </a:p>
          <a:p>
            <a:endParaRPr lang="en-US" dirty="0"/>
          </a:p>
        </p:txBody>
      </p:sp>
      <p:pic>
        <p:nvPicPr>
          <p:cNvPr id="3074" name="Picture 2"/>
          <p:cNvPicPr>
            <a:picLocks noChangeAspect="1" noChangeArrowheads="1"/>
          </p:cNvPicPr>
          <p:nvPr/>
        </p:nvPicPr>
        <p:blipFill>
          <a:blip r:embed="rId3"/>
          <a:srcRect/>
          <a:stretch>
            <a:fillRect/>
          </a:stretch>
        </p:blipFill>
        <p:spPr bwMode="auto">
          <a:xfrm>
            <a:off x="225047" y="410812"/>
            <a:ext cx="8918953" cy="5989983"/>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600" b="1" dirty="0" smtClean="0">
                <a:latin typeface="Bookman Old Style" pitchFamily="18" charset="0"/>
              </a:rPr>
              <a:t>Notas prestadas de Rabbi Jill Crimmings</a:t>
            </a:r>
          </a:p>
          <a:p>
            <a:r>
              <a:rPr lang="es-CO" b="1" i="1" dirty="0" smtClean="0">
                <a:latin typeface="Bookman Old Style" pitchFamily="18" charset="0"/>
              </a:rPr>
              <a:t>Por qué los judíos damos regalos en Hanuka?</a:t>
            </a:r>
          </a:p>
          <a:p>
            <a:r>
              <a:rPr lang="es-CO" dirty="0" smtClean="0">
                <a:latin typeface="Bookman Old Style" pitchFamily="18" charset="0"/>
              </a:rPr>
              <a:t>De dónde viene esta costumbre de dar regalos durante la celebración de Hanuka?</a:t>
            </a:r>
          </a:p>
          <a:p>
            <a:r>
              <a:rPr lang="es-CO" dirty="0" smtClean="0">
                <a:latin typeface="Bookman Old Style" pitchFamily="18" charset="0"/>
              </a:rPr>
              <a:t>Es una costumbre prestada del cristianismo?</a:t>
            </a:r>
          </a:p>
          <a:p>
            <a:r>
              <a:rPr lang="es-CO" dirty="0" smtClean="0">
                <a:latin typeface="Bookman Old Style" pitchFamily="18" charset="0"/>
              </a:rPr>
              <a:t>Analicemos algunos detalles…</a:t>
            </a: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Todos los rituales judíos tienen una historia, o más exactamente, muchas historias. </a:t>
            </a:r>
          </a:p>
          <a:p>
            <a:r>
              <a:rPr lang="es-MX" dirty="0" smtClean="0">
                <a:latin typeface="Bookman Old Style" pitchFamily="18" charset="0"/>
              </a:rPr>
              <a:t>¿Cómo puede ser que la entrega de regalos de Hanuka, un ritual muy extendido, simplemente se haya tomado prestado de la Navidad?</a:t>
            </a:r>
            <a:endParaRPr lang="en-US"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CO" dirty="0" smtClean="0">
                <a:latin typeface="Bookman Old Style" pitchFamily="18" charset="0"/>
              </a:rPr>
              <a:t>Al parecer hay mucho de verdad en ello.</a:t>
            </a:r>
          </a:p>
          <a:p>
            <a:r>
              <a:rPr lang="es-CO" dirty="0" smtClean="0">
                <a:latin typeface="Bookman Old Style" pitchFamily="18" charset="0"/>
              </a:rPr>
              <a:t>La costumbre </a:t>
            </a:r>
            <a:r>
              <a:rPr lang="es-MX" dirty="0" smtClean="0">
                <a:latin typeface="Bookman Old Style" pitchFamily="18" charset="0"/>
              </a:rPr>
              <a:t>contemporánea de envolver regalos de juguetes, ropa y joyas surgió junto con la Navidad. </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Dicho esto, muchos aspectos del ritual de entrega de regalos tienen raíces claramente judías, cada uno de los cuales ha ayudado a sentar las bases para el desarrollo del ritual en lo que es hoy.</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sz="3000" dirty="0" smtClean="0">
                <a:latin typeface="Bookman Old Style" pitchFamily="18" charset="0"/>
              </a:rPr>
              <a:t>La primera forma en que podemos entender el dar regalos como una costumbre judía es en la conexión entre dar regalos y ofrecer sacrificios en el templo. </a:t>
            </a:r>
          </a:p>
          <a:p>
            <a:r>
              <a:rPr lang="es-MX" sz="3000" dirty="0" smtClean="0">
                <a:latin typeface="Bookman Old Style" pitchFamily="18" charset="0"/>
              </a:rPr>
              <a:t>La historia original de Hanuka, como se cuenta en el primer y segundo libro de Macabeos, se centra completamente en el sacrificio.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sz="3000" dirty="0" smtClean="0">
                <a:latin typeface="Bookman Old Style" pitchFamily="18" charset="0"/>
              </a:rPr>
              <a:t>Los griegos en este tiempo reemplazaron el culto sacrificial con el culto pagano, que luego llevó a la rebelión y la guerra.</a:t>
            </a:r>
          </a:p>
          <a:p>
            <a:r>
              <a:rPr lang="es-MX" sz="3000" dirty="0" smtClean="0">
                <a:latin typeface="Bookman Old Style" pitchFamily="18" charset="0"/>
              </a:rPr>
              <a:t>Cuando los judíos derrotaron inesperadamente al ejército griego más fuerte y más grande, se dispusieron a restaurar el templo y el altar que los griegos destruyeron. </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Establecieron la fiesta de Hanuka como una forma de celebrar la re dedicación (</a:t>
            </a:r>
            <a:r>
              <a:rPr lang="es-MX" b="1" i="1" dirty="0" smtClean="0">
                <a:latin typeface="Bookman Old Style" pitchFamily="18" charset="0"/>
              </a:rPr>
              <a:t>Hanuka</a:t>
            </a:r>
            <a:r>
              <a:rPr lang="es-MX" dirty="0" smtClean="0">
                <a:latin typeface="Bookman Old Style" pitchFamily="18" charset="0"/>
              </a:rPr>
              <a:t> en hebreo) del altar que les permitía ofrecer nuevamente sacrificios a Dios (I Macabeos 4: 42-56).</a:t>
            </a:r>
            <a:endParaRPr lang="en-US" dirty="0" smtClean="0">
              <a:latin typeface="Bookman Old Style" pitchFamily="18" charset="0"/>
            </a:endParaRPr>
          </a:p>
          <a:p>
            <a:endParaRPr lang="en-US" dirty="0" smtClean="0">
              <a:latin typeface="Bookman Old Style" pitchFamily="18" charset="0"/>
            </a:endParaRPr>
          </a:p>
          <a:p>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Si, eso es correcto. </a:t>
            </a:r>
          </a:p>
          <a:p>
            <a:r>
              <a:rPr lang="es-MX" dirty="0" smtClean="0">
                <a:latin typeface="Bookman Old Style" pitchFamily="18" charset="0"/>
              </a:rPr>
              <a:t>La historia original de Hanuka tiene que ver con el sacrificio. No se trata solo de la victoria milagrosa de los judíos sobre los griegos, no se trata solo del aceite milagroso. </a:t>
            </a:r>
          </a:p>
          <a:p>
            <a:r>
              <a:rPr lang="es-MX" dirty="0" smtClean="0">
                <a:latin typeface="Bookman Old Style" pitchFamily="18" charset="0"/>
              </a:rPr>
              <a:t>Es solo una celebración por el regreso al sacrificio.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Aunque el texto del libro de los Macabeos no detalla cómo era la nueva dedicación del altar, podemos postular que se parecía a las ceremonias de dedicación descritas en la Biblia, particularmente la dedicación del Tabernáculo en Números 7. </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En este capítulo, aprendemos que los jefes de Israel trajeron varios presentes al Tabernáculo. </a:t>
            </a:r>
          </a:p>
          <a:p>
            <a:r>
              <a:rPr lang="es-MX" dirty="0" smtClean="0">
                <a:latin typeface="Bookman Old Style" pitchFamily="18" charset="0"/>
              </a:rPr>
              <a:t>Entre los regalos que trajeron se encontraban artículos físicos que se usaban para facilitar el sacrificio, como palanganas, tazones y cucharones de plata </a:t>
            </a:r>
            <a:r>
              <a:rPr lang="es-MX" sz="2000" b="1" dirty="0" smtClean="0">
                <a:latin typeface="Bookman Old Style" pitchFamily="18" charset="0"/>
              </a:rPr>
              <a:t>(Números 7: 1-8: 3).</a:t>
            </a:r>
            <a:endParaRPr lang="en-US" b="1" dirty="0" smtClean="0">
              <a:latin typeface="Bookman Old Style" pitchFamily="18" charset="0"/>
            </a:endParaRPr>
          </a:p>
          <a:p>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Un regalo de Hanuka es, por tanto, un regalo que nos permite adorar a Dios, y así es precisamente como los judíos celebraban la fiesta de Hanuka en los años posteriores a su victoria sobre los griegos.</a:t>
            </a:r>
            <a:endParaRPr lang="en-US" dirty="0" smtClean="0">
              <a:latin typeface="Bookman Old Style" pitchFamily="18" charset="0"/>
            </a:endParaRPr>
          </a:p>
          <a:p>
            <a:r>
              <a:rPr lang="es-MX" dirty="0" smtClean="0">
                <a:latin typeface="Bookman Old Style" pitchFamily="18" charset="0"/>
              </a:rPr>
              <a:t> Todo cambió después de la destrucción del Templo en el 70 EC.</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El sacrificio ya no era posible y la comprensión de cómo adorar a Dios pasó del sacrificio al estudio y la oración. </a:t>
            </a:r>
          </a:p>
          <a:p>
            <a:r>
              <a:rPr lang="es-MX" dirty="0" smtClean="0">
                <a:latin typeface="Bookman Old Style" pitchFamily="18" charset="0"/>
              </a:rPr>
              <a:t>Por esta razón, el festival de Hanuka podría haberse transformado en una fiesta de regalos. </a:t>
            </a: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En lugar de dar regalos para facilitar el sacrificio, uno daría regalos para facilitar los actos de estudio u oración. </a:t>
            </a:r>
          </a:p>
          <a:p>
            <a:r>
              <a:rPr lang="es-MX" dirty="0" smtClean="0">
                <a:latin typeface="Bookman Old Style" pitchFamily="18" charset="0"/>
              </a:rPr>
              <a:t>En lugar de dar una palangana de plata, se podría dar un talit o un Jumash.</a:t>
            </a:r>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Sin embargo, como sabemos, los rabinos tomaron la celebración de Hanuka en una dirección diferente. </a:t>
            </a:r>
          </a:p>
          <a:p>
            <a:r>
              <a:rPr lang="es-MX" dirty="0" smtClean="0">
                <a:latin typeface="Bookman Old Style" pitchFamily="18" charset="0"/>
              </a:rPr>
              <a:t>Introdujeron el milagro del aceite y se centraron en las leyes que rodean el encendido de la Menorá.</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La segunda forma en que podemos entender la entrega de regalos como una costumbre judía es con la introducción del </a:t>
            </a:r>
            <a:r>
              <a:rPr lang="es-MX" b="1" i="1" dirty="0" smtClean="0">
                <a:latin typeface="Bookman Old Style" pitchFamily="18" charset="0"/>
              </a:rPr>
              <a:t>Hanuka gelt </a:t>
            </a:r>
            <a:r>
              <a:rPr lang="es-MX" dirty="0" smtClean="0">
                <a:latin typeface="Bookman Old Style" pitchFamily="18" charset="0"/>
              </a:rPr>
              <a:t>en Europa durante el siglo XVIII.</a:t>
            </a:r>
            <a:endParaRPr lang="en-US" dirty="0" smtClean="0">
              <a:latin typeface="Bookman Old Style" pitchFamily="18" charset="0"/>
            </a:endParaRPr>
          </a:p>
          <a:p>
            <a:r>
              <a:rPr lang="es-MX" sz="2800" b="1" i="1" dirty="0" smtClean="0">
                <a:latin typeface="Bookman Old Style" pitchFamily="18" charset="0"/>
              </a:rPr>
              <a:t>Hanuka gelt </a:t>
            </a:r>
            <a:r>
              <a:rPr lang="es-MX" sz="2800" dirty="0" smtClean="0">
                <a:latin typeface="Bookman Old Style" pitchFamily="18" charset="0"/>
              </a:rPr>
              <a:t>en yidish “dinero” que lo usaban como regalo para jugar al trompo o pirinola. </a:t>
            </a:r>
            <a:r>
              <a:rPr lang="he-IL" sz="2800" dirty="0" smtClean="0">
                <a:latin typeface="Bookman Old Style" pitchFamily="18" charset="0"/>
              </a:rPr>
              <a:t>כֶּסֶף</a:t>
            </a:r>
            <a:r>
              <a:rPr lang="en-US" sz="2800" dirty="0" smtClean="0">
                <a:latin typeface="Bookman Old Style" pitchFamily="18" charset="0"/>
              </a:rPr>
              <a:t> </a:t>
            </a:r>
            <a:r>
              <a:rPr lang="en-US" sz="2800" b="1" i="1" dirty="0" err="1" smtClean="0">
                <a:latin typeface="Bookman Old Style" pitchFamily="18" charset="0"/>
              </a:rPr>
              <a:t>késef</a:t>
            </a:r>
            <a:r>
              <a:rPr lang="en-US" sz="2800" dirty="0" smtClean="0">
                <a:latin typeface="Bookman Old Style" pitchFamily="18" charset="0"/>
              </a:rPr>
              <a:t> en hebreo.</a:t>
            </a: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endParaRPr lang="en-US" dirty="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469069" y="209679"/>
            <a:ext cx="8237610" cy="6648321"/>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Muchos creen que esta costumbre se desarrolló debido a la conexión etimológica entre Hanuka y la educación. </a:t>
            </a:r>
          </a:p>
          <a:p>
            <a:r>
              <a:rPr lang="es-MX" dirty="0" smtClean="0">
                <a:latin typeface="Bookman Old Style" pitchFamily="18" charset="0"/>
              </a:rPr>
              <a:t>Hinuj (educación) comparte la misma raíz hebrea (Het - Nun - </a:t>
            </a:r>
            <a:r>
              <a:rPr lang="es-MX" dirty="0" err="1" smtClean="0">
                <a:latin typeface="Bookman Old Style" pitchFamily="18" charset="0"/>
              </a:rPr>
              <a:t>Kaf</a:t>
            </a:r>
            <a:r>
              <a:rPr lang="es-MX" dirty="0" smtClean="0">
                <a:latin typeface="Bookman Old Style" pitchFamily="18" charset="0"/>
              </a:rPr>
              <a:t>) que Janucá (dedicación). </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Por esta razón, la educación y específicamente el estudio de la Torá se convirtió en una práctica central durante Hanuka. </a:t>
            </a:r>
          </a:p>
          <a:p>
            <a:r>
              <a:rPr lang="es-MX" dirty="0" smtClean="0">
                <a:latin typeface="Bookman Old Style" pitchFamily="18" charset="0"/>
              </a:rPr>
              <a:t>El historiador Eliezer Segal sugiere que las familias comenzaron a usar estas sesiones de estudio de Torá durante Hanuka </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sz="3000" dirty="0" smtClean="0">
                <a:latin typeface="Bookman Old Style" pitchFamily="18" charset="0"/>
              </a:rPr>
              <a:t>como una oportunidad para dar pequeñas cantidades de dinero a los maestros, quienes de otra manera tenían prohibido aceptar dinero para enseñar Torá. Los padres daban dinero a los niños para que se lo dieran a sus maestros y, finalmente, sugiere Segal, los niños comenzaron a esperarlo ellos mismos. </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sz="3000" dirty="0" smtClean="0">
                <a:latin typeface="Bookman Old Style" pitchFamily="18" charset="0"/>
              </a:rPr>
              <a:t>Esto, dice, podría ser el origen de la práctica de dar </a:t>
            </a:r>
            <a:r>
              <a:rPr lang="es-MX" sz="3000" i="1" dirty="0" smtClean="0">
                <a:latin typeface="Bookman Old Style" pitchFamily="18" charset="0"/>
              </a:rPr>
              <a:t>Gelt</a:t>
            </a:r>
            <a:r>
              <a:rPr lang="es-MX" sz="3000" dirty="0" smtClean="0">
                <a:latin typeface="Bookman Old Style" pitchFamily="18" charset="0"/>
              </a:rPr>
              <a:t> durante Hanuka.</a:t>
            </a:r>
          </a:p>
          <a:p>
            <a:r>
              <a:rPr lang="es-MX" sz="3000" dirty="0" smtClean="0">
                <a:latin typeface="Bookman Old Style" pitchFamily="18" charset="0"/>
              </a:rPr>
              <a:t>Sin embargo, hay algunos que fechan la práctica mucho antes. </a:t>
            </a:r>
          </a:p>
          <a:p>
            <a:r>
              <a:rPr lang="es-MX" sz="3000" dirty="0" smtClean="0">
                <a:latin typeface="Bookman Old Style" pitchFamily="18" charset="0"/>
              </a:rPr>
              <a:t>En The Original Janukah Gelt, Marvin Tameanko sostiene que esta costumbre se remonta al primer festival de Hanuka celebrado por los Macabeos.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sz="2900" dirty="0" smtClean="0">
                <a:latin typeface="Bookman Old Style" pitchFamily="18" charset="0"/>
              </a:rPr>
              <a:t>Señala la práctica común entonces de tomar el botín de guerra: cuando los judíos destruyeron los ejércitos griegos, tomaron armas, armaduras, caballos y monedas </a:t>
            </a:r>
            <a:r>
              <a:rPr lang="es-MX" sz="1800" b="1" dirty="0" smtClean="0">
                <a:latin typeface="Bookman Old Style" pitchFamily="18" charset="0"/>
              </a:rPr>
              <a:t>(I Macabeos 3:41). </a:t>
            </a:r>
            <a:endParaRPr lang="es-MX" sz="2800" b="1" dirty="0" smtClean="0">
              <a:latin typeface="Bookman Old Style" pitchFamily="18" charset="0"/>
            </a:endParaRPr>
          </a:p>
          <a:p>
            <a:r>
              <a:rPr lang="es-MX" sz="2900" dirty="0" smtClean="0">
                <a:latin typeface="Bookman Old Style" pitchFamily="18" charset="0"/>
              </a:rPr>
              <a:t>Estas monedas se distribuyeron a soldados victoriosos, viudas y huérfanos de los muertos, así como a la población en general, incluidos los niños. </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sz="3050" dirty="0" smtClean="0">
                <a:latin typeface="Bookman Old Style" pitchFamily="18" charset="0"/>
              </a:rPr>
              <a:t>Tameanko sugiere que este podría ser el origen de Hanuka gelt.</a:t>
            </a:r>
          </a:p>
          <a:p>
            <a:r>
              <a:rPr lang="es-MX" sz="3050" dirty="0" smtClean="0">
                <a:latin typeface="Bookman Old Style" pitchFamily="18" charset="0"/>
              </a:rPr>
              <a:t>La tercera forma de entender la entrega de regalos como una costumbre judía es reinterpretar Hanuka como una festividad que siempre ha celebrado la interacción entre el judaísmo y la cultura dominante de la época.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En su libro The Jewish Way: Living the Holidays, Irvin Greenberg dice que "Hanuka es el paradigma de la relación entre aculturación y asimilación en el que cada generación ha interpretado Hanuka a su propia imagen, hablando de sus propias necesidades". </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Discute cómo comenzó la historia de Hanuka debido a la mezcla de las culturas griega y oriental. </a:t>
            </a:r>
          </a:p>
          <a:p>
            <a:r>
              <a:rPr lang="es-MX" dirty="0" smtClean="0">
                <a:latin typeface="Bookman Old Style" pitchFamily="18" charset="0"/>
              </a:rPr>
              <a:t>El helenismo atrajo a la élite judía y, de hecho, hubo algunos judíos que favorecieron la asimilación agresiva. </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sz="2950" dirty="0" smtClean="0">
                <a:latin typeface="Bookman Old Style" pitchFamily="18" charset="0"/>
              </a:rPr>
              <a:t>La entrega de regalos es el mejor ejemplo de una costumbre que fue, y sigue siendo, tomada de la cultura dominante.</a:t>
            </a:r>
            <a:endParaRPr lang="en-US" sz="2950" dirty="0" smtClean="0">
              <a:latin typeface="Bookman Old Style" pitchFamily="18" charset="0"/>
            </a:endParaRPr>
          </a:p>
          <a:p>
            <a:r>
              <a:rPr lang="es-MX" sz="2950" dirty="0" smtClean="0">
                <a:latin typeface="Bookman Old Style" pitchFamily="18" charset="0"/>
              </a:rPr>
              <a:t>Además de que los judíos usaban monedas extranjeras como Hanuka gelt, en la cultura griega generalmente se practicaba la entrega de regalos durante la época del libro de los Macabeos. </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Hay tres ejemplos en los libros de los Macabeos que describen a los griegos comprometidos en la práctica de dar regalos.</a:t>
            </a:r>
            <a:endParaRPr lang="en-US" dirty="0" smtClean="0">
              <a:latin typeface="Bookman Old Style" pitchFamily="18" charset="0"/>
            </a:endParaRPr>
          </a:p>
          <a:p>
            <a:r>
              <a:rPr lang="es-MX" dirty="0" smtClean="0">
                <a:latin typeface="Bookman Old Style" pitchFamily="18" charset="0"/>
              </a:rPr>
              <a:t>En el primer ejemplo, los oficiales del rey Antíoco le dicen a Matatías que le darán oro, plata y regalos si hace un sacrificio pagano </a:t>
            </a:r>
            <a:r>
              <a:rPr lang="es-MX" sz="2000" b="1" dirty="0" smtClean="0">
                <a:latin typeface="Bookman Old Style" pitchFamily="18" charset="0"/>
              </a:rPr>
              <a:t>(I Macabeos 2: 15-28). </a:t>
            </a:r>
            <a:endParaRPr lang="es-MX"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sz="2900" dirty="0" smtClean="0">
                <a:latin typeface="Bookman Old Style" pitchFamily="18" charset="0"/>
              </a:rPr>
              <a:t>En el segundo, el rey Antíoco se da cuenta de que su riqueza disminuyó durante la guerra, y lamenta que ya no podrá dar regalos como solía hacerlo </a:t>
            </a:r>
            <a:r>
              <a:rPr lang="es-MX" sz="2000" b="1" dirty="0" smtClean="0">
                <a:latin typeface="Bookman Old Style" pitchFamily="18" charset="0"/>
              </a:rPr>
              <a:t>(I Macabeos 3:30). </a:t>
            </a:r>
            <a:endParaRPr lang="es-MX" sz="2800" b="1" dirty="0" smtClean="0">
              <a:latin typeface="Bookman Old Style" pitchFamily="18" charset="0"/>
            </a:endParaRPr>
          </a:p>
          <a:p>
            <a:r>
              <a:rPr lang="es-MX" sz="2900" dirty="0" smtClean="0">
                <a:latin typeface="Bookman Old Style" pitchFamily="18" charset="0"/>
              </a:rPr>
              <a:t>En el tercer ejemplo, el Rey de Persia convierte un lugar sagrado en un santuario y usa el dinero que gana con él para dar regalos a sus amigos </a:t>
            </a:r>
            <a:r>
              <a:rPr lang="es-MX" sz="2000" b="1" dirty="0" smtClean="0">
                <a:latin typeface="Bookman Old Style" pitchFamily="18" charset="0"/>
              </a:rPr>
              <a:t>(II Macabeos 1: 34-35).</a:t>
            </a:r>
            <a:endParaRPr lang="en-US" sz="2800" b="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Cada uno de estos ejemplos habla del hecho de que dar regalos era una práctica predominante en la cultura griega durante la época de la historia de Hanuka. Prepara el escenario para una discusión sobre cómo los judíos toman prestado y se involucran con la cultura dominante de su tiempo. </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sz="3100" dirty="0" smtClean="0">
                <a:latin typeface="Bookman Old Style" pitchFamily="18" charset="0"/>
              </a:rPr>
              <a:t>Si Hanuka es un momento para pensar en lo que significa ser un pueblo libre que también vive y participa en una sociedad mayor, es una oportunidad perfecta para pensar en lo que significa compartir prácticas con otros y si aún un ritual prestado puede ser considerado Judío.</a:t>
            </a:r>
            <a:endParaRPr lang="en-U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En esta Hanuka, reflexiona sobre la historia judía detrás de tus propios rituales de entrega de regalos. </a:t>
            </a:r>
          </a:p>
          <a:p>
            <a:r>
              <a:rPr lang="es-MX" dirty="0" smtClean="0">
                <a:latin typeface="Bookman Old Style" pitchFamily="18" charset="0"/>
              </a:rPr>
              <a:t>¿Da usted como una forma de ayudar a otros a adorar o servir a Dios? </a:t>
            </a:r>
          </a:p>
          <a:p>
            <a:r>
              <a:rPr lang="es-MX" dirty="0" smtClean="0">
                <a:latin typeface="Bookman Old Style" pitchFamily="18" charset="0"/>
              </a:rPr>
              <a:t>¿Da usted como una forma de celebrar la victoria de los judíos sobre los griegos?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1800" b="1" i="1" dirty="0" smtClean="0">
                <a:latin typeface="Bookman Old Style" pitchFamily="18" charset="0"/>
              </a:rPr>
              <a:t>Por qué los judíos damos regalos en Hanuka?</a:t>
            </a:r>
          </a:p>
          <a:p>
            <a:r>
              <a:rPr lang="es-MX" dirty="0" smtClean="0">
                <a:latin typeface="Bookman Old Style" pitchFamily="18" charset="0"/>
              </a:rPr>
              <a:t>¿Da como una forma de participar y ser parte de una sociedad más grande? </a:t>
            </a:r>
          </a:p>
          <a:p>
            <a:r>
              <a:rPr lang="es-MX" dirty="0" smtClean="0">
                <a:latin typeface="Bookman Old Style" pitchFamily="18" charset="0"/>
              </a:rPr>
              <a:t>No importa lo que haga, le insto a que piense en estas preguntas y discuta cómo se relaciona la entrega de regalos con su comprensión de las Fiestas.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err="1" smtClean="0">
                <a:latin typeface="Bookman Old Style" pitchFamily="18" charset="0"/>
              </a:rPr>
              <a:t>Haftara</a:t>
            </a:r>
            <a:r>
              <a:rPr lang="es-ES" sz="2000" b="1" dirty="0" smtClean="0">
                <a:latin typeface="Bookman Old Style" pitchFamily="18" charset="0"/>
              </a:rPr>
              <a:t> </a:t>
            </a:r>
            <a:r>
              <a:rPr lang="es-CO" sz="2000" b="1" dirty="0" smtClean="0">
                <a:latin typeface="Bookman Old Style" pitchFamily="18" charset="0"/>
              </a:rPr>
              <a:t>Ovadía 1:1 al 1:21</a:t>
            </a:r>
            <a:endParaRPr lang="es-ES" sz="2000" b="1" dirty="0" smtClean="0">
              <a:latin typeface="Bookman Old Style" pitchFamily="18" charset="0"/>
            </a:endParaRPr>
          </a:p>
          <a:p>
            <a:r>
              <a:rPr lang="es-MX" sz="2600" b="1" i="1" dirty="0" smtClean="0">
                <a:latin typeface="Bookman Old Style" pitchFamily="18" charset="0"/>
              </a:rPr>
              <a:t>El destino de los edomitas.</a:t>
            </a:r>
            <a:endParaRPr lang="en-US" sz="2600" b="1" i="1" dirty="0" smtClean="0">
              <a:latin typeface="Bookman Old Style" pitchFamily="18" charset="0"/>
            </a:endParaRPr>
          </a:p>
          <a:p>
            <a:r>
              <a:rPr lang="es-MX" sz="2600" dirty="0" smtClean="0">
                <a:latin typeface="Bookman Old Style" pitchFamily="18" charset="0"/>
              </a:rPr>
              <a:t>La Haftará para Vayishlaj es el libro completo de Ovadía, el libro más corto de la Biblia, con solo 21 versos en un solo capítulo.</a:t>
            </a:r>
            <a:endParaRPr lang="en-US" sz="2600" dirty="0" smtClean="0">
              <a:latin typeface="Bookman Old Style" pitchFamily="18" charset="0"/>
            </a:endParaRPr>
          </a:p>
          <a:p>
            <a:r>
              <a:rPr lang="es-MX" sz="2600" dirty="0" smtClean="0">
                <a:latin typeface="Bookman Old Style" pitchFamily="18" charset="0"/>
              </a:rPr>
              <a:t> ¿Quién fue Abdías?</a:t>
            </a:r>
            <a:endParaRPr lang="en-US" sz="2600" dirty="0" smtClean="0">
              <a:latin typeface="Bookman Old Style" pitchFamily="18" charset="0"/>
            </a:endParaRPr>
          </a:p>
          <a:p>
            <a:r>
              <a:rPr lang="es-MX" sz="2600" dirty="0" smtClean="0">
                <a:latin typeface="Bookman Old Style" pitchFamily="18" charset="0"/>
              </a:rPr>
              <a:t>Según la tradición rabínica, Abdías era un converso al judaísmo de Edom y un sirviente en la corte de Acab y Jezabel, el rey y la reina de Israel. </a:t>
            </a: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err="1" smtClean="0">
                <a:latin typeface="Bookman Old Style" pitchFamily="18" charset="0"/>
              </a:rPr>
              <a:t>Haftara</a:t>
            </a:r>
            <a:r>
              <a:rPr lang="es-ES" sz="2000" b="1" dirty="0" smtClean="0">
                <a:latin typeface="Bookman Old Style" pitchFamily="18" charset="0"/>
              </a:rPr>
              <a:t> </a:t>
            </a:r>
            <a:r>
              <a:rPr lang="es-CO" sz="2000" b="1" dirty="0" smtClean="0">
                <a:latin typeface="Bookman Old Style" pitchFamily="18" charset="0"/>
              </a:rPr>
              <a:t>Ovadía 1:1 al 1:21</a:t>
            </a:r>
            <a:endParaRPr lang="es-ES" sz="2000" b="1" dirty="0" smtClean="0">
              <a:latin typeface="Bookman Old Style" pitchFamily="18" charset="0"/>
            </a:endParaRPr>
          </a:p>
          <a:p>
            <a:r>
              <a:rPr lang="es-MX" sz="2900" dirty="0" smtClean="0">
                <a:latin typeface="Bookman Old Style" pitchFamily="18" charset="0"/>
              </a:rPr>
              <a:t>Aunque no está claro exactamente cuándo vivió, su profecía se refiere principalmente a cómo los edomitas maltrataron a los israelitas, lo que probablemente se produjo tras la destrucción del primer templo.</a:t>
            </a:r>
          </a:p>
          <a:p>
            <a:r>
              <a:rPr lang="es-MX" sz="2900" dirty="0" smtClean="0">
                <a:latin typeface="Bookman Old Style" pitchFamily="18" charset="0"/>
              </a:rPr>
              <a:t>Los edomitas vivían al sur de Jerusalén y probablemente se aprovecharon de una nación ya oprimida. </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err="1" smtClean="0">
                <a:latin typeface="Bookman Old Style" pitchFamily="18" charset="0"/>
              </a:rPr>
              <a:t>Haftara</a:t>
            </a:r>
            <a:r>
              <a:rPr lang="es-ES" sz="2000" b="1" dirty="0" smtClean="0">
                <a:latin typeface="Bookman Old Style" pitchFamily="18" charset="0"/>
              </a:rPr>
              <a:t> </a:t>
            </a:r>
            <a:r>
              <a:rPr lang="es-CO" sz="2000" b="1" dirty="0" smtClean="0">
                <a:latin typeface="Bookman Old Style" pitchFamily="18" charset="0"/>
              </a:rPr>
              <a:t>Ovadía 1:1 al 1:21</a:t>
            </a:r>
            <a:endParaRPr lang="es-ES" sz="2000" b="1" dirty="0" smtClean="0">
              <a:latin typeface="Bookman Old Style" pitchFamily="18" charset="0"/>
            </a:endParaRPr>
          </a:p>
          <a:p>
            <a:r>
              <a:rPr lang="es-MX" sz="3000" dirty="0" smtClean="0">
                <a:latin typeface="Bookman Old Style" pitchFamily="18" charset="0"/>
              </a:rPr>
              <a:t>Como resultado, Ovadía predice que los edomitas sufrirán mucho en el castigo por su crueldad.</a:t>
            </a:r>
            <a:endParaRPr lang="en-US" sz="3000" dirty="0" smtClean="0">
              <a:latin typeface="Bookman Old Style" pitchFamily="18" charset="0"/>
            </a:endParaRPr>
          </a:p>
          <a:p>
            <a:r>
              <a:rPr lang="es-MX" sz="3000" dirty="0" smtClean="0">
                <a:latin typeface="Bookman Old Style" pitchFamily="18" charset="0"/>
              </a:rPr>
              <a:t> Los edomitas eran una nación grande y poderosa, pero Ovadía advierte: "Si anidas tan alto como el águila, si tu nido se aloja entre las estrellas, desde allí te derribaré, declara el Señor" (1: 4) . </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err="1" smtClean="0">
                <a:latin typeface="Bookman Old Style" pitchFamily="18" charset="0"/>
              </a:rPr>
              <a:t>Haftara</a:t>
            </a:r>
            <a:r>
              <a:rPr lang="es-ES" sz="2000" b="1" dirty="0" smtClean="0">
                <a:latin typeface="Bookman Old Style" pitchFamily="18" charset="0"/>
              </a:rPr>
              <a:t> </a:t>
            </a:r>
            <a:r>
              <a:rPr lang="es-CO" sz="2000" b="1" dirty="0" smtClean="0">
                <a:latin typeface="Bookman Old Style" pitchFamily="18" charset="0"/>
              </a:rPr>
              <a:t>Ovadía 1:1 al 1:21</a:t>
            </a:r>
            <a:endParaRPr lang="es-ES" sz="2000" b="1" dirty="0" smtClean="0">
              <a:latin typeface="Bookman Old Style" pitchFamily="18" charset="0"/>
            </a:endParaRPr>
          </a:p>
          <a:p>
            <a:r>
              <a:rPr lang="es-MX" sz="2800" dirty="0" smtClean="0">
                <a:latin typeface="Bookman Old Style" pitchFamily="18" charset="0"/>
              </a:rPr>
              <a:t>No habrá escapatoria del castigo que Dios traerá a la nación de Edom, una nación que surgió de Esaú, el hermano gemelo de Jacob.</a:t>
            </a:r>
            <a:endParaRPr lang="en-US" sz="2800" dirty="0" smtClean="0">
              <a:latin typeface="Bookman Old Style" pitchFamily="18" charset="0"/>
            </a:endParaRPr>
          </a:p>
          <a:p>
            <a:r>
              <a:rPr lang="es-MX" sz="2800" dirty="0" smtClean="0">
                <a:latin typeface="Bookman Old Style" pitchFamily="18" charset="0"/>
              </a:rPr>
              <a:t> En varios lugares, Abdías se refiere a los progenitores de ambos grupos, enfatizando que los descendientes de Esaú, los edomitas, serán golpeados por los israelitas que son descendientes de Jacob. </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err="1" smtClean="0">
                <a:latin typeface="Bookman Old Style" pitchFamily="18" charset="0"/>
              </a:rPr>
              <a:t>Haftara</a:t>
            </a:r>
            <a:r>
              <a:rPr lang="es-ES" sz="2000" b="1" dirty="0" smtClean="0">
                <a:latin typeface="Bookman Old Style" pitchFamily="18" charset="0"/>
              </a:rPr>
              <a:t> </a:t>
            </a:r>
            <a:r>
              <a:rPr lang="es-CO" sz="2000" b="1" dirty="0" smtClean="0">
                <a:latin typeface="Bookman Old Style" pitchFamily="18" charset="0"/>
              </a:rPr>
              <a:t>Ovadía 1:1 al 1:21</a:t>
            </a:r>
            <a:endParaRPr lang="es-ES" sz="2000" b="1" dirty="0" smtClean="0">
              <a:latin typeface="Bookman Old Style" pitchFamily="18" charset="0"/>
            </a:endParaRPr>
          </a:p>
          <a:p>
            <a:r>
              <a:rPr lang="es-MX" dirty="0" smtClean="0">
                <a:latin typeface="Bookman Old Style" pitchFamily="18" charset="0"/>
              </a:rPr>
              <a:t>Él dice: "La casa de Jacob será fuego, y la casa de José la llama, y la casa de Esaú será paja; la quemarán y la devorarán, y ningún sobreviviente quedará de la casa de Esaú, porque el Señor ha hablado ”(1:18).</a:t>
            </a:r>
            <a:endParaRPr lang="en-US" dirty="0" smtClean="0">
              <a:latin typeface="Bookman Old Style" pitchFamily="18" charset="0"/>
            </a:endParaRPr>
          </a:p>
          <a:p>
            <a:endParaRPr lang="en-US" dirty="0" smtClean="0"/>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err="1" smtClean="0">
                <a:latin typeface="Bookman Old Style" pitchFamily="18" charset="0"/>
              </a:rPr>
              <a:t>Haftara</a:t>
            </a:r>
            <a:r>
              <a:rPr lang="es-ES" sz="2000" b="1" dirty="0" smtClean="0">
                <a:latin typeface="Bookman Old Style" pitchFamily="18" charset="0"/>
              </a:rPr>
              <a:t> </a:t>
            </a:r>
            <a:r>
              <a:rPr lang="es-CO" sz="2000" b="1" dirty="0" smtClean="0">
                <a:latin typeface="Bookman Old Style" pitchFamily="18" charset="0"/>
              </a:rPr>
              <a:t>Ovadía 1:1 al 1:21</a:t>
            </a:r>
            <a:endParaRPr lang="es-ES" sz="2000" b="1" dirty="0" smtClean="0">
              <a:latin typeface="Bookman Old Style" pitchFamily="18" charset="0"/>
            </a:endParaRPr>
          </a:p>
          <a:p>
            <a:r>
              <a:rPr lang="es-MX" sz="2800" dirty="0" smtClean="0">
                <a:latin typeface="Bookman Old Style" pitchFamily="18" charset="0"/>
              </a:rPr>
              <a:t>Conexión a la Parashat Vayishlaj</a:t>
            </a:r>
            <a:endParaRPr lang="en-US" sz="2800" dirty="0" smtClean="0">
              <a:latin typeface="Bookman Old Style" pitchFamily="18" charset="0"/>
            </a:endParaRPr>
          </a:p>
          <a:p>
            <a:r>
              <a:rPr lang="es-MX" sz="2900" dirty="0" smtClean="0">
                <a:latin typeface="Bookman Old Style" pitchFamily="18" charset="0"/>
              </a:rPr>
              <a:t>En Parashat Toldot, después de que Esaú recibe la menor bendición de su padre, jura matar a su hermano gemelo. </a:t>
            </a:r>
          </a:p>
          <a:p>
            <a:r>
              <a:rPr lang="es-MX" sz="2900" dirty="0" smtClean="0">
                <a:latin typeface="Bookman Old Style" pitchFamily="18" charset="0"/>
              </a:rPr>
              <a:t>En Vayishlaj, a Jacob le preocupa que este juramento todavía esté en pie, y está tan preocupado de que su hermano lo atacará a él ya su familia, que los divide en dos grupos, pensando: </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err="1" smtClean="0">
                <a:latin typeface="Bookman Old Style" pitchFamily="18" charset="0"/>
              </a:rPr>
              <a:t>Haftara</a:t>
            </a:r>
            <a:r>
              <a:rPr lang="es-ES" sz="2000" b="1" dirty="0" smtClean="0">
                <a:latin typeface="Bookman Old Style" pitchFamily="18" charset="0"/>
              </a:rPr>
              <a:t> </a:t>
            </a:r>
            <a:r>
              <a:rPr lang="es-CO" sz="2000" b="1" dirty="0" smtClean="0">
                <a:latin typeface="Bookman Old Style" pitchFamily="18" charset="0"/>
              </a:rPr>
              <a:t>Ovadía 1:1 al 1:21</a:t>
            </a:r>
            <a:endParaRPr lang="es-ES" sz="2000" b="1" dirty="0" smtClean="0">
              <a:latin typeface="Bookman Old Style" pitchFamily="18" charset="0"/>
            </a:endParaRPr>
          </a:p>
          <a:p>
            <a:r>
              <a:rPr lang="es-MX" dirty="0" smtClean="0">
                <a:latin typeface="Bookman Old Style" pitchFamily="18" charset="0"/>
              </a:rPr>
              <a:t>"Si Esaú viene al campamento y lo ataca, el otro campamento aún podría escapar (32: 9).</a:t>
            </a:r>
            <a:endParaRPr lang="en-US" dirty="0" smtClean="0">
              <a:latin typeface="Bookman Old Style" pitchFamily="18" charset="0"/>
            </a:endParaRPr>
          </a:p>
          <a:p>
            <a:r>
              <a:rPr lang="es-MX" dirty="0" smtClean="0">
                <a:latin typeface="Bookman Old Style" pitchFamily="18" charset="0"/>
              </a:rPr>
              <a:t> Aunque Esaú no ataca, al final, a Jacob y su familia, sus descendientes (los edomitas) torturan y lastiman a los israelitas tanto en cuerpo como en espíritu. </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err="1" smtClean="0">
                <a:latin typeface="Bookman Old Style" pitchFamily="18" charset="0"/>
              </a:rPr>
              <a:t>Haftara</a:t>
            </a:r>
            <a:r>
              <a:rPr lang="es-ES" sz="2000" b="1" dirty="0" smtClean="0">
                <a:latin typeface="Bookman Old Style" pitchFamily="18" charset="0"/>
              </a:rPr>
              <a:t> </a:t>
            </a:r>
            <a:r>
              <a:rPr lang="es-CO" sz="2000" b="1" dirty="0" smtClean="0">
                <a:latin typeface="Bookman Old Style" pitchFamily="18" charset="0"/>
              </a:rPr>
              <a:t>Ovadía 1:1 al 1:21</a:t>
            </a:r>
            <a:endParaRPr lang="es-ES" sz="2000" b="1" dirty="0" smtClean="0">
              <a:latin typeface="Bookman Old Style" pitchFamily="18" charset="0"/>
            </a:endParaRPr>
          </a:p>
          <a:p>
            <a:r>
              <a:rPr lang="es-MX" sz="3000" dirty="0" smtClean="0">
                <a:latin typeface="Bookman Old Style" pitchFamily="18" charset="0"/>
              </a:rPr>
              <a:t>Sin embargo, así como Jacob salió victorioso en sus enfrentamientos con Esaú, Abdías confía en que así también lo harán los israelitas.</a:t>
            </a:r>
            <a:endParaRPr lang="en-US" sz="3000" dirty="0" smtClean="0">
              <a:latin typeface="Bookman Old Style" pitchFamily="18" charset="0"/>
            </a:endParaRPr>
          </a:p>
          <a:p>
            <a:r>
              <a:rPr lang="es-MX" sz="3000" dirty="0" smtClean="0">
                <a:latin typeface="Bookman Old Style" pitchFamily="18" charset="0"/>
              </a:rPr>
              <a:t> El último verso de la Haftará: “Para los libertadores, marcharán sobre el monte Sión para emitir un juicio sobre el monte Esaú; y el dominio será del Señor ", </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VAYISHLAJ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err="1" smtClean="0">
                <a:latin typeface="Bookman Old Style" pitchFamily="18" charset="0"/>
              </a:rPr>
              <a:t>Haftara</a:t>
            </a:r>
            <a:r>
              <a:rPr lang="es-ES" sz="2000" b="1" dirty="0" smtClean="0">
                <a:latin typeface="Bookman Old Style" pitchFamily="18" charset="0"/>
              </a:rPr>
              <a:t> </a:t>
            </a:r>
            <a:r>
              <a:rPr lang="es-CO" sz="2000" b="1" dirty="0" smtClean="0">
                <a:latin typeface="Bookman Old Style" pitchFamily="18" charset="0"/>
              </a:rPr>
              <a:t>Ovadía 1:1 al 1:21</a:t>
            </a:r>
            <a:endParaRPr lang="es-ES" sz="2000" b="1" dirty="0" smtClean="0">
              <a:latin typeface="Bookman Old Style" pitchFamily="18" charset="0"/>
            </a:endParaRPr>
          </a:p>
          <a:p>
            <a:r>
              <a:rPr lang="es-MX" dirty="0" smtClean="0">
                <a:latin typeface="Bookman Old Style" pitchFamily="18" charset="0"/>
              </a:rPr>
              <a:t>Este verso se recita diariamente en el servicio de la mañana –Shajarit- al final de la recitación de la Canción del Mar, justo antes de Yishtabáh.</a:t>
            </a:r>
            <a:endParaRPr lang="en-US" dirty="0" smtClean="0">
              <a:latin typeface="Bookman Old Style" pitchFamily="18" charset="0"/>
            </a:endParaRPr>
          </a:p>
          <a:p>
            <a:endParaRPr lang="en-US" dirty="0" smtClean="0"/>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a:solidFill>
                  <a:schemeClr val="dk1"/>
                </a:solidFill>
                <a:latin typeface="Calibri"/>
                <a:ea typeface="Calibri"/>
                <a:cs typeface="Calibri"/>
                <a:sym typeface="Calibri"/>
              </a:rPr>
              <a:t>Dr.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endParaRPr lang="es-ES" sz="2000" b="0" i="0" u="none" strike="noStrike" cap="none" dirty="0" smtClean="0">
              <a:solidFill>
                <a:schemeClr val="dk1"/>
              </a:solidFill>
              <a:latin typeface="Calibri"/>
              <a:ea typeface="Calibri"/>
              <a:cs typeface="Calibri"/>
              <a:sym typeface="Calibri"/>
            </a:endParaRP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12 de Kislev </a:t>
            </a:r>
            <a:r>
              <a:rPr lang="es-ES" sz="1800" b="0" i="0" u="none" strike="noStrike" cap="none" dirty="0" smtClean="0">
                <a:solidFill>
                  <a:srgbClr val="898989"/>
                </a:solidFill>
                <a:latin typeface="Calibri"/>
                <a:ea typeface="Calibri"/>
                <a:cs typeface="Calibri"/>
                <a:sym typeface="Calibri"/>
              </a:rPr>
              <a:t>5783  </a:t>
            </a:r>
            <a:r>
              <a:rPr lang="es-ES" sz="1800" b="0" i="0" u="none" strike="noStrike" cap="none" dirty="0">
                <a:solidFill>
                  <a:srgbClr val="898989"/>
                </a:solidFill>
                <a:latin typeface="Calibri"/>
                <a:ea typeface="Calibri"/>
                <a:cs typeface="Calibri"/>
                <a:sym typeface="Calibri"/>
              </a:rPr>
              <a:t>–  </a:t>
            </a:r>
            <a:r>
              <a:rPr lang="es-ES" sz="1800" b="0" i="0" u="none" strike="noStrike" cap="none" dirty="0" smtClean="0">
                <a:solidFill>
                  <a:srgbClr val="898989"/>
                </a:solidFill>
                <a:latin typeface="Calibri"/>
                <a:ea typeface="Calibri"/>
                <a:cs typeface="Calibri"/>
                <a:sym typeface="Calibri"/>
              </a:rPr>
              <a:t>Diciembre 6, 2022-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15754</TotalTime>
  <Words>7915</Words>
  <Application>Microsoft Office PowerPoint</Application>
  <PresentationFormat>Presentación en pantalla (4:3)</PresentationFormat>
  <Paragraphs>704</Paragraphs>
  <Slides>134</Slides>
  <Notes>134</Notes>
  <HiddenSlides>0</HiddenSlides>
  <MMClips>0</MMClips>
  <ScaleCrop>false</ScaleCrop>
  <HeadingPairs>
    <vt:vector size="4" baseType="variant">
      <vt:variant>
        <vt:lpstr>Tema</vt:lpstr>
      </vt:variant>
      <vt:variant>
        <vt:i4>1</vt:i4>
      </vt:variant>
      <vt:variant>
        <vt:lpstr>Títulos de diapositiva</vt:lpstr>
      </vt:variant>
      <vt:variant>
        <vt:i4>134</vt:i4>
      </vt:variant>
    </vt:vector>
  </HeadingPairs>
  <TitlesOfParts>
    <vt:vector size="135" baseType="lpstr">
      <vt:lpstr>Office Theme</vt:lpstr>
      <vt:lpstr> </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Ante Quién te Inclinas?</vt:lpstr>
      <vt:lpstr>Ante Quién te Inclinas?</vt:lpstr>
      <vt:lpstr>Ante Quién te Inclinas?</vt:lpstr>
      <vt:lpstr>Ante Quién te Inclinas?</vt:lpstr>
      <vt:lpstr>Ante Quién te Inclinas?</vt:lpstr>
      <vt:lpstr>Ante Quién te Inclinas?</vt:lpstr>
      <vt:lpstr>Ante Quién te Inclinas?</vt:lpstr>
      <vt:lpstr>Ante Quién te Inclinas?</vt:lpstr>
      <vt:lpstr>Ante Quién te Inclinas?</vt:lpstr>
      <vt:lpstr>Ante Quién te Inclinas?</vt:lpstr>
      <vt:lpstr>Ante Quién te Inclinas?</vt:lpstr>
      <vt:lpstr>Ante Quién te Inclinas?</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Diapositiva 93</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PARASHA BERESHIT VAYISHLAJ</vt:lpstr>
      <vt:lpstr>Diapositiva 134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286</cp:revision>
  <dcterms:modified xsi:type="dcterms:W3CDTF">2023-11-30T16:23:45Z</dcterms:modified>
</cp:coreProperties>
</file>