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87"/>
  </p:notesMasterIdLst>
  <p:handoutMasterIdLst>
    <p:handoutMasterId r:id="rId188"/>
  </p:handoutMasterIdLst>
  <p:sldIdLst>
    <p:sldId id="256" r:id="rId2"/>
    <p:sldId id="708" r:id="rId3"/>
    <p:sldId id="297" r:id="rId4"/>
    <p:sldId id="1040" r:id="rId5"/>
    <p:sldId id="1247" r:id="rId6"/>
    <p:sldId id="1248" r:id="rId7"/>
    <p:sldId id="1249" r:id="rId8"/>
    <p:sldId id="1250" r:id="rId9"/>
    <p:sldId id="1251" r:id="rId10"/>
    <p:sldId id="1252" r:id="rId11"/>
    <p:sldId id="1253" r:id="rId12"/>
    <p:sldId id="1254" r:id="rId13"/>
    <p:sldId id="1256" r:id="rId14"/>
    <p:sldId id="1257" r:id="rId15"/>
    <p:sldId id="1258" r:id="rId16"/>
    <p:sldId id="1259" r:id="rId17"/>
    <p:sldId id="1260" r:id="rId18"/>
    <p:sldId id="1261" r:id="rId19"/>
    <p:sldId id="1262" r:id="rId20"/>
    <p:sldId id="1263" r:id="rId21"/>
    <p:sldId id="1267" r:id="rId22"/>
    <p:sldId id="1268" r:id="rId23"/>
    <p:sldId id="1269" r:id="rId24"/>
    <p:sldId id="1270" r:id="rId25"/>
    <p:sldId id="1271" r:id="rId26"/>
    <p:sldId id="1272" r:id="rId27"/>
    <p:sldId id="1273" r:id="rId28"/>
    <p:sldId id="1274" r:id="rId29"/>
    <p:sldId id="1275" r:id="rId30"/>
    <p:sldId id="1296" r:id="rId31"/>
    <p:sldId id="1397" r:id="rId32"/>
    <p:sldId id="1398" r:id="rId33"/>
    <p:sldId id="1399" r:id="rId34"/>
    <p:sldId id="1400" r:id="rId35"/>
    <p:sldId id="1401" r:id="rId36"/>
    <p:sldId id="1402" r:id="rId37"/>
    <p:sldId id="1403" r:id="rId38"/>
    <p:sldId id="1404" r:id="rId39"/>
    <p:sldId id="1405" r:id="rId40"/>
    <p:sldId id="1406" r:id="rId41"/>
    <p:sldId id="1407" r:id="rId42"/>
    <p:sldId id="1408" r:id="rId43"/>
    <p:sldId id="1409" r:id="rId44"/>
    <p:sldId id="1410" r:id="rId45"/>
    <p:sldId id="1411" r:id="rId46"/>
    <p:sldId id="1412" r:id="rId47"/>
    <p:sldId id="1413" r:id="rId48"/>
    <p:sldId id="1414" r:id="rId49"/>
    <p:sldId id="1415" r:id="rId50"/>
    <p:sldId id="1416" r:id="rId51"/>
    <p:sldId id="1417" r:id="rId52"/>
    <p:sldId id="1418" r:id="rId53"/>
    <p:sldId id="1419" r:id="rId54"/>
    <p:sldId id="1420" r:id="rId55"/>
    <p:sldId id="1421" r:id="rId56"/>
    <p:sldId id="1422" r:id="rId57"/>
    <p:sldId id="1423" r:id="rId58"/>
    <p:sldId id="1424" r:id="rId59"/>
    <p:sldId id="1425" r:id="rId60"/>
    <p:sldId id="1426" r:id="rId61"/>
    <p:sldId id="1427" r:id="rId62"/>
    <p:sldId id="1396" r:id="rId63"/>
    <p:sldId id="1357" r:id="rId64"/>
    <p:sldId id="1358" r:id="rId65"/>
    <p:sldId id="1359" r:id="rId66"/>
    <p:sldId id="1360" r:id="rId67"/>
    <p:sldId id="1361" r:id="rId68"/>
    <p:sldId id="1362" r:id="rId69"/>
    <p:sldId id="1363" r:id="rId70"/>
    <p:sldId id="1364" r:id="rId71"/>
    <p:sldId id="1365" r:id="rId72"/>
    <p:sldId id="1366" r:id="rId73"/>
    <p:sldId id="1367" r:id="rId74"/>
    <p:sldId id="1368" r:id="rId75"/>
    <p:sldId id="1369" r:id="rId76"/>
    <p:sldId id="1370" r:id="rId77"/>
    <p:sldId id="1371" r:id="rId78"/>
    <p:sldId id="1372" r:id="rId79"/>
    <p:sldId id="1373" r:id="rId80"/>
    <p:sldId id="1374" r:id="rId81"/>
    <p:sldId id="1375" r:id="rId82"/>
    <p:sldId id="1376" r:id="rId83"/>
    <p:sldId id="1377" r:id="rId84"/>
    <p:sldId id="1378" r:id="rId85"/>
    <p:sldId id="1379" r:id="rId86"/>
    <p:sldId id="1380" r:id="rId87"/>
    <p:sldId id="1381" r:id="rId88"/>
    <p:sldId id="1382" r:id="rId89"/>
    <p:sldId id="1383" r:id="rId90"/>
    <p:sldId id="1384" r:id="rId91"/>
    <p:sldId id="1385" r:id="rId92"/>
    <p:sldId id="1386" r:id="rId93"/>
    <p:sldId id="1387" r:id="rId94"/>
    <p:sldId id="1388" r:id="rId95"/>
    <p:sldId id="1389" r:id="rId96"/>
    <p:sldId id="1390" r:id="rId97"/>
    <p:sldId id="1391" r:id="rId98"/>
    <p:sldId id="1392" r:id="rId99"/>
    <p:sldId id="1393" r:id="rId100"/>
    <p:sldId id="1394" r:id="rId101"/>
    <p:sldId id="1395" r:id="rId102"/>
    <p:sldId id="1356" r:id="rId103"/>
    <p:sldId id="1336" r:id="rId104"/>
    <p:sldId id="1337" r:id="rId105"/>
    <p:sldId id="1338" r:id="rId106"/>
    <p:sldId id="1339" r:id="rId107"/>
    <p:sldId id="1340" r:id="rId108"/>
    <p:sldId id="1341" r:id="rId109"/>
    <p:sldId id="1342" r:id="rId110"/>
    <p:sldId id="1343" r:id="rId111"/>
    <p:sldId id="1344" r:id="rId112"/>
    <p:sldId id="1345" r:id="rId113"/>
    <p:sldId id="1346" r:id="rId114"/>
    <p:sldId id="1347" r:id="rId115"/>
    <p:sldId id="1348" r:id="rId116"/>
    <p:sldId id="1349" r:id="rId117"/>
    <p:sldId id="1350" r:id="rId118"/>
    <p:sldId id="1351" r:id="rId119"/>
    <p:sldId id="1352" r:id="rId120"/>
    <p:sldId id="1353" r:id="rId121"/>
    <p:sldId id="1354" r:id="rId122"/>
    <p:sldId id="1355" r:id="rId123"/>
    <p:sldId id="1335" r:id="rId124"/>
    <p:sldId id="1297" r:id="rId125"/>
    <p:sldId id="1298" r:id="rId126"/>
    <p:sldId id="1299" r:id="rId127"/>
    <p:sldId id="1300" r:id="rId128"/>
    <p:sldId id="1301" r:id="rId129"/>
    <p:sldId id="1302" r:id="rId130"/>
    <p:sldId id="1303" r:id="rId131"/>
    <p:sldId id="1304" r:id="rId132"/>
    <p:sldId id="1305" r:id="rId133"/>
    <p:sldId id="1306" r:id="rId134"/>
    <p:sldId id="1307" r:id="rId135"/>
    <p:sldId id="1308" r:id="rId136"/>
    <p:sldId id="1309" r:id="rId137"/>
    <p:sldId id="1310" r:id="rId138"/>
    <p:sldId id="1311" r:id="rId139"/>
    <p:sldId id="1312" r:id="rId140"/>
    <p:sldId id="1313" r:id="rId141"/>
    <p:sldId id="1314" r:id="rId142"/>
    <p:sldId id="1315" r:id="rId143"/>
    <p:sldId id="1316" r:id="rId144"/>
    <p:sldId id="1317" r:id="rId145"/>
    <p:sldId id="1318" r:id="rId146"/>
    <p:sldId id="1319" r:id="rId147"/>
    <p:sldId id="1320" r:id="rId148"/>
    <p:sldId id="1321" r:id="rId149"/>
    <p:sldId id="1322" r:id="rId150"/>
    <p:sldId id="1323" r:id="rId151"/>
    <p:sldId id="1324" r:id="rId152"/>
    <p:sldId id="1325" r:id="rId153"/>
    <p:sldId id="1326" r:id="rId154"/>
    <p:sldId id="1327" r:id="rId155"/>
    <p:sldId id="1328" r:id="rId156"/>
    <p:sldId id="1329" r:id="rId157"/>
    <p:sldId id="1330" r:id="rId158"/>
    <p:sldId id="1331" r:id="rId159"/>
    <p:sldId id="1332" r:id="rId160"/>
    <p:sldId id="1333" r:id="rId161"/>
    <p:sldId id="1334" r:id="rId162"/>
    <p:sldId id="1276" r:id="rId163"/>
    <p:sldId id="1277" r:id="rId164"/>
    <p:sldId id="1278" r:id="rId165"/>
    <p:sldId id="1279" r:id="rId166"/>
    <p:sldId id="1282" r:id="rId167"/>
    <p:sldId id="1283" r:id="rId168"/>
    <p:sldId id="1284" r:id="rId169"/>
    <p:sldId id="1285" r:id="rId170"/>
    <p:sldId id="1280" r:id="rId171"/>
    <p:sldId id="1281" r:id="rId172"/>
    <p:sldId id="1286" r:id="rId173"/>
    <p:sldId id="1287" r:id="rId174"/>
    <p:sldId id="1288" r:id="rId175"/>
    <p:sldId id="1289" r:id="rId176"/>
    <p:sldId id="1290" r:id="rId177"/>
    <p:sldId id="1291" r:id="rId178"/>
    <p:sldId id="1292" r:id="rId179"/>
    <p:sldId id="1293" r:id="rId180"/>
    <p:sldId id="1294" r:id="rId181"/>
    <p:sldId id="1295" r:id="rId182"/>
    <p:sldId id="1264" r:id="rId183"/>
    <p:sldId id="1265" r:id="rId184"/>
    <p:sldId id="1266" r:id="rId185"/>
    <p:sldId id="296" r:id="rId18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38" autoAdjust="0"/>
    <p:restoredTop sz="98046" autoAdjust="0"/>
  </p:normalViewPr>
  <p:slideViewPr>
    <p:cSldViewPr snapToGrid="0">
      <p:cViewPr>
        <p:scale>
          <a:sx n="71" d="100"/>
          <a:sy n="71" d="100"/>
        </p:scale>
        <p:origin x="-372"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8/08/2024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shalomhaverim.org/Aliyot/aliyot_devarim.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5.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48442" y="1709057"/>
            <a:ext cx="7297738" cy="4452938"/>
          </a:xfrm>
          <a:prstGeom prst="rect">
            <a:avLst/>
          </a:prstGeom>
          <a:noFill/>
          <a:ln>
            <a:noFill/>
          </a:ln>
        </p:spPr>
      </p:pic>
      <p:sp>
        <p:nvSpPr>
          <p:cNvPr id="91" name="Shape 91"/>
          <p:cNvSpPr txBox="1"/>
          <p:nvPr/>
        </p:nvSpPr>
        <p:spPr>
          <a:xfrm>
            <a:off x="685800" y="2339975"/>
            <a:ext cx="7772400" cy="1963084"/>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DEVARIM</a:t>
            </a:r>
          </a:p>
          <a:p>
            <a:pPr lvl="0" algn="ctr">
              <a:lnSpc>
                <a:spcPct val="90000"/>
              </a:lnSpc>
            </a:pPr>
            <a:r>
              <a:rPr lang="es-CO" sz="2400" b="1" dirty="0" smtClean="0">
                <a:latin typeface="Bookman Old Style" pitchFamily="18" charset="0"/>
                <a:ea typeface="Calibri"/>
                <a:cs typeface="Calibri"/>
                <a:sym typeface="Calibri"/>
              </a:rPr>
              <a:t>Séfer haBrit – El Libro del Pacto</a:t>
            </a:r>
            <a:endParaRPr lang="es-CO" sz="2400" b="1" dirty="0" smtClean="0">
              <a:latin typeface="Bookman Old Style" pitchFamily="18" charset="0"/>
              <a:ea typeface="Calibri"/>
              <a:cs typeface="Calibri"/>
              <a:sym typeface="Calibri"/>
            </a:endParaRPr>
          </a:p>
        </p:txBody>
      </p:sp>
      <p:sp>
        <p:nvSpPr>
          <p:cNvPr id="92" name="Shape 92"/>
          <p:cNvSpPr txBox="1"/>
          <p:nvPr/>
        </p:nvSpPr>
        <p:spPr>
          <a:xfrm>
            <a:off x="1371600" y="4437528"/>
            <a:ext cx="6400800" cy="1411943"/>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3"/>
          <p:cNvPicPr>
            <a:picLocks noChangeAspect="1" noChangeArrowheads="1"/>
          </p:cNvPicPr>
          <p:nvPr/>
        </p:nvPicPr>
        <p:blipFill>
          <a:blip r:embed="rId5"/>
          <a:srcRect/>
          <a:stretch>
            <a:fillRect/>
          </a:stretch>
        </p:blipFill>
        <p:spPr bwMode="auto">
          <a:xfrm>
            <a:off x="1601695" y="379749"/>
            <a:ext cx="5623069" cy="1921659"/>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3074" name="Picture 2"/>
          <p:cNvPicPr>
            <a:picLocks noChangeAspect="1" noChangeArrowheads="1"/>
          </p:cNvPicPr>
          <p:nvPr/>
        </p:nvPicPr>
        <p:blipFill>
          <a:blip r:embed="rId3"/>
          <a:srcRect/>
          <a:stretch>
            <a:fillRect/>
          </a:stretch>
        </p:blipFill>
        <p:spPr bwMode="auto">
          <a:xfrm>
            <a:off x="358738" y="1492625"/>
            <a:ext cx="8402170" cy="482749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Devarim 1: 1– 3: 22 </a:t>
            </a:r>
            <a:r>
              <a:rPr lang="es-CO" sz="2000" b="1" noProof="1" smtClean="0">
                <a:latin typeface="Bookman Old Style" pitchFamily="18" charset="0"/>
              </a:rPr>
              <a:t>y Haftará Yeshayahu 1:1 al 27</a:t>
            </a:r>
          </a:p>
          <a:p>
            <a:r>
              <a:rPr lang="en-US" sz="2400" b="1" dirty="0" smtClean="0">
                <a:latin typeface="Bookman Old Style" pitchFamily="18" charset="0"/>
              </a:rPr>
              <a:t>1:1   </a:t>
            </a:r>
            <a:r>
              <a:rPr lang="en-US" sz="2400" dirty="0" err="1" smtClean="0">
                <a:latin typeface="Bookman Old Style" pitchFamily="18" charset="0"/>
              </a:rPr>
              <a:t>Eleh</a:t>
            </a:r>
            <a:r>
              <a:rPr lang="en-US" sz="2400" dirty="0" smtClean="0">
                <a:latin typeface="Bookman Old Style" pitchFamily="18" charset="0"/>
              </a:rPr>
              <a:t> </a:t>
            </a:r>
            <a:r>
              <a:rPr lang="en-US" sz="2400" dirty="0" err="1" smtClean="0">
                <a:latin typeface="Bookman Old Style" pitchFamily="18" charset="0"/>
              </a:rPr>
              <a:t>hadevarim</a:t>
            </a:r>
            <a:r>
              <a:rPr lang="en-US" sz="2400" dirty="0" smtClean="0">
                <a:latin typeface="Bookman Old Style" pitchFamily="18" charset="0"/>
              </a:rPr>
              <a:t> asher </a:t>
            </a:r>
            <a:r>
              <a:rPr lang="en-US" sz="2400" dirty="0" err="1" smtClean="0">
                <a:latin typeface="Bookman Old Style" pitchFamily="18" charset="0"/>
              </a:rPr>
              <a:t>diber</a:t>
            </a:r>
            <a:r>
              <a:rPr lang="en-US" sz="2400" dirty="0" smtClean="0">
                <a:latin typeface="Bookman Old Style" pitchFamily="18" charset="0"/>
              </a:rPr>
              <a:t> Moshe el-kol-</a:t>
            </a:r>
            <a:r>
              <a:rPr lang="en-US" sz="2400" dirty="0" err="1" smtClean="0">
                <a:latin typeface="Bookman Old Style" pitchFamily="18" charset="0"/>
              </a:rPr>
              <a:t>Yisra'el</a:t>
            </a:r>
            <a:r>
              <a:rPr lang="en-US" sz="2400" dirty="0" smtClean="0">
                <a:latin typeface="Bookman Old Style" pitchFamily="18" charset="0"/>
              </a:rPr>
              <a:t> </a:t>
            </a:r>
            <a:r>
              <a:rPr lang="en-US" sz="2400" dirty="0" err="1" smtClean="0">
                <a:latin typeface="Bookman Old Style" pitchFamily="18" charset="0"/>
              </a:rPr>
              <a:t>be'ever</a:t>
            </a:r>
            <a:r>
              <a:rPr lang="en-US" sz="2400" dirty="0" smtClean="0">
                <a:latin typeface="Bookman Old Style" pitchFamily="18" charset="0"/>
              </a:rPr>
              <a:t> </a:t>
            </a:r>
            <a:r>
              <a:rPr lang="en-US" sz="2400" dirty="0" err="1" smtClean="0">
                <a:latin typeface="Bookman Old Style" pitchFamily="18" charset="0"/>
              </a:rPr>
              <a:t>haYarden</a:t>
            </a:r>
            <a:r>
              <a:rPr lang="en-US" sz="2400" dirty="0" smtClean="0">
                <a:latin typeface="Bookman Old Style" pitchFamily="18" charset="0"/>
              </a:rPr>
              <a:t> </a:t>
            </a:r>
            <a:r>
              <a:rPr lang="en-US" sz="2400" dirty="0" err="1" smtClean="0">
                <a:latin typeface="Bookman Old Style" pitchFamily="18" charset="0"/>
              </a:rPr>
              <a:t>bamidbar</a:t>
            </a:r>
            <a:r>
              <a:rPr lang="en-US" sz="2400" dirty="0" smtClean="0">
                <a:latin typeface="Bookman Old Style" pitchFamily="18" charset="0"/>
              </a:rPr>
              <a:t> </a:t>
            </a:r>
            <a:r>
              <a:rPr lang="en-US" sz="2400" dirty="0" err="1" smtClean="0">
                <a:latin typeface="Bookman Old Style" pitchFamily="18" charset="0"/>
              </a:rPr>
              <a:t>ba'Aravah</a:t>
            </a:r>
            <a:r>
              <a:rPr lang="en-US" sz="2400" dirty="0" smtClean="0">
                <a:latin typeface="Bookman Old Style" pitchFamily="18" charset="0"/>
              </a:rPr>
              <a:t> mol Suf </a:t>
            </a:r>
            <a:r>
              <a:rPr lang="en-US" sz="2400" dirty="0" err="1" smtClean="0">
                <a:latin typeface="Bookman Old Style" pitchFamily="18" charset="0"/>
              </a:rPr>
              <a:t>beyn-Paran</a:t>
            </a:r>
            <a:r>
              <a:rPr lang="en-US" sz="2400" dirty="0" smtClean="0">
                <a:latin typeface="Bookman Old Style" pitchFamily="18" charset="0"/>
              </a:rPr>
              <a:t> </a:t>
            </a:r>
            <a:r>
              <a:rPr lang="en-US" sz="2400" dirty="0" err="1" smtClean="0">
                <a:latin typeface="Bookman Old Style" pitchFamily="18" charset="0"/>
              </a:rPr>
              <a:t>uveyn-Tofel</a:t>
            </a:r>
            <a:r>
              <a:rPr lang="en-US" sz="2400" dirty="0" smtClean="0">
                <a:latin typeface="Bookman Old Style" pitchFamily="18" charset="0"/>
              </a:rPr>
              <a:t> </a:t>
            </a:r>
            <a:r>
              <a:rPr lang="en-US" sz="2400" dirty="0" err="1" smtClean="0">
                <a:latin typeface="Bookman Old Style" pitchFamily="18" charset="0"/>
              </a:rPr>
              <a:t>veLavan</a:t>
            </a:r>
            <a:r>
              <a:rPr lang="en-US" sz="2400" dirty="0" smtClean="0">
                <a:latin typeface="Bookman Old Style" pitchFamily="18" charset="0"/>
              </a:rPr>
              <a:t> </a:t>
            </a:r>
            <a:r>
              <a:rPr lang="en-US" sz="2400" dirty="0" err="1" smtClean="0">
                <a:latin typeface="Bookman Old Style" pitchFamily="18" charset="0"/>
              </a:rPr>
              <a:t>vaJatserot</a:t>
            </a:r>
            <a:r>
              <a:rPr lang="en-US" sz="2400" dirty="0" smtClean="0">
                <a:latin typeface="Bookman Old Style" pitchFamily="18" charset="0"/>
              </a:rPr>
              <a:t> </a:t>
            </a:r>
            <a:r>
              <a:rPr lang="en-US" sz="2400" dirty="0" err="1" smtClean="0">
                <a:latin typeface="Bookman Old Style" pitchFamily="18" charset="0"/>
              </a:rPr>
              <a:t>veDi</a:t>
            </a:r>
            <a:r>
              <a:rPr lang="en-US" sz="2400" dirty="0" smtClean="0">
                <a:latin typeface="Bookman Old Style" pitchFamily="18" charset="0"/>
              </a:rPr>
              <a:t> Zahav.</a:t>
            </a:r>
          </a:p>
          <a:p>
            <a:r>
              <a:rPr lang="en-US" sz="2400" dirty="0" err="1" smtClean="0">
                <a:latin typeface="Bookman Old Style" pitchFamily="18" charset="0"/>
                <a:hlinkClick r:id="rId3"/>
              </a:rPr>
              <a:t>Estas</a:t>
            </a:r>
            <a:r>
              <a:rPr lang="en-US" sz="2400" dirty="0" smtClean="0">
                <a:latin typeface="Bookman Old Style" pitchFamily="18" charset="0"/>
                <a:hlinkClick r:id="rId3"/>
              </a:rPr>
              <a:t> son </a:t>
            </a:r>
            <a:r>
              <a:rPr lang="en-US" sz="2400" dirty="0" err="1" smtClean="0">
                <a:latin typeface="Bookman Old Style" pitchFamily="18" charset="0"/>
                <a:hlinkClick r:id="rId3"/>
              </a:rPr>
              <a:t>las</a:t>
            </a:r>
            <a:r>
              <a:rPr lang="en-US" sz="2400" dirty="0" smtClean="0">
                <a:latin typeface="Bookman Old Style" pitchFamily="18" charset="0"/>
                <a:hlinkClick r:id="rId3"/>
              </a:rPr>
              <a:t> </a:t>
            </a:r>
            <a:r>
              <a:rPr lang="en-US" sz="2400" dirty="0" err="1" smtClean="0">
                <a:latin typeface="Bookman Old Style" pitchFamily="18" charset="0"/>
                <a:hlinkClick r:id="rId3"/>
              </a:rPr>
              <a:t>palabras</a:t>
            </a:r>
            <a:r>
              <a:rPr lang="en-US" sz="2400" dirty="0" smtClean="0">
                <a:latin typeface="Bookman Old Style" pitchFamily="18" charset="0"/>
              </a:rPr>
              <a:t>   </a:t>
            </a:r>
            <a:r>
              <a:rPr lang="en-US" sz="2400" dirty="0" err="1" smtClean="0">
                <a:latin typeface="Bookman Old Style" pitchFamily="18" charset="0"/>
              </a:rPr>
              <a:t>que</a:t>
            </a:r>
            <a:r>
              <a:rPr lang="en-US" sz="2400" dirty="0" smtClean="0">
                <a:latin typeface="Bookman Old Style" pitchFamily="18" charset="0"/>
              </a:rPr>
              <a:t> </a:t>
            </a:r>
            <a:r>
              <a:rPr lang="en-US" sz="2400" dirty="0" err="1" smtClean="0">
                <a:latin typeface="Bookman Old Style" pitchFamily="18" charset="0"/>
              </a:rPr>
              <a:t>habló</a:t>
            </a:r>
            <a:r>
              <a:rPr lang="en-US" sz="2400" dirty="0" smtClean="0">
                <a:latin typeface="Bookman Old Style" pitchFamily="18" charset="0"/>
              </a:rPr>
              <a:t> </a:t>
            </a:r>
            <a:r>
              <a:rPr lang="en-US" sz="2400" dirty="0" err="1" smtClean="0">
                <a:latin typeface="Bookman Old Style" pitchFamily="18" charset="0"/>
              </a:rPr>
              <a:t>Moisés</a:t>
            </a:r>
            <a:r>
              <a:rPr lang="en-US" sz="2400" dirty="0" smtClean="0">
                <a:latin typeface="Bookman Old Style" pitchFamily="18" charset="0"/>
              </a:rPr>
              <a:t> a </a:t>
            </a:r>
            <a:r>
              <a:rPr lang="en-US" sz="2400" dirty="0" err="1" smtClean="0">
                <a:latin typeface="Bookman Old Style" pitchFamily="18" charset="0"/>
              </a:rPr>
              <a:t>todo</a:t>
            </a:r>
            <a:r>
              <a:rPr lang="en-US" sz="2400" dirty="0" smtClean="0">
                <a:latin typeface="Bookman Old Style" pitchFamily="18" charset="0"/>
              </a:rPr>
              <a:t> Israel, de </a:t>
            </a:r>
            <a:r>
              <a:rPr lang="en-US" sz="2400" dirty="0" err="1" smtClean="0">
                <a:latin typeface="Bookman Old Style" pitchFamily="18" charset="0"/>
              </a:rPr>
              <a:t>este</a:t>
            </a:r>
            <a:r>
              <a:rPr lang="en-US" sz="2400" dirty="0" smtClean="0">
                <a:latin typeface="Bookman Old Style" pitchFamily="18" charset="0"/>
              </a:rPr>
              <a:t> </a:t>
            </a:r>
            <a:r>
              <a:rPr lang="en-US" sz="2400" dirty="0" err="1" smtClean="0">
                <a:latin typeface="Bookman Old Style" pitchFamily="18" charset="0"/>
              </a:rPr>
              <a:t>lado</a:t>
            </a:r>
            <a:r>
              <a:rPr lang="en-US" sz="2400" dirty="0" smtClean="0">
                <a:latin typeface="Bookman Old Style" pitchFamily="18" charset="0"/>
              </a:rPr>
              <a:t> del </a:t>
            </a:r>
            <a:r>
              <a:rPr lang="en-US" sz="2400" dirty="0" err="1" smtClean="0">
                <a:latin typeface="Bookman Old Style" pitchFamily="18" charset="0"/>
              </a:rPr>
              <a:t>Jordán</a:t>
            </a:r>
            <a:r>
              <a:rPr lang="en-US" sz="2400" dirty="0" smtClean="0">
                <a:latin typeface="Bookman Old Style" pitchFamily="18" charset="0"/>
              </a:rPr>
              <a:t>, </a:t>
            </a:r>
            <a:r>
              <a:rPr lang="en-US" sz="2400" dirty="0" smtClean="0">
                <a:latin typeface="Bookman Old Style" pitchFamily="18" charset="0"/>
                <a:hlinkClick r:id="rId3"/>
              </a:rPr>
              <a:t>con </a:t>
            </a:r>
            <a:r>
              <a:rPr lang="en-US" sz="2400" dirty="0" err="1" smtClean="0">
                <a:latin typeface="Bookman Old Style" pitchFamily="18" charset="0"/>
                <a:hlinkClick r:id="rId3"/>
              </a:rPr>
              <a:t>relación</a:t>
            </a:r>
            <a:r>
              <a:rPr lang="en-US" sz="2400" dirty="0" smtClean="0">
                <a:latin typeface="Bookman Old Style" pitchFamily="18" charset="0"/>
                <a:hlinkClick r:id="rId3"/>
              </a:rPr>
              <a:t> al </a:t>
            </a:r>
            <a:r>
              <a:rPr lang="en-US" sz="2400" dirty="0" err="1" smtClean="0">
                <a:latin typeface="Bookman Old Style" pitchFamily="18" charset="0"/>
                <a:hlinkClick r:id="rId3"/>
              </a:rPr>
              <a:t>desierto</a:t>
            </a:r>
            <a:r>
              <a:rPr lang="en-US" sz="2400" dirty="0" smtClean="0">
                <a:latin typeface="Bookman Old Style" pitchFamily="18" charset="0"/>
              </a:rPr>
              <a:t>,  a la Aravá (</a:t>
            </a:r>
            <a:r>
              <a:rPr lang="en-US" sz="2400" dirty="0" err="1" smtClean="0">
                <a:latin typeface="Bookman Old Style" pitchFamily="18" charset="0"/>
              </a:rPr>
              <a:t>planicie</a:t>
            </a:r>
            <a:r>
              <a:rPr lang="en-US" sz="2400" dirty="0" smtClean="0">
                <a:latin typeface="Bookman Old Style" pitchFamily="18" charset="0"/>
              </a:rPr>
              <a:t>), (al </a:t>
            </a:r>
            <a:r>
              <a:rPr lang="en-US" sz="2400" dirty="0" err="1" smtClean="0">
                <a:latin typeface="Bookman Old Style" pitchFamily="18" charset="0"/>
              </a:rPr>
              <a:t>lugar</a:t>
            </a:r>
            <a:r>
              <a:rPr lang="en-US" sz="2400" dirty="0" smtClean="0">
                <a:latin typeface="Bookman Old Style" pitchFamily="18" charset="0"/>
              </a:rPr>
              <a:t> </a:t>
            </a:r>
            <a:r>
              <a:rPr lang="en-US" sz="2400" dirty="0" err="1" smtClean="0">
                <a:latin typeface="Bookman Old Style" pitchFamily="18" charset="0"/>
              </a:rPr>
              <a:t>que</a:t>
            </a:r>
            <a:r>
              <a:rPr lang="en-US" sz="2400" dirty="0" smtClean="0">
                <a:latin typeface="Bookman Old Style" pitchFamily="18" charset="0"/>
              </a:rPr>
              <a:t> </a:t>
            </a:r>
            <a:r>
              <a:rPr lang="en-US" sz="2400" dirty="0" err="1" smtClean="0">
                <a:latin typeface="Bookman Old Style" pitchFamily="18" charset="0"/>
              </a:rPr>
              <a:t>está</a:t>
            </a:r>
            <a:r>
              <a:rPr lang="en-US" sz="2400" dirty="0" smtClean="0">
                <a:latin typeface="Bookman Old Style" pitchFamily="18" charset="0"/>
              </a:rPr>
              <a:t>) </a:t>
            </a:r>
            <a:r>
              <a:rPr lang="en-US" sz="2400" dirty="0" err="1" smtClean="0">
                <a:latin typeface="Bookman Old Style" pitchFamily="18" charset="0"/>
              </a:rPr>
              <a:t>frente</a:t>
            </a:r>
            <a:r>
              <a:rPr lang="en-US" sz="2400" dirty="0" smtClean="0">
                <a:latin typeface="Bookman Old Style" pitchFamily="18" charset="0"/>
              </a:rPr>
              <a:t> al mar </a:t>
            </a:r>
            <a:r>
              <a:rPr lang="en-US" sz="2400" dirty="0" err="1" smtClean="0">
                <a:latin typeface="Bookman Old Style" pitchFamily="18" charset="0"/>
              </a:rPr>
              <a:t>Rojo</a:t>
            </a:r>
            <a:r>
              <a:rPr lang="en-US" sz="2400" dirty="0" smtClean="0">
                <a:latin typeface="Bookman Old Style" pitchFamily="18" charset="0"/>
              </a:rPr>
              <a:t>, (al </a:t>
            </a:r>
            <a:r>
              <a:rPr lang="en-US" sz="2400" dirty="0" err="1" smtClean="0">
                <a:latin typeface="Bookman Old Style" pitchFamily="18" charset="0"/>
              </a:rPr>
              <a:t>lugar</a:t>
            </a:r>
            <a:r>
              <a:rPr lang="en-US" sz="2400" dirty="0" smtClean="0">
                <a:latin typeface="Bookman Old Style" pitchFamily="18" charset="0"/>
              </a:rPr>
              <a:t> </a:t>
            </a:r>
            <a:r>
              <a:rPr lang="en-US" sz="2400" dirty="0" err="1" smtClean="0">
                <a:latin typeface="Bookman Old Style" pitchFamily="18" charset="0"/>
              </a:rPr>
              <a:t>que</a:t>
            </a:r>
            <a:r>
              <a:rPr lang="en-US" sz="2400" dirty="0" smtClean="0">
                <a:latin typeface="Bookman Old Style" pitchFamily="18" charset="0"/>
              </a:rPr>
              <a:t> </a:t>
            </a:r>
            <a:r>
              <a:rPr lang="en-US" sz="2400" dirty="0" err="1" smtClean="0">
                <a:latin typeface="Bookman Old Style" pitchFamily="18" charset="0"/>
              </a:rPr>
              <a:t>está</a:t>
            </a:r>
            <a:r>
              <a:rPr lang="en-US" sz="2400" dirty="0" smtClean="0">
                <a:latin typeface="Bookman Old Style" pitchFamily="18" charset="0"/>
              </a:rPr>
              <a:t>) entre </a:t>
            </a:r>
            <a:r>
              <a:rPr lang="en-US" sz="2400" dirty="0" err="1" smtClean="0">
                <a:latin typeface="Bookman Old Style" pitchFamily="18" charset="0"/>
              </a:rPr>
              <a:t>Parán</a:t>
            </a:r>
            <a:r>
              <a:rPr lang="en-US" sz="2400" dirty="0" smtClean="0">
                <a:latin typeface="Bookman Old Style" pitchFamily="18" charset="0"/>
              </a:rPr>
              <a:t> y </a:t>
            </a:r>
            <a:r>
              <a:rPr lang="en-US" sz="2400" dirty="0" err="1" smtClean="0">
                <a:latin typeface="Bookman Old Style" pitchFamily="18" charset="0"/>
              </a:rPr>
              <a:t>Tofel</a:t>
            </a:r>
            <a:r>
              <a:rPr lang="en-US" sz="2400" dirty="0" smtClean="0">
                <a:latin typeface="Bookman Old Style" pitchFamily="18" charset="0"/>
              </a:rPr>
              <a:t>, y (con </a:t>
            </a:r>
            <a:r>
              <a:rPr lang="en-US" sz="2400" dirty="0" err="1" smtClean="0">
                <a:latin typeface="Bookman Old Style" pitchFamily="18" charset="0"/>
              </a:rPr>
              <a:t>relación</a:t>
            </a:r>
            <a:r>
              <a:rPr lang="en-US" sz="2400" dirty="0" smtClean="0">
                <a:latin typeface="Bookman Old Style" pitchFamily="18" charset="0"/>
              </a:rPr>
              <a:t> a) Laván y </a:t>
            </a:r>
            <a:r>
              <a:rPr lang="en-US" sz="2400" dirty="0" err="1" smtClean="0">
                <a:latin typeface="Bookman Old Style" pitchFamily="18" charset="0"/>
              </a:rPr>
              <a:t>Jatserot</a:t>
            </a:r>
            <a:r>
              <a:rPr lang="en-US" sz="2400" dirty="0" smtClean="0">
                <a:latin typeface="Bookman Old Style" pitchFamily="18" charset="0"/>
              </a:rPr>
              <a:t> y Di </a:t>
            </a:r>
            <a:r>
              <a:rPr lang="en-US" sz="2400" dirty="0" err="1" smtClean="0">
                <a:latin typeface="Bookman Old Style" pitchFamily="18" charset="0"/>
              </a:rPr>
              <a:t>Zahav</a:t>
            </a:r>
            <a:r>
              <a:rPr lang="en-US" sz="2400" dirty="0" smtClean="0">
                <a:latin typeface="Bookman Old Style" pitchFamily="18" charset="0"/>
              </a:rPr>
              <a:t>.</a:t>
            </a:r>
          </a:p>
          <a:p>
            <a:pPr marL="0" indent="0" algn="ctr">
              <a:buNone/>
            </a:pPr>
            <a:endParaRPr lang="es-CO" sz="1800" b="1" noProof="1"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Devarim 1: 1– 3: 22 </a:t>
            </a:r>
            <a:r>
              <a:rPr lang="es-CO" sz="2400" b="1" noProof="1" smtClean="0">
                <a:latin typeface="Bookman Old Style" pitchFamily="18" charset="0"/>
              </a:rPr>
              <a:t>y Haftará Yeshayahu 1:1 al 27</a:t>
            </a:r>
          </a:p>
          <a:p>
            <a:r>
              <a:rPr lang="es-MX" sz="2000" dirty="0" smtClean="0">
                <a:latin typeface="Bookman Old Style" pitchFamily="18" charset="0"/>
              </a:rPr>
              <a:t>Fuente: MJL</a:t>
            </a:r>
          </a:p>
          <a:p>
            <a:r>
              <a:rPr lang="es-ES" dirty="0" smtClean="0">
                <a:latin typeface="Bookman Old Style" pitchFamily="18" charset="0"/>
              </a:rPr>
              <a:t>Moisés relata a los israelitas episodios de los 40 años en el desierto; él anima a los israelitas en su próxima conquista de la tierra de Canaán.</a:t>
            </a:r>
          </a:p>
          <a:p>
            <a:r>
              <a:rPr lang="es-ES" dirty="0" smtClean="0">
                <a:latin typeface="Bookman Old Style" pitchFamily="18" charset="0"/>
              </a:rPr>
              <a:t>En el año 40, en el mes 11, el primer día del mes. Moisés habló lo siguiente a los israelitas:</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3050" dirty="0" smtClean="0">
                <a:latin typeface="Bookman Old Style" pitchFamily="18" charset="0"/>
              </a:rPr>
              <a:t>"Recuerda que Dios dijo:" He puesto esta tierra delante de ti, entra y toma posesión de la tierra ... "Ahora Dios, tu Dios, te ha multiplicado y ahora eres como las estrellas del cielo en multitud. </a:t>
            </a:r>
          </a:p>
          <a:p>
            <a:r>
              <a:rPr lang="es-ES" sz="3050" dirty="0" smtClean="0">
                <a:latin typeface="Bookman Old Style" pitchFamily="18" charset="0"/>
              </a:rPr>
              <a:t>Que Dios te agregue otras mil veces más que tú ahora, y que Dios te bendiga.</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dirty="0" smtClean="0">
                <a:latin typeface="Bookman Old Style" pitchFamily="18" charset="0"/>
              </a:rPr>
              <a:t>“Sabía que no podía llevar solo tu polémica, tus cargas y tus disputas. </a:t>
            </a:r>
          </a:p>
          <a:p>
            <a:r>
              <a:rPr lang="es-ES" dirty="0" smtClean="0">
                <a:latin typeface="Bookman Old Style" pitchFamily="18" charset="0"/>
              </a:rPr>
              <a:t>Entonces les dije que se proveyeran a ustedes mismos sabios de sus tribus. </a:t>
            </a:r>
          </a:p>
          <a:p>
            <a:r>
              <a:rPr lang="es-ES" dirty="0" smtClean="0">
                <a:latin typeface="Bookman Old Style" pitchFamily="18" charset="0"/>
              </a:rPr>
              <a:t>Ustedes aceptaron este sistema de jueces como supervisores de las tribus y yo les encargué a estos jueces deberes específicos.</a:t>
            </a:r>
            <a:endParaRPr lang="es-CO" sz="2400" noProof="1"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dirty="0" smtClean="0">
                <a:latin typeface="Bookman Old Style" pitchFamily="18" charset="0"/>
              </a:rPr>
              <a:t>“Les instruí a ellos que dijeran: Escuchen las disputas entre sus hermanos y juzguen con justicia entre cada hombre y su hermano y el que ha venido del extranjero. </a:t>
            </a:r>
          </a:p>
          <a:p>
            <a:r>
              <a:rPr lang="es-ES" dirty="0" smtClean="0">
                <a:latin typeface="Bookman Old Style" pitchFamily="18" charset="0"/>
              </a:rPr>
              <a:t>No mostrarás favoritismo en el juicio. </a:t>
            </a:r>
          </a:p>
          <a:p>
            <a:r>
              <a:rPr lang="es-ES" dirty="0" smtClean="0">
                <a:latin typeface="Bookman Old Style" pitchFamily="18" charset="0"/>
              </a:rPr>
              <a:t>Debes escuchar a los pequeños y a los grandes por igual. </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2800" dirty="0" smtClean="0">
                <a:latin typeface="Bookman Old Style" pitchFamily="18" charset="0"/>
              </a:rPr>
              <a:t>No tiene a nadie a quien temer porque el juicio es de Dios. </a:t>
            </a:r>
          </a:p>
          <a:p>
            <a:r>
              <a:rPr lang="es-ES" sz="2800" dirty="0" smtClean="0">
                <a:latin typeface="Bookman Old Style" pitchFamily="18" charset="0"/>
              </a:rPr>
              <a:t>Cuando un asunto sea demasiado difícil para usted, me lo traerá, y lo escucharé '”.</a:t>
            </a:r>
          </a:p>
          <a:p>
            <a:r>
              <a:rPr lang="es-ES" sz="2800" dirty="0" smtClean="0">
                <a:latin typeface="Bookman Old Style" pitchFamily="18" charset="0"/>
              </a:rPr>
              <a:t>“Entonces”, continuó Moisés, “viajamos a través del gran y maravilloso desierto, llegando hasta la montaña amorrea que Dios, nuestro Dios, nos da.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3000" dirty="0" smtClean="0">
                <a:latin typeface="Bookman Old Style" pitchFamily="18" charset="0"/>
              </a:rPr>
              <a:t>Miren, Dios ha puesto la tierra delante de ustedes. Suban, tomen posesión de ella, como Dios, el Dios de sus padres, les ha hablado. No teman y no se asusten.</a:t>
            </a:r>
          </a:p>
          <a:p>
            <a:r>
              <a:rPr lang="es-ES" sz="3000" noProof="1" smtClean="0">
                <a:latin typeface="Bookman Old Style" pitchFamily="18" charset="0"/>
              </a:rPr>
              <a:t>“Me pidieron que enviara espías para investigar la tierra y así lo hice, tomando doce hombres, uno de cada tribu.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noProof="1" smtClean="0">
                <a:latin typeface="Bookman Old Style" pitchFamily="18" charset="0"/>
              </a:rPr>
              <a:t>Llegaron hasta el Valle de las Uvas y trajeron buenos frutos, diciendo: "Buena es la tierra que Dios, nuestro Dios, nos está dando". </a:t>
            </a:r>
          </a:p>
          <a:p>
            <a:r>
              <a:rPr lang="es-ES" noProof="1" smtClean="0">
                <a:latin typeface="Bookman Old Style" pitchFamily="18" charset="0"/>
              </a:rPr>
              <a:t>Pero no querían subir a la tierra y se rebelaron contra la palabra de Dios. . </a:t>
            </a:r>
          </a:p>
          <a:p>
            <a:r>
              <a:rPr lang="es-ES" noProof="1" smtClean="0">
                <a:latin typeface="Bookman Old Style" pitchFamily="18" charset="0"/>
              </a:rPr>
              <a:t>Se incitaron unos a otros en sus tiendas de campaña y dijeron: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2800" noProof="1" smtClean="0">
                <a:latin typeface="Bookman Old Style" pitchFamily="18" charset="0"/>
              </a:rPr>
              <a:t>"Porque Dios nos odia, Dios nos sacó de la tierra de Egipto para entregarnos en manos de los amorreos, las manos de gigantes, para destruirnos".</a:t>
            </a:r>
          </a:p>
          <a:p>
            <a:r>
              <a:rPr lang="es-ES" sz="2800" noProof="1" smtClean="0">
                <a:latin typeface="Bookman Old Style" pitchFamily="18" charset="0"/>
              </a:rPr>
              <a:t>“Entonces les dije,‘ No se desanimen y no les teman. </a:t>
            </a:r>
          </a:p>
          <a:p>
            <a:r>
              <a:rPr lang="es-ES" sz="2800" noProof="1" smtClean="0">
                <a:latin typeface="Bookman Old Style" pitchFamily="18" charset="0"/>
              </a:rPr>
              <a:t>Dios peleará por ustedes tal como Dios lo hizo ante sus ojos en Egipto".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3000" noProof="1" smtClean="0">
                <a:latin typeface="Bookman Old Style" pitchFamily="18" charset="0"/>
              </a:rPr>
              <a:t>También en el desierto, vieron que Dios les llevó tal como un hombre lleva a su hijo todo el camino hasta que llegaron a este lugar. </a:t>
            </a:r>
          </a:p>
          <a:p>
            <a:r>
              <a:rPr lang="es-ES" sz="3000" noProof="1" smtClean="0">
                <a:latin typeface="Bookman Old Style" pitchFamily="18" charset="0"/>
              </a:rPr>
              <a:t>Sin embargo, en este asunto, no confiaban en Dios, incluso cuando Dios nos guió a través del desierto con un fuego de noche y una nube de día.</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3100" noProof="1" smtClean="0">
                <a:latin typeface="Bookman Old Style" pitchFamily="18" charset="0"/>
              </a:rPr>
              <a:t>“Entonces Dios se enojó con ustedes y juró que ningún hombre entre esta generación malvada vería la buena tierra que Dios prometió a sus padres. </a:t>
            </a:r>
          </a:p>
          <a:p>
            <a:r>
              <a:rPr lang="es-ES" sz="3100" noProof="1" smtClean="0">
                <a:latin typeface="Bookman Old Style" pitchFamily="18" charset="0"/>
              </a:rPr>
              <a:t>Solo Caleb, hijo de Yefuné y Yehoshua, hijo de Nun, lo verán porque han actuado fielmente hacia Dios.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noProof="1" smtClean="0">
                <a:latin typeface="Bookman Old Style" pitchFamily="18" charset="0"/>
              </a:rPr>
              <a:t>Dios dijo que serían sus hijos, que no tienen conocimiento del bien y del mal, quienes heredarán esta tierra. </a:t>
            </a:r>
          </a:p>
          <a:p>
            <a:r>
              <a:rPr lang="es-ES" noProof="1" smtClean="0">
                <a:latin typeface="Bookman Old Style" pitchFamily="18" charset="0"/>
              </a:rPr>
              <a:t>Pero ustedes, vagarán por el desierto.</a:t>
            </a:r>
          </a:p>
          <a:p>
            <a:r>
              <a:rPr lang="es-ES" noProof="1" smtClean="0">
                <a:latin typeface="Bookman Old Style" pitchFamily="18" charset="0"/>
              </a:rPr>
              <a:t>"Ustedes respondieron reconociendo: 'Hemos pecado contra Dios, así que iremos y pelearemos como Dios nos lo ordenó'.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noProof="1" smtClean="0">
                <a:latin typeface="Bookman Old Style" pitchFamily="18" charset="0"/>
              </a:rPr>
              <a:t>Pero Dios dijo: 'No peleen, porque no estoy en medio de ustedes'. </a:t>
            </a:r>
          </a:p>
          <a:p>
            <a:r>
              <a:rPr lang="es-ES" noProof="1" smtClean="0">
                <a:latin typeface="Bookman Old Style" pitchFamily="18" charset="0"/>
              </a:rPr>
              <a:t>Pero ustedes fueron de todos modos y los amorreos que moraban en esa montaña salieron a su encuentro, les persiguió como lo hacen las abejas y les golpeó hasta el punto de aplastarlos.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2750" noProof="1" smtClean="0">
                <a:latin typeface="Bookman Old Style" pitchFamily="18" charset="0"/>
              </a:rPr>
              <a:t>Regresaron y lloraron ante Dios, pero Dios no escuchó su voz. </a:t>
            </a:r>
          </a:p>
          <a:p>
            <a:r>
              <a:rPr lang="es-ES" sz="2750" noProof="1" smtClean="0">
                <a:latin typeface="Bookman Old Style" pitchFamily="18" charset="0"/>
              </a:rPr>
              <a:t>Y se quedaron entonces en Cades.</a:t>
            </a:r>
          </a:p>
          <a:p>
            <a:r>
              <a:rPr lang="es-ES" sz="2750" noProof="1" smtClean="0">
                <a:latin typeface="Bookman Old Style" pitchFamily="18" charset="0"/>
              </a:rPr>
              <a:t>“Luego nos volvimos y viajamos nuevamente al desierto como Dios había hablado. </a:t>
            </a:r>
          </a:p>
          <a:p>
            <a:r>
              <a:rPr lang="es-ES" sz="2750" noProof="1" smtClean="0">
                <a:latin typeface="Bookman Old Style" pitchFamily="18" charset="0"/>
              </a:rPr>
              <a:t>Cada vez que Dios nos instruyó sobre si la gente de la tierra nos permitiría pasar pacíficamente o si la guerra sería necesaria".</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2800" noProof="1" smtClean="0">
                <a:latin typeface="Bookman Old Style" pitchFamily="18" charset="0"/>
              </a:rPr>
              <a:t>En detalle, Moisés recuerda en voz alta a los israelitas cada uno de estos viajes y batallas. </a:t>
            </a:r>
          </a:p>
          <a:p>
            <a:r>
              <a:rPr lang="es-ES" sz="2800" noProof="1" smtClean="0">
                <a:latin typeface="Bookman Old Style" pitchFamily="18" charset="0"/>
              </a:rPr>
              <a:t>“En las batallas”, les recordó Moisés a los israelitas, “cuando Dios nos entregó a la gente, conquistamos las ciudades y todos los habitantes fueron asesinados y el ganado, la tierra y las posesiones tomadas como botín.</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r>
              <a:rPr lang="es-ES" sz="2800" noProof="1" smtClean="0">
                <a:latin typeface="Bookman Old Style" pitchFamily="18" charset="0"/>
              </a:rPr>
              <a:t>Tomamos muchas ciudades, conquistamos muchos reinos y tomamos mucho botín. </a:t>
            </a:r>
          </a:p>
          <a:p>
            <a:r>
              <a:rPr lang="es-ES" sz="2800" noProof="1" smtClean="0">
                <a:latin typeface="Bookman Old Style" pitchFamily="18" charset="0"/>
              </a:rPr>
              <a:t>Esta tierra conquistada y sus posesiones se repartieron según las tribus, según su herencia.</a:t>
            </a:r>
          </a:p>
          <a:p>
            <a:r>
              <a:rPr lang="es-ES" sz="2800" noProof="1" smtClean="0">
                <a:latin typeface="Bookman Old Style" pitchFamily="18" charset="0"/>
              </a:rPr>
              <a:t>“Ahora están listos, con Yehoshua como su comandante, para entrar y poseer la tierra que Dios les da.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1: 1– 3: 22 </a:t>
            </a:r>
            <a:r>
              <a:rPr lang="es-CO" sz="1800" b="1" noProof="1" smtClean="0">
                <a:latin typeface="Bookman Old Style" pitchFamily="18" charset="0"/>
              </a:rPr>
              <a:t>y Haftará Yeshayahu 1:1 al 27</a:t>
            </a:r>
          </a:p>
          <a:p>
            <a:pPr marL="0" indent="0" algn="ctr">
              <a:buNone/>
            </a:pPr>
            <a:endParaRPr lang="es-CO" sz="2400" b="1" noProof="1" smtClean="0">
              <a:latin typeface="Bookman Old Style" pitchFamily="18" charset="0"/>
            </a:endParaRPr>
          </a:p>
          <a:p>
            <a:r>
              <a:rPr lang="es-ES" noProof="1" smtClean="0">
                <a:latin typeface="Bookman Old Style" pitchFamily="18" charset="0"/>
              </a:rPr>
              <a:t>Sus ojos han visto todo lo que Dios ha hecho a sus enemigos. </a:t>
            </a:r>
          </a:p>
          <a:p>
            <a:r>
              <a:rPr lang="es-ES" noProof="1" smtClean="0">
                <a:latin typeface="Bookman Old Style" pitchFamily="18" charset="0"/>
              </a:rPr>
              <a:t>Entonces Dios hará a sus enemigos en la tierra prometida. </a:t>
            </a:r>
          </a:p>
          <a:p>
            <a:r>
              <a:rPr lang="es-ES" noProof="1" smtClean="0">
                <a:latin typeface="Bookman Old Style" pitchFamily="18" charset="0"/>
              </a:rPr>
              <a:t>Así que no tengan miedo, porque Dios lucha por ustedes cuando sea la hora de pelear ".</a:t>
            </a:r>
            <a:endParaRPr lang="es-CO" noProof="1"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noProof="1" smtClean="0">
                <a:latin typeface="Bookman Old Style" pitchFamily="18" charset="0"/>
              </a:rPr>
              <a:t>Haftará Yeshayahu 1:1 al 27</a:t>
            </a:r>
          </a:p>
          <a:p>
            <a:r>
              <a:rPr lang="es-ES" noProof="1" smtClean="0">
                <a:latin typeface="Bookman Old Style" pitchFamily="18" charset="0"/>
              </a:rPr>
              <a:t>Tisha B’Av, el día más triste del calendario judío, marca el aniversario de la destrucción del Templo. </a:t>
            </a:r>
          </a:p>
          <a:p>
            <a:r>
              <a:rPr lang="es-ES" noProof="1" smtClean="0">
                <a:latin typeface="Bookman Old Style" pitchFamily="18" charset="0"/>
              </a:rPr>
              <a:t>En el Shabat antes de Tisha B’Av, que siempre coincide con Parashat Devarim, los judíos leen una haftarah desde el principio del Libro de Isaías.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sz="2900" noProof="1" smtClean="0">
                <a:latin typeface="Bookman Old Style" pitchFamily="18" charset="0"/>
              </a:rPr>
              <a:t>El Shabat antes de Tisha B’Av a menudo se llama </a:t>
            </a:r>
            <a:r>
              <a:rPr lang="es-ES" sz="2900" b="1" i="1" noProof="1" smtClean="0">
                <a:latin typeface="Bookman Old Style" pitchFamily="18" charset="0"/>
              </a:rPr>
              <a:t>Shabat Hazon</a:t>
            </a:r>
            <a:r>
              <a:rPr lang="es-ES" sz="2900" noProof="1" smtClean="0">
                <a:latin typeface="Bookman Old Style" pitchFamily="18" charset="0"/>
              </a:rPr>
              <a:t>, llamado así por la primera palabra de la haftarah. </a:t>
            </a:r>
          </a:p>
          <a:p>
            <a:r>
              <a:rPr lang="es-ES" sz="2900" noProof="1" smtClean="0">
                <a:latin typeface="Bookman Old Style" pitchFamily="18" charset="0"/>
              </a:rPr>
              <a:t>A diferencia de Jeremías y Ezequiel, quienes experimentaron visiones vívidas como su iniciación en la profecía, Isaías no informa tener visiones, simplemente comienza condenando al pueblo de Judá y Jerusalén por su mal comportamiento.</a:t>
            </a:r>
            <a:endParaRPr lang="es-CO" sz="2900" noProof="1"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noProof="1" smtClean="0">
                <a:latin typeface="Bookman Old Style" pitchFamily="18" charset="0"/>
              </a:rPr>
              <a:t>Él le recuerda a la gente que Dios ha sido como un padre para ellos, y en lugar de estar agradecido y respetuoso por todo lo que ha hecho por ellos, la gente continúa rebelándose y desdeñando la autoridad de Dios. </a:t>
            </a:r>
          </a:p>
          <a:p>
            <a:r>
              <a:rPr lang="es-ES" noProof="1" smtClean="0">
                <a:latin typeface="Bookman Old Style" pitchFamily="18" charset="0"/>
              </a:rPr>
              <a:t>Cuando pecan, son castigados.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sz="2800" noProof="1" smtClean="0">
                <a:latin typeface="Bookman Old Style" pitchFamily="18" charset="0"/>
              </a:rPr>
              <a:t>Sin embargo, en lugar de aprender de sus errores, la gente continúa haciendo lo malo. </a:t>
            </a:r>
          </a:p>
          <a:p>
            <a:r>
              <a:rPr lang="es-ES" sz="2800" noProof="1" smtClean="0">
                <a:latin typeface="Bookman Old Style" pitchFamily="18" charset="0"/>
              </a:rPr>
              <a:t>Incluso la tierra en la que viven es penalizada por su comportamiento insidioso.</a:t>
            </a:r>
          </a:p>
          <a:p>
            <a:r>
              <a:rPr lang="es-ES" sz="2800" noProof="1" smtClean="0">
                <a:latin typeface="Bookman Old Style" pitchFamily="18" charset="0"/>
              </a:rPr>
              <a:t>Isaías le dice a la gente que Dios ya no tiene ningún interés en los sacrificios que la gente le ha estado trayendo.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noProof="1" smtClean="0">
                <a:latin typeface="Bookman Old Style" pitchFamily="18" charset="0"/>
              </a:rPr>
              <a:t>Aunque se reúnen obedientemente en el Templo en días festivos y al comienzo de cada mes, su falta de justicia social anula cualquier recompensa que puedan obtener por ofrecer regalos a Dios.</a:t>
            </a:r>
          </a:p>
          <a:p>
            <a:r>
              <a:rPr lang="es-ES" noProof="1" smtClean="0">
                <a:latin typeface="Bookman Old Style" pitchFamily="18" charset="0"/>
              </a:rPr>
              <a:t>A medida que avanza la Haftarah, la ira de Isaías disminuye ligeramente. </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sz="3000" noProof="1" smtClean="0">
                <a:latin typeface="Bookman Old Style" pitchFamily="18" charset="0"/>
              </a:rPr>
              <a:t>Él les dice a las personas que cambien su comportamiento: </a:t>
            </a:r>
          </a:p>
          <a:p>
            <a:r>
              <a:rPr lang="es-ES" sz="3000" noProof="1" smtClean="0">
                <a:latin typeface="Bookman Old Style" pitchFamily="18" charset="0"/>
              </a:rPr>
              <a:t>"Aprendan a hacer el bien, dedíquense a la justicia, ayuden a los agraviados, defiendan los dérejos de los huérfanos, defiendan la causa de la viuda" (1:17), y promete que serán recompensados con una cosecha abundante.</a:t>
            </a:r>
          </a:p>
          <a:p>
            <a:endParaRPr lang="es-ES" noProof="1" smtClean="0"/>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sz="2800" noProof="1" smtClean="0">
                <a:latin typeface="Bookman Old Style" pitchFamily="18" charset="0"/>
              </a:rPr>
              <a:t>En la sección final de la haftarah, Isaías lamenta la caída de Judá y Jerusalén, la destitución de Sión y la injusticia que está desenfrenada. </a:t>
            </a:r>
          </a:p>
          <a:p>
            <a:r>
              <a:rPr lang="es-ES" sz="2800" noProof="1" smtClean="0">
                <a:latin typeface="Bookman Old Style" pitchFamily="18" charset="0"/>
              </a:rPr>
              <a:t>Pero Isaías promete que la ira de Dios se reducirá, y hay un indicio de esperanza para el futuro: "Sión se salvará en el juicio, sus arrepentidos, en la retribución" (1:27).</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noProof="1" smtClean="0">
                <a:latin typeface="Bookman Old Style" pitchFamily="18" charset="0"/>
              </a:rPr>
              <a:t>En Tisha B’Av, las comunidades judías de todo el mundo se sientan en el suelo y lloran por la destrucción del Templo. </a:t>
            </a:r>
          </a:p>
          <a:p>
            <a:r>
              <a:rPr lang="es-ES" noProof="1" smtClean="0">
                <a:latin typeface="Bookman Old Style" pitchFamily="18" charset="0"/>
              </a:rPr>
              <a:t>El libro de Lamentaciones, Eija, registra la tragedia de la destrucción de Sión, y se canta en una melodía triste.</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Haftará Yeshayahu 1:1 al 27</a:t>
            </a:r>
          </a:p>
          <a:p>
            <a:r>
              <a:rPr lang="es-ES" sz="2700" noProof="1" smtClean="0">
                <a:latin typeface="Bookman Old Style" pitchFamily="18" charset="0"/>
              </a:rPr>
              <a:t>Aunque la mayoría de las haftarot se cantan en una melodía especial para haftarot, es tradicional leer la mayoría o la totalidad de la haftarah para Shabat Hazon en la misma melodía utilizada para EiJa. </a:t>
            </a:r>
          </a:p>
          <a:p>
            <a:r>
              <a:rPr lang="es-ES" sz="2700" noProof="1" smtClean="0">
                <a:latin typeface="Bookman Old Style" pitchFamily="18" charset="0"/>
              </a:rPr>
              <a:t>Esto resalta los temas que son similares en la haftarah y el Libro de Lamentaciones, y el uso de la palabra eicha en la haftarah ("¡Ay! [Eija] se ha convertido en una ramera, la ciudad fiel").</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2800" b="1" dirty="0" smtClean="0">
                <a:latin typeface="Bookman Old Style" pitchFamily="18" charset="0"/>
              </a:rPr>
              <a:t>Séfer haBrit – El Libro del Pacto</a:t>
            </a:r>
          </a:p>
          <a:p>
            <a:pPr>
              <a:buNone/>
            </a:pPr>
            <a:r>
              <a:rPr lang="es-ES" sz="2000" dirty="0" smtClean="0">
                <a:latin typeface="Bookman Old Style" pitchFamily="18" charset="0"/>
              </a:rPr>
              <a:t>Notas </a:t>
            </a:r>
            <a:r>
              <a:rPr lang="es-ES" sz="2000" dirty="0" smtClean="0">
                <a:latin typeface="Bookman Old Style" pitchFamily="18" charset="0"/>
              </a:rPr>
              <a:t>del </a:t>
            </a:r>
            <a:r>
              <a:rPr lang="en-US" sz="2000" dirty="0" smtClean="0">
                <a:latin typeface="Bookman Old Style" pitchFamily="18" charset="0"/>
              </a:rPr>
              <a:t>Rabino Lord Jonathan Sacks ztz"l</a:t>
            </a:r>
            <a:endParaRPr lang="es-ES" sz="2000" dirty="0" smtClean="0">
              <a:latin typeface="Bookman Old Style" pitchFamily="18" charset="0"/>
            </a:endParaRPr>
          </a:p>
          <a:p>
            <a:pPr>
              <a:buNone/>
            </a:pPr>
            <a:r>
              <a:rPr lang="es-ES" dirty="0" smtClean="0">
                <a:latin typeface="Bookman Old Style" pitchFamily="18" charset="0"/>
              </a:rPr>
              <a:t>Al comenzar a leer el quinto y último libro de la Torá, me gustaría discutir tres preguntas. </a:t>
            </a:r>
            <a:endParaRPr lang="es-ES" dirty="0" smtClean="0">
              <a:latin typeface="Bookman Old Style" pitchFamily="18" charset="0"/>
            </a:endParaRPr>
          </a:p>
          <a:p>
            <a:pPr>
              <a:buNone/>
            </a:pPr>
            <a:r>
              <a:rPr lang="es-ES" dirty="0" smtClean="0">
                <a:latin typeface="Bookman Old Style" pitchFamily="18" charset="0"/>
              </a:rPr>
              <a:t>Primero</a:t>
            </a:r>
            <a:r>
              <a:rPr lang="es-ES" dirty="0" smtClean="0">
                <a:latin typeface="Bookman Old Style" pitchFamily="18" charset="0"/>
              </a:rPr>
              <a:t>, ¿por qué el libro de Devarim tiene la estructura que tiene: una mezcla de historia y ley, recuerdo y anticipación?</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1600" b="1" dirty="0" smtClean="0">
                <a:latin typeface="Bookman Old Style" pitchFamily="18" charset="0"/>
              </a:rPr>
              <a:t>Séfer haBrit – El Libro del Pacto</a:t>
            </a:r>
          </a:p>
          <a:p>
            <a:pPr>
              <a:buNone/>
            </a:pPr>
            <a:r>
              <a:rPr lang="es-ES" sz="3000" dirty="0" smtClean="0">
                <a:latin typeface="Bookman Old Style" pitchFamily="18" charset="0"/>
              </a:rPr>
              <a:t>Los Sabios sabían que Devarim tenía una estructura clara. </a:t>
            </a:r>
            <a:endParaRPr lang="es-ES" sz="3000" dirty="0" smtClean="0">
              <a:latin typeface="Bookman Old Style" pitchFamily="18" charset="0"/>
            </a:endParaRPr>
          </a:p>
          <a:p>
            <a:pPr>
              <a:buNone/>
            </a:pPr>
            <a:r>
              <a:rPr lang="es-ES" sz="3000" dirty="0" smtClean="0">
                <a:latin typeface="Bookman Old Style" pitchFamily="18" charset="0"/>
              </a:rPr>
              <a:t>En </a:t>
            </a:r>
            <a:r>
              <a:rPr lang="es-ES" sz="3000" dirty="0" smtClean="0">
                <a:latin typeface="Bookman Old Style" pitchFamily="18" charset="0"/>
              </a:rPr>
              <a:t>otras partes de la Torá, algunos rabinos utilizaron el principio de </a:t>
            </a:r>
            <a:r>
              <a:rPr lang="es-ES" sz="3000" b="1" i="1" dirty="0" smtClean="0">
                <a:latin typeface="Bookman Old Style" pitchFamily="18" charset="0"/>
              </a:rPr>
              <a:t>semijut haparshiyot</a:t>
            </a:r>
            <a:r>
              <a:rPr lang="es-ES" sz="3000" dirty="0" smtClean="0">
                <a:latin typeface="Bookman Old Style" pitchFamily="18" charset="0"/>
              </a:rPr>
              <a:t>: </a:t>
            </a:r>
            <a:endParaRPr lang="es-ES" sz="3000" dirty="0" smtClean="0">
              <a:latin typeface="Bookman Old Style" pitchFamily="18" charset="0"/>
            </a:endParaRPr>
          </a:p>
          <a:p>
            <a:pPr>
              <a:buNone/>
            </a:pPr>
            <a:r>
              <a:rPr lang="es-ES" sz="3000" dirty="0" smtClean="0">
                <a:latin typeface="Bookman Old Style" pitchFamily="18" charset="0"/>
              </a:rPr>
              <a:t>En gramática hebrea, el estado constructo se conoce como </a:t>
            </a:r>
            <a:r>
              <a:rPr lang="es-ES" sz="3000" dirty="0" smtClean="0">
                <a:latin typeface="Bookman Old Style" pitchFamily="18" charset="0"/>
              </a:rPr>
              <a:t>semijut </a:t>
            </a:r>
            <a:r>
              <a:rPr lang="he-IL" sz="3000" dirty="0" smtClean="0">
                <a:latin typeface="Bookman Old Style" pitchFamily="18" charset="0"/>
              </a:rPr>
              <a:t>סמיכות</a:t>
            </a:r>
            <a:r>
              <a:rPr lang="he-IL" sz="3000" dirty="0" smtClean="0">
                <a:latin typeface="Bookman Old Style" pitchFamily="18" charset="0"/>
              </a:rPr>
              <a:t>‎, </a:t>
            </a:r>
            <a:r>
              <a:rPr lang="es-ES" sz="3000" dirty="0" smtClean="0">
                <a:latin typeface="Bookman Old Style" pitchFamily="18" charset="0"/>
              </a:rPr>
              <a:t>"</a:t>
            </a:r>
            <a:r>
              <a:rPr lang="es-ES" sz="3000" dirty="0" smtClean="0">
                <a:latin typeface="Bookman Old Style" pitchFamily="18" charset="0"/>
              </a:rPr>
              <a:t>apoyo" </a:t>
            </a:r>
            <a:r>
              <a:rPr lang="es-ES" sz="3000" dirty="0" smtClean="0">
                <a:latin typeface="Bookman Old Style" pitchFamily="18" charset="0"/>
              </a:rPr>
              <a:t>(sustantivo</a:t>
            </a:r>
            <a:r>
              <a:rPr lang="es-ES" sz="3000" dirty="0" smtClean="0">
                <a:latin typeface="Bookman Old Style" pitchFamily="18" charset="0"/>
              </a:rPr>
              <a:t>), "adyacencia").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pocas palabras, </a:t>
            </a:r>
            <a:r>
              <a:rPr lang="es-ES" dirty="0" smtClean="0">
                <a:latin typeface="Bookman Old Style" pitchFamily="18" charset="0"/>
              </a:rPr>
              <a:t>semijut </a:t>
            </a:r>
            <a:r>
              <a:rPr lang="es-ES" dirty="0" smtClean="0">
                <a:latin typeface="Bookman Old Style" pitchFamily="18" charset="0"/>
              </a:rPr>
              <a:t>consiste en combinar dos sustantivos, a menudo con el segundo sustantivo combinado con el artículo definido, para crear un tercer </a:t>
            </a:r>
            <a:r>
              <a:rPr lang="es-ES" dirty="0" smtClean="0">
                <a:latin typeface="Bookman Old Style" pitchFamily="18" charset="0"/>
              </a:rPr>
              <a:t>sustantivo; es decir, que </a:t>
            </a:r>
            <a:r>
              <a:rPr lang="es-ES" dirty="0" smtClean="0">
                <a:latin typeface="Bookman Old Style" pitchFamily="18" charset="0"/>
              </a:rPr>
              <a:t>podemos aprender algo del hecho de que el pasaje </a:t>
            </a:r>
            <a:r>
              <a:rPr lang="es-ES" b="1" dirty="0" smtClean="0">
                <a:latin typeface="Bookman Old Style" pitchFamily="18" charset="0"/>
              </a:rPr>
              <a:t>Y</a:t>
            </a:r>
            <a:r>
              <a:rPr lang="es-ES" dirty="0" smtClean="0">
                <a:latin typeface="Bookman Old Style" pitchFamily="18" charset="0"/>
              </a:rPr>
              <a:t> ocurre inmediatamente después del pasaje </a:t>
            </a:r>
            <a:r>
              <a:rPr lang="es-ES" b="1" dirty="0" smtClean="0">
                <a:latin typeface="Bookman Old Style" pitchFamily="18" charset="0"/>
              </a:rPr>
              <a:t>X</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Otros</a:t>
            </a:r>
            <a:r>
              <a:rPr lang="es-ES" dirty="0" smtClean="0">
                <a:latin typeface="Bookman Old Style" pitchFamily="18" charset="0"/>
              </a:rPr>
              <a:t>, sin embargo, no lo hicieron, porque hay una regla, </a:t>
            </a:r>
            <a:r>
              <a:rPr lang="es-ES" b="1" i="1" dirty="0" smtClean="0">
                <a:latin typeface="Bookman Old Style" pitchFamily="18" charset="0"/>
              </a:rPr>
              <a:t>Ein Mukdam </a:t>
            </a:r>
            <a:r>
              <a:rPr lang="es-ES" b="1" i="1" dirty="0" smtClean="0">
                <a:latin typeface="Bookman Old Style" pitchFamily="18" charset="0"/>
              </a:rPr>
              <a:t>Umu'ajar </a:t>
            </a:r>
            <a:r>
              <a:rPr lang="es-ES" b="1" i="1" dirty="0" smtClean="0">
                <a:latin typeface="Bookman Old Style" pitchFamily="18" charset="0"/>
              </a:rPr>
              <a:t>BaTorah</a:t>
            </a:r>
            <a:r>
              <a:rPr lang="es-ES" dirty="0" smtClean="0">
                <a:latin typeface="Bookman Old Style" pitchFamily="18" charset="0"/>
              </a:rPr>
              <a:t>, que significa: la Torá no siempre sigue una secuencia cronológica estricta. </a:t>
            </a:r>
            <a:endParaRPr lang="es-ES" dirty="0" smtClean="0">
              <a:latin typeface="Bookman Old Style" pitchFamily="18" charset="0"/>
            </a:endParaRPr>
          </a:p>
          <a:p>
            <a:pPr>
              <a:buNone/>
            </a:pPr>
            <a:r>
              <a:rPr lang="es-ES" dirty="0" smtClean="0">
                <a:latin typeface="Bookman Old Style" pitchFamily="18" charset="0"/>
              </a:rPr>
              <a:t>Por </a:t>
            </a:r>
            <a:r>
              <a:rPr lang="es-ES" dirty="0" smtClean="0">
                <a:latin typeface="Bookman Old Style" pitchFamily="18" charset="0"/>
              </a:rPr>
              <a:t>lo tanto, no siempre podemos dar importancia al hecho de que los pasajes estén en el orden en que están.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a:t>
            </a:r>
            <a:r>
              <a:rPr lang="es-ES" dirty="0" smtClean="0">
                <a:latin typeface="Bookman Old Style" pitchFamily="18" charset="0"/>
              </a:rPr>
              <a:t>embargo, todos están de acuerdo en que existe un orden y una estructura precisos en el libro de Devarim.[Esto se analiza en la Guemará, ver Berajot 21b.]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Pero cuál es el orden</a:t>
            </a:r>
            <a:r>
              <a:rPr lang="es-ES" dirty="0" smtClean="0">
                <a:latin typeface="Bookman Old Style" pitchFamily="18" charset="0"/>
              </a:rPr>
              <a:t>?</a:t>
            </a:r>
          </a:p>
          <a:p>
            <a:pPr>
              <a:buNone/>
            </a:pPr>
            <a:r>
              <a:rPr lang="es-ES" dirty="0" smtClean="0">
                <a:latin typeface="Bookman Old Style" pitchFamily="18" charset="0"/>
              </a:rPr>
              <a:t>Segundo: los Sabios originalmente llamaron a Devarim </a:t>
            </a:r>
            <a:r>
              <a:rPr lang="es-ES" dirty="0" smtClean="0">
                <a:latin typeface="Bookman Old Style" pitchFamily="18" charset="0"/>
              </a:rPr>
              <a:t>“Mishné </a:t>
            </a:r>
            <a:r>
              <a:rPr lang="es-ES" dirty="0" smtClean="0">
                <a:latin typeface="Bookman Old Style" pitchFamily="18" charset="0"/>
              </a:rPr>
              <a:t>Torá”, que significa “segunda ley”.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De </a:t>
            </a:r>
            <a:r>
              <a:rPr lang="es-ES" sz="3000" dirty="0" smtClean="0">
                <a:latin typeface="Bookman Old Style" pitchFamily="18" charset="0"/>
              </a:rPr>
              <a:t>ahí el nombre latino “Deuteronomio”, que significa segunda ley. </a:t>
            </a:r>
            <a:endParaRPr lang="es-ES" sz="3000" dirty="0" smtClean="0">
              <a:latin typeface="Bookman Old Style" pitchFamily="18" charset="0"/>
            </a:endParaRPr>
          </a:p>
          <a:p>
            <a:pPr>
              <a:buNone/>
            </a:pPr>
            <a:r>
              <a:rPr lang="es-ES" sz="3000" dirty="0" smtClean="0">
                <a:latin typeface="Bookman Old Style" pitchFamily="18" charset="0"/>
              </a:rPr>
              <a:t>Pero </a:t>
            </a:r>
            <a:r>
              <a:rPr lang="es-ES" sz="3000" dirty="0" smtClean="0">
                <a:latin typeface="Bookman Old Style" pitchFamily="18" charset="0"/>
              </a:rPr>
              <a:t>¿en qué sentido Devarim es una segunda ley? Algunas de las leyes que Moisés establece en el libro han aparecido antes, otras no. </a:t>
            </a:r>
            <a:endParaRPr lang="es-ES" sz="3000" dirty="0" smtClean="0">
              <a:latin typeface="Bookman Old Style" pitchFamily="18" charset="0"/>
            </a:endParaRPr>
          </a:p>
          <a:p>
            <a:pPr>
              <a:buNone/>
            </a:pPr>
            <a:r>
              <a:rPr lang="es-ES" sz="3000" dirty="0" smtClean="0">
                <a:latin typeface="Bookman Old Style" pitchFamily="18" charset="0"/>
              </a:rPr>
              <a:t>¿</a:t>
            </a:r>
            <a:r>
              <a:rPr lang="es-ES" sz="3000" dirty="0" smtClean="0">
                <a:latin typeface="Bookman Old Style" pitchFamily="18" charset="0"/>
              </a:rPr>
              <a:t>Es una repetición de las leyes que Moisés recibió en el Sinaí y en la Tienda de Reunión?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Es algo nuevo? ¿Cuál es exactamente el significado de Mishné Torá</a:t>
            </a:r>
            <a:r>
              <a:rPr lang="es-ES" dirty="0" smtClean="0">
                <a:latin typeface="Bookman Old Style" pitchFamily="18" charset="0"/>
              </a:rPr>
              <a:t>?</a:t>
            </a:r>
          </a:p>
          <a:p>
            <a:pPr>
              <a:buNone/>
            </a:pPr>
            <a:r>
              <a:rPr lang="es-ES" dirty="0" smtClean="0">
                <a:latin typeface="Bookman Old Style" pitchFamily="18" charset="0"/>
              </a:rPr>
              <a:t>Tercero: ¿qué hace el libro aquí? </a:t>
            </a:r>
            <a:endParaRPr lang="es-ES" dirty="0" smtClean="0">
              <a:latin typeface="Bookman Old Style" pitchFamily="18" charset="0"/>
            </a:endParaRPr>
          </a:p>
          <a:p>
            <a:pPr>
              <a:buNone/>
            </a:pPr>
            <a:r>
              <a:rPr lang="es-ES" dirty="0" smtClean="0">
                <a:latin typeface="Bookman Old Style" pitchFamily="18" charset="0"/>
              </a:rPr>
              <a:t>Representa </a:t>
            </a:r>
            <a:r>
              <a:rPr lang="es-ES" dirty="0" smtClean="0">
                <a:latin typeface="Bookman Old Style" pitchFamily="18" charset="0"/>
              </a:rPr>
              <a:t>los discursos que Moisés pronunció en el último mes de su vida a la generación que cruzaría el Jordán y entraría en la Tierra Prometida.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 qué está incluido en la Torá?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la Torá es un libro de historia, entonces debemos proceder directamente desde el final de Bamidbar (la llegada de los israelitas a las orillas del río Jordán), hasta el libro de Josué cuando cruzaron el río y comenzaron su conquista de la tierra</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la Torá es un libro de leyes, entonces Devarim debería ser simplemente una colección de leyes sin toda la reminiscencia histórica y la profecía que contiene</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Qué tipo de libro es Devarim y cuál es su significado para la Torá en su conjunto?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una serie de descubrimientos arqueológicos relativamente recientes han arrojado nueva luz sobre todas estas cuestiones. </a:t>
            </a:r>
            <a:endParaRPr lang="es-ES" dirty="0" smtClean="0">
              <a:latin typeface="Bookman Old Style" pitchFamily="18" charset="0"/>
            </a:endParaRPr>
          </a:p>
          <a:p>
            <a:pPr>
              <a:buNone/>
            </a:pPr>
            <a:r>
              <a:rPr lang="es-ES" dirty="0" smtClean="0">
                <a:latin typeface="Bookman Old Style" pitchFamily="18" charset="0"/>
              </a:rPr>
              <a:t>Son </a:t>
            </a:r>
            <a:r>
              <a:rPr lang="es-ES" dirty="0" smtClean="0">
                <a:latin typeface="Bookman Old Style" pitchFamily="18" charset="0"/>
              </a:rPr>
              <a:t>los registros grabados de antiguos tratados entre potencias vecinas.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Entre </a:t>
            </a:r>
            <a:r>
              <a:rPr lang="es-ES" dirty="0" smtClean="0">
                <a:latin typeface="Bookman Old Style" pitchFamily="18" charset="0"/>
              </a:rPr>
              <a:t>ellas se encuentran la “Estela de los Buitres” que conmemora la victoria de </a:t>
            </a:r>
            <a:r>
              <a:rPr lang="es-ES" dirty="0" smtClean="0">
                <a:latin typeface="Bookman Old Style" pitchFamily="18" charset="0"/>
              </a:rPr>
              <a:t>Eanatum</a:t>
            </a:r>
            <a:r>
              <a:rPr lang="es-ES" dirty="0" smtClean="0">
                <a:latin typeface="Bookman Old Style" pitchFamily="18" charset="0"/>
              </a:rPr>
              <a:t>, gobernante de Lagash en el sur de Mesopotamia, sobre el pueblo de Umma, y ​​la de Naram-Sin, rey de Kish y Acad, con el gobernante de Elam. </a:t>
            </a:r>
            <a:endParaRPr lang="es-ES" dirty="0" smtClean="0">
              <a:latin typeface="Bookman Old Style" pitchFamily="18" charset="0"/>
            </a:endParaRPr>
          </a:p>
          <a:p>
            <a:pPr>
              <a:buNone/>
            </a:pPr>
            <a:r>
              <a:rPr lang="es-ES" dirty="0" smtClean="0">
                <a:latin typeface="Bookman Old Style" pitchFamily="18" charset="0"/>
              </a:rPr>
              <a:t>Ambos </a:t>
            </a:r>
            <a:r>
              <a:rPr lang="es-ES" dirty="0" smtClean="0">
                <a:latin typeface="Bookman Old Style" pitchFamily="18" charset="0"/>
              </a:rPr>
              <a:t>datan del tercer milenio </a:t>
            </a:r>
            <a:r>
              <a:rPr lang="es-ES" dirty="0" smtClean="0">
                <a:latin typeface="Bookman Old Style" pitchFamily="18" charset="0"/>
              </a:rPr>
              <a:t>a.e.c., </a:t>
            </a:r>
            <a:r>
              <a:rPr lang="es-ES" dirty="0" smtClean="0">
                <a:latin typeface="Bookman Old Style" pitchFamily="18" charset="0"/>
              </a:rPr>
              <a:t>antes de la época de Abraham.</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Estela de los Buitres</a:t>
            </a:r>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1716206" y="2205318"/>
            <a:ext cx="5733464" cy="391308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tratados son de dos tipos: entre partes con poder aproximadamente igual (“tratados de paridad”) y entre una fuerte (un precursor de la idea moderna de superpotencia) y una débil. Estos últimos se conocen como “tratados de soberanía”, entendiendo por soberano la potencia dominante en una región determinada.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Otro nombre para tratado es, por supuesto, </a:t>
            </a:r>
            <a:r>
              <a:rPr lang="es-ES" sz="3000" dirty="0" smtClean="0">
                <a:latin typeface="Bookman Old Style" pitchFamily="18" charset="0"/>
              </a:rPr>
              <a:t>Brit, </a:t>
            </a:r>
            <a:r>
              <a:rPr lang="es-ES" sz="3000" dirty="0" smtClean="0">
                <a:latin typeface="Bookman Old Style" pitchFamily="18" charset="0"/>
              </a:rPr>
              <a:t>o pacto, y ahora vemos su importancia para la comprensión del judaísmo. </a:t>
            </a:r>
            <a:endParaRPr lang="es-ES" sz="3000" dirty="0" smtClean="0">
              <a:latin typeface="Bookman Old Style" pitchFamily="18" charset="0"/>
            </a:endParaRPr>
          </a:p>
          <a:p>
            <a:pPr>
              <a:buNone/>
            </a:pPr>
            <a:r>
              <a:rPr lang="es-ES" sz="3000" dirty="0" smtClean="0">
                <a:latin typeface="Bookman Old Style" pitchFamily="18" charset="0"/>
              </a:rPr>
              <a:t>El </a:t>
            </a:r>
            <a:r>
              <a:rPr lang="es-ES" sz="3000" dirty="0" smtClean="0">
                <a:latin typeface="Bookman Old Style" pitchFamily="18" charset="0"/>
              </a:rPr>
              <a:t>pacto era la estructura básica en el antiguo Medio Oriente de los tratados entre potencias vecinas. Abraham, por ejemplo, hace un brit con Avimelec, rey de Gerar, en Beersheva </a:t>
            </a:r>
            <a:r>
              <a:rPr lang="es-ES" sz="2000" b="1" dirty="0" smtClean="0">
                <a:latin typeface="Bookman Old Style" pitchFamily="18" charset="0"/>
              </a:rPr>
              <a:t>(Gén. 21:27-32). </a:t>
            </a:r>
            <a:endParaRPr lang="es-ES" sz="3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Lo </a:t>
            </a:r>
            <a:r>
              <a:rPr lang="es-ES" sz="3000" dirty="0" smtClean="0">
                <a:latin typeface="Bookman Old Style" pitchFamily="18" charset="0"/>
              </a:rPr>
              <a:t>mismo hace Isaac </a:t>
            </a:r>
            <a:r>
              <a:rPr lang="es-ES" sz="2000" b="1" dirty="0" smtClean="0">
                <a:latin typeface="Bookman Old Style" pitchFamily="18" charset="0"/>
              </a:rPr>
              <a:t>(Génesis 26:28). </a:t>
            </a:r>
            <a:r>
              <a:rPr lang="es-ES" sz="3000" dirty="0" smtClean="0">
                <a:latin typeface="Bookman Old Style" pitchFamily="18" charset="0"/>
              </a:rPr>
              <a:t>Jacob lo hace con Labán </a:t>
            </a:r>
            <a:r>
              <a:rPr lang="es-ES" sz="2000" b="1" dirty="0" smtClean="0">
                <a:latin typeface="Bookman Old Style" pitchFamily="18" charset="0"/>
              </a:rPr>
              <a:t>(Génesis 31:44-54</a:t>
            </a:r>
            <a:r>
              <a:rPr lang="es-ES" sz="2000" b="1" dirty="0" smtClean="0">
                <a:latin typeface="Bookman Old Style" pitchFamily="18" charset="0"/>
              </a:rPr>
              <a:t>).</a:t>
            </a:r>
            <a:endParaRPr lang="es-ES" sz="3000" b="1" dirty="0" smtClean="0">
              <a:latin typeface="Bookman Old Style" pitchFamily="18" charset="0"/>
            </a:endParaRPr>
          </a:p>
          <a:p>
            <a:pPr>
              <a:buNone/>
            </a:pPr>
            <a:r>
              <a:rPr lang="es-ES" sz="3000" dirty="0" smtClean="0">
                <a:latin typeface="Bookman Old Style" pitchFamily="18" charset="0"/>
              </a:rPr>
              <a:t>Lo que muestran los tratados recién descubiertos es la forma precisa de los antiguos pactos. Tenían seis partes. [1</a:t>
            </a:r>
            <a:r>
              <a:rPr lang="es-ES" sz="3000" dirty="0" smtClean="0">
                <a:latin typeface="Bookman Old Style" pitchFamily="18" charset="0"/>
              </a:rPr>
              <a:t>]</a:t>
            </a:r>
          </a:p>
          <a:p>
            <a:pPr>
              <a:buNone/>
            </a:pPr>
            <a:r>
              <a:rPr lang="es-ES" sz="3000" dirty="0" smtClean="0">
                <a:latin typeface="Bookman Old Style" pitchFamily="18" charset="0"/>
              </a:rPr>
              <a:t> </a:t>
            </a:r>
            <a:r>
              <a:rPr lang="es-ES" sz="3000" dirty="0" smtClean="0">
                <a:latin typeface="Bookman Old Style" pitchFamily="18" charset="0"/>
              </a:rPr>
              <a:t>Comenzaron con un preámbulo, estableciendo la identidad de la persona o poder que iniciaba el pacto.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a:t>
            </a:r>
            <a:r>
              <a:rPr lang="es-ES" dirty="0" smtClean="0">
                <a:latin typeface="Bookman Old Style" pitchFamily="18" charset="0"/>
              </a:rPr>
              <a:t>esto le siguió [2] un prólogo histórico, repasando la historia de la relación entre las dos partes del pacto. </a:t>
            </a:r>
            <a:endParaRPr lang="es-ES" dirty="0" smtClean="0">
              <a:latin typeface="Bookman Old Style" pitchFamily="18" charset="0"/>
            </a:endParaRPr>
          </a:p>
          <a:p>
            <a:pPr>
              <a:buNone/>
            </a:pPr>
            <a:r>
              <a:rPr lang="es-ES" dirty="0" smtClean="0">
                <a:latin typeface="Bookman Old Style" pitchFamily="18" charset="0"/>
              </a:rPr>
              <a:t>Luego </a:t>
            </a:r>
            <a:r>
              <a:rPr lang="es-ES" dirty="0" smtClean="0">
                <a:latin typeface="Bookman Old Style" pitchFamily="18" charset="0"/>
              </a:rPr>
              <a:t>vinieron [3] las disposiciones del pacto mismo, las estipulaciones, que a menudo se expresaban en dos formas: [a] principios generales y [b] disposiciones detalladas.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Luego siguió [4] una disposición para que el pacto fuera depositado en un lugar sagrado y leído periódicamente</a:t>
            </a:r>
            <a:r>
              <a:rPr lang="es-ES" dirty="0" smtClean="0">
                <a:latin typeface="Bookman Old Style" pitchFamily="18" charset="0"/>
              </a:rPr>
              <a:t>.</a:t>
            </a:r>
          </a:p>
          <a:p>
            <a:pPr>
              <a:buNone/>
            </a:pPr>
            <a:r>
              <a:rPr lang="es-ES" dirty="0" smtClean="0">
                <a:latin typeface="Bookman Old Style" pitchFamily="18" charset="0"/>
              </a:rPr>
              <a:t>Luego </a:t>
            </a:r>
            <a:r>
              <a:rPr lang="es-ES" dirty="0" smtClean="0">
                <a:latin typeface="Bookman Old Style" pitchFamily="18" charset="0"/>
              </a:rPr>
              <a:t>vinieron [5] las sanciones asociadas con el pacto, es decir, las bendiciones que seguirían si se cumpliera y las maldiciones que ocurrirían si se rompiera.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a:t>
            </a:r>
            <a:r>
              <a:rPr lang="es-ES" dirty="0" smtClean="0">
                <a:latin typeface="Bookman Old Style" pitchFamily="18" charset="0"/>
              </a:rPr>
              <a:t>último, hay [6] una declaración de los testigos del acuerdo, normalmente los dioses de las naciones involucradas</a:t>
            </a:r>
            <a:r>
              <a:rPr lang="es-ES" dirty="0" smtClean="0">
                <a:latin typeface="Bookman Old Style" pitchFamily="18" charset="0"/>
              </a:rPr>
              <a:t>.</a:t>
            </a:r>
          </a:p>
          <a:p>
            <a:pPr>
              <a:buNone/>
            </a:pPr>
            <a:r>
              <a:rPr lang="es-ES" dirty="0" smtClean="0">
                <a:latin typeface="Bookman Old Style" pitchFamily="18" charset="0"/>
              </a:rPr>
              <a:t>Todo </a:t>
            </a:r>
            <a:r>
              <a:rPr lang="es-ES" dirty="0" smtClean="0">
                <a:latin typeface="Bookman Old Style" pitchFamily="18" charset="0"/>
              </a:rPr>
              <a:t>el libro de Devarim está estructurado como un pacto extendido, precisamente en estas líneas. Así es como funciona: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2053" name="Picture 5"/>
          <p:cNvPicPr>
            <a:picLocks noChangeAspect="1" noChangeArrowheads="1"/>
          </p:cNvPicPr>
          <p:nvPr/>
        </p:nvPicPr>
        <p:blipFill>
          <a:blip r:embed="rId3"/>
          <a:srcRect/>
          <a:stretch>
            <a:fillRect/>
          </a:stretch>
        </p:blipFill>
        <p:spPr bwMode="auto">
          <a:xfrm>
            <a:off x="213590" y="1411941"/>
            <a:ext cx="8772706" cy="422237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En otras palabras, aparte del cántico de Moisés y la bendición de las tribus - con las cuales el libro y la vida de Moisés llegan a su fin - todo el libro de Devarim es un pacto a escala monumental. </a:t>
            </a:r>
            <a:endParaRPr lang="es-ES" sz="2900" dirty="0" smtClean="0">
              <a:latin typeface="Bookman Old Style" pitchFamily="18" charset="0"/>
            </a:endParaRPr>
          </a:p>
          <a:p>
            <a:pPr>
              <a:buNone/>
            </a:pPr>
            <a:r>
              <a:rPr lang="es-ES" sz="2900" dirty="0" smtClean="0">
                <a:latin typeface="Bookman Old Style" pitchFamily="18" charset="0"/>
              </a:rPr>
              <a:t>Ahora </a:t>
            </a:r>
            <a:r>
              <a:rPr lang="es-ES" sz="2900" dirty="0" smtClean="0">
                <a:latin typeface="Bookman Old Style" pitchFamily="18" charset="0"/>
              </a:rPr>
              <a:t>vemos la naturaleza extraordinaria del libro. Ha tomado una antigua fórmula política y la ha utilizado para un propósito enteramente nuevo.</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Lo que es único acerca del pacto en el judaísmo es, primero, que una de las partes es Dios mismo. </a:t>
            </a:r>
            <a:endParaRPr lang="es-ES" sz="2600" dirty="0" smtClean="0">
              <a:latin typeface="Bookman Old Style" pitchFamily="18" charset="0"/>
            </a:endParaRPr>
          </a:p>
          <a:p>
            <a:pPr>
              <a:buNone/>
            </a:pPr>
            <a:r>
              <a:rPr lang="es-ES" sz="2600" dirty="0" smtClean="0">
                <a:latin typeface="Bookman Old Style" pitchFamily="18" charset="0"/>
              </a:rPr>
              <a:t>Esto </a:t>
            </a:r>
            <a:r>
              <a:rPr lang="es-ES" sz="2600" dirty="0" smtClean="0">
                <a:latin typeface="Bookman Old Style" pitchFamily="18" charset="0"/>
              </a:rPr>
              <a:t>habría sido incomprensible para los vecinos de Israel y sigue siendo extraordinario incluso hoy. </a:t>
            </a:r>
            <a:endParaRPr lang="es-ES" sz="2600" dirty="0" smtClean="0">
              <a:latin typeface="Bookman Old Style" pitchFamily="18" charset="0"/>
            </a:endParaRPr>
          </a:p>
          <a:p>
            <a:pPr>
              <a:buNone/>
            </a:pPr>
            <a:r>
              <a:rPr lang="es-ES" sz="2600" dirty="0" smtClean="0">
                <a:latin typeface="Bookman Old Style" pitchFamily="18" charset="0"/>
              </a:rPr>
              <a:t>La </a:t>
            </a:r>
            <a:r>
              <a:rPr lang="es-ES" sz="2600" dirty="0" smtClean="0">
                <a:latin typeface="Bookman Old Style" pitchFamily="18" charset="0"/>
              </a:rPr>
              <a:t>idea de que Dios pueda vincularse a los seres humanos, vinculando su destino al suyo, convirtiéndolos en sus embajadores –sus “testigos”– ante el mundo, sigue siendo radical y desafiante.</a:t>
            </a:r>
            <a:endParaRPr lang="es-ES"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En segundo lugar, la otra parte del pacto no es, como lo era en el mundo antiguo, el rey o gobernante de la nación en cuestión, sino el pueblo en su conjunto. </a:t>
            </a:r>
            <a:endParaRPr lang="es-ES" sz="3000" dirty="0" smtClean="0">
              <a:latin typeface="Bookman Old Style" pitchFamily="18" charset="0"/>
            </a:endParaRPr>
          </a:p>
          <a:p>
            <a:pPr>
              <a:buNone/>
            </a:pPr>
            <a:r>
              <a:rPr lang="es-ES" sz="3000" dirty="0" smtClean="0">
                <a:latin typeface="Bookman Old Style" pitchFamily="18" charset="0"/>
              </a:rPr>
              <a:t>Cada </a:t>
            </a:r>
            <a:r>
              <a:rPr lang="es-ES" sz="3000" dirty="0" smtClean="0">
                <a:latin typeface="Bookman Old Style" pitchFamily="18" charset="0"/>
              </a:rPr>
              <a:t>israelita, como vimos en Éxodo 19 y 24, y a lo largo de Deuteronomio, es parte del pacto y corresponsable con el pueblo en su conjunto de su cumplimiento.</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esto surge la idea de </a:t>
            </a:r>
            <a:r>
              <a:rPr lang="es-ES" b="1" i="1" dirty="0" smtClean="0">
                <a:latin typeface="Bookman Old Style" pitchFamily="18" charset="0"/>
              </a:rPr>
              <a:t>Kol Yisrael arevin zeh lazeh</a:t>
            </a:r>
            <a:r>
              <a:rPr lang="es-ES" dirty="0" smtClean="0">
                <a:latin typeface="Bookman Old Style" pitchFamily="18" charset="0"/>
              </a:rPr>
              <a:t>, “todos los judíos son responsables unos de otros”, así como la idea estadounidense, mucho más tardía, de “Nosotros, el pueblo”. </a:t>
            </a:r>
            <a:endParaRPr lang="es-ES" dirty="0" smtClean="0">
              <a:latin typeface="Bookman Old Style" pitchFamily="18" charset="0"/>
            </a:endParaRPr>
          </a:p>
          <a:p>
            <a:pPr>
              <a:buNone/>
            </a:pPr>
            <a:r>
              <a:rPr lang="es-ES" dirty="0" smtClean="0">
                <a:latin typeface="Bookman Old Style" pitchFamily="18" charset="0"/>
              </a:rPr>
              <a:t>Esta </a:t>
            </a:r>
            <a:r>
              <a:rPr lang="es-ES" dirty="0" smtClean="0">
                <a:latin typeface="Bookman Old Style" pitchFamily="18" charset="0"/>
              </a:rPr>
              <a:t>transformación significó que cada judío tenía que conocer la ley y enseñarla a sus hijos.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Todo </a:t>
            </a:r>
            <a:r>
              <a:rPr lang="es-ES" dirty="0" smtClean="0">
                <a:latin typeface="Bookman Old Style" pitchFamily="18" charset="0"/>
              </a:rPr>
              <a:t>judío tenía que conocer la historia de su pueblo, recitarla en Pesaj y cuando traía las primicias a Jerusalén</a:t>
            </a:r>
            <a:r>
              <a:rPr lang="es-ES" dirty="0" smtClean="0">
                <a:latin typeface="Bookman Old Style" pitchFamily="18" charset="0"/>
              </a:rPr>
              <a:t>.</a:t>
            </a:r>
          </a:p>
          <a:p>
            <a:pPr>
              <a:buNone/>
            </a:pPr>
            <a:r>
              <a:rPr lang="es-ES" dirty="0" smtClean="0">
                <a:latin typeface="Bookman Old Style" pitchFamily="18" charset="0"/>
              </a:rPr>
              <a:t>Esta es una política de pacto, una forma única de estructura política basada no en una jerarquía de poder sino en un sentido compartido de historia y destino.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a:t>
            </a:r>
            <a:r>
              <a:rPr lang="es-ES" dirty="0" smtClean="0">
                <a:latin typeface="Bookman Old Style" pitchFamily="18" charset="0"/>
              </a:rPr>
              <a:t>una política moral, dedicada a crear una sociedad justa y amable que honre la dignidad de todos, especialmente los oprimidos, los pobres, los impotentes y los marginales: la viuda, el huérfano y el extraño.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estructura del libro ahora está clara. Sigue precisamente la estructura de un antiguo tratado de soberanía entre una potencia fuerte, Dios, y una débil, los israelitas. </a:t>
            </a:r>
            <a:endParaRPr lang="es-ES" dirty="0" smtClean="0">
              <a:latin typeface="Bookman Old Style" pitchFamily="18" charset="0"/>
            </a:endParaRPr>
          </a:p>
          <a:p>
            <a:pPr>
              <a:buNone/>
            </a:pPr>
            <a:r>
              <a:rPr lang="es-ES" dirty="0" smtClean="0">
                <a:latin typeface="Bookman Old Style" pitchFamily="18" charset="0"/>
              </a:rPr>
              <a:t>Políticamente</a:t>
            </a:r>
            <a:r>
              <a:rPr lang="es-ES" dirty="0" smtClean="0">
                <a:latin typeface="Bookman Old Style" pitchFamily="18" charset="0"/>
              </a:rPr>
              <a:t>, estos tratados eran bien conocidos en el mundo antiguo, pero religiosamente esto es único.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Porque </a:t>
            </a:r>
            <a:r>
              <a:rPr lang="es-ES" dirty="0" smtClean="0">
                <a:latin typeface="Bookman Old Style" pitchFamily="18" charset="0"/>
              </a:rPr>
              <a:t>significa que Dios ha tomado a una nación entera para que sean sus “socios en la obra de la creación” al mostrarle a toda la humanidad lo que significa construir una sociedad que honre a cada individuo como imagen de Dios.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Ahora entendemos lo que significa Mishné Torá. </a:t>
            </a:r>
            <a:endParaRPr lang="es-ES" dirty="0" smtClean="0">
              <a:latin typeface="Bookman Old Style" pitchFamily="18" charset="0"/>
            </a:endParaRPr>
          </a:p>
          <a:p>
            <a:pPr>
              <a:buNone/>
            </a:pPr>
            <a:r>
              <a:rPr lang="es-ES" dirty="0" smtClean="0">
                <a:latin typeface="Bookman Old Style" pitchFamily="18" charset="0"/>
              </a:rPr>
              <a:t>Significa </a:t>
            </a:r>
            <a:r>
              <a:rPr lang="es-ES" dirty="0" smtClean="0">
                <a:latin typeface="Bookman Old Style" pitchFamily="18" charset="0"/>
              </a:rPr>
              <a:t>que este libro es una “copia” del pacto entre Dios y el pueblo, hecho en el Sinaí, renovado en la orilla del Jordán y renovado nuevamente en momentos significativos de la historia judía.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a:t>
            </a:r>
            <a:r>
              <a:rPr lang="es-ES" dirty="0" smtClean="0">
                <a:latin typeface="Bookman Old Style" pitchFamily="18" charset="0"/>
              </a:rPr>
              <a:t>el registro escrito del acuerdo, así como una </a:t>
            </a:r>
            <a:r>
              <a:rPr lang="es-ES" dirty="0" smtClean="0">
                <a:latin typeface="Bookman Old Style" pitchFamily="18" charset="0"/>
              </a:rPr>
              <a:t>ketubá </a:t>
            </a:r>
            <a:r>
              <a:rPr lang="es-ES" dirty="0" smtClean="0">
                <a:latin typeface="Bookman Old Style" pitchFamily="18" charset="0"/>
              </a:rPr>
              <a:t>es un registro escrito de las obligaciones asumidas por un marido hacia su esposa</a:t>
            </a:r>
            <a:r>
              <a:rPr lang="es-ES" dirty="0" smtClean="0">
                <a:latin typeface="Bookman Old Style" pitchFamily="18" charset="0"/>
              </a:rPr>
              <a:t>.</a:t>
            </a:r>
          </a:p>
          <a:p>
            <a:pPr>
              <a:buNone/>
            </a:pPr>
            <a:r>
              <a:rPr lang="es-ES" dirty="0" smtClean="0">
                <a:latin typeface="Bookman Old Style" pitchFamily="18" charset="0"/>
              </a:rPr>
              <a:t>Ahora también entendemos el lugar de Devarim en el Tanaj en su conjunto. Es el eje sobre el que gira toda la historia judía.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la generación que salió de Egipto hubiera tenido la fe y el coraje para entrar en la tierra prometida, toda la historia judía giraría en torno a la revelación en el Sinaí. </a:t>
            </a:r>
            <a:endParaRPr lang="es-ES" dirty="0" smtClean="0">
              <a:latin typeface="Bookman Old Style" pitchFamily="18" charset="0"/>
            </a:endParaRPr>
          </a:p>
          <a:p>
            <a:pPr>
              <a:buNone/>
            </a:pPr>
            <a:r>
              <a:rPr lang="es-ES" dirty="0" smtClean="0">
                <a:latin typeface="Bookman Old Style" pitchFamily="18" charset="0"/>
              </a:rPr>
              <a:t>De </a:t>
            </a:r>
            <a:r>
              <a:rPr lang="es-ES" dirty="0" smtClean="0">
                <a:latin typeface="Bookman Old Style" pitchFamily="18" charset="0"/>
              </a:rPr>
              <a:t>hecho, sin embargo, el episodio de los espías demostró que esa generación carecía del espíritu para hacerlo.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Por </a:t>
            </a:r>
            <a:r>
              <a:rPr lang="es-ES" sz="2900" dirty="0" smtClean="0">
                <a:latin typeface="Bookman Old Style" pitchFamily="18" charset="0"/>
              </a:rPr>
              <a:t>lo tanto, llegó el momento crítico para la siguiente generación, cuando Moisés, al final de su vida, renovó el pacto con ellos como condición de su herencia de la tierra</a:t>
            </a:r>
            <a:r>
              <a:rPr lang="es-ES" sz="2900" dirty="0" smtClean="0">
                <a:latin typeface="Bookman Old Style" pitchFamily="18" charset="0"/>
              </a:rPr>
              <a:t>.</a:t>
            </a:r>
          </a:p>
          <a:p>
            <a:pPr>
              <a:buNone/>
            </a:pPr>
            <a:r>
              <a:rPr lang="es-ES" sz="2900" dirty="0" smtClean="0">
                <a:latin typeface="Bookman Old Style" pitchFamily="18" charset="0"/>
              </a:rPr>
              <a:t> </a:t>
            </a:r>
            <a:r>
              <a:rPr lang="es-ES" sz="2900" dirty="0" smtClean="0">
                <a:latin typeface="Bookman Old Style" pitchFamily="18" charset="0"/>
              </a:rPr>
              <a:t>Los cuatro libros anteriores de la Torá conducen a este momento, y todos los demás libros del Tanaj son un comentario del mismo, un relato de cómo se desarrolló a lo largo del tiempo.</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Devarim es el libro de la alianza, el punto central de la teología judía, y el proyecto que define es único. </a:t>
            </a:r>
            <a:endParaRPr lang="es-ES" sz="2900" dirty="0" smtClean="0">
              <a:latin typeface="Bookman Old Style" pitchFamily="18" charset="0"/>
            </a:endParaRPr>
          </a:p>
          <a:p>
            <a:pPr>
              <a:buNone/>
            </a:pPr>
            <a:r>
              <a:rPr lang="es-ES" sz="2900" dirty="0" smtClean="0">
                <a:latin typeface="Bookman Old Style" pitchFamily="18" charset="0"/>
              </a:rPr>
              <a:t>Porque </a:t>
            </a:r>
            <a:r>
              <a:rPr lang="es-ES" sz="2900" dirty="0" smtClean="0">
                <a:latin typeface="Bookman Old Style" pitchFamily="18" charset="0"/>
              </a:rPr>
              <a:t>apunta nada menos que a la construcción de una sociedad que moralice a sus miembros, inspire a otros y sirva como modelo de lo que podría lograrse si la humanidad en su conjunto adorara al único Dios que nos hizo a todos a su imagen.</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noProof="1" smtClean="0">
                <a:solidFill>
                  <a:srgbClr val="FF0000"/>
                </a:solidFill>
                <a:latin typeface="Bookman Old Style" pitchFamily="18" charset="0"/>
              </a:rPr>
              <a:t>El Poder de Dérej éretz</a:t>
            </a:r>
          </a:p>
          <a:p>
            <a:r>
              <a:rPr lang="es-ES" sz="2000" dirty="0" smtClean="0">
                <a:latin typeface="Bookman Old Style" pitchFamily="18" charset="0"/>
              </a:rPr>
              <a:t>Notas del Rabino Dr. Eliyahu Safrán</a:t>
            </a:r>
          </a:p>
          <a:p>
            <a:r>
              <a:rPr lang="es-ES" sz="2900" dirty="0" smtClean="0">
                <a:latin typeface="Bookman Old Style" pitchFamily="18" charset="0"/>
              </a:rPr>
              <a:t>Devarim a Tisha B'Av </a:t>
            </a:r>
          </a:p>
          <a:p>
            <a:r>
              <a:rPr lang="es-ES" sz="2900" dirty="0" smtClean="0">
                <a:latin typeface="Bookman Old Style" pitchFamily="18" charset="0"/>
              </a:rPr>
              <a:t>No es coincidencia que leamos parashat Devarim en el Shabat anterior a Tisha B’Av, nuestro día nacional de luto asociado no solo con nuestra pérdida de los dos Templos, sino un día sinónimo de calamidades judías a lo largo de los siglos.</a:t>
            </a: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000" dirty="0" smtClean="0">
                <a:latin typeface="Bookman Old Style" pitchFamily="18" charset="0"/>
              </a:rPr>
              <a:t>En Devarim, vemos a Moshé castigar a su pueblo, enfocando su disgusto por su falta de fe en Dios, Aquel que prometió la Tierra; por su insistencia en el envío de los Meraglim para verificar que la promesa de Dios era real, y luego por su reacción ante el regreso de los Meraglim, rompiendo en lágrimas ante su informe despectivo y desalentador. </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Todo el resultado de una falta de confianza y fe en Dios.</a:t>
            </a:r>
          </a:p>
          <a:p>
            <a:r>
              <a:rPr lang="es-ES" dirty="0" smtClean="0">
                <a:latin typeface="Bookman Old Style" pitchFamily="18" charset="0"/>
              </a:rPr>
              <a:t>Piénsalo, ¿cómo era posible que a este pueblo le faltara la fe? </a:t>
            </a:r>
          </a:p>
          <a:p>
            <a:r>
              <a:rPr lang="es-ES" dirty="0" smtClean="0">
                <a:latin typeface="Bookman Old Style" pitchFamily="18" charset="0"/>
              </a:rPr>
              <a:t>¿Cómo podrían dudar?</a:t>
            </a:r>
          </a:p>
          <a:p>
            <a:r>
              <a:rPr lang="es-ES" dirty="0" smtClean="0">
                <a:latin typeface="Bookman Old Style" pitchFamily="18" charset="0"/>
              </a:rPr>
              <a:t>Los eruditos y los filósofos han luchado con este defecto en nuestra naturaleza. </a:t>
            </a: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400" dirty="0" smtClean="0">
                <a:latin typeface="Bookman Old Style" pitchFamily="18" charset="0"/>
              </a:rPr>
              <a:t>¿Cómo es que cuando la experiencia y la evidencia nos gritan que creamos, vacilamos y dudamos? </a:t>
            </a:r>
          </a:p>
          <a:p>
            <a:r>
              <a:rPr lang="es-ES" sz="3400" dirty="0" smtClean="0">
                <a:latin typeface="Bookman Old Style" pitchFamily="18" charset="0"/>
              </a:rPr>
              <a:t>¿Por qué cuestionamos las relaciones fundamentales en nuestras vidas, tanto humanas como divinas? </a:t>
            </a: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Los eruditos y los filósofos pueden continuar luchando con este aspecto de nuestro ser, pero </a:t>
            </a:r>
            <a:r>
              <a:rPr lang="es-ES" sz="4000" i="1" dirty="0" smtClean="0">
                <a:latin typeface="Bookman Old Style" pitchFamily="18" charset="0"/>
              </a:rPr>
              <a:t>el judaísmo es claro en que no es la duda o el desafío lo que hace que nuestra fe se debilite, es la falta de Dérej Éretz.</a:t>
            </a:r>
            <a:endParaRPr lang="es-E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2800" dirty="0" smtClean="0">
                <a:latin typeface="Bookman Old Style" pitchFamily="18" charset="0"/>
              </a:rPr>
              <a:t>Rashí señala que cuando se le ordenó a Moshé que regresara a Egipto para sacar al pueblo de la esclavitud, primero se acercó a su suegro, Jetró, y le pidió permiso. </a:t>
            </a:r>
          </a:p>
          <a:p>
            <a:r>
              <a:rPr lang="es-ES" sz="2800" dirty="0" smtClean="0">
                <a:latin typeface="Bookman Old Style" pitchFamily="18" charset="0"/>
              </a:rPr>
              <a:t>¡Imagínense! El Creador de todo lo que existe le ha ordenado a Moshé que libere a B'nei Yisrael de su esclavitud, pero antes de hacerlo, ¿</a:t>
            </a:r>
            <a:r>
              <a:rPr lang="es-ES" sz="2800" dirty="0" err="1" smtClean="0">
                <a:latin typeface="Bookman Old Style" pitchFamily="18" charset="0"/>
              </a:rPr>
              <a:t>Moshe</a:t>
            </a:r>
            <a:r>
              <a:rPr lang="es-ES" sz="2800" dirty="0" smtClean="0">
                <a:latin typeface="Bookman Old Style" pitchFamily="18" charset="0"/>
              </a:rPr>
              <a:t> fue a </a:t>
            </a:r>
            <a:r>
              <a:rPr lang="es-ES" sz="2800" dirty="0" err="1" smtClean="0">
                <a:latin typeface="Bookman Old Style" pitchFamily="18" charset="0"/>
              </a:rPr>
              <a:t>Jetro</a:t>
            </a:r>
            <a:r>
              <a:rPr lang="es-ES" sz="2800" dirty="0" smtClean="0">
                <a:latin typeface="Bookman Old Style" pitchFamily="18" charset="0"/>
              </a:rPr>
              <a:t> para obtener permiso?</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¿Y si Jetró hubiera dicho que no? </a:t>
            </a:r>
          </a:p>
          <a:p>
            <a:r>
              <a:rPr lang="es-ES" dirty="0" smtClean="0">
                <a:latin typeface="Bookman Old Style" pitchFamily="18" charset="0"/>
              </a:rPr>
              <a:t>¿Entonces que? ¿Habrían continuado los Hijos de Israel languideciendo en la esclavitud hasta el día de hoy?</a:t>
            </a:r>
          </a:p>
          <a:p>
            <a:r>
              <a:rPr lang="es-ES" dirty="0" smtClean="0">
                <a:latin typeface="Bookman Old Style" pitchFamily="18" charset="0"/>
              </a:rPr>
              <a:t>No fue la falta de entendimiento lo que llevó a Moshé a ir a Jetró. Moshé entendió muy bien la urgencia del mandato de Dios. </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Pero también sabía que nunca podría cumplir el mandato de Dios si no llegaba a ser un ser humano, si no llegaba a ser un mensch (persona con integridad y honor). </a:t>
            </a:r>
          </a:p>
          <a:p>
            <a:r>
              <a:rPr lang="es-ES" dirty="0" smtClean="0">
                <a:latin typeface="Bookman Old Style" pitchFamily="18" charset="0"/>
              </a:rPr>
              <a:t>Como dice el Midrash, Moshé mismo le dijo a Dios: “Jetró me aceptó, me abrió su casa y me trató con honor.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Uno debe su vida a alguien que le abre su casa. Por lo tanto, no puedo ir sin su permiso”.</a:t>
            </a:r>
          </a:p>
          <a:p>
            <a:r>
              <a:rPr lang="es-ES" dirty="0" smtClean="0">
                <a:latin typeface="Bookman Old Style" pitchFamily="18" charset="0"/>
              </a:rPr>
              <a:t>De hecho, Rav Nosson Tzvi Finkel, el Alter de Slabodka ha dicho que si Moshé no hubiera hecho eso, habría demostrado ser indigno de su misión.</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Menschlichkeit no se nos ordena; ser un mensch no está codificado en nuestra ley. </a:t>
            </a:r>
          </a:p>
          <a:p>
            <a:r>
              <a:rPr lang="es-ES" dirty="0" smtClean="0">
                <a:latin typeface="Bookman Old Style" pitchFamily="18" charset="0"/>
              </a:rPr>
              <a:t>Pero sin ser un mensch, la ejecución de nuestras leyes es seca y sin inspiración. </a:t>
            </a:r>
          </a:p>
          <a:p>
            <a:r>
              <a:rPr lang="es-ES" b="1" i="1" dirty="0" smtClean="0">
                <a:latin typeface="Bookman Old Style" pitchFamily="18" charset="0"/>
              </a:rPr>
              <a:t>Dérej éretz kadmáh l'Torá</a:t>
            </a:r>
            <a:r>
              <a:rPr lang="es-ES" dirty="0" smtClean="0">
                <a:latin typeface="Bookman Old Style" pitchFamily="18" charset="0"/>
              </a:rPr>
              <a:t>. La decencia viene antes que la Torá.</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La Torá no puede existir sin </a:t>
            </a:r>
            <a:r>
              <a:rPr lang="es-ES" b="1" i="1" dirty="0" smtClean="0">
                <a:latin typeface="Bookman Old Style" pitchFamily="18" charset="0"/>
              </a:rPr>
              <a:t>dérej éretz.</a:t>
            </a:r>
          </a:p>
          <a:p>
            <a:r>
              <a:rPr lang="es-ES" dirty="0" smtClean="0">
                <a:latin typeface="Bookman Old Style" pitchFamily="18" charset="0"/>
              </a:rPr>
              <a:t>Lamentablemente, </a:t>
            </a:r>
            <a:r>
              <a:rPr lang="es-ES" i="1" dirty="0" smtClean="0">
                <a:latin typeface="Bookman Old Style" pitchFamily="18" charset="0"/>
              </a:rPr>
              <a:t>dérej éretz </a:t>
            </a:r>
            <a:r>
              <a:rPr lang="es-ES" dirty="0" smtClean="0">
                <a:latin typeface="Bookman Old Style" pitchFamily="18" charset="0"/>
              </a:rPr>
              <a:t>a menudo se pierde en nuestra cultura ruidosa y egoísta; una cultura en la que es más probable que la gente "grite" en lugar de escuchar con el corazón abierto.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000" dirty="0" smtClean="0">
                <a:latin typeface="Bookman Old Style" pitchFamily="18" charset="0"/>
              </a:rPr>
              <a:t>Una cultura definida por tal ira podría aprobar ley tras ley para determinar el comportamiento, pero ninguna ley puede jamás "obligar" a las personas a comportarse decentemente entre sí. </a:t>
            </a:r>
          </a:p>
          <a:p>
            <a:r>
              <a:rPr lang="es-ES" sz="3000" dirty="0" smtClean="0">
                <a:latin typeface="Bookman Old Style" pitchFamily="18" charset="0"/>
              </a:rPr>
              <a:t>No es la ley lo que hace a la sociedad civil sino un ethos común que apuntala la ley, una decencia y una consideración humanas.</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050" dirty="0" smtClean="0">
                <a:latin typeface="Bookman Old Style" pitchFamily="18" charset="0"/>
              </a:rPr>
              <a:t>Si bien quienes muestran dérej éretz son invariablemente corteses y considerados, nunca debemos confundir dérej éretz con mera cortesía. </a:t>
            </a:r>
          </a:p>
          <a:p>
            <a:r>
              <a:rPr lang="es-ES" sz="3050" dirty="0" smtClean="0">
                <a:latin typeface="Bookman Old Style" pitchFamily="18" charset="0"/>
              </a:rPr>
              <a:t>"Por favor." "Gracias." La apertura y el cierre de una puerta para los demás. Estas son expresiones del propio dérej éretz.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Pero dérej éretz no es tanto actuación como postura. </a:t>
            </a:r>
          </a:p>
          <a:p>
            <a:r>
              <a:rPr lang="es-ES" dirty="0" smtClean="0">
                <a:latin typeface="Bookman Old Style" pitchFamily="18" charset="0"/>
              </a:rPr>
              <a:t>Es la intención y la consideración lo que sustenta nuestra vida diaria.</a:t>
            </a:r>
          </a:p>
          <a:p>
            <a:r>
              <a:rPr lang="es-ES" dirty="0" smtClean="0">
                <a:latin typeface="Bookman Old Style" pitchFamily="18" charset="0"/>
              </a:rPr>
              <a:t>Tiene sus raíces en la confianza y el respeto y es una expresión de confianza y respeto.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Es un reconocimiento de la autoridad de los mayores: de los padres, de los maestros y, en última instancia, de Dios. Alguien que carece de dérej éretz comunica una falta de respeto por sus compañeros judíos. </a:t>
            </a:r>
          </a:p>
          <a:p>
            <a:r>
              <a:rPr lang="es-ES" dirty="0" smtClean="0">
                <a:latin typeface="Bookman Old Style" pitchFamily="18" charset="0"/>
              </a:rPr>
              <a:t>De hecho, es imposible ser </a:t>
            </a:r>
            <a:r>
              <a:rPr lang="es-ES" i="1" dirty="0" smtClean="0">
                <a:latin typeface="Bookman Old Style" pitchFamily="18" charset="0"/>
              </a:rPr>
              <a:t>jasid</a:t>
            </a:r>
            <a:r>
              <a:rPr lang="es-ES" dirty="0" smtClean="0">
                <a:latin typeface="Bookman Old Style" pitchFamily="18" charset="0"/>
              </a:rPr>
              <a:t>, piadoso si uno carece de dérej éretz.</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Parashat Tzav comienza con los Kohanim atendiendo la tarea de remover las cenizas que se acumularon en el altar durante la noche. </a:t>
            </a:r>
          </a:p>
          <a:p>
            <a:r>
              <a:rPr lang="es-ES" dirty="0" smtClean="0">
                <a:latin typeface="Bookman Old Style" pitchFamily="18" charset="0"/>
              </a:rPr>
              <a:t>El Talmud describe cómo, en su afán por cumplir con esta tarea, los Kohanim literalmente pelearían.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Correrían entre sí por la rampa para llegar primero a las cenizas. </a:t>
            </a:r>
          </a:p>
          <a:p>
            <a:r>
              <a:rPr lang="es-ES" dirty="0" smtClean="0">
                <a:latin typeface="Bookman Old Style" pitchFamily="18" charset="0"/>
              </a:rPr>
              <a:t>La competencia para realizar esta pequeña pero sagrada tarea se volvió tan acalorada que, en una ocasión, un Kohen empujó a otro por la rampa, causando que se cayera y se rompiera una pierna.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600" dirty="0" smtClean="0">
                <a:latin typeface="Bookman Old Style" pitchFamily="18" charset="0"/>
              </a:rPr>
              <a:t>En lugar de poner fin a la competencia, esto pareció estimularla y resultó en aún más lesiones. </a:t>
            </a:r>
          </a:p>
          <a:p>
            <a:r>
              <a:rPr lang="es-ES" sz="3600" dirty="0" smtClean="0">
                <a:latin typeface="Bookman Old Style" pitchFamily="18" charset="0"/>
              </a:rPr>
              <a:t>Finalmente, se promulgó un sistema de lotería, trayendo paz a este ritual diario.</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2900" dirty="0" smtClean="0">
                <a:latin typeface="Bookman Old Style" pitchFamily="18" charset="0"/>
              </a:rPr>
              <a:t>Ciertamente, es posible apreciar la pasión de los Cohanim por servir a Hashem, pero aquí su pasión seguramente disminuyó la santidad del Templo de Dios y causó la deshonra de la Casa de Dios.</a:t>
            </a:r>
          </a:p>
          <a:p>
            <a:r>
              <a:rPr lang="es-ES" sz="2900" dirty="0" smtClean="0">
                <a:latin typeface="Bookman Old Style" pitchFamily="18" charset="0"/>
              </a:rPr>
              <a:t>Dérej éretz, en su sentido más básico, enseña que es imposible ser grosero, arrogante, rudo y desagradable sin dejar de ser un siervo devoto de Dios.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Es una contradicción. </a:t>
            </a:r>
          </a:p>
          <a:p>
            <a:r>
              <a:rPr lang="es-ES" dirty="0" smtClean="0">
                <a:latin typeface="Bookman Old Style" pitchFamily="18" charset="0"/>
              </a:rPr>
              <a:t>Un verdadero siervo de Dios no podía ser más grosero y desagradable que cenar con treif –no kosher.</a:t>
            </a:r>
          </a:p>
          <a:p>
            <a:r>
              <a:rPr lang="es-ES" dirty="0" smtClean="0">
                <a:latin typeface="Bookman Old Style" pitchFamily="18" charset="0"/>
              </a:rPr>
              <a:t>Tal vez nada resalte la necesidad de dérej éretz con tanta fuerza como la apertura de Séfer Devarim. </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Aquí, Moshé repasa los eventos consecuentes a lo largo de la formación del pueblo judío, no como una lección de historia, sino como un mapa que avanza para que, cuando los deje, tengan la guía de su pasado para guiarlos hacia el futuro.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Aquí, hay un enfoque en la decisión de enviar los Meraglim, en contra de la voluntad de Dios. </a:t>
            </a:r>
          </a:p>
          <a:p>
            <a:r>
              <a:rPr lang="es-ES" dirty="0" smtClean="0">
                <a:latin typeface="Bookman Old Style" pitchFamily="18" charset="0"/>
              </a:rPr>
              <a:t>Esta falta de confianza en Ribonó shel Olam fue un error nacional tan grave que sus repercusiones continúan hasta el día de hoy. </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100" dirty="0" smtClean="0">
                <a:latin typeface="Bookman Old Style" pitchFamily="18" charset="0"/>
              </a:rPr>
              <a:t>Es incomprensible que pudieran descartar todo lo que Dios había prometido en los Avot y desde Su primera revelación a Moshé en la Zarza Ardiente y luego consistentemente a través de su redención de Egipto y más allá, que la Tierra sería de ellos solo para confiar en el informe de doce mortales...</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Al relatar este trágico episodio, Moshé comienza con las palabras: Y todos ustedes se me acercaron y dijeron: Enviemos hombres delante de nosotros para que nos busquen en la tierra...</a:t>
            </a:r>
          </a:p>
          <a:p>
            <a:r>
              <a:rPr lang="es-ES" dirty="0" smtClean="0">
                <a:latin typeface="Bookman Old Style" pitchFamily="18" charset="0"/>
              </a:rPr>
              <a:t>¿Y cómo se acercaba la gente a él? </a:t>
            </a:r>
            <a:r>
              <a:rPr lang="es-ES" b="1" i="1" dirty="0" smtClean="0">
                <a:latin typeface="Bookman Old Style" pitchFamily="18" charset="0"/>
              </a:rPr>
              <a:t>Vatikrevun elai kulquem</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2900" dirty="0" smtClean="0">
                <a:latin typeface="Bookman Old Style" pitchFamily="18" charset="0"/>
              </a:rPr>
              <a:t>Rashí dice que la gente se acercó a él b'irbuviya - en un estado de desorden. </a:t>
            </a:r>
          </a:p>
          <a:p>
            <a:r>
              <a:rPr lang="es-ES" sz="2900" dirty="0" smtClean="0">
                <a:latin typeface="Bookman Old Style" pitchFamily="18" charset="0"/>
              </a:rPr>
              <a:t>Ellos empujaron. Empujaron. Ellos gritaron. “…niños empujando a los ancianos, y los ancianos empujando a los jefes de las tribus”. </a:t>
            </a:r>
          </a:p>
          <a:p>
            <a:r>
              <a:rPr lang="es-ES" sz="2900" dirty="0" smtClean="0">
                <a:latin typeface="Bookman Old Style" pitchFamily="18" charset="0"/>
              </a:rPr>
              <a:t>En otras palabras, la gente acudió a Moshé sobre este tema tan importante sin ningún dérej éretz.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La gente era como </a:t>
            </a:r>
            <a:r>
              <a:rPr lang="es-ES" i="1" dirty="0" smtClean="0">
                <a:latin typeface="Bookman Old Style" pitchFamily="18" charset="0"/>
              </a:rPr>
              <a:t>vilde jayot</a:t>
            </a:r>
            <a:r>
              <a:rPr lang="es-ES" dirty="0" smtClean="0">
                <a:latin typeface="Bookman Old Style" pitchFamily="18" charset="0"/>
              </a:rPr>
              <a:t>, como fieras, animales salvajes.</a:t>
            </a:r>
          </a:p>
          <a:p>
            <a:r>
              <a:rPr lang="es-ES" dirty="0" smtClean="0">
                <a:latin typeface="Bookman Old Style" pitchFamily="18" charset="0"/>
              </a:rPr>
              <a:t>La sugerencia es que, si hubieran venido como menschen, con decencia y cortesía, ¡el desastre podría haberse evitado muy bien! </a:t>
            </a:r>
          </a:p>
          <a:p>
            <a:r>
              <a:rPr lang="es-ES" dirty="0" smtClean="0">
                <a:latin typeface="Bookman Old Style" pitchFamily="18" charset="0"/>
              </a:rPr>
              <a:t>Sforno enfatiza el carácter caótico de la escena.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Kulquem – todos ustedes. ¿Por qué no enviar a los jefes de las tribus? ¿Los líderes comunitarios? </a:t>
            </a:r>
          </a:p>
          <a:p>
            <a:r>
              <a:rPr lang="es-ES" dirty="0" smtClean="0">
                <a:latin typeface="Bookman Old Style" pitchFamily="18" charset="0"/>
              </a:rPr>
              <a:t>No, vinieron como una turba, empujando y empujando.</a:t>
            </a:r>
          </a:p>
          <a:p>
            <a:r>
              <a:rPr lang="es-ES" dirty="0" smtClean="0">
                <a:latin typeface="Bookman Old Style" pitchFamily="18" charset="0"/>
              </a:rPr>
              <a:t>Rav Yaakov Kaminetsky señala que su enfoque demuestra desde el principio que tenía malas intenciones. </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Si hubieran acudido a Moshé con dérej éretz, sin </a:t>
            </a:r>
            <a:r>
              <a:rPr lang="es-ES" i="1" dirty="0" smtClean="0">
                <a:latin typeface="Bookman Old Style" pitchFamily="18" charset="0"/>
              </a:rPr>
              <a:t>irbuviya</a:t>
            </a:r>
            <a:r>
              <a:rPr lang="es-ES" dirty="0" smtClean="0">
                <a:latin typeface="Bookman Old Style" pitchFamily="18" charset="0"/>
              </a:rPr>
              <a:t> el resultado habría sido exitoso en lugar de desastroso.</a:t>
            </a:r>
          </a:p>
          <a:p>
            <a:r>
              <a:rPr lang="es-ES" dirty="0" smtClean="0">
                <a:latin typeface="Bookman Old Style" pitchFamily="18" charset="0"/>
              </a:rPr>
              <a:t>Las lecciones de Devarim pesan mucho en nuestra comprensión de Tisha B'Av. </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Lo leemos ahora para que podamos volver a centrarnos en la falta de dérej éretz por parte de los meraglim que condujo directamente a tal destrucción y sufrimiento. </a:t>
            </a:r>
          </a:p>
          <a:p>
            <a:r>
              <a:rPr lang="es-ES" dirty="0" smtClean="0">
                <a:latin typeface="Bookman Old Style" pitchFamily="18" charset="0"/>
              </a:rPr>
              <a:t>De hecho, sigue provocando sufrimiento hasta el día de hoy.</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100" dirty="0" smtClean="0">
                <a:latin typeface="Bookman Old Style" pitchFamily="18" charset="0"/>
              </a:rPr>
              <a:t>Así como las grandes piedras que hicieron nuestros antepasados en Egipto no podían mantenerse juntas sin mortero, así es que los 613 bloques de construcción del judaísmo, nuestras mitzvot, no se mantienen unidos para formar una vida judía sin el mortero de dérej éretz. </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Nuestras mitzvot definen las tareas, comportamientos y rituales que estamos obligados a realizar o evitar, pero es la ética, la moral y la decencia humana las que nos permiten traducir estas mitzvot en una vida humana significativa.</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El Talmud (Gittin 56) habla de un hombre que buscaba organizar una fiesta para todos sus amigos, así que elaboró una lista de invitados e hizo que su sirviente enviara las invitaciones. </a:t>
            </a:r>
          </a:p>
          <a:p>
            <a:r>
              <a:rPr lang="es-ES" dirty="0" smtClean="0">
                <a:latin typeface="Bookman Old Style" pitchFamily="18" charset="0"/>
              </a:rPr>
              <a:t>Uno de los nombres en la lista de invitados era “Kamtza”.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Desafortunadamente, el sirviente invitó por error a "Bar Kamtza", quien resultó ser un enemigo jurado del anfitrión. </a:t>
            </a:r>
          </a:p>
          <a:p>
            <a:r>
              <a:rPr lang="es-ES" dirty="0" smtClean="0">
                <a:latin typeface="Bookman Old Style" pitchFamily="18" charset="0"/>
              </a:rPr>
              <a:t>Dicho esto, Bar Kamtza apareció en la fiesta, complacido de que tal vez los dos hombres pudieran hacer las paces.</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000" dirty="0" smtClean="0">
                <a:latin typeface="Bookman Old Style" pitchFamily="18" charset="0"/>
              </a:rPr>
              <a:t>Sin embargo, cuando el anfitrión se dio cuenta de lo que había sucedido, buscó enojado sacar a Bar Kamtza de la fiesta. </a:t>
            </a:r>
          </a:p>
          <a:p>
            <a:r>
              <a:rPr lang="es-ES" sz="3000" dirty="0" smtClean="0">
                <a:latin typeface="Bookman Old Style" pitchFamily="18" charset="0"/>
              </a:rPr>
              <a:t>Bar Kamtza pidió que se le permitiera quedarse porque ser expulsado de esa manera sería vergonzoso. </a:t>
            </a:r>
          </a:p>
          <a:p>
            <a:r>
              <a:rPr lang="es-ES" sz="3000" dirty="0" smtClean="0">
                <a:latin typeface="Bookman Old Style" pitchFamily="18" charset="0"/>
              </a:rPr>
              <a:t>El anfitrión no escucharía nada de eso. "¡Afuera!" el ordenó.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2650" dirty="0" smtClean="0">
                <a:latin typeface="Bookman Old Style" pitchFamily="18" charset="0"/>
              </a:rPr>
              <a:t>Bar Kamtza se ofreció a pagar una parte del costo de la fiesta para no ser tan humillado. "¡Afuera!" </a:t>
            </a:r>
          </a:p>
          <a:p>
            <a:r>
              <a:rPr lang="es-ES" sz="2650" dirty="0" smtClean="0">
                <a:latin typeface="Bookman Old Style" pitchFamily="18" charset="0"/>
              </a:rPr>
              <a:t>Se ofreció a pagar el monto total del costo de la fiesta. El anfitrión no cedió.</a:t>
            </a:r>
          </a:p>
          <a:p>
            <a:r>
              <a:rPr lang="es-ES" sz="2650" dirty="0" smtClean="0">
                <a:latin typeface="Bookman Old Style" pitchFamily="18" charset="0"/>
              </a:rPr>
              <a:t>El Talmud continúa informando que Bar Kamtza estaba tan dolido y molesto que fue directamente a las autoridades romanas y dio informes calumniosos de deslealtad entre los judíos.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Esto alimentó la ira de los romanos y procedieron a atacar y destruir el Templo Sagrado.</a:t>
            </a:r>
          </a:p>
          <a:p>
            <a:r>
              <a:rPr lang="es-ES" dirty="0" smtClean="0">
                <a:latin typeface="Bookman Old Style" pitchFamily="18" charset="0"/>
              </a:rPr>
              <a:t>Una falta de dérej éretz, un asunto tan “pequeño”. Pero es un asunto tan "pequeño", enseñan nuestros rabinos, que lleva a enormes consecuencias, para Jurbán- destrucción.</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2810" dirty="0" smtClean="0">
                <a:latin typeface="Bookman Old Style" pitchFamily="18" charset="0"/>
              </a:rPr>
              <a:t>Es revelador que además de las prohibiciones de Tishá BeAv con respecto a las cosas que nos traen alegría y placer, como comer, beber y lavarnos, también existe la prohibición de estudiar Torá. </a:t>
            </a:r>
          </a:p>
          <a:p>
            <a:r>
              <a:rPr lang="es-ES" sz="2810" dirty="0" smtClean="0">
                <a:latin typeface="Bookman Old Style" pitchFamily="18" charset="0"/>
              </a:rPr>
              <a:t>Hay quienes, determinados como están a renunciar a otras alegrías, simplemente no pueden permitir que pase un día, cualquier día, sin la alegría del estudio de la Torá.</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dirty="0" smtClean="0">
                <a:latin typeface="Bookman Old Style" pitchFamily="18" charset="0"/>
              </a:rPr>
              <a:t>¿Cómo acomodan su deseo de estudiar la Torá con la prohibición de un estudio tan alegre? </a:t>
            </a:r>
          </a:p>
          <a:p>
            <a:r>
              <a:rPr lang="es-ES" dirty="0" smtClean="0">
                <a:latin typeface="Bookman Old Style" pitchFamily="18" charset="0"/>
              </a:rPr>
              <a:t>Estudian los pasajes que enumeran las profecías de destrucción de Yirmiyahu, la tragedia de Iyov o el desafortunado pasaje del Talmud Gittin sobre Kamtza bar Kamtza.</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000" dirty="0" smtClean="0">
                <a:latin typeface="Bookman Old Style" pitchFamily="18" charset="0"/>
              </a:rPr>
              <a:t>En cada uno, aprendemos lo que se necesita aprender y volver a aprender en Tisha B'Av. </a:t>
            </a:r>
          </a:p>
          <a:p>
            <a:r>
              <a:rPr lang="es-ES" sz="3000" dirty="0" smtClean="0">
                <a:latin typeface="Bookman Old Style" pitchFamily="18" charset="0"/>
              </a:rPr>
              <a:t>En esto último, nuevamente, vemos cómo la falta de dérej éretz para un compañero judío, incluso uno con quien tiene profundos desacuerdos, puede conducir a Jurbán, literal y figurativamente.</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noProof="1" smtClean="0">
                <a:latin typeface="Bookman Old Style" pitchFamily="18" charset="0"/>
              </a:rPr>
              <a:t>El Poder de Dérej éretz</a:t>
            </a:r>
          </a:p>
          <a:p>
            <a:r>
              <a:rPr lang="es-ES" sz="3000" dirty="0" smtClean="0">
                <a:latin typeface="Bookman Old Style" pitchFamily="18" charset="0"/>
              </a:rPr>
              <a:t>Ahí radica la lección que aún debe ser absorbida por nuestras comunidades observadoras contemporáneas. ¡Nos quedamos muy cortos en nuestro respeto mutuo, obtenemos calificaciones reprobatorias en dérej éretz! </a:t>
            </a:r>
          </a:p>
          <a:p>
            <a:r>
              <a:rPr lang="es-ES" sz="3000" dirty="0" smtClean="0">
                <a:latin typeface="Bookman Old Style" pitchFamily="18" charset="0"/>
              </a:rPr>
              <a:t>Por eso, y por nuestras otras fallas, el próximo jueves volveremos a observar Tisha B’Av.</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noProof="1" smtClean="0">
                <a:solidFill>
                  <a:srgbClr val="FF0000"/>
                </a:solidFill>
                <a:latin typeface="Bookman Old Style" pitchFamily="18" charset="0"/>
              </a:rPr>
              <a:t>La Obsesión Judía</a:t>
            </a:r>
          </a:p>
          <a:p>
            <a:r>
              <a:rPr lang="es-ES" sz="2000" dirty="0" smtClean="0">
                <a:latin typeface="Bookman Old Style" pitchFamily="18" charset="0"/>
              </a:rPr>
              <a:t>Notas del Rabino Dr. Tzvi Hersh Weinreb</a:t>
            </a:r>
          </a:p>
          <a:p>
            <a:r>
              <a:rPr lang="es-ES" dirty="0" smtClean="0">
                <a:latin typeface="Bookman Old Style" pitchFamily="18" charset="0"/>
              </a:rPr>
              <a:t>Los medios populares a menudo acusan al pueblo judío de una obsesión. </a:t>
            </a:r>
          </a:p>
          <a:p>
            <a:r>
              <a:rPr lang="es-ES" dirty="0" smtClean="0">
                <a:latin typeface="Bookman Old Style" pitchFamily="18" charset="0"/>
              </a:rPr>
              <a:t>Algunos nos acusan con buen humor de una obsesión por la comida. </a:t>
            </a:r>
          </a:p>
          <a:p>
            <a:r>
              <a:rPr lang="es-ES" dirty="0" smtClean="0">
                <a:latin typeface="Bookman Old Style" pitchFamily="18" charset="0"/>
              </a:rPr>
              <a:t>Otros nos acusan maliciosamente de estar obsesionados con el dinero.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sz="3000" dirty="0" smtClean="0">
                <a:latin typeface="Bookman Old Style" pitchFamily="18" charset="0"/>
              </a:rPr>
              <a:t>Estoy de acuerdo en que hay una obsesión judía. </a:t>
            </a:r>
          </a:p>
          <a:p>
            <a:r>
              <a:rPr lang="es-ES" sz="3000" dirty="0" smtClean="0">
                <a:latin typeface="Bookman Old Style" pitchFamily="18" charset="0"/>
              </a:rPr>
              <a:t>Sostengo que es la justicia lo que nos obsesiona.</a:t>
            </a:r>
          </a:p>
          <a:p>
            <a:r>
              <a:rPr lang="es-ES" sz="3000" dirty="0" smtClean="0">
                <a:latin typeface="Bookman Old Style" pitchFamily="18" charset="0"/>
              </a:rPr>
              <a:t>Defino una obsesión como una idea que domina nuestro pensamiento incluso cuando hay otras preocupaciones importantes que debemos abordar.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sz="2800" dirty="0" smtClean="0">
                <a:latin typeface="Bookman Old Style" pitchFamily="18" charset="0"/>
              </a:rPr>
              <a:t>Por lo tanto, la persona que está realmente obsesionada con una idea en particular no puede ignorar esa idea incluso cuando está ocupada trabajando, jugando o atendiendo otras necesidades personales. </a:t>
            </a:r>
          </a:p>
          <a:p>
            <a:r>
              <a:rPr lang="es-ES" sz="2800" dirty="0" smtClean="0">
                <a:latin typeface="Bookman Old Style" pitchFamily="18" charset="0"/>
              </a:rPr>
              <a:t>Naturalmente, esto puede llegar a la etapa en que la obsesión es patológica y de hecho interfiere con las funciones necesarias de la vida.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sz="3000" dirty="0" smtClean="0">
                <a:latin typeface="Bookman Old Style" pitchFamily="18" charset="0"/>
              </a:rPr>
              <a:t>Pero la obsesión judía por la justicia no es en absoluto patológica.</a:t>
            </a:r>
          </a:p>
          <a:p>
            <a:r>
              <a:rPr lang="es-ES" sz="3000" dirty="0" smtClean="0">
                <a:latin typeface="Bookman Old Style" pitchFamily="18" charset="0"/>
              </a:rPr>
              <a:t>Un ejemplo de un judío obsesionado con la justicia es el rabino </a:t>
            </a:r>
            <a:r>
              <a:rPr lang="es-ES" sz="3000" dirty="0" err="1" smtClean="0">
                <a:latin typeface="Bookman Old Style" pitchFamily="18" charset="0"/>
              </a:rPr>
              <a:t>Moshe</a:t>
            </a:r>
            <a:r>
              <a:rPr lang="es-ES" sz="3000" dirty="0" smtClean="0">
                <a:latin typeface="Bookman Old Style" pitchFamily="18" charset="0"/>
              </a:rPr>
              <a:t> Rivkish, que vivió a fines del siglo XVII. </a:t>
            </a:r>
          </a:p>
          <a:p>
            <a:r>
              <a:rPr lang="es-ES" sz="3000" dirty="0" smtClean="0">
                <a:latin typeface="Bookman Old Style" pitchFamily="18" charset="0"/>
              </a:rPr>
              <a:t>Su nombre ciertamente no es un "nombre familiar", incluso entre personas que están familiarizadas con los héroes de la historia judía.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sz="3000" dirty="0" smtClean="0">
                <a:latin typeface="Bookman Old Style" pitchFamily="18" charset="0"/>
              </a:rPr>
              <a:t>Los estudiosos de los códigos de la ley judía pueden conocer el nombre de su obra principal porque adorna los márgenes de cada edición del Shulján </a:t>
            </a:r>
            <a:r>
              <a:rPr lang="es-ES" sz="3000" dirty="0" err="1" smtClean="0">
                <a:latin typeface="Bookman Old Style" pitchFamily="18" charset="0"/>
              </a:rPr>
              <a:t>Aruj</a:t>
            </a:r>
            <a:r>
              <a:rPr lang="es-ES" sz="3000" dirty="0" smtClean="0">
                <a:latin typeface="Bookman Old Style" pitchFamily="18" charset="0"/>
              </a:rPr>
              <a:t>. </a:t>
            </a:r>
          </a:p>
          <a:p>
            <a:r>
              <a:rPr lang="es-ES" sz="3000" dirty="0" smtClean="0">
                <a:latin typeface="Bookman Old Style" pitchFamily="18" charset="0"/>
              </a:rPr>
              <a:t>El nombre de su obra es Be'er </a:t>
            </a:r>
            <a:r>
              <a:rPr lang="es-ES" sz="3000" dirty="0" err="1" smtClean="0">
                <a:latin typeface="Bookman Old Style" pitchFamily="18" charset="0"/>
              </a:rPr>
              <a:t>HaGolah</a:t>
            </a:r>
            <a:r>
              <a:rPr lang="es-ES" sz="3000" dirty="0" smtClean="0">
                <a:latin typeface="Bookman Old Style" pitchFamily="18" charset="0"/>
              </a:rPr>
              <a:t>, pero no todos los que consultan su obra regularmente conocen la identidad del autor.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sz="2700" dirty="0" smtClean="0">
                <a:latin typeface="Bookman Old Style" pitchFamily="18" charset="0"/>
              </a:rPr>
              <a:t>Es probable que muchos más estén familiarizados con el nombre de su distinguido nieto, el rabino Elijah, el Gaón de Vilna.</a:t>
            </a:r>
          </a:p>
          <a:p>
            <a:r>
              <a:rPr lang="es-ES" sz="2700" dirty="0" smtClean="0">
                <a:latin typeface="Bookman Old Style" pitchFamily="18" charset="0"/>
              </a:rPr>
              <a:t>Be'er </a:t>
            </a:r>
            <a:r>
              <a:rPr lang="es-ES" sz="2700" dirty="0" err="1" smtClean="0">
                <a:latin typeface="Bookman Old Style" pitchFamily="18" charset="0"/>
              </a:rPr>
              <a:t>HaGolah</a:t>
            </a:r>
            <a:r>
              <a:rPr lang="es-ES" sz="2700" dirty="0" smtClean="0">
                <a:latin typeface="Bookman Old Style" pitchFamily="18" charset="0"/>
              </a:rPr>
              <a:t> no es un comentario en el sentido usual de la palabra. </a:t>
            </a:r>
          </a:p>
          <a:p>
            <a:r>
              <a:rPr lang="es-ES" sz="2700" dirty="0" smtClean="0">
                <a:latin typeface="Bookman Old Style" pitchFamily="18" charset="0"/>
              </a:rPr>
              <a:t>Es una herramienta de referencia, en la que el autor proporciona las fuentes en el Talmud para las declaraciones que se encuentran en el código.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De vez en cuando, pero rara vez, el autor se permite una frase o breve frase de comentario. </a:t>
            </a:r>
          </a:p>
          <a:p>
            <a:r>
              <a:rPr lang="es-ES" dirty="0" smtClean="0">
                <a:latin typeface="Bookman Old Style" pitchFamily="18" charset="0"/>
              </a:rPr>
              <a:t>Inevitablemente, estos pocos comentarios expresan la "obsesión" de Rabí Moshé con la justicia.</a:t>
            </a:r>
          </a:p>
          <a:p>
            <a:r>
              <a:rPr lang="es-ES" dirty="0" smtClean="0">
                <a:latin typeface="Bookman Old Style" pitchFamily="18" charset="0"/>
              </a:rPr>
              <a:t>Aquí hay un ejemplo de tal comentario: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sz="3000" dirty="0" smtClean="0">
                <a:latin typeface="Bookman Old Style" pitchFamily="18" charset="0"/>
              </a:rPr>
              <a:t>"Escribo esto para todas las generaciones futuras, porque he visto personas que se han enriquecido con el dinero que obtuvieron al engañar a los no judíos en los negocios. </a:t>
            </a:r>
          </a:p>
          <a:p>
            <a:r>
              <a:rPr lang="es-ES" sz="3000" dirty="0" smtClean="0">
                <a:latin typeface="Bookman Old Style" pitchFamily="18" charset="0"/>
              </a:rPr>
              <a:t>En última instancia, no tuvieron éxito y sus propiedades se deterioraron de tal manera que no dejaron ninguna bendición.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sz="3000" dirty="0" smtClean="0">
                <a:latin typeface="Bookman Old Style" pitchFamily="18" charset="0"/>
              </a:rPr>
              <a:t>Por otro lado, he visto a muchos que santificaron el nombre de Dios y devolvieron las ganancias derivadas de clientes no judíos que pagaron en exceso por error por la mercancía. </a:t>
            </a:r>
          </a:p>
          <a:p>
            <a:r>
              <a:rPr lang="es-ES" sz="3000" dirty="0" smtClean="0">
                <a:latin typeface="Bookman Old Style" pitchFamily="18" charset="0"/>
              </a:rPr>
              <a:t>En última instancia, tuvieron éxito, se hicieron materialmente ricos y dejaron una herencia significativa. a su descendencia".</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¿Qué sabemos sobre las preocupaciones personales de este individuo que estaba "obsesionado" con la justicia para los no judíos? </a:t>
            </a:r>
          </a:p>
          <a:p>
            <a:r>
              <a:rPr lang="es-ES" dirty="0" smtClean="0">
                <a:latin typeface="Bookman Old Style" pitchFamily="18" charset="0"/>
              </a:rPr>
              <a:t>Basándonos en el prefacio de su obra, sabemos que fue expulsado, no una sino varias veces, de su ciudad natal de Vilna en Lituania.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Cada vez, fue víctima de no judíos fanáticamente antisemitas, y cada vez se fue solo con la ropa que llevaba puesta y su diario personal, obligado a abandonar todas sus posesiones, incluida su biblioteca de libros sagrados cuidadosamente acumulada.</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Sus críticas preocupaciones personales no interfirieron con su obsesión fundamental: la justicia para todos los seres humanos, incluso aquellos a manos de los cuales sufrió mucho.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Este Moshé de finales del siglo XVII aprendió a estar obsesionado con la justicia del primer Moshé, Moisés nuestro Maestro, y de las palabras que pronuncia en la porción de la Torá de esta semana, Parashat Devarim (Deuteronomio 1:1-3:22).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Moisés comienza su largo y elocuente discurso de despedida al pueblo judío con su preocupación predominante. </a:t>
            </a:r>
          </a:p>
          <a:p>
            <a:r>
              <a:rPr lang="es-ES" dirty="0" smtClean="0">
                <a:latin typeface="Bookman Old Style" pitchFamily="18" charset="0"/>
              </a:rPr>
              <a:t>Está llegando al final de su vida y su deber era preparar al pueblo para entrar en la Tierra Prometida.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Pero en lugar de instruirlos acerca de los métodos a utilizar para entrar en la tierra, conquistarla y poblarla, lo encontramos dirigiéndose a la gente con estas palabras:</a:t>
            </a:r>
          </a:p>
          <a:p>
            <a:r>
              <a:rPr lang="es-ES" dirty="0" smtClean="0">
                <a:latin typeface="Bookman Old Style" pitchFamily="18" charset="0"/>
              </a:rPr>
              <a:t>"Así que tomé... hombres sabios y experimentados, y los nombré jefes sobre vosotros...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Encargué a vuestros magistrados en ese momento lo siguiente: 'Escuchad a vuestro prójimo, y decidid con justicia entre cualquier hombre y un compañero israelita o un extranjero... no seáis parciales en el juicio: escuchad tanto a los bajos como a los altos…”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Moisés también está obsesionado con la justicia, hasta el punto de que interrumpió sus instrucciones finales al pueblo judío y las precedió con su súplica de que establecieran un poder judicial justo y equitativo que impartiera justicia a todos, incluso al "extranjero", el no-Judío.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Esta semana es un Shabat especial. </a:t>
            </a:r>
          </a:p>
          <a:p>
            <a:r>
              <a:rPr lang="es-ES" dirty="0" smtClean="0">
                <a:latin typeface="Bookman Old Style" pitchFamily="18" charset="0"/>
              </a:rPr>
              <a:t>Es el Shabat que precede al principal día de ayuno de Tisha B'Av. </a:t>
            </a:r>
          </a:p>
          <a:p>
            <a:r>
              <a:rPr lang="es-ES" dirty="0" smtClean="0">
                <a:latin typeface="Bookman Old Style" pitchFamily="18" charset="0"/>
              </a:rPr>
              <a:t>Seguimos la lectura de la porción de la Torá con una selección del primer capítulo del Libro de Isaías. Se llama Shabat Jazón, o el sábado de la "visión profética" de Isaías.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Aquí, también, el profeta tiene numerosas preocupaciones, una de las cuales es su crítica de la pecaminosidad del pueblo judío. </a:t>
            </a:r>
          </a:p>
          <a:p>
            <a:r>
              <a:rPr lang="es-ES" dirty="0" smtClean="0">
                <a:latin typeface="Bookman Old Style" pitchFamily="18" charset="0"/>
              </a:rPr>
              <a:t>Pero no deja de expresar su obsesión, que como el Moisés bíblico y el Moshé Rivkish del siglo XVII, era la causa de la justicia.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Así concluye su visión de cómo será la redención final: "Restauraré tus magistrados como en la antigüedad... Después de eso serás llamada Ciudad de Justicia... Sión será salvada por la justicia".</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La Obsesión Judía</a:t>
            </a:r>
          </a:p>
          <a:p>
            <a:r>
              <a:rPr lang="es-ES" dirty="0" smtClean="0">
                <a:latin typeface="Bookman Old Style" pitchFamily="18" charset="0"/>
              </a:rPr>
              <a:t>Confiamos en que Sion se salvará, de manera inminente y gloriosa, y que la justicia que practicamos será reconocida por toda la humanidad, resultando así en la bendición universal del Dios Todopoderoso de la Justicia y la Misericordia.</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noProof="1" smtClean="0">
                <a:latin typeface="Bookman Old Style" pitchFamily="18" charset="0"/>
              </a:rPr>
              <a:t>Las palabras y los ladrones</a:t>
            </a:r>
          </a:p>
          <a:p>
            <a:r>
              <a:rPr lang="es-MX" sz="2800" dirty="0" smtClean="0">
                <a:latin typeface="Bookman Old Style" pitchFamily="18" charset="0"/>
              </a:rPr>
              <a:t>El quinto y último libro de la Torá comienza con las palabras </a:t>
            </a:r>
            <a:r>
              <a:rPr lang="es-MX" sz="2800" i="1" dirty="0" err="1" smtClean="0">
                <a:latin typeface="Bookman Old Style" pitchFamily="18" charset="0"/>
              </a:rPr>
              <a:t>eileh</a:t>
            </a:r>
            <a:r>
              <a:rPr lang="es-MX" sz="2800" i="1" dirty="0" smtClean="0">
                <a:latin typeface="Bookman Old Style" pitchFamily="18" charset="0"/>
              </a:rPr>
              <a:t> </a:t>
            </a:r>
            <a:r>
              <a:rPr lang="es-MX" sz="2800" i="1" dirty="0" err="1" smtClean="0">
                <a:latin typeface="Bookman Old Style" pitchFamily="18" charset="0"/>
              </a:rPr>
              <a:t>haDevarim</a:t>
            </a:r>
            <a:r>
              <a:rPr lang="es-MX" sz="2800" dirty="0" smtClean="0">
                <a:latin typeface="Bookman Old Style" pitchFamily="18" charset="0"/>
              </a:rPr>
              <a:t>, estas son las palabras. </a:t>
            </a:r>
          </a:p>
          <a:p>
            <a:r>
              <a:rPr lang="es-MX" sz="2800" dirty="0" smtClean="0">
                <a:latin typeface="Bookman Old Style" pitchFamily="18" charset="0"/>
              </a:rPr>
              <a:t>Chazal ha declarado en varios lugares que el uso de la palabra </a:t>
            </a:r>
            <a:r>
              <a:rPr lang="es-MX" sz="2800" i="1" dirty="0" err="1" smtClean="0">
                <a:latin typeface="Bookman Old Style" pitchFamily="18" charset="0"/>
              </a:rPr>
              <a:t>eileh</a:t>
            </a:r>
            <a:r>
              <a:rPr lang="es-MX" sz="2800" dirty="0" smtClean="0">
                <a:latin typeface="Bookman Old Style" pitchFamily="18" charset="0"/>
              </a:rPr>
              <a:t>, estos, sin el prefijo </a:t>
            </a:r>
            <a:r>
              <a:rPr lang="es-MX" sz="2800" i="1" dirty="0" smtClean="0">
                <a:latin typeface="Bookman Old Style" pitchFamily="18" charset="0"/>
              </a:rPr>
              <a:t>vav</a:t>
            </a:r>
            <a:r>
              <a:rPr lang="es-MX" sz="2800" dirty="0" smtClean="0">
                <a:latin typeface="Bookman Old Style" pitchFamily="18" charset="0"/>
              </a:rPr>
              <a:t>, indica que lo que sigue reemplaza a lo que vino antes. ¿De qué manera Devarim reemplaza a lo que lo precedió?</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sz="3000" dirty="0" smtClean="0">
                <a:latin typeface="Bookman Old Style" pitchFamily="18" charset="0"/>
              </a:rPr>
              <a:t>Podemos obtener una idea, comenta Rav Levi Yitzjak, de las palabras del Zohar con respecto a la regla de Chazal que “si un elemento (</a:t>
            </a:r>
            <a:r>
              <a:rPr lang="es-MX" sz="3000" i="1" dirty="0" err="1" smtClean="0">
                <a:latin typeface="Bookman Old Style" pitchFamily="18" charset="0"/>
              </a:rPr>
              <a:t>prat</a:t>
            </a:r>
            <a:r>
              <a:rPr lang="es-MX" sz="3000" dirty="0" smtClean="0">
                <a:latin typeface="Bookman Old Style" pitchFamily="18" charset="0"/>
              </a:rPr>
              <a:t>) podría haber sido subsumido como parte de su principio general (</a:t>
            </a:r>
            <a:r>
              <a:rPr lang="es-MX" sz="3000" i="1" dirty="0" err="1" smtClean="0">
                <a:latin typeface="Bookman Old Style" pitchFamily="18" charset="0"/>
              </a:rPr>
              <a:t>klal</a:t>
            </a:r>
            <a:r>
              <a:rPr lang="es-MX" sz="3000" dirty="0" smtClean="0">
                <a:latin typeface="Bookman Old Style" pitchFamily="18" charset="0"/>
              </a:rPr>
              <a:t>) pero sin embargo fue presentado por sí mismo, está destinado a arrojar luz sobre todo el principio".</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sz="3000" dirty="0" smtClean="0">
                <a:latin typeface="Bookman Old Style" pitchFamily="18" charset="0"/>
              </a:rPr>
              <a:t>Al leer esta regla en su sentido místico, el Zohar ve el principio general como la Torá dentro de la cual reside la totalidad de toda la existencia en todos sus detalles y elementos. </a:t>
            </a:r>
          </a:p>
          <a:p>
            <a:r>
              <a:rPr lang="es-MX" sz="3000" dirty="0" smtClean="0">
                <a:latin typeface="Bookman Old Style" pitchFamily="18" charset="0"/>
              </a:rPr>
              <a:t>El elemento que se ha destacado de este principio general es la parte narrativa de la Torá.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sz="3000" dirty="0" smtClean="0">
                <a:latin typeface="Bookman Old Style" pitchFamily="18" charset="0"/>
              </a:rPr>
              <a:t>Las historias que nos cuentan son largas y elaboradas, y ciertamente están destinadas a enseñar valores religiosos y morales. </a:t>
            </a:r>
          </a:p>
          <a:p>
            <a:r>
              <a:rPr lang="es-MX" sz="3000" dirty="0" smtClean="0">
                <a:latin typeface="Bookman Old Style" pitchFamily="18" charset="0"/>
              </a:rPr>
              <a:t>Séfer Devarim es el soliloquio de despedida que Moshé entregó al pueblo judío en el último día de su vida, y como tal hay un cambio en la complexión del contenido.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Los primeros cuatro libros estaban repletos de narraciones sobre los antepasados ​​del pueblo judío y relatos de su redención de Egipto y su estancia de cuarenta años en el desierto. Devarim, sin embargo, está lleno de reprensión, amonestación, leyes, pactos y bendiciones.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sz="3000" dirty="0" smtClean="0">
                <a:latin typeface="Bookman Old Style" pitchFamily="18" charset="0"/>
              </a:rPr>
              <a:t>La gente había alcanzado un nivel diferente cuando se pararon en las llanuras de Moav y escucharon hablar a Moshe. La generación anterior había sido esclava sumergida en los niveles más bajos de depravación, y para elevarlos espiritualmente tenían que contarles historias inspiradoras que les sirvieran de parábolas.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Pero las personas que escucharon a Devarim habían progresado a un nivel superior y, por lo tanto, la Torá podía presentarse en su forma pura. Ésta es la línea de demarcación generacional que indica la palabra </a:t>
            </a:r>
            <a:r>
              <a:rPr lang="es-MX" i="1" dirty="0" err="1" smtClean="0">
                <a:latin typeface="Bookman Old Style" pitchFamily="18" charset="0"/>
              </a:rPr>
              <a:t>eileh</a:t>
            </a:r>
            <a:r>
              <a:rPr lang="es-MX" dirty="0" smtClean="0">
                <a:latin typeface="Bookman Old Style" pitchFamily="18" charset="0"/>
              </a:rPr>
              <a:t>.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b="1" dirty="0" smtClean="0">
                <a:latin typeface="Bookman Old Style" pitchFamily="18" charset="0"/>
              </a:rPr>
              <a:t>Historia</a:t>
            </a:r>
            <a:r>
              <a:rPr lang="es-MX" dirty="0" smtClean="0">
                <a:latin typeface="Bookman Old Style" pitchFamily="18" charset="0"/>
              </a:rPr>
              <a:t>. </a:t>
            </a:r>
          </a:p>
          <a:p>
            <a:r>
              <a:rPr lang="es-MX" dirty="0" smtClean="0">
                <a:latin typeface="Bookman Old Style" pitchFamily="18" charset="0"/>
              </a:rPr>
              <a:t>Bandas de ladrones judíos deambulaban por el campo que rodeaba a Berditchev, sembrando el miedo y la inquietud entre los pueblos y aldeas, pero como regla general evitaban a los jasidim de Rav Levi Itzjak.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Habían tenido algunas experiencias desafortunadas al enfrentarse a él y habían aprendido la lección. </a:t>
            </a:r>
          </a:p>
          <a:p>
            <a:r>
              <a:rPr lang="es-MX" dirty="0" smtClean="0">
                <a:latin typeface="Bookman Old Style" pitchFamily="18" charset="0"/>
              </a:rPr>
              <a:t>No obstante, los jasidim hicieron todo lo posible para evitar encuentros con los ladrones, porque no se podía confiar en que se adhirieran a sus restricciones autoimpuestas.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Un día, un joven jasid le informó a Rav Levi Itzjak que viajaría unos días por negocios a través de las aldeas vecinas, y le pidió a Rav Levi Itzjak su bendición. </a:t>
            </a:r>
          </a:p>
          <a:p>
            <a:r>
              <a:rPr lang="es-MX" dirty="0" smtClean="0">
                <a:latin typeface="Bookman Old Style" pitchFamily="18" charset="0"/>
              </a:rPr>
              <a:t>Rav Levi Yitzjak lo bendijo calurosamente y también emitió una advertencia.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"Ten cuidado", dijo. “Llevarás dinero contigo y hay ladrones en la zona. Cuando pases la noche en una posada, asegúrate de tener una habitación privada. Cierra la puerta con llave y no dejes entrar a nadie después del anochecer, sin importar lo que te digan”.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El joven emprendió su viaje. Los vientos eran helados y fuertes, y hacia el atardecer, comenzó a caer una lluvia helada. </a:t>
            </a:r>
          </a:p>
          <a:p>
            <a:r>
              <a:rPr lang="es-MX" dirty="0" smtClean="0">
                <a:latin typeface="Bookman Old Style" pitchFamily="18" charset="0"/>
              </a:rPr>
              <a:t>Esa noche, siguiendo el consejo de Rav Levi Itzjak, alquiló una habitación privada en una posada junto a la carretera.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sz="2800" dirty="0" smtClean="0">
                <a:latin typeface="Bookman Old Style" pitchFamily="18" charset="0"/>
              </a:rPr>
              <a:t>Se instaló, cerró las puertas con llave y se preparó para retirarse a dormir por la noche. </a:t>
            </a:r>
          </a:p>
          <a:p>
            <a:r>
              <a:rPr lang="es-MX" sz="2800" dirty="0" smtClean="0">
                <a:latin typeface="Bookman Old Style" pitchFamily="18" charset="0"/>
              </a:rPr>
              <a:t>Justo cuando había cerrado los ojos y se había quedado dormido, se oyó un ligero golpe en la puerta. </a:t>
            </a:r>
          </a:p>
          <a:p>
            <a:r>
              <a:rPr lang="es-MX" sz="2800" dirty="0" smtClean="0">
                <a:latin typeface="Bookman Old Style" pitchFamily="18" charset="0"/>
              </a:rPr>
              <a:t>Pensando que podría haber sido un error, se dio la vuelta y se volvió a dormir, pero los golpes continuaron con insistencia.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Finalmente, se levantó y se dirigió a la puerta. "¿Quién está ahí?", Preguntó sin abrir la puerta. "No me conoces", dijo una voz temblorosa por la edad. </a:t>
            </a:r>
          </a:p>
          <a:p>
            <a:r>
              <a:rPr lang="es-MX" dirty="0" smtClean="0">
                <a:latin typeface="Bookman Old Style" pitchFamily="18" charset="0"/>
              </a:rPr>
              <a:t>"Soy un viajero, un anciano, y en otras ocasiones he pasado la noche en esta posada.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Me dicen que no tienen más habitaciones para alquilar, que todas las habitaciones están ocupadas. Y, ¿qué se supone que debo hacer? ¿Dormir en una carreta bajo la lluvia? </a:t>
            </a:r>
          </a:p>
          <a:p>
            <a:r>
              <a:rPr lang="es-MX" dirty="0" smtClean="0">
                <a:latin typeface="Bookman Old Style" pitchFamily="18" charset="0"/>
              </a:rPr>
              <a:t>“¿Entonces qué quieres?" </a:t>
            </a:r>
          </a:p>
          <a:p>
            <a:r>
              <a:rPr lang="es-MX" dirty="0" smtClean="0">
                <a:latin typeface="Bookman Old Style" pitchFamily="18" charset="0"/>
              </a:rPr>
              <a:t>“¿Podrías dejarme entrar por favor?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Déjame compartir tu habitación por la noche”.</a:t>
            </a:r>
          </a:p>
          <a:p>
            <a:r>
              <a:rPr lang="es-MX" dirty="0" smtClean="0">
                <a:latin typeface="Bookman Old Style" pitchFamily="18" charset="0"/>
              </a:rPr>
              <a:t>"¿Por qué mi habitación?" dijo el joven. “Hay otras habitaciones en la posada. ¿Por qué no les pides a algunos de los otros invitados que te dejen entrar? </a:t>
            </a:r>
          </a:p>
          <a:p>
            <a:r>
              <a:rPr lang="es-MX" dirty="0" smtClean="0">
                <a:latin typeface="Bookman Old Style" pitchFamily="18" charset="0"/>
              </a:rPr>
              <a:t>“Lo haría”, dijo el anciano.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“Pero el posadero dice que eres el único que tiene una habitación privada. Todas las demás habitaciones están completamente ocupadas, pero hay una cama adicional en tu habitación. Por favor déjame dormir en ella. Te prometo que no te molestaré".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"Lo siento. No puedo dejarte entrar. Mi Rebe me ha dicho que no le abra la puerta a nadie". </a:t>
            </a:r>
          </a:p>
          <a:p>
            <a:r>
              <a:rPr lang="es-MX" dirty="0" smtClean="0">
                <a:latin typeface="Bookman Old Style" pitchFamily="18" charset="0"/>
              </a:rPr>
              <a:t>“Por favor, ten piedad de un anciano. No soy cualquiera. Soy un compañero judío, probablemente de la edad de tu madre y tu padre, y estoy desesperado.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Estoy seguro de que si pudieras preguntarles ahora, te dirían que me dejes entrar. Es una cuestión de vida o muerte". </a:t>
            </a:r>
          </a:p>
          <a:p>
            <a:r>
              <a:rPr lang="es-MX" dirty="0" smtClean="0">
                <a:latin typeface="Bookman Old Style" pitchFamily="18" charset="0"/>
              </a:rPr>
              <a:t>El corazón del joven se derritió ante la mención de sus padres y abrió la puerta.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El anciano que estaba frente a él parecía en verdad totalmente inofensivo. </a:t>
            </a:r>
          </a:p>
          <a:p>
            <a:r>
              <a:rPr lang="es-MX" dirty="0" smtClean="0">
                <a:latin typeface="Bookman Old Style" pitchFamily="18" charset="0"/>
              </a:rPr>
              <a:t>El joven le ofreció la segunda cama y lo vigiló hasta que se durmió. </a:t>
            </a:r>
          </a:p>
          <a:p>
            <a:r>
              <a:rPr lang="es-MX" dirty="0" smtClean="0">
                <a:latin typeface="Bookman Old Style" pitchFamily="18" charset="0"/>
              </a:rPr>
              <a:t>Al poco tiempo, el anciano estaba profundamente dormido y roncaba suavemente.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Satisfecho, el joven volvió a dormirse. </a:t>
            </a:r>
          </a:p>
          <a:p>
            <a:r>
              <a:rPr lang="es-MX" dirty="0" smtClean="0">
                <a:latin typeface="Bookman Old Style" pitchFamily="18" charset="0"/>
              </a:rPr>
              <a:t>Unos minutos más tarde, el anciano abrió los ojos y miró la forma dormida de su anfitrión. Luego se arrastró fuera de la cama, sacó la billetera del joven del bolsillo de su abrigo y la arrojó por la ventana, donde esperaban sus cómplices.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Habiendo cumplido su misión, regresó a la cama, se acurrucó bajo las sábanas y se hundió en un sueño tranquilo. Por la mañana, el joven se despertó para encontrar al anciano profundamente dormido, sus labios aleteando ruidosamente con cada respiración.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Sonrió y se preparó para el día.</a:t>
            </a:r>
          </a:p>
          <a:p>
            <a:r>
              <a:rPr lang="es-MX" dirty="0" smtClean="0">
                <a:latin typeface="Bookman Old Style" pitchFamily="18" charset="0"/>
              </a:rPr>
              <a:t>Cogió su abrigo y buscó su billetera, pero para su total consternación, el bolsillo estaba vacío. </a:t>
            </a:r>
          </a:p>
          <a:p>
            <a:r>
              <a:rPr lang="es-MX" dirty="0" smtClean="0">
                <a:latin typeface="Bookman Old Style" pitchFamily="18" charset="0"/>
              </a:rPr>
              <a:t>Buscó en todos los rincones de la habitación, incluido el equipaje de su invitado, pero no había rastro de su billetera.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El anciano se agitó y se frotó los ojos. "¿Que esta pasando?" él murmuró. "¿Por qué haces tanto ruido?" </a:t>
            </a:r>
          </a:p>
          <a:p>
            <a:r>
              <a:rPr lang="es-MX" dirty="0" smtClean="0">
                <a:latin typeface="Bookman Old Style" pitchFamily="18" charset="0"/>
              </a:rPr>
              <a:t>"Falta mi billetera". Miró al anciano con sospecha. "¿Lo tomaste?" </a:t>
            </a:r>
          </a:p>
          <a:p>
            <a:r>
              <a:rPr lang="es-MX" dirty="0" smtClean="0">
                <a:latin typeface="Bookman Old Style" pitchFamily="18" charset="0"/>
              </a:rPr>
              <a:t>El anciano retrocedió horrorizado. “¿Cómo puedes acusarme de tal cosa?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Después de que fueras tan amable conmigo anoche, ¿te lo pagaría robándote? Estoy insultado. De todos modos, si lo desea, puede registrar mis maletas ". </a:t>
            </a:r>
          </a:p>
          <a:p>
            <a:r>
              <a:rPr lang="es-MX" dirty="0" smtClean="0">
                <a:latin typeface="Bookman Old Style" pitchFamily="18" charset="0"/>
              </a:rPr>
              <a:t>"Ya lo hice." </a:t>
            </a:r>
          </a:p>
          <a:p>
            <a:r>
              <a:rPr lang="es-MX" dirty="0" smtClean="0">
                <a:latin typeface="Bookman Old Style" pitchFamily="18" charset="0"/>
              </a:rPr>
              <a:t>"¿Y encontraste algo?" </a:t>
            </a:r>
          </a:p>
          <a:p>
            <a:r>
              <a:rPr lang="es-MX" dirty="0" smtClean="0">
                <a:latin typeface="Bookman Old Style" pitchFamily="18" charset="0"/>
              </a:rPr>
              <a:t>"No."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"Ahí tienes. Lamento tu pérdida, pero no me culpes”. </a:t>
            </a:r>
          </a:p>
          <a:p>
            <a:r>
              <a:rPr lang="es-MX" dirty="0" smtClean="0">
                <a:latin typeface="Bookman Old Style" pitchFamily="18" charset="0"/>
              </a:rPr>
              <a:t>El joven regresó a Berditchev en un estado de ánimo abatido e inmediatamente informó sobre sus experiencias al Rav Levi Itzjak. “Deberías haber prestado atención a mi advertencia”, dijo Rav Levi Itzjak.</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"De todos modos, no te preocupes. Recuperarás tu dinero”. </a:t>
            </a:r>
          </a:p>
          <a:p>
            <a:r>
              <a:rPr lang="es-MX" dirty="0" smtClean="0">
                <a:latin typeface="Bookman Old Style" pitchFamily="18" charset="0"/>
              </a:rPr>
              <a:t>Rav Levi Yitzjak envió a su asistente para convocar al líder de los ladrones judíos y a los miembros de su banda.</a:t>
            </a:r>
          </a:p>
          <a:p>
            <a:r>
              <a:rPr lang="es-MX" dirty="0" smtClean="0">
                <a:latin typeface="Bookman Old Style" pitchFamily="18" charset="0"/>
              </a:rPr>
              <a:t>Unas horas más tarde, se pararon ante Rav Levi Itzjak en su estudio.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El asistente permaneció en la habitación de pie cerca de la puerta. "Quiero que devuelva el dinero de este hombre ahora mismo", dijo Rav Levi Yitzjak. </a:t>
            </a:r>
          </a:p>
          <a:p>
            <a:r>
              <a:rPr lang="es-MX" dirty="0" smtClean="0">
                <a:latin typeface="Bookman Old Style" pitchFamily="18" charset="0"/>
              </a:rPr>
              <a:t>“No sabemos nada de su dinero”, dijo el líder de los ladrones.</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"Te pido de nuevo que devuelvas el dinero". </a:t>
            </a:r>
          </a:p>
          <a:p>
            <a:r>
              <a:rPr lang="es-MX" dirty="0" smtClean="0">
                <a:latin typeface="Bookman Old Style" pitchFamily="18" charset="0"/>
              </a:rPr>
              <a:t>“Y volvemos a decir que no lo tenemos. ¿Hay alguna evidencia de que lo tomamos?" </a:t>
            </a:r>
          </a:p>
          <a:p>
            <a:r>
              <a:rPr lang="es-MX" dirty="0" smtClean="0">
                <a:latin typeface="Bookman Old Style" pitchFamily="18" charset="0"/>
              </a:rPr>
              <a:t>“Tú lo sabes y yo sé que lo tienes. "Nosotros no lo tenemos." </a:t>
            </a:r>
          </a:p>
          <a:p>
            <a:r>
              <a:rPr lang="es-MX" dirty="0" smtClean="0">
                <a:latin typeface="Bookman Old Style" pitchFamily="18" charset="0"/>
              </a:rPr>
              <a:t>"Te ordeno que devuelvas el dinero".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"No lo tenemos". </a:t>
            </a:r>
          </a:p>
          <a:p>
            <a:r>
              <a:rPr lang="es-MX" dirty="0" smtClean="0">
                <a:latin typeface="Bookman Old Style" pitchFamily="18" charset="0"/>
              </a:rPr>
              <a:t>“Muy bien, te contaré una historia. Escuchen con atención, porque hay un mensaje oculto en la historia”. </a:t>
            </a:r>
          </a:p>
          <a:p>
            <a:r>
              <a:rPr lang="es-MX" dirty="0" smtClean="0">
                <a:latin typeface="Bookman Old Style" pitchFamily="18" charset="0"/>
              </a:rPr>
              <a:t>Los ladrones se inquietaron incómodos, pero el asistente se inclinó hacia adelante para escuchar cada palabra.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“Había una vez un aldeano que se encariñó mucho conmigo”, dijo Rav Levi Itzjak. </a:t>
            </a:r>
          </a:p>
          <a:p>
            <a:r>
              <a:rPr lang="es-MX" dirty="0" smtClean="0">
                <a:latin typeface="Bookman Old Style" pitchFamily="18" charset="0"/>
              </a:rPr>
              <a:t>“Me rogó que le diera algo mío que pudiera tener como recuerdo. Al principio me negué, pero él suplicó y suplicó hasta que finalmente cedí. Así que le di una de mis viejas pipas. </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Estaba agradecido y dijo que siempre apreciaría la pipa. Pero luego alguien robó la pipa y vino a mí llorando. Así que le dije que fuera a la segunda de la última casa al final de la calle del mercado y contara las vigas del techo. La pipa, le dije, está detrás de la cuarta viga”.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Tan pronto como el asistente escuchó estas palabras, entendió que allí era donde estaba escondido el dinero, e inmediatamente se fue a recuperar el dinero robado. Mientras tanto, Rav Levi Itzjak ordenó a los ladrones que permanecieran en su estudio hasta que regresara el asistente.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De hecho, el dinero estaba exactamente donde Rav Levi Itzjak había dicho que estaría. </a:t>
            </a:r>
          </a:p>
          <a:p>
            <a:r>
              <a:rPr lang="es-MX" dirty="0" smtClean="0">
                <a:latin typeface="Bookman Old Style" pitchFamily="18" charset="0"/>
              </a:rPr>
              <a:t>El asistente regresó al estudio de Rav Levi Itzjak y colocó el dinero en su mesa. </a:t>
            </a:r>
          </a:p>
          <a:p>
            <a:r>
              <a:rPr lang="es-MX" dirty="0" smtClean="0">
                <a:latin typeface="Bookman Old Style" pitchFamily="18" charset="0"/>
              </a:rPr>
              <a:t>El joven jasid bailaba de alegría y los ladrones estaban abatidos.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“No deberían haberse negado a devolver el dinero”, les dijo Rav Levi Itzjak. </a:t>
            </a:r>
          </a:p>
          <a:p>
            <a:r>
              <a:rPr lang="es-MX" dirty="0" smtClean="0">
                <a:latin typeface="Bookman Old Style" pitchFamily="18" charset="0"/>
              </a:rPr>
              <a:t>“Sus negaciones me obligaron a contar una historia que aprovechó innecesariamente mi poder místico para extraer la información que quería de sus mentes.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Por esto serán castigados. Todos ustedes serán reducidos a la pobreza extrema y morirán en la cárcel, todos y cada uno de ustedes”. </a:t>
            </a:r>
          </a:p>
          <a:p>
            <a:r>
              <a:rPr lang="es-MX" dirty="0" smtClean="0">
                <a:latin typeface="Bookman Old Style" pitchFamily="18" charset="0"/>
              </a:rPr>
              <a:t>Años más tarde, un hombre judío fue llamado a una prisión para ayudar a un prisionero judío moribundo a decir su confesión final.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sz="3000" dirty="0" smtClean="0">
                <a:latin typeface="Bookman Old Style" pitchFamily="18" charset="0"/>
              </a:rPr>
              <a:t>Este hombre luego le contó a Rav Nahúm Eliyahu, un jasid del Rebe de Kobriner, sobre su visita a la prisión.</a:t>
            </a:r>
          </a:p>
          <a:p>
            <a:r>
              <a:rPr lang="es-MX" sz="3000" dirty="0" smtClean="0">
                <a:latin typeface="Bookman Old Style" pitchFamily="18" charset="0"/>
              </a:rPr>
              <a:t>Lo llevaron a una celda de prisión húmeda y vio a un hombre demacrado acostado en un catre estrecho. </a:t>
            </a:r>
          </a:p>
          <a:p>
            <a:r>
              <a:rPr lang="es-MX" sz="3000" dirty="0" smtClean="0">
                <a:latin typeface="Bookman Old Style" pitchFamily="18" charset="0"/>
              </a:rPr>
              <a:t>Se sentó junto al moribundo y comenzó a decir el Shemá con él. </a:t>
            </a:r>
          </a:p>
          <a:p>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“Todavía no”, dijo el moribundo. "Quiero contarte una historia." </a:t>
            </a:r>
          </a:p>
          <a:p>
            <a:r>
              <a:rPr lang="es-MX" dirty="0" smtClean="0">
                <a:latin typeface="Bookman Old Style" pitchFamily="18" charset="0"/>
              </a:rPr>
              <a:t>Con gran dificultad y pausas ocasionales para recuperar el aliento, pasó a contar la historia de los ladrones judíos que habían robado el dinero del jasid de Rav Levi Itzjak.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Las palabras y los ladrones</a:t>
            </a:r>
          </a:p>
          <a:p>
            <a:r>
              <a:rPr lang="es-MX" dirty="0" smtClean="0">
                <a:latin typeface="Bookman Old Style" pitchFamily="18" charset="0"/>
              </a:rPr>
              <a:t>“El castigo se ha cumplido”, concluyó. “Todos los demás ya han muerto sin un centavo y en la cárcel. Soy el último que queda y en unos minutos yo también moriré en la cárcel”.</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noProof="1" smtClean="0">
                <a:latin typeface="Bookman Old Style" pitchFamily="18" charset="0"/>
              </a:rPr>
              <a:t>Quién está calificado para interpretar la Torá</a:t>
            </a:r>
          </a:p>
          <a:p>
            <a:r>
              <a:rPr lang="es-ES" sz="1800" noProof="1" smtClean="0">
                <a:latin typeface="Bookman Old Style" pitchFamily="18" charset="0"/>
              </a:rPr>
              <a:t>Notas consideradas de Divrei Toráh dados por Audrey Merwin y Arnold Eisen</a:t>
            </a:r>
          </a:p>
          <a:p>
            <a:r>
              <a:rPr lang="es-ES" sz="2700" noProof="1" smtClean="0">
                <a:latin typeface="Bookman Old Style" pitchFamily="18" charset="0"/>
              </a:rPr>
              <a:t>Por todos es conocido que  Deuteronomio, que significa "segunda ley" en griego, es un nombre dado al Libro de D’varim. </a:t>
            </a:r>
          </a:p>
          <a:p>
            <a:r>
              <a:rPr lang="es-ES" sz="2700" noProof="1" smtClean="0">
                <a:latin typeface="Bookman Old Style" pitchFamily="18" charset="0"/>
              </a:rPr>
              <a:t>Durante siglos, los comentaristas han considerado el Deuteronomio como diferente de los otros libros de la Torá en que es la repetición de la ley por parte de Moisés.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700" noProof="1" smtClean="0">
                <a:latin typeface="Bookman Old Style" pitchFamily="18" charset="0"/>
              </a:rPr>
              <a:t>Ningún otro libro de la Torá comienza afirmando claramente: "Estas son las palabras que Moisés dirigió a todo Israel al otro lado del Jordán" </a:t>
            </a:r>
            <a:r>
              <a:rPr lang="es-ES" sz="1800" b="1" noProof="1" smtClean="0">
                <a:latin typeface="Bookman Old Style" pitchFamily="18" charset="0"/>
              </a:rPr>
              <a:t>(Deuteronomio 1: 1, Parashat D'varim). </a:t>
            </a:r>
            <a:endParaRPr lang="es-ES" sz="2700" b="1" noProof="1" smtClean="0">
              <a:latin typeface="Bookman Old Style" pitchFamily="18" charset="0"/>
            </a:endParaRPr>
          </a:p>
          <a:p>
            <a:r>
              <a:rPr lang="es-ES" sz="2700" noProof="1" smtClean="0">
                <a:latin typeface="Bookman Old Style" pitchFamily="18" charset="0"/>
              </a:rPr>
              <a:t>Y, como se indica enseguida, Deuteronomio difiere de los otros libros de otra manera significativa: cuando vuelve a contar la historia, Moisés se convierte en el primer comentarista.</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700" noProof="1" smtClean="0">
                <a:latin typeface="Bookman Old Style" pitchFamily="18" charset="0"/>
              </a:rPr>
              <a:t>Lo que distingue a Deuteronomio en términos de función es que enfatiza menos los fundamentos Divinos de la ley y la ética, y más el papel del ser humano en la interpretación y aplicación de la Torá a un nuevo contexto. </a:t>
            </a:r>
          </a:p>
          <a:p>
            <a:r>
              <a:rPr lang="es-ES" sz="2700" noProof="1" smtClean="0">
                <a:latin typeface="Bookman Old Style" pitchFamily="18" charset="0"/>
              </a:rPr>
              <a:t>Najmanides (Rambán), el comentarista medieval, incluso introduce la idea de que tal vez este libro no sea tan sagrado como los libros anteriores,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800" noProof="1" smtClean="0">
                <a:latin typeface="Bookman Old Style" pitchFamily="18" charset="0"/>
              </a:rPr>
              <a:t>Por qué? Podríamos preguntarnos.</a:t>
            </a:r>
          </a:p>
          <a:p>
            <a:r>
              <a:rPr lang="es-ES" sz="2800" noProof="1" smtClean="0">
                <a:latin typeface="Bookman Old Style" pitchFamily="18" charset="0"/>
              </a:rPr>
              <a:t>Porque claramente tiene más que un pequeño elemento de interpretación humana, y no proviene directamente de la boca de Dios (Najmanides de Deuteronomio 1: 1).</a:t>
            </a:r>
          </a:p>
          <a:p>
            <a:r>
              <a:rPr lang="es-ES" sz="2800" noProof="1" smtClean="0">
                <a:latin typeface="Bookman Old Style" pitchFamily="18" charset="0"/>
              </a:rPr>
              <a:t>¿Cómo puede el Libro de Deuteronomio, que es parte de un documento divino, la Torá, ser simultáneamente humano?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600" noProof="1" smtClean="0">
                <a:latin typeface="Bookman Old Style" pitchFamily="18" charset="0"/>
              </a:rPr>
              <a:t>Porque la Torá no puede ser relevante sin la participación humana, la interpretación humana y la experiencia humana.</a:t>
            </a:r>
          </a:p>
          <a:p>
            <a:r>
              <a:rPr lang="es-ES" sz="2600" noProof="1" smtClean="0">
                <a:latin typeface="Bookman Old Style" pitchFamily="18" charset="0"/>
              </a:rPr>
              <a:t>Encontramos una respuesta en la siguiente parte de Deuteronomio, Va-e’tjanan, donde leemos, </a:t>
            </a:r>
            <a:r>
              <a:rPr lang="es-ES" sz="2600" b="1" i="1" noProof="1" smtClean="0">
                <a:latin typeface="Bookman Old Style" pitchFamily="18" charset="0"/>
              </a:rPr>
              <a:t>v’shinantam l’vaneja v’dibarta bam, </a:t>
            </a:r>
            <a:r>
              <a:rPr lang="es-ES" sz="1200" b="1" noProof="1" smtClean="0">
                <a:latin typeface="Bookman Old Style" pitchFamily="18" charset="0"/>
              </a:rPr>
              <a:t>(Deuteronomio 6: 7). </a:t>
            </a:r>
            <a:endParaRPr lang="es-ES" sz="2800" b="1" noProof="1" smtClean="0">
              <a:latin typeface="Bookman Old Style" pitchFamily="18" charset="0"/>
            </a:endParaRPr>
          </a:p>
          <a:p>
            <a:r>
              <a:rPr lang="es-ES" sz="2600" noProof="1" smtClean="0">
                <a:latin typeface="Bookman Old Style" pitchFamily="18" charset="0"/>
              </a:rPr>
              <a:t>La traducción en la edición revisada de La Torá: un comentario moderno nos da: “Impresiona sobre tus hijos.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800" noProof="1" smtClean="0">
                <a:latin typeface="Bookman Old Style" pitchFamily="18" charset="0"/>
              </a:rPr>
              <a:t>Recítalos ... "Pero la palabra, </a:t>
            </a:r>
            <a:r>
              <a:rPr lang="es-ES" sz="2800" b="1" i="1" noProof="1" smtClean="0">
                <a:latin typeface="Bookman Old Style" pitchFamily="18" charset="0"/>
              </a:rPr>
              <a:t>shinantam</a:t>
            </a:r>
            <a:r>
              <a:rPr lang="es-ES" sz="2800" noProof="1" smtClean="0">
                <a:latin typeface="Bookman Old Style" pitchFamily="18" charset="0"/>
              </a:rPr>
              <a:t> también significa “repetir", traduciendo la primera parte de la frase como: “Debes repetirlas [las palabras] a tus hijos". </a:t>
            </a:r>
          </a:p>
          <a:p>
            <a:r>
              <a:rPr lang="es-ES" sz="2800" noProof="1" smtClean="0">
                <a:latin typeface="Bookman Old Style" pitchFamily="18" charset="0"/>
              </a:rPr>
              <a:t>Por eso las comunidades judías toman en serio esta instrucción, tomando medidas para garantizar que el texto se enseñe tal como aparece en el pergamino palabra por palabra, al mismo tiempo que leemos: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“No agregarás nada a lo que te ordeno ni quitarás nada de él...” </a:t>
            </a:r>
            <a:r>
              <a:rPr lang="es-ES" sz="1800" b="1" noProof="1" smtClean="0">
                <a:latin typeface="Bookman Old Style" pitchFamily="18" charset="0"/>
              </a:rPr>
              <a:t>(Deuteronomio 4: 2). </a:t>
            </a:r>
          </a:p>
          <a:p>
            <a:r>
              <a:rPr lang="es-ES" sz="3000" noProof="1" smtClean="0">
                <a:latin typeface="Bookman Old Style" pitchFamily="18" charset="0"/>
              </a:rPr>
              <a:t>Debido a esto, hoy, en muchas sinagogas, habrá al menos un apuntador cerca del lector de la Torá para corregir los errores en el tropo y la pronunciación, para ayudar a garantizar que no cambiemos ni le demos un significado alterado al texto.</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Pero la segunda parte de la frase, </a:t>
            </a:r>
            <a:r>
              <a:rPr lang="es-ES" sz="3000" b="1" i="1" noProof="1" smtClean="0">
                <a:latin typeface="Bookman Old Style" pitchFamily="18" charset="0"/>
              </a:rPr>
              <a:t>v’dibarta bam</a:t>
            </a:r>
            <a:r>
              <a:rPr lang="es-ES" sz="3000" noProof="1" smtClean="0">
                <a:latin typeface="Bookman Old Style" pitchFamily="18" charset="0"/>
              </a:rPr>
              <a:t>, que se muestra como "Recítalos", también significa "y hablarás de ellos". </a:t>
            </a:r>
          </a:p>
          <a:p>
            <a:r>
              <a:rPr lang="es-ES" sz="3000" noProof="1" smtClean="0">
                <a:latin typeface="Bookman Old Style" pitchFamily="18" charset="0"/>
              </a:rPr>
              <a:t>Esto nos dice que cada uno de nosotros debería tratar de entender la Torá con nuestros propios corazones y mentes, y luego impartir eso a los demás mientras "hablamos de ellas [las palabras]".</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550" noProof="1" smtClean="0">
                <a:latin typeface="Bookman Old Style" pitchFamily="18" charset="0"/>
              </a:rPr>
              <a:t>Ciertamente, gran parte del libro, especialmente su primera porción de la Torá, D’varim, destaca los principales eventos que han formado al pueblo israelita desde el punto de vista de Moisés, y se centra principalmente en preparar a la gente para entrar en la Tierra Prometida. </a:t>
            </a:r>
          </a:p>
          <a:p>
            <a:r>
              <a:rPr lang="es-ES" sz="2550" noProof="1" smtClean="0">
                <a:latin typeface="Bookman Old Style" pitchFamily="18" charset="0"/>
              </a:rPr>
              <a:t>Gran parte del libro parece tener la intención de garantizar que los israelitas entiendan suficientemente los valores centrales,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800" noProof="1" smtClean="0">
                <a:latin typeface="Bookman Old Style" pitchFamily="18" charset="0"/>
              </a:rPr>
              <a:t>Así también, innumerables mandamientos específicos de la tierra y el objetivo final de crear una sociedad ideal.</a:t>
            </a:r>
          </a:p>
          <a:p>
            <a:r>
              <a:rPr lang="es-ES" sz="2800" noProof="1" smtClean="0">
                <a:latin typeface="Bookman Old Style" pitchFamily="18" charset="0"/>
              </a:rPr>
              <a:t>Moisés es único entre nuestros maestros bíblicos en su estrecha relación con Dios, como aprendemos en el capítulo final del libro, "Nunca más surgió un profeta como Moisés, a quien el Eterno destacó, cara a cara" </a:t>
            </a:r>
            <a:r>
              <a:rPr lang="es-ES" sz="1600" b="1" noProof="1" smtClean="0">
                <a:latin typeface="Bookman Old Style" pitchFamily="18" charset="0"/>
              </a:rPr>
              <a:t>(Deuteronomio 34:10) </a:t>
            </a:r>
            <a:r>
              <a:rPr lang="es-ES" sz="2400" noProof="1"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Pero su modelo para nosotros del papel de comentarista plantea una pregunta importante: </a:t>
            </a:r>
          </a:p>
          <a:p>
            <a:r>
              <a:rPr lang="es-ES" sz="3000" noProof="1" smtClean="0">
                <a:latin typeface="Bookman Old Style" pitchFamily="18" charset="0"/>
              </a:rPr>
              <a:t>Si vamos a seguir los pasos de Moisés y cumplir con sus instrucciones, ¿también nosotros debemos ser interpretados y llamados a interpretar y atribuir significados a las palabras de la Torá?</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D’varim nos recuerda que Dios nos habló a todos en el Sinaí: incluida la generación posterior a la esclavitud, incluidos nosotros hoy </a:t>
            </a:r>
            <a:r>
              <a:rPr lang="es-ES" sz="2000" b="1" noProof="1" smtClean="0">
                <a:latin typeface="Bookman Old Style" pitchFamily="18" charset="0"/>
              </a:rPr>
              <a:t>(Deuteronomio 5: 3). </a:t>
            </a:r>
            <a:endParaRPr lang="es-ES" sz="3000" b="1" noProof="1" smtClean="0">
              <a:latin typeface="Bookman Old Style" pitchFamily="18" charset="0"/>
            </a:endParaRPr>
          </a:p>
          <a:p>
            <a:r>
              <a:rPr lang="es-ES" sz="3000" noProof="1" smtClean="0">
                <a:latin typeface="Bookman Old Style" pitchFamily="18" charset="0"/>
              </a:rPr>
              <a:t>Con Moisés como nuestro maestro, Dios habló a cada persona con su propio lente, punto de vista y, sí, capacidad de interpretación.</a:t>
            </a:r>
          </a:p>
          <a:p>
            <a:endParaRPr lang="es-ES" sz="3000" noProof="1" smtClean="0"/>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800" noProof="1" smtClean="0">
                <a:latin typeface="Bookman Old Style" pitchFamily="18" charset="0"/>
              </a:rPr>
              <a:t>"Escucha, Israel", proclama el libro de Deuteronomio una y otra vez, el verbo siempre en segunda persona del singular. La Torá quiere que todos escuchemos atentamente, quienesquiera que seamos, en cualquier etapa de la vida. Sabe que cada persona escuchará sus palabras de manera algo diferente, y tal vez escuchará de manera diferente, este día que en el pasado.</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700" noProof="1" smtClean="0">
                <a:latin typeface="Bookman Old Style" pitchFamily="18" charset="0"/>
              </a:rPr>
              <a:t>Moisés está recordando sus años, haciendo un balance de los logros y la frustración. </a:t>
            </a:r>
          </a:p>
          <a:p>
            <a:r>
              <a:rPr lang="es-ES" sz="2700" noProof="1" smtClean="0">
                <a:latin typeface="Bookman Old Style" pitchFamily="18" charset="0"/>
              </a:rPr>
              <a:t>Está tratando en el poco tiempo que le queda para formular lecciones que perdurarán entre su gente mucho después de que él se haya ido. </a:t>
            </a:r>
          </a:p>
          <a:p>
            <a:r>
              <a:rPr lang="es-ES" sz="2700" noProof="1" smtClean="0">
                <a:latin typeface="Bookman Old Style" pitchFamily="18" charset="0"/>
              </a:rPr>
              <a:t>¿Qué dice, qué devarim elige, qué devarim recuerda u omite, cuando sabe que el final de su discurso también marcará el final de sus días? </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¿Qué escucharemos en las palabras de Moisés, ustedes y yo? </a:t>
            </a:r>
          </a:p>
          <a:p>
            <a:r>
              <a:rPr lang="es-ES" sz="3000" noProof="1" smtClean="0">
                <a:latin typeface="Bookman Old Style" pitchFamily="18" charset="0"/>
              </a:rPr>
              <a:t>¿Qué eventos en nuestras vidas recordaremos u omitiremos al mirar hacia atrás, ahora que podemos apreciar el límite, el fracaso, la mortalidad y el amor de una manera que no lo hicimos cuando éramos más jóvenes?</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La Torá quiere que sus lectores se involucren en este tipo de reflexión. </a:t>
            </a:r>
          </a:p>
          <a:p>
            <a:r>
              <a:rPr lang="es-ES" sz="3000" noProof="1" smtClean="0">
                <a:latin typeface="Bookman Old Style" pitchFamily="18" charset="0"/>
              </a:rPr>
              <a:t>Desde los primeros capítulos de Génesis hasta los versos finales de Deuteronomio, la Torá nos impulsa a profundizar en el texto con la ayuda de la experiencia de la vida personal, incluso a medida que profundizamos en la vida con la ayuda del texto. </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Sigamos el ejemplo de la Torá y leamos Deuteronomio de esa manera en esta reflexión sobre el libro. </a:t>
            </a:r>
          </a:p>
          <a:p>
            <a:r>
              <a:rPr lang="es-ES" sz="3000" noProof="1" smtClean="0">
                <a:latin typeface="Bookman Old Style" pitchFamily="18" charset="0"/>
              </a:rPr>
              <a:t>Comencemos mirando los capítulos programáticos cerca del comienzo de Devarim, o mejor, escuchándolos, a través de los ojos y los oídos de una nueva generación de adultos a punto de comenzar su camino.</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800" noProof="1" smtClean="0">
                <a:latin typeface="Bookman Old Style" pitchFamily="18" charset="0"/>
              </a:rPr>
              <a:t>“¡Escucha, Israel! El Señor nuestro Dios es Uno ”, declara Moisés. </a:t>
            </a:r>
          </a:p>
          <a:p>
            <a:r>
              <a:rPr lang="es-ES" sz="2800" noProof="1" smtClean="0">
                <a:latin typeface="Bookman Old Style" pitchFamily="18" charset="0"/>
              </a:rPr>
              <a:t>Las palabras han sido recitadas mañana y tarde por fieles judíos durante más de dos milenios, junto con el pasaje, que sigue a la vez, ordenando a cada israelita (en segunda persona singular una vez más) que "ames al Señor tu Dios con todo tu corazón, toda tu alma y todas tus fuerzas“ </a:t>
            </a:r>
            <a:r>
              <a:rPr lang="es-ES" sz="1800" b="1" noProof="1" smtClean="0">
                <a:latin typeface="Bookman Old Style" pitchFamily="18" charset="0"/>
              </a:rPr>
              <a:t>(Deut. 6: 4–5). </a:t>
            </a:r>
            <a:endParaRPr lang="es-ES" sz="2800" b="1" noProof="1"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3000" noProof="1" smtClean="0">
                <a:latin typeface="Bookman Old Style" pitchFamily="18" charset="0"/>
              </a:rPr>
              <a:t>¿Cómo se puede ordenar el amor? ¿Por qué Dios exigiría un grado de integridad de los seres humanos que parece más allá de nuestra capacidad de lograrlo?</a:t>
            </a:r>
          </a:p>
          <a:p>
            <a:r>
              <a:rPr lang="es-ES" sz="3000" noProof="1" smtClean="0">
                <a:latin typeface="Bookman Old Style" pitchFamily="18" charset="0"/>
              </a:rPr>
              <a:t>Lea el pasaje como instrucción o invitación a un individuo joven o una pareja que construye un hogar o una familia, y las palabras adquieren una valencia diferente, de gran importancia. </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noProof="1" smtClean="0">
                <a:latin typeface="Bookman Old Style" pitchFamily="18" charset="0"/>
              </a:rPr>
              <a:t>Quién está calificado para interpretar la Torá</a:t>
            </a:r>
          </a:p>
          <a:p>
            <a:r>
              <a:rPr lang="es-ES" sz="2550" noProof="1" smtClean="0">
                <a:latin typeface="Bookman Old Style" pitchFamily="18" charset="0"/>
              </a:rPr>
              <a:t>Uno no desea nada más fervientemente en esa etapa de la vida que amar a la pareja o al hijo (o tener una pareja o un hijo para amar) con este tipo de devoción: nada retenido, ninguna parte del yo se hace a un lado o se aleja del amor. </a:t>
            </a:r>
          </a:p>
          <a:p>
            <a:r>
              <a:rPr lang="es-ES" sz="2550" noProof="1" smtClean="0">
                <a:latin typeface="Bookman Old Style" pitchFamily="18" charset="0"/>
              </a:rPr>
              <a:t>Esta es la lección de vida que debemos enseñar a nuestros hijos en la casa y en el camino, acostados y levantándose, dando forma a todo lo que hacemos y enmarcando todo lo que vemos.</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noProof="1" smtClean="0">
                <a:latin typeface="Bookman Old Style" pitchFamily="18" charset="0"/>
              </a:rPr>
              <a:t>Preguntas para discusión</a:t>
            </a:r>
          </a:p>
          <a:p>
            <a:r>
              <a:rPr lang="es-ES" sz="2800" noProof="1" smtClean="0">
                <a:latin typeface="Bookman Old Style" pitchFamily="18" charset="0"/>
              </a:rPr>
              <a:t>1) ¿Por qué querría Dios que los hijos "que no tienen conocimiento del bien y del mal" hereden la tierra prometida? </a:t>
            </a:r>
          </a:p>
          <a:p>
            <a:r>
              <a:rPr lang="es-ES" sz="2800" noProof="1" smtClean="0">
                <a:latin typeface="Bookman Old Style" pitchFamily="18" charset="0"/>
              </a:rPr>
              <a:t>¿Es la ignorancia mejor que el conocimiento? </a:t>
            </a:r>
          </a:p>
          <a:p>
            <a:r>
              <a:rPr lang="es-ES" sz="2800" noProof="1" smtClean="0">
                <a:latin typeface="Bookman Old Style" pitchFamily="18" charset="0"/>
              </a:rPr>
              <a:t>¿Es necesario el conocimiento del bien y del mal para tomar buenas decisiones? ¿Por qué o por qué no?</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noProof="1" smtClean="0">
                <a:latin typeface="Bookman Old Style" pitchFamily="18" charset="0"/>
              </a:rPr>
              <a:t>Preguntas para discusión</a:t>
            </a:r>
          </a:p>
          <a:p>
            <a:r>
              <a:rPr lang="es-ES" noProof="1" smtClean="0">
                <a:latin typeface="Bookman Old Style" pitchFamily="18" charset="0"/>
              </a:rPr>
              <a:t>2) Dios les dice a los israelitas cuándo Dios peleará por ellos y cuándo Dios no peleará por ellos. </a:t>
            </a:r>
          </a:p>
          <a:p>
            <a:r>
              <a:rPr lang="es-ES" noProof="1" smtClean="0">
                <a:latin typeface="Bookman Old Style" pitchFamily="18" charset="0"/>
              </a:rPr>
              <a:t>¿Qué significa decir que Dios lucha por los israelitas? </a:t>
            </a:r>
          </a:p>
          <a:p>
            <a:r>
              <a:rPr lang="es-ES" noProof="1" smtClean="0">
                <a:latin typeface="Bookman Old Style" pitchFamily="18" charset="0"/>
              </a:rPr>
              <a:t>¿Crees que Dios todavía lucha por el pueblo judío?</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noProof="1" smtClean="0">
                <a:latin typeface="Bookman Old Style" pitchFamily="18" charset="0"/>
              </a:rPr>
              <a:t>Preguntas para discusión</a:t>
            </a:r>
          </a:p>
          <a:p>
            <a:r>
              <a:rPr lang="es-ES" noProof="1" smtClean="0">
                <a:latin typeface="Bookman Old Style" pitchFamily="18" charset="0"/>
              </a:rPr>
              <a:t>3) ¿Puedes decir cuándo Dios está luchando por ti y cuándo Dios no está luchando por ti? ¿Cómo?</a:t>
            </a:r>
            <a:endParaRPr lang="es-CO" noProof="1"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5"/>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err="1" smtClean="0">
                <a:solidFill>
                  <a:srgbClr val="898989"/>
                </a:solidFill>
                <a:latin typeface="Bookman Old Style" pitchFamily="18" charset="0"/>
                <a:sym typeface="Calibri"/>
              </a:rPr>
              <a:t>dérechos</a:t>
            </a:r>
            <a:r>
              <a:rPr lang="es-ES" sz="2800" b="0" i="0" u="none" strike="noStrike" cap="none" dirty="0" smtClean="0">
                <a:solidFill>
                  <a:srgbClr val="898989"/>
                </a:solidFill>
                <a:latin typeface="Bookman Old Style" pitchFamily="18" charset="0"/>
                <a:sym typeface="Calibri"/>
              </a:rPr>
              <a:t>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4 de </a:t>
            </a:r>
            <a:r>
              <a:rPr lang="es-ES" sz="1800" dirty="0" err="1" smtClean="0">
                <a:latin typeface="Bookman Old Style" pitchFamily="18" charset="0"/>
              </a:rPr>
              <a:t>Av</a:t>
            </a:r>
            <a:r>
              <a:rPr lang="es-ES" sz="1800" dirty="0" smtClean="0">
                <a:latin typeface="Bookman Old Style" pitchFamily="18" charset="0"/>
              </a:rPr>
              <a:t>, </a:t>
            </a:r>
            <a:r>
              <a:rPr lang="es-ES" sz="1800" b="0" i="0" u="none" strike="noStrike" cap="none" dirty="0" smtClean="0">
                <a:solidFill>
                  <a:srgbClr val="898989"/>
                </a:solidFill>
                <a:latin typeface="Bookman Old Style" pitchFamily="18" charset="0"/>
                <a:sym typeface="Calibri"/>
              </a:rPr>
              <a:t>5784  </a:t>
            </a:r>
            <a:r>
              <a:rPr lang="es-ES" sz="1800" b="0" i="0" u="none" strike="noStrike" cap="none" dirty="0">
                <a:solidFill>
                  <a:srgbClr val="898989"/>
                </a:solidFill>
                <a:latin typeface="Bookman Old Style" pitchFamily="18" charset="0"/>
                <a:sym typeface="Calibri"/>
              </a:rPr>
              <a:t>–  </a:t>
            </a:r>
            <a:r>
              <a:rPr lang="es-ES" sz="1800" dirty="0" smtClean="0">
                <a:latin typeface="Bookman Old Style" pitchFamily="18" charset="0"/>
              </a:rPr>
              <a:t>Agosto</a:t>
            </a:r>
            <a:r>
              <a:rPr lang="es-ES" sz="1800" dirty="0" smtClean="0">
                <a:latin typeface="Bookman Old Style" pitchFamily="18" charset="0"/>
              </a:rPr>
              <a:t> 8</a:t>
            </a:r>
            <a:r>
              <a:rPr lang="es-ES" sz="1800" b="0" i="0" u="none" strike="noStrike" cap="none" dirty="0" smtClean="0">
                <a:solidFill>
                  <a:srgbClr val="898989"/>
                </a:solidFill>
                <a:latin typeface="Bookman Old Style" pitchFamily="18" charset="0"/>
                <a:sym typeface="Calibri"/>
              </a:rPr>
              <a:t>, </a:t>
            </a:r>
            <a:r>
              <a:rPr lang="es-ES" sz="1800" b="0" i="0" u="none" strike="noStrike" cap="none" dirty="0" smtClean="0">
                <a:solidFill>
                  <a:srgbClr val="898989"/>
                </a:solidFill>
                <a:latin typeface="Bookman Old Style" pitchFamily="18" charset="0"/>
                <a:sym typeface="Calibri"/>
              </a:rPr>
              <a:t>2024-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60909</TotalTime>
  <Words>11199</Words>
  <Application>Microsoft Office PowerPoint</Application>
  <PresentationFormat>On-screen Show (4:3)</PresentationFormat>
  <Paragraphs>930</Paragraphs>
  <Slides>185</Slides>
  <Notes>185</Notes>
  <HiddenSlides>0</HiddenSlides>
  <MMClips>0</MMClips>
  <ScaleCrop>false</ScaleCrop>
  <HeadingPairs>
    <vt:vector size="4" baseType="variant">
      <vt:variant>
        <vt:lpstr>Theme</vt:lpstr>
      </vt:variant>
      <vt:variant>
        <vt:i4>1</vt:i4>
      </vt:variant>
      <vt:variant>
        <vt:lpstr>Slide Titles</vt:lpstr>
      </vt:variant>
      <vt:variant>
        <vt:i4>185</vt:i4>
      </vt:variant>
    </vt:vector>
  </HeadingPairs>
  <TitlesOfParts>
    <vt:vector size="186" baseType="lpstr">
      <vt:lpstr>Office Theme</vt:lpstr>
      <vt:lpstr> </vt:lpstr>
      <vt:lpstr>PARASHA DEVARIM</vt:lpstr>
      <vt:lpstr>PARASHA DEVARIM</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PARASHA DEVARIM   </vt:lpstr>
      <vt:lpstr>Slide 185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453</cp:revision>
  <dcterms:modified xsi:type="dcterms:W3CDTF">2024-08-09T18:38:25Z</dcterms:modified>
</cp:coreProperties>
</file>