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19"/>
  </p:notesMasterIdLst>
  <p:handoutMasterIdLst>
    <p:handoutMasterId r:id="rId120"/>
  </p:handoutMasterIdLst>
  <p:sldIdLst>
    <p:sldId id="256" r:id="rId2"/>
    <p:sldId id="708" r:id="rId3"/>
    <p:sldId id="297" r:id="rId4"/>
    <p:sldId id="1040" r:id="rId5"/>
    <p:sldId id="1451" r:id="rId6"/>
    <p:sldId id="1490" r:id="rId7"/>
    <p:sldId id="1491" r:id="rId8"/>
    <p:sldId id="1492" r:id="rId9"/>
    <p:sldId id="1494" r:id="rId10"/>
    <p:sldId id="1493" r:id="rId11"/>
    <p:sldId id="1495" r:id="rId12"/>
    <p:sldId id="1530" r:id="rId13"/>
    <p:sldId id="1531" r:id="rId14"/>
    <p:sldId id="1532" r:id="rId15"/>
    <p:sldId id="1533" r:id="rId16"/>
    <p:sldId id="1534" r:id="rId17"/>
    <p:sldId id="1535" r:id="rId18"/>
    <p:sldId id="1536" r:id="rId19"/>
    <p:sldId id="1537" r:id="rId20"/>
    <p:sldId id="1538" r:id="rId21"/>
    <p:sldId id="1539" r:id="rId22"/>
    <p:sldId id="1540" r:id="rId23"/>
    <p:sldId id="1559" r:id="rId24"/>
    <p:sldId id="1542" r:id="rId25"/>
    <p:sldId id="1577" r:id="rId26"/>
    <p:sldId id="1578" r:id="rId27"/>
    <p:sldId id="1579" r:id="rId28"/>
    <p:sldId id="1580" r:id="rId29"/>
    <p:sldId id="1581" r:id="rId30"/>
    <p:sldId id="1582" r:id="rId31"/>
    <p:sldId id="1583" r:id="rId32"/>
    <p:sldId id="1584" r:id="rId33"/>
    <p:sldId id="1585" r:id="rId34"/>
    <p:sldId id="1586" r:id="rId35"/>
    <p:sldId id="1587" r:id="rId36"/>
    <p:sldId id="1588" r:id="rId37"/>
    <p:sldId id="1589" r:id="rId38"/>
    <p:sldId id="1590" r:id="rId39"/>
    <p:sldId id="1591" r:id="rId40"/>
    <p:sldId id="1592" r:id="rId41"/>
    <p:sldId id="1593" r:id="rId42"/>
    <p:sldId id="1594" r:id="rId43"/>
    <p:sldId id="1595" r:id="rId44"/>
    <p:sldId id="1596" r:id="rId45"/>
    <p:sldId id="1598" r:id="rId46"/>
    <p:sldId id="1599" r:id="rId47"/>
    <p:sldId id="1600" r:id="rId48"/>
    <p:sldId id="1601" r:id="rId49"/>
    <p:sldId id="1602" r:id="rId50"/>
    <p:sldId id="1603" r:id="rId51"/>
    <p:sldId id="1604" r:id="rId52"/>
    <p:sldId id="1605" r:id="rId53"/>
    <p:sldId id="1606" r:id="rId54"/>
    <p:sldId id="1636" r:id="rId55"/>
    <p:sldId id="1576" r:id="rId56"/>
    <p:sldId id="1608" r:id="rId57"/>
    <p:sldId id="1609" r:id="rId58"/>
    <p:sldId id="1610" r:id="rId59"/>
    <p:sldId id="1611" r:id="rId60"/>
    <p:sldId id="1612" r:id="rId61"/>
    <p:sldId id="1613" r:id="rId62"/>
    <p:sldId id="1614" r:id="rId63"/>
    <p:sldId id="1615" r:id="rId64"/>
    <p:sldId id="1616" r:id="rId65"/>
    <p:sldId id="1617" r:id="rId66"/>
    <p:sldId id="1618" r:id="rId67"/>
    <p:sldId id="1619" r:id="rId68"/>
    <p:sldId id="1620" r:id="rId69"/>
    <p:sldId id="1621" r:id="rId70"/>
    <p:sldId id="1622" r:id="rId71"/>
    <p:sldId id="1623" r:id="rId72"/>
    <p:sldId id="1624" r:id="rId73"/>
    <p:sldId id="1625" r:id="rId74"/>
    <p:sldId id="1626" r:id="rId75"/>
    <p:sldId id="1627" r:id="rId76"/>
    <p:sldId id="1628" r:id="rId77"/>
    <p:sldId id="1629" r:id="rId78"/>
    <p:sldId id="1630" r:id="rId79"/>
    <p:sldId id="1631" r:id="rId80"/>
    <p:sldId id="1632" r:id="rId81"/>
    <p:sldId id="1633" r:id="rId82"/>
    <p:sldId id="1634" r:id="rId83"/>
    <p:sldId id="1635" r:id="rId84"/>
    <p:sldId id="1607" r:id="rId85"/>
    <p:sldId id="1557" r:id="rId86"/>
    <p:sldId id="1558" r:id="rId87"/>
    <p:sldId id="1560" r:id="rId88"/>
    <p:sldId id="1561" r:id="rId89"/>
    <p:sldId id="1562" r:id="rId90"/>
    <p:sldId id="1563" r:id="rId91"/>
    <p:sldId id="1564" r:id="rId92"/>
    <p:sldId id="1565" r:id="rId93"/>
    <p:sldId id="1566" r:id="rId94"/>
    <p:sldId id="1567" r:id="rId95"/>
    <p:sldId id="1568" r:id="rId96"/>
    <p:sldId id="1569" r:id="rId97"/>
    <p:sldId id="1570" r:id="rId98"/>
    <p:sldId id="1571" r:id="rId99"/>
    <p:sldId id="1572" r:id="rId100"/>
    <p:sldId id="1573" r:id="rId101"/>
    <p:sldId id="1574" r:id="rId102"/>
    <p:sldId id="1575" r:id="rId103"/>
    <p:sldId id="1556" r:id="rId104"/>
    <p:sldId id="1543" r:id="rId105"/>
    <p:sldId id="1544" r:id="rId106"/>
    <p:sldId id="1545" r:id="rId107"/>
    <p:sldId id="1546" r:id="rId108"/>
    <p:sldId id="1547" r:id="rId109"/>
    <p:sldId id="1548" r:id="rId110"/>
    <p:sldId id="1549" r:id="rId111"/>
    <p:sldId id="1550" r:id="rId112"/>
    <p:sldId id="1551" r:id="rId113"/>
    <p:sldId id="1552" r:id="rId114"/>
    <p:sldId id="1553" r:id="rId115"/>
    <p:sldId id="1554" r:id="rId116"/>
    <p:sldId id="1555" r:id="rId117"/>
    <p:sldId id="296" r:id="rId11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37" autoAdjust="0"/>
    <p:restoredTop sz="94444" autoAdjust="0"/>
  </p:normalViewPr>
  <p:slideViewPr>
    <p:cSldViewPr snapToGrid="0">
      <p:cViewPr>
        <p:scale>
          <a:sx n="79" d="100"/>
          <a:sy n="79" d="100"/>
        </p:scale>
        <p:origin x="-1176"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23/09/2024</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5/2909.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Aliyot/aliyot_devarim_nitzavim.ht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shalomhaverim.org/Aliyot/aliyot_devarim_vayelej.ht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shalomhaverim.org/" TargetMode="External"/><Relationship Id="rId2" Type="http://schemas.openxmlformats.org/officeDocument/2006/relationships/notesSlide" Target="../notesSlides/notesSlide117.xml"/><Relationship Id="rId1" Type="http://schemas.openxmlformats.org/officeDocument/2006/relationships/slideLayout" Target="../slideLayouts/slideLayout1.xml"/><Relationship Id="rId6" Type="http://schemas.openxmlformats.org/officeDocument/2006/relationships/hyperlink" Target="http://www.ascentofsafed.com/cgi-bin/ascent.cgi?Name=mm-kipur" TargetMode="External"/><Relationship Id="rId5" Type="http://schemas.openxmlformats.org/officeDocument/2006/relationships/hyperlink" Target="https://www.nehemiaswall.com/yom-teruah-day-shouting-became-rosh-hashanah"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1009402" y="17090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Calibri"/>
                <a:ea typeface="Calibri"/>
                <a:cs typeface="Calibri"/>
                <a:sym typeface="Calibri"/>
              </a:rPr>
              <a:t>PARASHA DEVARIM NITZAVIM-VAYELEJ</a:t>
            </a:r>
          </a:p>
          <a:p>
            <a:pPr marL="0" indent="0" algn="ctr">
              <a:buNone/>
            </a:pPr>
            <a:r>
              <a:rPr lang="es-CO" sz="2400" b="1" dirty="0" smtClean="0">
                <a:solidFill>
                  <a:srgbClr val="FF0000"/>
                </a:solidFill>
              </a:rPr>
              <a:t>Por que funciona la Teshuvá</a:t>
            </a:r>
            <a:r>
              <a:rPr lang="es-CO" sz="2400" b="1" dirty="0" smtClean="0">
                <a:solidFill>
                  <a:srgbClr val="FF0000"/>
                </a:solidFill>
              </a:rPr>
              <a:t>?</a:t>
            </a:r>
          </a:p>
          <a:p>
            <a:pPr marL="0" indent="0" algn="ctr">
              <a:buNone/>
            </a:pPr>
            <a:r>
              <a:rPr lang="es-ES" sz="2400" b="1" dirty="0" smtClean="0">
                <a:solidFill>
                  <a:srgbClr val="FF0000"/>
                </a:solidFill>
              </a:rPr>
              <a:t>Manera </a:t>
            </a:r>
            <a:r>
              <a:rPr lang="es-ES" sz="2400" b="1" dirty="0" smtClean="0">
                <a:solidFill>
                  <a:srgbClr val="FF0000"/>
                </a:solidFill>
              </a:rPr>
              <a:t>en que juzgamos a los demás</a:t>
            </a:r>
            <a:endParaRPr lang="es-CO" sz="2400" b="1" dirty="0" smtClean="0">
              <a:solidFill>
                <a:srgbClr val="FF0000"/>
              </a:solidFill>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Calibri"/>
                <a:ea typeface="Calibri"/>
                <a:cs typeface="Calibri"/>
                <a:sym typeface="Calibri"/>
              </a:rPr>
              <a:t>Por: Eliyahu </a:t>
            </a:r>
            <a:r>
              <a:rPr lang="es-ES" sz="2400" b="0" i="0" u="none" strike="noStrike" cap="none" dirty="0" smtClean="0">
                <a:solidFill>
                  <a:srgbClr val="000000"/>
                </a:solidFill>
                <a:latin typeface="Calibri"/>
                <a:ea typeface="Calibri"/>
                <a:cs typeface="Calibri"/>
                <a:sym typeface="Calibri"/>
              </a:rPr>
              <a:t>BaYona</a:t>
            </a:r>
            <a:endParaRPr sz="1100" dirty="0"/>
          </a:p>
          <a:p>
            <a:pPr marL="0" marR="0" lvl="0" indent="0" algn="ctr" rtl="0">
              <a:spcBef>
                <a:spcPts val="800"/>
              </a:spcBef>
              <a:spcAft>
                <a:spcPts val="0"/>
              </a:spcAft>
              <a:buNone/>
            </a:pPr>
            <a:r>
              <a:rPr lang="es-ES" sz="2400" b="0" i="0" u="none" strike="noStrike" cap="none" dirty="0">
                <a:solidFill>
                  <a:srgbClr val="000000"/>
                </a:solidFill>
                <a:latin typeface="Calibri"/>
                <a:ea typeface="Calibri"/>
                <a:cs typeface="Calibri"/>
                <a:sym typeface="Calibri"/>
              </a:rPr>
              <a:t>Director Shalom Haverim Org</a:t>
            </a:r>
            <a:endParaRPr sz="1100" dirty="0"/>
          </a:p>
          <a:p>
            <a:pPr marL="0" marR="0" lvl="0" indent="0" algn="ctr" rtl="0">
              <a:spcBef>
                <a:spcPts val="800"/>
              </a:spcBef>
              <a:spcAft>
                <a:spcPts val="0"/>
              </a:spcAft>
              <a:buNone/>
            </a:pPr>
            <a:r>
              <a:rPr lang="es-ES" sz="2400" b="0" i="0" u="none" strike="noStrike" cap="none" dirty="0">
                <a:solidFill>
                  <a:srgbClr val="000000"/>
                </a:solidFill>
                <a:latin typeface="Calibri"/>
                <a:ea typeface="Calibri"/>
                <a:cs typeface="Calibri"/>
                <a:sym typeface="Calibri"/>
              </a:rPr>
              <a:t>New York</a:t>
            </a:r>
            <a:endParaRPr sz="24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3"/>
          <p:cNvPicPr>
            <a:picLocks noChangeAspect="1" noChangeArrowheads="1"/>
          </p:cNvPicPr>
          <p:nvPr/>
        </p:nvPicPr>
        <p:blipFill>
          <a:blip r:embed="rId5"/>
          <a:srcRect/>
          <a:stretch>
            <a:fillRect/>
          </a:stretch>
        </p:blipFill>
        <p:spPr bwMode="auto">
          <a:xfrm>
            <a:off x="2089376" y="574821"/>
            <a:ext cx="4596902" cy="1570971"/>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Tehilim 119: 97-98, 105</a:t>
            </a:r>
          </a:p>
          <a:p>
            <a:r>
              <a:rPr lang="es-ES" sz="2800" dirty="0" smtClean="0"/>
              <a:t>¡Cuánto amo tu ley! En ella medito todo el día.</a:t>
            </a:r>
          </a:p>
          <a:p>
            <a:r>
              <a:rPr lang="es-ES" sz="2800" dirty="0" smtClean="0"/>
              <a:t>Tus mandamientos me hacen más sabio que a mis enemigos, porque siempre están conmigo.</a:t>
            </a:r>
          </a:p>
          <a:p>
            <a:r>
              <a:rPr lang="es-ES" sz="2800" dirty="0" smtClean="0"/>
              <a:t>Lámpara es a mis pies Tu palabra, y la luz de mi sendero.</a:t>
            </a:r>
          </a:p>
          <a:p>
            <a:r>
              <a:rPr lang="es-ES" sz="2800" b="1" i="1" dirty="0" smtClean="0"/>
              <a:t>Ma ahabtí torateja kol hayom hi sijati.</a:t>
            </a:r>
          </a:p>
          <a:p>
            <a:r>
              <a:rPr lang="es-ES" sz="2800" b="1" i="1" dirty="0" smtClean="0"/>
              <a:t>Meoyebay tejajemeni mitzvoteja ki leolam hi li</a:t>
            </a:r>
          </a:p>
          <a:p>
            <a:r>
              <a:rPr lang="es-ES" sz="2800" b="1" i="1" dirty="0" smtClean="0"/>
              <a:t>Ner leragli debareja veor lintibati.</a:t>
            </a:r>
            <a:endParaRPr lang="en-US" sz="2800" b="1" i="1" dirty="0"/>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050" name="Picture 2"/>
          <p:cNvPicPr>
            <a:picLocks noChangeAspect="1" noChangeArrowheads="1"/>
          </p:cNvPicPr>
          <p:nvPr/>
        </p:nvPicPr>
        <p:blipFill>
          <a:blip r:embed="rId3"/>
          <a:srcRect/>
          <a:stretch>
            <a:fillRect/>
          </a:stretch>
        </p:blipFill>
        <p:spPr bwMode="auto">
          <a:xfrm>
            <a:off x="348917" y="1585813"/>
            <a:ext cx="8361946" cy="4890706"/>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n-US" b="1" dirty="0" smtClean="0">
                <a:hlinkClick r:id="rId3"/>
              </a:rPr>
              <a:t>29:9</a:t>
            </a:r>
            <a:r>
              <a:rPr lang="en-US" b="1" dirty="0" smtClean="0"/>
              <a:t>  </a:t>
            </a:r>
            <a:r>
              <a:rPr lang="en-US" dirty="0" err="1" smtClean="0"/>
              <a:t>Atem</a:t>
            </a:r>
            <a:r>
              <a:rPr lang="en-US" dirty="0" smtClean="0"/>
              <a:t> </a:t>
            </a:r>
            <a:r>
              <a:rPr lang="en-US" dirty="0" err="1" smtClean="0"/>
              <a:t>nitsavim</a:t>
            </a:r>
            <a:r>
              <a:rPr lang="en-US" dirty="0" smtClean="0"/>
              <a:t> hayom </a:t>
            </a:r>
            <a:r>
              <a:rPr lang="en-US" dirty="0" err="1" smtClean="0"/>
              <a:t>kulejem</a:t>
            </a:r>
            <a:r>
              <a:rPr lang="en-US" dirty="0" smtClean="0"/>
              <a:t> </a:t>
            </a:r>
            <a:r>
              <a:rPr lang="en-US" dirty="0" err="1" smtClean="0"/>
              <a:t>lifney</a:t>
            </a:r>
            <a:r>
              <a:rPr lang="en-US" dirty="0" smtClean="0"/>
              <a:t> </a:t>
            </a:r>
            <a:r>
              <a:rPr lang="en-US" dirty="0" err="1" smtClean="0"/>
              <a:t>Adonay</a:t>
            </a:r>
            <a:r>
              <a:rPr lang="en-US" dirty="0" smtClean="0"/>
              <a:t> Eloheyjem </a:t>
            </a:r>
            <a:r>
              <a:rPr lang="en-US" dirty="0" err="1" smtClean="0"/>
              <a:t>rasheyjem</a:t>
            </a:r>
            <a:r>
              <a:rPr lang="en-US" dirty="0" smtClean="0"/>
              <a:t> </a:t>
            </a:r>
            <a:r>
              <a:rPr lang="en-US" dirty="0" err="1" smtClean="0"/>
              <a:t>shivteyjem</a:t>
            </a:r>
            <a:r>
              <a:rPr lang="en-US" dirty="0" smtClean="0"/>
              <a:t> </a:t>
            </a:r>
            <a:r>
              <a:rPr lang="en-US" dirty="0" err="1" smtClean="0"/>
              <a:t>zikneyjem</a:t>
            </a:r>
            <a:r>
              <a:rPr lang="en-US" dirty="0" smtClean="0"/>
              <a:t> </a:t>
            </a:r>
            <a:r>
              <a:rPr lang="en-US" dirty="0" err="1" smtClean="0"/>
              <a:t>veshotreyjem</a:t>
            </a:r>
            <a:r>
              <a:rPr lang="en-US" dirty="0" smtClean="0"/>
              <a:t> kol ish </a:t>
            </a:r>
            <a:r>
              <a:rPr lang="en-US" dirty="0" err="1" smtClean="0"/>
              <a:t>Yisra'el</a:t>
            </a:r>
            <a:r>
              <a:rPr lang="en-US" dirty="0" smtClean="0"/>
              <a:t>.</a:t>
            </a:r>
          </a:p>
          <a:p>
            <a:r>
              <a:rPr lang="en-US" dirty="0" smtClean="0"/>
              <a:t/>
            </a:r>
            <a:br>
              <a:rPr lang="en-US" dirty="0" smtClean="0"/>
            </a:br>
            <a:r>
              <a:rPr lang="en-US" dirty="0" err="1" smtClean="0"/>
              <a:t>Vosotros</a:t>
            </a:r>
            <a:r>
              <a:rPr lang="en-US" dirty="0" smtClean="0"/>
              <a:t> </a:t>
            </a:r>
            <a:r>
              <a:rPr lang="en-US" dirty="0" err="1" smtClean="0"/>
              <a:t>todos</a:t>
            </a:r>
            <a:r>
              <a:rPr lang="en-US" dirty="0" smtClean="0"/>
              <a:t> </a:t>
            </a:r>
            <a:r>
              <a:rPr lang="en-US" dirty="0" err="1" smtClean="0">
                <a:hlinkClick r:id="rId4"/>
              </a:rPr>
              <a:t>estáis</a:t>
            </a:r>
            <a:r>
              <a:rPr lang="en-US" dirty="0" smtClean="0">
                <a:hlinkClick r:id="rId4"/>
              </a:rPr>
              <a:t> </a:t>
            </a:r>
            <a:r>
              <a:rPr lang="en-US" dirty="0" err="1" smtClean="0">
                <a:hlinkClick r:id="rId4"/>
              </a:rPr>
              <a:t>hoy</a:t>
            </a:r>
            <a:r>
              <a:rPr lang="en-US" dirty="0" smtClean="0">
                <a:hlinkClick r:id="rId4"/>
              </a:rPr>
              <a:t> </a:t>
            </a:r>
            <a:r>
              <a:rPr lang="en-US" dirty="0" err="1" smtClean="0">
                <a:hlinkClick r:id="rId4"/>
              </a:rPr>
              <a:t>presentes</a:t>
            </a:r>
            <a:r>
              <a:rPr lang="en-US" dirty="0" smtClean="0"/>
              <a:t> ante el </a:t>
            </a:r>
            <a:r>
              <a:rPr lang="en-US" dirty="0" err="1" smtClean="0"/>
              <a:t>Eterno</a:t>
            </a:r>
            <a:r>
              <a:rPr lang="en-US" dirty="0" smtClean="0"/>
              <a:t>, </a:t>
            </a:r>
            <a:r>
              <a:rPr lang="en-US" dirty="0" err="1" smtClean="0"/>
              <a:t>vuestro</a:t>
            </a:r>
            <a:r>
              <a:rPr lang="en-US" dirty="0" smtClean="0"/>
              <a:t> Dios: los </a:t>
            </a:r>
            <a:r>
              <a:rPr lang="en-US" dirty="0" err="1" smtClean="0"/>
              <a:t>cabezas</a:t>
            </a:r>
            <a:r>
              <a:rPr lang="en-US" dirty="0" smtClean="0"/>
              <a:t> de </a:t>
            </a:r>
            <a:r>
              <a:rPr lang="en-US" dirty="0" err="1" smtClean="0"/>
              <a:t>vuestras</a:t>
            </a:r>
            <a:r>
              <a:rPr lang="en-US" dirty="0" smtClean="0"/>
              <a:t> </a:t>
            </a:r>
            <a:r>
              <a:rPr lang="en-US" dirty="0" err="1" smtClean="0"/>
              <a:t>tribus</a:t>
            </a:r>
            <a:r>
              <a:rPr lang="en-US" dirty="0" smtClean="0"/>
              <a:t>, </a:t>
            </a:r>
            <a:r>
              <a:rPr lang="en-US" dirty="0" err="1" smtClean="0"/>
              <a:t>vuestros</a:t>
            </a:r>
            <a:r>
              <a:rPr lang="en-US" dirty="0" smtClean="0"/>
              <a:t> </a:t>
            </a:r>
            <a:r>
              <a:rPr lang="en-US" dirty="0" err="1" smtClean="0"/>
              <a:t>ancianos</a:t>
            </a:r>
            <a:r>
              <a:rPr lang="en-US" dirty="0" smtClean="0"/>
              <a:t> y </a:t>
            </a:r>
            <a:r>
              <a:rPr lang="en-US" dirty="0" err="1" smtClean="0"/>
              <a:t>vuestros</a:t>
            </a:r>
            <a:r>
              <a:rPr lang="en-US" dirty="0" smtClean="0"/>
              <a:t> </a:t>
            </a:r>
            <a:r>
              <a:rPr lang="en-US" dirty="0" err="1" smtClean="0"/>
              <a:t>guardias</a:t>
            </a:r>
            <a:r>
              <a:rPr lang="en-US" dirty="0" smtClean="0"/>
              <a:t>, con </a:t>
            </a:r>
            <a:r>
              <a:rPr lang="en-US" dirty="0" err="1" smtClean="0"/>
              <a:t>todos</a:t>
            </a:r>
            <a:r>
              <a:rPr lang="en-US" dirty="0" smtClean="0"/>
              <a:t> los hombres de Israel; </a:t>
            </a:r>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MX" sz="1600" dirty="0" smtClean="0"/>
              <a:t>Fuente: MJL, agradecimientos a Nancy Reubén Greenfield </a:t>
            </a:r>
          </a:p>
          <a:p>
            <a:r>
              <a:rPr lang="es-ES" dirty="0" smtClean="0"/>
              <a:t>Moisés describe el Pacto entre Dios y los israelitas, instando a los israelitas a mantener el Pacto y honrando la Torá para que puedan ser recompensados ​​con vida en la tierra de Israel.</a:t>
            </a:r>
          </a:p>
          <a:p>
            <a:r>
              <a:rPr lang="es-ES" dirty="0" smtClean="0"/>
              <a:t>Moisés continúa su último discurso ante los israelitas. </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MX" sz="1600" dirty="0" smtClean="0"/>
              <a:t>Fuente: MJL, agradecimientos a Nancy Reubén Greenfield </a:t>
            </a:r>
          </a:p>
          <a:p>
            <a:r>
              <a:rPr lang="es-ES" dirty="0" smtClean="0"/>
              <a:t>"Estás delante de Dios para entrar en el Pacto de Dios y tomar el juramento que Dios hace contigo, para que Dios cumpla la promesa a tus padres, Abraham, Isaac y Jacob. </a:t>
            </a:r>
          </a:p>
          <a:p>
            <a:r>
              <a:rPr lang="es-ES" dirty="0" smtClean="0"/>
              <a:t>Dios hace este pacto y juramento no solamente contigo, sino con todos los que no están aquí  ".</a:t>
            </a: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dirty="0" smtClean="0"/>
              <a:t>Moisés continúa: "Recuerdas cómo vivíamos en la tierra de Egipto como esclavos y vimos a los egipcios adorando a sus ídolos. </a:t>
            </a:r>
          </a:p>
          <a:p>
            <a:r>
              <a:rPr lang="es-ES" dirty="0" smtClean="0"/>
              <a:t>Si alguno de ustedes vuelve su rostro a Dios, puede estar en peligro. </a:t>
            </a:r>
          </a:p>
          <a:p>
            <a:r>
              <a:rPr lang="es-ES" dirty="0" smtClean="0"/>
              <a:t>Dios no estará dispuesto a perdonar a aquellos que conocen este Pacto, sino que siguen su propio corazón egoísta. </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dirty="0" smtClean="0"/>
              <a:t>La ira de Dios se levantará contra esas personas y Dios borrará su nombre y los apartará como malvados.</a:t>
            </a:r>
          </a:p>
          <a:p>
            <a:r>
              <a:rPr lang="es-ES" noProof="1" smtClean="0"/>
              <a:t>"Hay cosas secretas que pertenecen solo a Dios. Sin embargo, se revelan las palabras de esta Enseñanza. Esta enseñanza es nuestra y de nuestros hijos para siempre.</a:t>
            </a:r>
          </a:p>
          <a:p>
            <a:endParaRPr lang="es-CO" noProof="1" smtClean="0"/>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noProof="1" smtClean="0"/>
              <a:t>"Dios circuncidará tu corazón y el corazón de tus descendientes para amar a Dios para que puedas vivir. </a:t>
            </a:r>
          </a:p>
          <a:p>
            <a:r>
              <a:rPr lang="es-ES" noProof="1" smtClean="0"/>
              <a:t>Entonces Dios pondrá todas estas maldiciones sobre tus enemigos y aquellos que te odian. </a:t>
            </a:r>
          </a:p>
          <a:p>
            <a:r>
              <a:rPr lang="es-ES" noProof="1" smtClean="0"/>
              <a:t>Mientras tanto, volverás a los mandamientos de Dios.</a:t>
            </a:r>
            <a:endParaRPr lang="es-CO" noProof="1" smtClean="0"/>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dirty="0" smtClean="0"/>
              <a:t>"Mira, he puesto ante ti hoy en día la vida y el bien, y también la muerte y el mal, por cuanto te ordeno hoy amar a Dios, caminar en los caminos de Dios y guardar los mandamientos de Dios, para que puedas vivir y multiplicarte.</a:t>
            </a:r>
          </a:p>
          <a:p>
            <a:r>
              <a:rPr lang="es-ES" dirty="0" smtClean="0"/>
              <a:t>"Hoy he llamado cielo y tierra.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dirty="0" smtClean="0"/>
              <a:t>Tengo la vida y la muerte ante ti, bendición y maldición. </a:t>
            </a:r>
          </a:p>
          <a:p>
            <a:r>
              <a:rPr lang="es-ES" dirty="0" smtClean="0"/>
              <a:t>Elige la vida, para que tú y tus descendientes puedan vivir para amar a tu Dios. </a:t>
            </a:r>
          </a:p>
          <a:p>
            <a:r>
              <a:rPr lang="es-ES" dirty="0" smtClean="0"/>
              <a:t>Aférrate firmemente a Dios, porque esa es tu vida y la duración de tus días, para morar en la tierra que Dios juró a tus padres, Abraham, Isaac y Jacob ".</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b="1" dirty="0" smtClean="0"/>
              <a:t>31:1  </a:t>
            </a:r>
            <a:r>
              <a:rPr lang="es-ES" dirty="0" err="1" smtClean="0"/>
              <a:t>Vayelej</a:t>
            </a:r>
            <a:r>
              <a:rPr lang="es-ES" dirty="0" smtClean="0"/>
              <a:t> Moshe </a:t>
            </a:r>
            <a:r>
              <a:rPr lang="es-ES" dirty="0" err="1" smtClean="0"/>
              <a:t>vayedaber</a:t>
            </a:r>
            <a:r>
              <a:rPr lang="es-ES" dirty="0" smtClean="0"/>
              <a:t> et-</a:t>
            </a:r>
            <a:r>
              <a:rPr lang="es-ES" dirty="0" err="1" smtClean="0"/>
              <a:t>hadevarim</a:t>
            </a:r>
            <a:r>
              <a:rPr lang="es-ES" dirty="0" smtClean="0"/>
              <a:t> </a:t>
            </a:r>
            <a:r>
              <a:rPr lang="es-ES" dirty="0" err="1" smtClean="0"/>
              <a:t>ha'eleh</a:t>
            </a:r>
            <a:r>
              <a:rPr lang="es-ES" dirty="0" smtClean="0"/>
              <a:t> el-kol-</a:t>
            </a:r>
            <a:r>
              <a:rPr lang="es-ES" dirty="0" err="1" smtClean="0"/>
              <a:t>Yisra'el</a:t>
            </a:r>
            <a:r>
              <a:rPr lang="es-ES" dirty="0" smtClean="0"/>
              <a:t>.</a:t>
            </a:r>
          </a:p>
          <a:p>
            <a:r>
              <a:rPr lang="es-ES" dirty="0" smtClean="0"/>
              <a:t/>
            </a:r>
            <a:br>
              <a:rPr lang="es-ES" dirty="0" smtClean="0"/>
            </a:br>
            <a:r>
              <a:rPr lang="es-ES" dirty="0" smtClean="0"/>
              <a:t>Y </a:t>
            </a:r>
            <a:r>
              <a:rPr lang="es-ES" dirty="0" smtClean="0">
                <a:hlinkClick r:id="rId3"/>
              </a:rPr>
              <a:t>fue pues Moisés</a:t>
            </a:r>
            <a:r>
              <a:rPr lang="es-ES" dirty="0" smtClean="0"/>
              <a:t> y habló estas palabras a todo Israel,</a:t>
            </a: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dirty="0" smtClean="0"/>
              <a:t>En esta parte de la Torá, Moisés concluye su discurso a los israelitas, bendice a Josué e instruye a la comunidad a reunirse cada siete años para leer públicamente la Torá. </a:t>
            </a:r>
          </a:p>
          <a:p>
            <a:r>
              <a:rPr lang="es-ES" dirty="0" smtClean="0"/>
              <a:t>Dios predice la eventual desviación de los israelitas.</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dirty="0" smtClean="0"/>
              <a:t>Los israelitas todavía están reunidos en la orilla del río Jordán escuchando a Moisés. </a:t>
            </a:r>
          </a:p>
          <a:p>
            <a:r>
              <a:rPr lang="es-ES" dirty="0" smtClean="0"/>
              <a:t>"Tengo 120 años hoy", dice Moisés. </a:t>
            </a:r>
          </a:p>
          <a:p>
            <a:r>
              <a:rPr lang="es-ES" dirty="0" smtClean="0"/>
              <a:t>“Dios me ha dicho que no pasaré a la Tierra Prometida. Aún así, Dios pasará delante ti. </a:t>
            </a:r>
          </a:p>
          <a:p>
            <a:r>
              <a:rPr lang="es-ES" dirty="0" smtClean="0"/>
              <a:t>Dios destruirá las naciones para que puedas tomar posesión de la tierra.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dirty="0" smtClean="0"/>
              <a:t>Debes tratar con estas naciones como se te ha indicado. </a:t>
            </a:r>
          </a:p>
          <a:p>
            <a:r>
              <a:rPr lang="es-ES" dirty="0" smtClean="0"/>
              <a:t>Sé firme y fuerte y no temas a estas naciones ni tengas miedo de ellas, porque Dios te acompañará. Dios no se irá de ti, ni Dios te abandonará ".</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dirty="0" smtClean="0"/>
              <a:t>Entonces Moisés llamó a Josué y le dijo a los ojos de todo Israel: “Sé firme y sé fuerte, porque debes ir con este pueblo a la tierra que Dios juró a sus padres que les daría. </a:t>
            </a:r>
          </a:p>
          <a:p>
            <a:r>
              <a:rPr lang="es-ES" dirty="0" smtClean="0"/>
              <a:t>Tendrás que tomar posesión de él, para heredarlo. Dios estará contigo Dios no se apartará de ti, ni Dios te abandonará. No temas nada y no te asustes.</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sz="3000" dirty="0" smtClean="0"/>
              <a:t>Moisés escribió esta Enseñanza y se la entregó a todos los ancianos y a los sacerdotes, los hijos de Leví, que llevaban el Arca del Pacto de Dios. </a:t>
            </a:r>
          </a:p>
          <a:p>
            <a:r>
              <a:rPr lang="es-ES" sz="3000" dirty="0" smtClean="0"/>
              <a:t>Moisés les ordenó, diciendo: "Al final de los siete años, en el Festival de las Chozas, cuando todo Israel se vea directamente ante la Presencia de Dios, leerán esta Enseñanza en presencia de todo Israel".</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dirty="0" smtClean="0"/>
              <a:t>Entonces Dios le dijo a Moisés: “Se acerca tu día de muerte. </a:t>
            </a:r>
          </a:p>
          <a:p>
            <a:r>
              <a:rPr lang="es-ES" dirty="0" smtClean="0"/>
              <a:t>Llame a Yehoshúa y preséntense en la Tienda de la reunión designada para que yo pueda darle su deber ”. </a:t>
            </a:r>
          </a:p>
          <a:p>
            <a:r>
              <a:rPr lang="es-ES" dirty="0" smtClean="0"/>
              <a:t>Moisés fue con Yehoshúa y se presentaron en la Tienda de la reunión designada. </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dirty="0" smtClean="0"/>
              <a:t>Y Dios apareció en la Tienda en una columna de nube, y la columna de nube estaba a la entrada de la Tienda.</a:t>
            </a:r>
          </a:p>
          <a:p>
            <a:r>
              <a:rPr lang="es-ES" dirty="0" smtClean="0"/>
              <a:t>Entonces Dios le dijo a Moisés: “Ahora te dormirás junto a tus padres, y luego este pueblo se levantará y se extraviará y seguirá a deidades extranjeras y se volverá infiel y me desamparará y romperá Mi Pacto.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dirty="0" smtClean="0"/>
              <a:t>En ese momento mi ira se despertará contra la gente. </a:t>
            </a:r>
          </a:p>
          <a:p>
            <a:r>
              <a:rPr lang="es-ES" dirty="0" smtClean="0"/>
              <a:t>Los abandonaré. Esconderé mi rostro de ellos para que caigan presa de la destrucción y muchos males y problemas vendrán sobre él. </a:t>
            </a:r>
          </a:p>
          <a:p>
            <a:r>
              <a:rPr lang="es-ES" dirty="0" smtClean="0"/>
              <a:t>En ese momento, dirán: "Verdaderamente, porque mi Dios no está en medio de mí, estos males vienen sobre mí".</a:t>
            </a: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dirty="0" smtClean="0"/>
              <a:t>“Ahora, escribe esta canción y enséñala al pueblo de Israel. </a:t>
            </a:r>
          </a:p>
          <a:p>
            <a:r>
              <a:rPr lang="es-ES" dirty="0" smtClean="0"/>
              <a:t>Ponla en la boca para que esta canción se convierta en un testigo para mí contra ellos. </a:t>
            </a:r>
          </a:p>
          <a:p>
            <a:r>
              <a:rPr lang="es-ES" dirty="0" smtClean="0"/>
              <a:t>Porque conozco el estado de ánimo de la gente cuando los he traído a esta tierra prometida ".</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sz="2900" dirty="0" smtClean="0"/>
              <a:t>Moisés escribió esta canción ese día y se la enseñó a los israelitas.</a:t>
            </a:r>
          </a:p>
          <a:p>
            <a:r>
              <a:rPr lang="es-ES" sz="2900" dirty="0" smtClean="0"/>
              <a:t>Y Dios le dio a Yehoshúa su deber y le dijo: “¡Sé firme y fuerte! Porque debes traer a los hijos de Israel a la tierra que les he jurado, y yo estaré contigo ”.</a:t>
            </a:r>
          </a:p>
          <a:p>
            <a:r>
              <a:rPr lang="es-ES" sz="2900" dirty="0" smtClean="0"/>
              <a:t>Moisés habló en los oídos de toda la asamblea de Israel las palabras de esta canción hasta el final.</a:t>
            </a: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a:t>
            </a:r>
            <a:endParaRPr lang="es-ES" sz="2900" dirty="0" smtClean="0"/>
          </a:p>
        </p:txBody>
      </p:sp>
      <p:pic>
        <p:nvPicPr>
          <p:cNvPr id="1026" name="Picture 2"/>
          <p:cNvPicPr>
            <a:picLocks noChangeAspect="1" noChangeArrowheads="1"/>
          </p:cNvPicPr>
          <p:nvPr/>
        </p:nvPicPr>
        <p:blipFill>
          <a:blip r:embed="rId3"/>
          <a:srcRect/>
          <a:stretch>
            <a:fillRect/>
          </a:stretch>
        </p:blipFill>
        <p:spPr bwMode="auto">
          <a:xfrm>
            <a:off x="1034715" y="264695"/>
            <a:ext cx="6593305" cy="659330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solidFill>
                  <a:srgbClr val="FF0000"/>
                </a:solidFill>
              </a:rPr>
              <a:t>Por que funciona la Teshuvá?</a:t>
            </a:r>
          </a:p>
          <a:p>
            <a:pPr marL="0" indent="0" algn="ctr">
              <a:buNone/>
            </a:pPr>
            <a:r>
              <a:rPr lang="es-CO" sz="2400" b="1" dirty="0" smtClean="0">
                <a:solidFill>
                  <a:schemeClr val="bg2">
                    <a:lumMod val="75000"/>
                  </a:schemeClr>
                </a:solidFill>
              </a:rPr>
              <a:t>Devarim </a:t>
            </a:r>
            <a:r>
              <a:rPr lang="es-CO" sz="2400" b="1" dirty="0" smtClean="0">
                <a:solidFill>
                  <a:schemeClr val="bg2">
                    <a:lumMod val="75000"/>
                  </a:schemeClr>
                </a:solidFill>
              </a:rPr>
              <a:t>29:9 – 31:30 </a:t>
            </a:r>
            <a:r>
              <a:rPr lang="es-CO" sz="2400" b="1" noProof="1" smtClean="0">
                <a:solidFill>
                  <a:schemeClr val="bg2">
                    <a:lumMod val="75000"/>
                  </a:schemeClr>
                </a:solidFill>
              </a:rPr>
              <a:t>y Yeshayahu 61:10 al 63:9</a:t>
            </a:r>
          </a:p>
          <a:p>
            <a:pPr>
              <a:buNone/>
            </a:pPr>
            <a:r>
              <a:rPr lang="es-ES" sz="2000" dirty="0" smtClean="0"/>
              <a:t>De las notas </a:t>
            </a:r>
            <a:r>
              <a:rPr lang="es-ES" sz="2000" dirty="0" smtClean="0"/>
              <a:t>del Rabí Gil Student</a:t>
            </a:r>
            <a:endParaRPr lang="es-ES" sz="2000" dirty="0" smtClean="0"/>
          </a:p>
          <a:p>
            <a:pPr>
              <a:buNone/>
            </a:pPr>
            <a:r>
              <a:rPr lang="es-ES" dirty="0" smtClean="0"/>
              <a:t>A medida que llega Elul y se acerca Rosh Hashaná, debemos comenzar a pensar en la teshuvá, en cómo podemos construir positivamente sobre todos los eventos del año pasado para ser mejores judíos en el año que comienza.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Me </a:t>
            </a:r>
            <a:r>
              <a:rPr lang="es-ES" dirty="0" smtClean="0"/>
              <a:t>gustaría explorar dos formas diferentes de pensar en la teshuvá y las implicancias que surgen de esos diferentes enfoques</a:t>
            </a:r>
            <a:r>
              <a:rPr lang="es-ES" dirty="0" smtClean="0"/>
              <a:t>.</a:t>
            </a:r>
          </a:p>
          <a:p>
            <a:pPr marL="596900" indent="-571500">
              <a:buAutoNum type="romanUcPeriod"/>
            </a:pPr>
            <a:r>
              <a:rPr lang="es-ES" dirty="0" smtClean="0"/>
              <a:t>¿</a:t>
            </a:r>
            <a:r>
              <a:rPr lang="es-ES" dirty="0" smtClean="0"/>
              <a:t>Cómo funciona la teshuvá</a:t>
            </a:r>
            <a:r>
              <a:rPr lang="es-ES" dirty="0" smtClean="0"/>
              <a:t>?</a:t>
            </a:r>
          </a:p>
          <a:p>
            <a:pPr marL="596900" indent="-571500">
              <a:buNone/>
            </a:pPr>
            <a:r>
              <a:rPr lang="es-ES" dirty="0" smtClean="0"/>
              <a:t>Rambam </a:t>
            </a:r>
            <a:r>
              <a:rPr lang="es-ES" dirty="0" smtClean="0"/>
              <a:t>(Mishné </a:t>
            </a:r>
            <a:r>
              <a:rPr lang="es-ES" dirty="0" smtClean="0"/>
              <a:t>Torá, Hilkhos Teshuvá 2:4) dice que una de las formas de hacer teshuvá es cambiar de nombre (o apodo) como si dijera: “Soy otra persona, no la persona que realizó esas acciones”.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Para </a:t>
            </a:r>
            <a:r>
              <a:rPr lang="es-ES" dirty="0" smtClean="0"/>
              <a:t>Rambam, parte del proceso de teshuvá es cambiarse a uno mismo para que su nueva personalidad se desasocie de los pecados. Usted ha crecido y ya no merece el castigo por las acciones pasadas. </a:t>
            </a:r>
            <a:endParaRPr lang="es-ES" dirty="0" smtClean="0"/>
          </a:p>
          <a:p>
            <a:pPr marL="596900" indent="-571500">
              <a:buNone/>
            </a:pPr>
            <a:r>
              <a:rPr lang="es-ES" dirty="0" smtClean="0"/>
              <a:t>En </a:t>
            </a:r>
            <a:r>
              <a:rPr lang="es-ES" dirty="0" smtClean="0"/>
              <a:t>este relato, teshuvá es </a:t>
            </a:r>
            <a:r>
              <a:rPr lang="es-ES" dirty="0" smtClean="0"/>
              <a:t>Emet, </a:t>
            </a:r>
            <a:r>
              <a:rPr lang="es-ES" dirty="0" smtClean="0"/>
              <a:t>verdad, justicia</a:t>
            </a:r>
            <a:r>
              <a:rPr lang="es-ES" dirty="0" smtClean="0"/>
              <a:t>.</a:t>
            </a:r>
          </a:p>
          <a:p>
            <a:pPr marL="596900" indent="-571500">
              <a:buNone/>
            </a:pPr>
            <a:r>
              <a:rPr lang="es-ES" dirty="0" smtClean="0"/>
              <a:t>Rav Eljanan Wasserman (Kovetz Maamarim, Maamar Al Teshuvá, edición de 1991, pág. 23</a:t>
            </a:r>
            <a:r>
              <a:rPr lang="es-ES" dirty="0" smtClean="0"/>
              <a:t>), escribe:</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El ilustra </a:t>
            </a:r>
            <a:r>
              <a:rPr lang="es-ES" dirty="0" smtClean="0"/>
              <a:t>este enfoque citando la Guemará (Kidushin 40b) que dice que alguien que fue justo toda su vida y se rebela al final pierde todos sus méritos porque se arrepiente de sus buenas acciones pasadas. </a:t>
            </a:r>
            <a:endParaRPr lang="es-ES" dirty="0" smtClean="0"/>
          </a:p>
          <a:p>
            <a:pPr marL="596900" indent="-571500">
              <a:buNone/>
            </a:pPr>
            <a:r>
              <a:rPr lang="es-ES" dirty="0" smtClean="0"/>
              <a:t>Desde </a:t>
            </a:r>
            <a:r>
              <a:rPr lang="es-ES" dirty="0" smtClean="0"/>
              <a:t>la perspectiva de la posición religiosa, el arrepentimiento deshace las acciones pasadas.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Si </a:t>
            </a:r>
            <a:r>
              <a:rPr lang="es-ES" dirty="0" smtClean="0"/>
              <a:t>el arrepentimiento de las buenas acciones pasadas hace que alguien pierda sus méritos, el arrepentimiento de los pecados pasados ​​debería hacer que uno pierda su castigo. Ese es el resultado justo y verdadero</a:t>
            </a:r>
            <a:r>
              <a:rPr lang="es-ES" dirty="0" smtClean="0"/>
              <a:t>.</a:t>
            </a:r>
          </a:p>
          <a:p>
            <a:pPr marL="596900" indent="-571500">
              <a:buNone/>
            </a:pPr>
            <a:r>
              <a:rPr lang="es-ES" dirty="0" smtClean="0"/>
              <a:t>Por el contrario, </a:t>
            </a:r>
            <a:r>
              <a:rPr lang="es-ES" dirty="0" smtClean="0"/>
              <a:t>Rabeinu Yona </a:t>
            </a:r>
            <a:r>
              <a:rPr lang="es-ES" dirty="0" smtClean="0"/>
              <a:t>(Shaarei Teshuvá 1:1) sostiene que la teshuvá no tiene lugar en la justicia.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Uno </a:t>
            </a:r>
            <a:r>
              <a:rPr lang="es-ES" dirty="0" smtClean="0"/>
              <a:t>cometió los pecados y merece el castigo por ellos. Es solo a través de la bondad divina, </a:t>
            </a:r>
            <a:r>
              <a:rPr lang="es-ES" b="1" i="1" dirty="0" smtClean="0"/>
              <a:t>jésed</a:t>
            </a:r>
            <a:r>
              <a:rPr lang="es-ES" dirty="0" smtClean="0"/>
              <a:t>, </a:t>
            </a:r>
            <a:r>
              <a:rPr lang="es-ES" dirty="0" smtClean="0"/>
              <a:t>una tová, que podemos borrar nuestras malas acciones pasadas. </a:t>
            </a:r>
            <a:endParaRPr lang="es-ES" dirty="0" smtClean="0"/>
          </a:p>
          <a:p>
            <a:pPr marL="596900" indent="-571500">
              <a:buNone/>
            </a:pPr>
            <a:r>
              <a:rPr lang="es-ES" dirty="0" smtClean="0"/>
              <a:t>El </a:t>
            </a:r>
            <a:r>
              <a:rPr lang="es-ES" dirty="0" smtClean="0"/>
              <a:t>profeta Yirmiyahu lo describe como “</a:t>
            </a:r>
            <a:r>
              <a:rPr lang="es-ES" b="1" i="1" dirty="0" smtClean="0"/>
              <a:t>erpa meshuvoseikhem</a:t>
            </a:r>
            <a:r>
              <a:rPr lang="es-ES" dirty="0" smtClean="0"/>
              <a:t>, sanaré sus acciones de arrepentimiento” (3:22). La teshuvá consiste en la sanación divina de nuestro pasado que de otra manera requeriría castigo.</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II. Los pasos de la </a:t>
            </a:r>
            <a:r>
              <a:rPr lang="es-ES" dirty="0" smtClean="0"/>
              <a:t>teshuvá</a:t>
            </a:r>
          </a:p>
          <a:p>
            <a:pPr marL="596900" indent="-571500">
              <a:buNone/>
            </a:pPr>
            <a:r>
              <a:rPr lang="es-ES" dirty="0" smtClean="0"/>
              <a:t>Rambam </a:t>
            </a:r>
            <a:r>
              <a:rPr lang="es-ES" dirty="0" smtClean="0"/>
              <a:t>(ibid., 2:2) enumera cuatro pasos para la teshuvá: </a:t>
            </a:r>
            <a:endParaRPr lang="es-ES" dirty="0" smtClean="0"/>
          </a:p>
          <a:p>
            <a:pPr marL="596900" indent="-571500">
              <a:buAutoNum type="arabicParenR"/>
            </a:pPr>
            <a:r>
              <a:rPr lang="es-ES" dirty="0" smtClean="0"/>
              <a:t>detener </a:t>
            </a:r>
            <a:r>
              <a:rPr lang="es-ES" dirty="0" smtClean="0"/>
              <a:t>el acto pecaminoso, </a:t>
            </a:r>
            <a:endParaRPr lang="es-ES" dirty="0" smtClean="0"/>
          </a:p>
          <a:p>
            <a:pPr marL="596900" indent="-571500">
              <a:buAutoNum type="arabicParenR"/>
            </a:pPr>
            <a:r>
              <a:rPr lang="es-ES" dirty="0" smtClean="0"/>
              <a:t>arrepentirse </a:t>
            </a:r>
            <a:r>
              <a:rPr lang="es-ES" dirty="0" smtClean="0"/>
              <a:t>del pecado, </a:t>
            </a:r>
            <a:endParaRPr lang="es-ES" dirty="0" smtClean="0"/>
          </a:p>
          <a:p>
            <a:pPr marL="596900" indent="-571500">
              <a:buAutoNum type="arabicParenR"/>
            </a:pPr>
            <a:r>
              <a:rPr lang="es-ES" dirty="0" smtClean="0"/>
              <a:t>aceptar </a:t>
            </a:r>
            <a:r>
              <a:rPr lang="es-ES" dirty="0" smtClean="0"/>
              <a:t>no volver a cometer el pecado, </a:t>
            </a:r>
            <a:endParaRPr lang="es-ES" dirty="0" smtClean="0"/>
          </a:p>
          <a:p>
            <a:pPr marL="596900" indent="-571500">
              <a:buAutoNum type="arabicParenR"/>
            </a:pPr>
            <a:r>
              <a:rPr lang="es-ES" dirty="0" smtClean="0"/>
              <a:t>confesar </a:t>
            </a:r>
            <a:r>
              <a:rPr lang="es-ES" dirty="0" smtClean="0"/>
              <a:t>el acto a Dios.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Otros </a:t>
            </a:r>
            <a:r>
              <a:rPr lang="es-ES" dirty="0" smtClean="0"/>
              <a:t>pensadores judíos dividen los pasos de manera un poco diferente. </a:t>
            </a:r>
            <a:endParaRPr lang="es-ES" dirty="0" smtClean="0"/>
          </a:p>
          <a:p>
            <a:pPr marL="596900" indent="-571500">
              <a:buNone/>
            </a:pPr>
            <a:r>
              <a:rPr lang="es-ES" dirty="0" smtClean="0"/>
              <a:t>Rav </a:t>
            </a:r>
            <a:r>
              <a:rPr lang="es-ES" dirty="0" smtClean="0"/>
              <a:t>Sa’adia Gaon (</a:t>
            </a:r>
            <a:r>
              <a:rPr lang="es-ES" dirty="0" smtClean="0"/>
              <a:t>Emunot Ve- Dei’ot </a:t>
            </a:r>
            <a:r>
              <a:rPr lang="es-ES" dirty="0" smtClean="0"/>
              <a:t>5:5) agrega un quinto paso de pedir perdón. </a:t>
            </a:r>
            <a:endParaRPr lang="es-ES" dirty="0" smtClean="0"/>
          </a:p>
          <a:p>
            <a:pPr marL="596900" indent="-571500">
              <a:buNone/>
            </a:pPr>
            <a:r>
              <a:rPr lang="es-ES" dirty="0" smtClean="0"/>
              <a:t>Rabeinu Yona </a:t>
            </a:r>
            <a:r>
              <a:rPr lang="es-ES" dirty="0" smtClean="0"/>
              <a:t>(ibid., cap. 1) ofrece un programa de teshuvá más detallado con veinte pasos que incluyen cambios de actitudes y comportamientos.</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¿Qué pasa si solo comienzas el primer paso de la teshuvá? </a:t>
            </a:r>
            <a:endParaRPr lang="es-ES" dirty="0" smtClean="0"/>
          </a:p>
          <a:p>
            <a:pPr marL="596900" indent="-571500">
              <a:buNone/>
            </a:pPr>
            <a:r>
              <a:rPr lang="es-ES" dirty="0" smtClean="0"/>
              <a:t>¿</a:t>
            </a:r>
            <a:r>
              <a:rPr lang="es-ES" dirty="0" smtClean="0"/>
              <a:t>Eres perdonado divinamente al principio o solo cuando completas el curso? </a:t>
            </a:r>
            <a:endParaRPr lang="es-ES" dirty="0" smtClean="0"/>
          </a:p>
          <a:p>
            <a:pPr marL="596900" indent="-571500">
              <a:buNone/>
            </a:pPr>
            <a:r>
              <a:rPr lang="es-ES" dirty="0" smtClean="0"/>
              <a:t>Si </a:t>
            </a:r>
            <a:r>
              <a:rPr lang="es-ES" dirty="0" smtClean="0"/>
              <a:t>la teshuvá es una cuestión de justicia, entonces sólo cuando te hayas transformado completamente en una nueva persona, alcanzarás el perdón.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Sin </a:t>
            </a:r>
            <a:r>
              <a:rPr lang="es-ES" dirty="0" smtClean="0"/>
              <a:t>embargo, si la teshuvá es el resultado de la misericordia divina, entonces tal vez cualquiera que comience el camino del arrepentimiento merezca esa misericordia. </a:t>
            </a:r>
            <a:endParaRPr lang="es-ES" dirty="0" smtClean="0"/>
          </a:p>
          <a:p>
            <a:pPr marL="596900" indent="-571500">
              <a:buNone/>
            </a:pPr>
            <a:r>
              <a:rPr lang="es-ES" dirty="0" smtClean="0"/>
              <a:t>De </a:t>
            </a:r>
            <a:r>
              <a:rPr lang="es-ES" dirty="0" smtClean="0"/>
              <a:t>hecho, encontramos que Rav Moshe de Trani (Mabit, Beit Elokim 2:1) dice que la teshuvá es una función del J</a:t>
            </a:r>
            <a:r>
              <a:rPr lang="es-ES" dirty="0" smtClean="0"/>
              <a:t>ésed </a:t>
            </a:r>
            <a:r>
              <a:rPr lang="es-ES" dirty="0" smtClean="0"/>
              <a:t>y la misericordia divina y más adelante (2:2) </a:t>
            </a:r>
            <a:r>
              <a:rPr lang="es-ES" dirty="0" smtClean="0"/>
              <a:t>dice</a:t>
            </a: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que </a:t>
            </a:r>
            <a:r>
              <a:rPr lang="es-ES" dirty="0" smtClean="0"/>
              <a:t>aunque </a:t>
            </a:r>
            <a:r>
              <a:rPr lang="es-ES" dirty="0" smtClean="0"/>
              <a:t>Rabeinu Yona </a:t>
            </a:r>
            <a:r>
              <a:rPr lang="es-ES" dirty="0" smtClean="0"/>
              <a:t>enumera veinte pasos de la teshuvá, recibes el perdón después de sólo los dos pasos de arrepentimiento y detención del pecado</a:t>
            </a:r>
            <a:r>
              <a:rPr lang="es-ES" dirty="0" smtClean="0"/>
              <a:t>.</a:t>
            </a:r>
          </a:p>
          <a:p>
            <a:pPr marL="596900" indent="-571500">
              <a:buNone/>
            </a:pPr>
            <a:r>
              <a:rPr lang="es-ES" dirty="0" smtClean="0"/>
              <a:t>La Guemará </a:t>
            </a:r>
            <a:r>
              <a:rPr lang="es-ES" dirty="0" smtClean="0"/>
              <a:t>(Kidushin </a:t>
            </a:r>
            <a:r>
              <a:rPr lang="es-ES" dirty="0" smtClean="0"/>
              <a:t>49b) dice que si un hombre se casa con una mujer con la condición de que sea justa, entonces está casado incluso si hasta entonces era malvado.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Tan </a:t>
            </a:r>
            <a:r>
              <a:rPr lang="es-ES" dirty="0" smtClean="0"/>
              <a:t>pronto como hace teshuvá en sus pensamientos, se lo considera justo. </a:t>
            </a:r>
            <a:endParaRPr lang="es-ES" dirty="0" smtClean="0"/>
          </a:p>
          <a:p>
            <a:pPr marL="596900" indent="-571500">
              <a:buNone/>
            </a:pPr>
            <a:r>
              <a:rPr lang="es-ES" dirty="0" smtClean="0"/>
              <a:t>Según Rabeinu Yona, </a:t>
            </a:r>
            <a:r>
              <a:rPr lang="es-ES" dirty="0" smtClean="0"/>
              <a:t>entendemos por qué sería así, ya que la teshuvá es una función de la misericordia. </a:t>
            </a:r>
            <a:endParaRPr lang="es-ES" dirty="0" smtClean="0"/>
          </a:p>
          <a:p>
            <a:pPr marL="596900" indent="-571500">
              <a:buNone/>
            </a:pPr>
            <a:r>
              <a:rPr lang="es-ES" dirty="0" smtClean="0"/>
              <a:t>Puedes </a:t>
            </a:r>
            <a:r>
              <a:rPr lang="es-ES" dirty="0" smtClean="0"/>
              <a:t>dejar de pecar y arrepentirte del pecado en tus pensamientos, incluso sin cumplir con los otros pasos.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Según </a:t>
            </a:r>
            <a:r>
              <a:rPr lang="es-ES" dirty="0" smtClean="0"/>
              <a:t>Rambam, la teshuvá es una función de </a:t>
            </a:r>
            <a:r>
              <a:rPr lang="es-ES" dirty="0" smtClean="0"/>
              <a:t>Emet, </a:t>
            </a:r>
            <a:r>
              <a:rPr lang="es-ES" dirty="0" smtClean="0"/>
              <a:t>la justicia; los comentarios posteriores tienen que distinguir entre ser justo y lograr el perdón. </a:t>
            </a:r>
            <a:endParaRPr lang="es-ES" dirty="0" smtClean="0"/>
          </a:p>
          <a:p>
            <a:pPr marL="596900" indent="-571500">
              <a:buNone/>
            </a:pPr>
            <a:r>
              <a:rPr lang="es-ES" dirty="0" smtClean="0"/>
              <a:t>Eres </a:t>
            </a:r>
            <a:r>
              <a:rPr lang="es-ES" dirty="0" smtClean="0"/>
              <a:t>justo incluso si te arrepientes en tus pensamientos, pero logras el perdón solo después de seguir todos los pasos de la teshuvá (ver Minchas Jinukh 364:1).</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III. Teshuvá </a:t>
            </a:r>
            <a:r>
              <a:rPr lang="es-ES" dirty="0" smtClean="0"/>
              <a:t>adicional</a:t>
            </a:r>
          </a:p>
          <a:p>
            <a:pPr marL="596900" indent="-571500">
              <a:buNone/>
            </a:pPr>
            <a:r>
              <a:rPr lang="es-ES" dirty="0" smtClean="0"/>
              <a:t>Las </a:t>
            </a:r>
            <a:r>
              <a:rPr lang="es-ES" dirty="0" smtClean="0"/>
              <a:t>autoridades </a:t>
            </a:r>
            <a:r>
              <a:rPr lang="es-ES" dirty="0" smtClean="0"/>
              <a:t>askenazíes </a:t>
            </a:r>
            <a:r>
              <a:rPr lang="es-ES" dirty="0" smtClean="0"/>
              <a:t>medievales prescribían una variedad de fuertes actos de sufrimiento autoinducido como parte del proceso de teshuvá, incluyendo ayuno prolongado, azotes, exilio y más. </a:t>
            </a:r>
            <a:endParaRPr lang="es-ES" dirty="0" smtClean="0"/>
          </a:p>
          <a:p>
            <a:pPr marL="596900" indent="-571500">
              <a:buNone/>
            </a:pPr>
            <a:r>
              <a:rPr lang="es-ES" dirty="0" smtClean="0"/>
              <a:t>Rabeinu </a:t>
            </a:r>
            <a:r>
              <a:rPr lang="es-ES" dirty="0" smtClean="0"/>
              <a:t>Peretz (Glosa a Semak, no. 53) enumera cuatro tipos de teshuvá</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AutoNum type="arabicParenR"/>
            </a:pPr>
            <a:r>
              <a:rPr lang="es-ES" sz="2800" b="1" dirty="0" smtClean="0"/>
              <a:t>teshuvá carat</a:t>
            </a:r>
            <a:r>
              <a:rPr lang="es-ES" sz="2800" b="1" dirty="0" smtClean="0"/>
              <a:t>á</a:t>
            </a:r>
            <a:r>
              <a:rPr lang="es-ES" sz="2800" b="1" dirty="0" smtClean="0"/>
              <a:t>h</a:t>
            </a:r>
            <a:r>
              <a:rPr lang="es-ES" sz="2800" dirty="0" smtClean="0"/>
              <a:t>, en la que te arrepientes del pecado</a:t>
            </a:r>
            <a:r>
              <a:rPr lang="es-ES" sz="2800" dirty="0" smtClean="0"/>
              <a:t>;</a:t>
            </a:r>
          </a:p>
          <a:p>
            <a:pPr marL="596900" indent="-571500">
              <a:buAutoNum type="arabicParenR"/>
            </a:pPr>
            <a:r>
              <a:rPr lang="es-ES" sz="2800" b="1" dirty="0" smtClean="0"/>
              <a:t>teshuvá ha- géder</a:t>
            </a:r>
            <a:r>
              <a:rPr lang="es-ES" sz="2800" dirty="0" smtClean="0"/>
              <a:t>, en la que te estableces límites adicionales para ti mismo para evitar pecar en el futuro</a:t>
            </a:r>
            <a:r>
              <a:rPr lang="es-ES" sz="2800" dirty="0" smtClean="0"/>
              <a:t>;</a:t>
            </a:r>
          </a:p>
          <a:p>
            <a:pPr marL="596900" indent="-571500">
              <a:buAutoNum type="arabicParenR"/>
            </a:pPr>
            <a:r>
              <a:rPr lang="es-ES" sz="2800" b="1" dirty="0" smtClean="0"/>
              <a:t>teshuvá ha- kasuv</a:t>
            </a:r>
            <a:r>
              <a:rPr lang="es-ES" sz="2800" dirty="0" smtClean="0"/>
              <a:t>, en la que sufres el castigo que la Torá enumera por tu pecado; </a:t>
            </a:r>
            <a:endParaRPr lang="es-ES" sz="2800" dirty="0" smtClean="0"/>
          </a:p>
          <a:p>
            <a:pPr marL="596900" indent="-571500">
              <a:buAutoNum type="arabicParenR"/>
            </a:pPr>
            <a:r>
              <a:rPr lang="es-ES" sz="2800" b="1" dirty="0" smtClean="0"/>
              <a:t>teshuvá ha- mishkal</a:t>
            </a:r>
            <a:r>
              <a:rPr lang="es-ES" sz="2800" dirty="0" smtClean="0"/>
              <a:t>, en la que te infliges un dolor que corresponde a la cantidad de placer que disfrutaste con tu pecado.</a:t>
            </a:r>
            <a:endParaRPr lang="es-E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800" dirty="0" smtClean="0"/>
              <a:t>De estos cuatro, el primero es lo que consideramos teshuvá estándar y el segundo es ir más allá. </a:t>
            </a:r>
            <a:r>
              <a:rPr lang="es-ES" sz="2800" dirty="0" smtClean="0"/>
              <a:t>El </a:t>
            </a:r>
            <a:r>
              <a:rPr lang="es-ES" sz="2800" dirty="0" smtClean="0"/>
              <a:t>tercero y el cuarto no se practican hoy en día (y no deberían practicarse). </a:t>
            </a:r>
            <a:endParaRPr lang="es-ES" sz="2800" dirty="0" smtClean="0"/>
          </a:p>
          <a:p>
            <a:pPr marL="596900" indent="-571500">
              <a:buNone/>
            </a:pPr>
            <a:r>
              <a:rPr lang="es-ES" sz="2800" dirty="0" smtClean="0"/>
              <a:t>El </a:t>
            </a:r>
            <a:r>
              <a:rPr lang="es-ES" sz="2800" dirty="0" smtClean="0"/>
              <a:t>hermano del Gaón de Vilna (</a:t>
            </a:r>
            <a:r>
              <a:rPr lang="es-ES" sz="2800" dirty="0" err="1" smtClean="0"/>
              <a:t>Maalos</a:t>
            </a:r>
            <a:r>
              <a:rPr lang="es-ES" sz="2800" dirty="0" smtClean="0"/>
              <a:t> Ha-Torá, introducción) deja en claro que no podemos someternos a estas duras formas de teshuvá en nuestra época (su época, más aún en nuestra época) y salir de ellas física y religiosamente sanos. </a:t>
            </a:r>
            <a:endParaRPr lang="es-E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En </a:t>
            </a:r>
            <a:r>
              <a:rPr lang="es-ES" dirty="0" smtClean="0"/>
              <a:t>cambio, recomienda un estudio intenso de la Torá</a:t>
            </a:r>
            <a:r>
              <a:rPr lang="es-ES" dirty="0" smtClean="0"/>
              <a:t>.</a:t>
            </a:r>
          </a:p>
          <a:p>
            <a:pPr marL="596900" indent="-571500">
              <a:buNone/>
            </a:pPr>
            <a:r>
              <a:rPr lang="es-ES" dirty="0" smtClean="0"/>
              <a:t>Si la teshuvá es un elemento de justicia, ¿qué valor tiene ir más allá de los pasos oficiales? Una vez que has cumplido con los pasos, ya no estás cargado con esos pecados. Si luego continúas arrepintiéndote, te estás arrepintiendo por los pecados que ya has dejado atrás.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t>Incluso </a:t>
            </a:r>
            <a:r>
              <a:rPr lang="es-ES" sz="2900" dirty="0" smtClean="0"/>
              <a:t>si los cuatro pasos de Rambam son una versión abreviada de los veinte pasos de </a:t>
            </a:r>
            <a:r>
              <a:rPr lang="es-ES" sz="2900" dirty="0" smtClean="0"/>
              <a:t>Rabeinu Yona, </a:t>
            </a:r>
            <a:r>
              <a:rPr lang="es-ES" sz="2900" dirty="0" smtClean="0"/>
              <a:t>una vez que has seguido todos los pasos, obtienes el perdón. </a:t>
            </a:r>
            <a:endParaRPr lang="es-ES" sz="2900" dirty="0" smtClean="0"/>
          </a:p>
          <a:p>
            <a:pPr marL="596900" indent="-571500">
              <a:buNone/>
            </a:pPr>
            <a:r>
              <a:rPr lang="es-ES" sz="2900" dirty="0" smtClean="0"/>
              <a:t>Sin </a:t>
            </a:r>
            <a:r>
              <a:rPr lang="es-ES" sz="2900" dirty="0" smtClean="0"/>
              <a:t>embargo, si la teshuvá es una misericordia divina, entonces podemos pedir misericordia con toda la fuerza que podamos, yendo tan lejos como nuestras limitaciones espirituales y físicas nos permitan para despertar el perdón divino.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900" dirty="0" smtClean="0"/>
              <a:t>Si </a:t>
            </a:r>
            <a:r>
              <a:rPr lang="es-ES" sz="2900" dirty="0" smtClean="0"/>
              <a:t>la teshuvá es un elemento de </a:t>
            </a:r>
            <a:r>
              <a:rPr lang="es-ES" sz="2900" dirty="0" smtClean="0"/>
              <a:t>jésed, </a:t>
            </a:r>
            <a:r>
              <a:rPr lang="es-ES" sz="2900" dirty="0" smtClean="0"/>
              <a:t>podemos entender mejor estas formas extremas de teshuvá</a:t>
            </a:r>
            <a:r>
              <a:rPr lang="es-ES" sz="2900" dirty="0" smtClean="0"/>
              <a:t>.</a:t>
            </a:r>
          </a:p>
          <a:p>
            <a:pPr marL="596900" indent="-571500">
              <a:buNone/>
            </a:pPr>
            <a:r>
              <a:rPr lang="es-ES" sz="2900" dirty="0" smtClean="0"/>
              <a:t>Rav </a:t>
            </a:r>
            <a:r>
              <a:rPr lang="es-ES" sz="2900" dirty="0" smtClean="0"/>
              <a:t>Yejezkel Landau (Noda Bi-Yehudah, vol. 1 Oraj Jaim n.° 35) explica que estos castigos autoinfligidos están diseñados para inspirar a la persona a una verdadera teshuvá. No tienen ningún valor inherente, sino que sirven como métodos para lograr plenamente los pasos requeridos para la teshuvá.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Según </a:t>
            </a:r>
            <a:r>
              <a:rPr lang="es-ES" dirty="0" smtClean="0"/>
              <a:t>esta explicación, incluso Rambam estaría de acuerdo en que estos castigos adicionales tienen valor en el proceso de teshuvá cuando, de hecho, motivan hacia una teshuvá completa</a:t>
            </a:r>
            <a:r>
              <a:rPr lang="es-ES" dirty="0" smtClean="0"/>
              <a:t>.</a:t>
            </a:r>
          </a:p>
          <a:p>
            <a:pPr marL="596900" indent="-571500">
              <a:buNone/>
            </a:pPr>
            <a:r>
              <a:rPr lang="es-ES" dirty="0" smtClean="0"/>
              <a:t>IV. ¿Teshuvá para quién</a:t>
            </a:r>
            <a:r>
              <a:rPr lang="es-ES" dirty="0" smtClean="0"/>
              <a:t>?</a:t>
            </a:r>
          </a:p>
          <a:p>
            <a:pPr marL="596900" indent="-571500">
              <a:buNone/>
            </a:pPr>
            <a:r>
              <a:rPr lang="es-ES" dirty="0" smtClean="0"/>
              <a:t>Minchas </a:t>
            </a:r>
            <a:r>
              <a:rPr lang="es-ES" dirty="0" smtClean="0"/>
              <a:t>Jinukh (364:34) cita una opinión de que la teshuvá no funciona para los gentiles.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a:t>
            </a:r>
            <a:r>
              <a:rPr lang="es-ES" dirty="0" smtClean="0"/>
              <a:t>Qué pasa con la teshuvá de Nínive, en el libro bíblico de </a:t>
            </a:r>
            <a:r>
              <a:rPr lang="es-ES" dirty="0" smtClean="0"/>
              <a:t>Yona? </a:t>
            </a:r>
          </a:p>
          <a:p>
            <a:pPr marL="596900" indent="-571500">
              <a:buNone/>
            </a:pPr>
            <a:r>
              <a:rPr lang="es-ES" dirty="0" smtClean="0"/>
              <a:t>Dice </a:t>
            </a:r>
            <a:r>
              <a:rPr lang="es-ES" dirty="0" smtClean="0"/>
              <a:t>que la analiza en su derashah Shabat Shuvá, que, según tengo entendido, nunca se publicó. </a:t>
            </a:r>
            <a:endParaRPr lang="es-ES" dirty="0" smtClean="0"/>
          </a:p>
          <a:p>
            <a:pPr marL="596900" indent="-571500">
              <a:buNone/>
            </a:pPr>
            <a:r>
              <a:rPr lang="es-ES" dirty="0" smtClean="0"/>
              <a:t>Incluso </a:t>
            </a:r>
            <a:r>
              <a:rPr lang="es-ES" dirty="0" smtClean="0"/>
              <a:t>si se trata de una opinión minoritaria, ¿cómo podemos entender la idea de que la teshuvá funciona sólo para los judíos?</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3000" dirty="0" smtClean="0"/>
              <a:t>Rav Menajem Azarías (Rama) de Fano adopta la opinión de que los gentiles no pueden hacer teshuvá </a:t>
            </a:r>
            <a:r>
              <a:rPr lang="es-ES" sz="3000" dirty="0" smtClean="0"/>
              <a:t>(Asará Ma 'amaros, </a:t>
            </a:r>
            <a:r>
              <a:rPr lang="es-ES" sz="3000" dirty="0" smtClean="0"/>
              <a:t>Chikur </a:t>
            </a:r>
            <a:r>
              <a:rPr lang="es-ES" sz="3000" dirty="0" smtClean="0"/>
              <a:t>Ha- Din </a:t>
            </a:r>
            <a:r>
              <a:rPr lang="es-ES" sz="3000" dirty="0" smtClean="0"/>
              <a:t>2:11). </a:t>
            </a:r>
            <a:endParaRPr lang="es-ES" sz="3000" dirty="0" smtClean="0"/>
          </a:p>
          <a:p>
            <a:pPr marL="596900" indent="-571500">
              <a:buNone/>
            </a:pPr>
            <a:r>
              <a:rPr lang="es-ES" sz="3000" dirty="0" smtClean="0"/>
              <a:t>Explica </a:t>
            </a:r>
            <a:r>
              <a:rPr lang="es-ES" sz="3000" dirty="0" smtClean="0"/>
              <a:t>que la teshuvá es una mitzvá y, por lo tanto, solo se aplica a los judíos que están obligados a cumplir los mandamientos. Continúa diciendo que el pueblo de Nínive merecía la salvación por cualquiera de tres razones:</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AutoNum type="arabicParenR"/>
            </a:pPr>
            <a:r>
              <a:rPr lang="es-ES" dirty="0" smtClean="0"/>
              <a:t>Había </a:t>
            </a:r>
            <a:r>
              <a:rPr lang="es-ES" dirty="0" smtClean="0"/>
              <a:t>muchas personas y animales inocentes en la ciudad que habrían sufrido si los culpables hubieran sido castigados</a:t>
            </a:r>
            <a:r>
              <a:rPr lang="es-ES" dirty="0" smtClean="0"/>
              <a:t>.</a:t>
            </a:r>
          </a:p>
          <a:p>
            <a:pPr marL="596900" indent="-571500">
              <a:buAutoNum type="arabicParenR"/>
            </a:pPr>
            <a:r>
              <a:rPr lang="es-ES" dirty="0" smtClean="0"/>
              <a:t>Los </a:t>
            </a:r>
            <a:r>
              <a:rPr lang="es-ES" dirty="0" smtClean="0"/>
              <a:t>pecadores de Nínive devolvieron lo que robaron, deshaciendo así el pecado en cierta medida</a:t>
            </a:r>
            <a:r>
              <a:rPr lang="es-ES" dirty="0" smtClean="0"/>
              <a:t>.</a:t>
            </a:r>
          </a:p>
          <a:p>
            <a:pPr marL="596900" indent="-571500">
              <a:buAutoNum type="arabicParenR"/>
            </a:pPr>
            <a:r>
              <a:rPr lang="es-ES" dirty="0" smtClean="0"/>
              <a:t>Su </a:t>
            </a:r>
            <a:r>
              <a:rPr lang="es-ES" dirty="0" smtClean="0"/>
              <a:t>arrepentimiento no borró sus pecados, sino que simplemente retrasó su castigo.</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Si la teshuvá es parte de la justicia divina, entonces esa justicia debería aplicarse por igual a todas las personas. </a:t>
            </a:r>
            <a:endParaRPr lang="es-ES" dirty="0" smtClean="0"/>
          </a:p>
          <a:p>
            <a:pPr marL="596900" indent="-571500">
              <a:buNone/>
            </a:pPr>
            <a:r>
              <a:rPr lang="es-ES" dirty="0" smtClean="0"/>
              <a:t>Dios </a:t>
            </a:r>
            <a:r>
              <a:rPr lang="es-ES" dirty="0" smtClean="0"/>
              <a:t>es justo y recto. Él no negaría a los gentiles su justa oportunidad de arrepentirse. Sin embargo, si la teshuvá se debe al </a:t>
            </a:r>
            <a:r>
              <a:rPr lang="es-ES" dirty="0" smtClean="0"/>
              <a:t>jésed </a:t>
            </a:r>
            <a:r>
              <a:rPr lang="es-ES" dirty="0" smtClean="0"/>
              <a:t>divino, entonces Dios puede aplicar esa bondad de manera desigual.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Tal </a:t>
            </a:r>
            <a:r>
              <a:rPr lang="es-ES" dirty="0" smtClean="0"/>
              <a:t>vez ese </a:t>
            </a:r>
            <a:r>
              <a:rPr lang="es-ES" dirty="0" smtClean="0"/>
              <a:t>jésed </a:t>
            </a:r>
            <a:r>
              <a:rPr lang="es-ES" dirty="0" smtClean="0"/>
              <a:t>sea parte de la relación divina única con el pueblo judío</a:t>
            </a:r>
            <a:r>
              <a:rPr lang="es-ES" dirty="0" smtClean="0"/>
              <a:t>.</a:t>
            </a:r>
          </a:p>
          <a:p>
            <a:pPr marL="596900" indent="-571500">
              <a:buNone/>
            </a:pPr>
            <a:r>
              <a:rPr lang="es-ES" dirty="0" smtClean="0"/>
              <a:t>En términos prácticos, si la teshuvá es </a:t>
            </a:r>
            <a:r>
              <a:rPr lang="es-ES" dirty="0" smtClean="0"/>
              <a:t>Emet, </a:t>
            </a:r>
            <a:r>
              <a:rPr lang="es-ES" dirty="0" smtClean="0"/>
              <a:t>entonces la verdadera teshuvá siempre borrará los pecados pasados. </a:t>
            </a:r>
            <a:endParaRPr lang="es-ES" dirty="0" smtClean="0"/>
          </a:p>
          <a:p>
            <a:pPr marL="596900" indent="-571500">
              <a:buNone/>
            </a:pPr>
            <a:r>
              <a:rPr lang="es-ES" dirty="0" smtClean="0"/>
              <a:t>Por </a:t>
            </a:r>
            <a:r>
              <a:rPr lang="es-ES" dirty="0" smtClean="0"/>
              <a:t>otro lado, si la teshuvá es </a:t>
            </a:r>
            <a:r>
              <a:rPr lang="es-ES" dirty="0" smtClean="0"/>
              <a:t>jésed, </a:t>
            </a:r>
            <a:r>
              <a:rPr lang="es-ES" dirty="0" smtClean="0"/>
              <a:t>entonces Dios puede responder de manera diferente.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sz="2810" dirty="0" smtClean="0"/>
              <a:t>Para </a:t>
            </a:r>
            <a:r>
              <a:rPr lang="es-ES" sz="2810" dirty="0" smtClean="0"/>
              <a:t>los judíos, con quienes existe un pacto que incluye la teshuvá, Dios borrará los pecados pasados. </a:t>
            </a:r>
            <a:endParaRPr lang="es-ES" sz="2810" dirty="0" smtClean="0"/>
          </a:p>
          <a:p>
            <a:pPr marL="596900" indent="-571500">
              <a:buNone/>
            </a:pPr>
            <a:r>
              <a:rPr lang="es-ES" sz="2810" dirty="0" smtClean="0"/>
              <a:t>Para </a:t>
            </a:r>
            <a:r>
              <a:rPr lang="es-ES" sz="2810" dirty="0" smtClean="0"/>
              <a:t>otros, la teshuvá será tratada como un intento de acercarse a Dios, lo que puede lograr diferentes tipos de respuestas. </a:t>
            </a:r>
            <a:endParaRPr lang="es-ES" sz="2810" dirty="0" smtClean="0"/>
          </a:p>
          <a:p>
            <a:pPr marL="596900" indent="-571500">
              <a:buNone/>
            </a:pPr>
            <a:r>
              <a:rPr lang="es-ES" sz="2810" dirty="0" smtClean="0"/>
              <a:t>Para </a:t>
            </a:r>
            <a:r>
              <a:rPr lang="es-ES" sz="2810" dirty="0" smtClean="0"/>
              <a:t>nosotros, la teshuvá garantiza la expiación. </a:t>
            </a:r>
            <a:endParaRPr lang="es-ES" sz="2810" dirty="0" smtClean="0"/>
          </a:p>
          <a:p>
            <a:pPr marL="596900" indent="-571500">
              <a:buNone/>
            </a:pPr>
            <a:r>
              <a:rPr lang="es-ES" sz="2810" dirty="0" smtClean="0"/>
              <a:t>Para </a:t>
            </a:r>
            <a:r>
              <a:rPr lang="es-ES" sz="2810" dirty="0" smtClean="0"/>
              <a:t>otros, la teshuvá puede lograr la expiación de los pecados pasados, una gran recompensa por la acción en sí o algo intermedio.</a:t>
            </a:r>
            <a:endParaRPr lang="es-ES" sz="2810" dirty="0" smtClean="0"/>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V. Pedir </a:t>
            </a:r>
            <a:r>
              <a:rPr lang="es-ES" dirty="0" smtClean="0"/>
              <a:t>perdón</a:t>
            </a:r>
          </a:p>
          <a:p>
            <a:pPr marL="596900" indent="-571500">
              <a:buNone/>
            </a:pPr>
            <a:r>
              <a:rPr lang="es-ES" dirty="0" smtClean="0"/>
              <a:t>El </a:t>
            </a:r>
            <a:r>
              <a:rPr lang="es-ES" dirty="0" smtClean="0"/>
              <a:t>Jafetz Jaim (1:4:12), citando a </a:t>
            </a:r>
            <a:r>
              <a:rPr lang="es-ES" dirty="0" smtClean="0"/>
              <a:t>Rabeinu Yona </a:t>
            </a:r>
            <a:r>
              <a:rPr lang="es-ES" dirty="0" smtClean="0"/>
              <a:t>(Shaarei Teshuvá 3:207), escribe que si dices </a:t>
            </a:r>
            <a:r>
              <a:rPr lang="es-ES" i="1" dirty="0" smtClean="0"/>
              <a:t>lashón hará </a:t>
            </a:r>
            <a:r>
              <a:rPr lang="es-ES" dirty="0" smtClean="0"/>
              <a:t>sobre alguien, debes pedirle perdón incluso si no lo sabe. Se cuenta (ver la edición Dirshu de Jafetz Jaim, ad loc., n. 92) que el autor de la obra, conocido como Jafetz Jaim, llevó el manuscrito a Rav Israel Salanter para su aprobación.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Rav </a:t>
            </a:r>
            <a:r>
              <a:rPr lang="es-ES" dirty="0" smtClean="0"/>
              <a:t>Israel Salanter se negó debido a esta decisión. </a:t>
            </a:r>
            <a:endParaRPr lang="es-ES" dirty="0" smtClean="0"/>
          </a:p>
          <a:p>
            <a:pPr marL="596900" indent="-571500">
              <a:buNone/>
            </a:pPr>
            <a:r>
              <a:rPr lang="es-ES" dirty="0" smtClean="0"/>
              <a:t>Él </a:t>
            </a:r>
            <a:r>
              <a:rPr lang="es-ES" dirty="0" smtClean="0"/>
              <a:t>cree que no se debe pedir disculpas a alguien que no sabe acerca del lashón hará, porque al hacerlo lo lastimarás (ver la edición </a:t>
            </a:r>
            <a:r>
              <a:rPr lang="es-ES" dirty="0" smtClean="0"/>
              <a:t>Orechot </a:t>
            </a:r>
            <a:r>
              <a:rPr lang="es-ES" dirty="0" smtClean="0"/>
              <a:t>Jaim de Jafetz Jaim, ad loc., n. 142; Rav Moshe Sternbuch, Mo’adim </a:t>
            </a:r>
            <a:r>
              <a:rPr lang="es-ES" dirty="0" smtClean="0"/>
              <a:t>U- Zemanim</a:t>
            </a:r>
            <a:r>
              <a:rPr lang="es-ES" dirty="0" smtClean="0"/>
              <a:t>, vol. 1 n. 55).</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Tal vez podamos entender este desacuerdo basándonos en nuestra categorización anterior. </a:t>
            </a:r>
            <a:endParaRPr lang="es-ES" dirty="0" smtClean="0"/>
          </a:p>
          <a:p>
            <a:pPr marL="596900" indent="-571500">
              <a:buNone/>
            </a:pPr>
            <a:r>
              <a:rPr lang="es-ES" dirty="0" smtClean="0"/>
              <a:t>Si </a:t>
            </a:r>
            <a:r>
              <a:rPr lang="es-ES" dirty="0" smtClean="0"/>
              <a:t>la teshuvá es una función de </a:t>
            </a:r>
            <a:r>
              <a:rPr lang="es-ES" dirty="0" smtClean="0"/>
              <a:t>Emet, </a:t>
            </a:r>
            <a:r>
              <a:rPr lang="es-ES" dirty="0" smtClean="0"/>
              <a:t>entonces no tienes elección. </a:t>
            </a:r>
            <a:endParaRPr lang="es-ES" dirty="0" smtClean="0"/>
          </a:p>
          <a:p>
            <a:pPr marL="596900" indent="-571500">
              <a:buNone/>
            </a:pPr>
            <a:r>
              <a:rPr lang="es-ES" dirty="0" smtClean="0"/>
              <a:t>Tienes </a:t>
            </a:r>
            <a:r>
              <a:rPr lang="es-ES" dirty="0" smtClean="0"/>
              <a:t>que cumplir con todos los pasos para lograr el perdón. No puedes saltear el paso de pedir perdón porque entonces tu teshuvá está incompleta y no mereces el perdón.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r>
              <a:rPr lang="es-ES" dirty="0" smtClean="0"/>
              <a:t>Sin </a:t>
            </a:r>
            <a:r>
              <a:rPr lang="es-ES" dirty="0" smtClean="0"/>
              <a:t>embargo, si la teshuvá es una función del </a:t>
            </a:r>
            <a:r>
              <a:rPr lang="es-ES" dirty="0" smtClean="0"/>
              <a:t>jésed, </a:t>
            </a:r>
            <a:r>
              <a:rPr lang="es-ES" dirty="0" smtClean="0"/>
              <a:t>entonces tenemos que apelar a la visión más amplia de Dios. </a:t>
            </a:r>
            <a:endParaRPr lang="es-ES" dirty="0" smtClean="0"/>
          </a:p>
          <a:p>
            <a:pPr marL="596900" indent="-571500">
              <a:buNone/>
            </a:pPr>
            <a:r>
              <a:rPr lang="es-ES" dirty="0" smtClean="0"/>
              <a:t>Causar </a:t>
            </a:r>
            <a:r>
              <a:rPr lang="es-ES" dirty="0" smtClean="0"/>
              <a:t>más daño al disculparse alejaría, en lugar de acercar, la misericordia divina y, por lo tanto, no debería disculparse si al hacerlo dañará aún más a la víctima.</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596900" indent="-571500">
              <a:buNone/>
            </a:pPr>
            <a:endParaRPr lang="es-ES" dirty="0" smtClean="0"/>
          </a:p>
        </p:txBody>
      </p:sp>
      <p:pic>
        <p:nvPicPr>
          <p:cNvPr id="3074" name="Picture 2"/>
          <p:cNvPicPr>
            <a:picLocks noChangeAspect="1" noChangeArrowheads="1"/>
          </p:cNvPicPr>
          <p:nvPr/>
        </p:nvPicPr>
        <p:blipFill>
          <a:blip r:embed="rId3"/>
          <a:srcRect/>
          <a:stretch>
            <a:fillRect/>
          </a:stretch>
        </p:blipFill>
        <p:spPr bwMode="auto">
          <a:xfrm>
            <a:off x="240632" y="1756630"/>
            <a:ext cx="8469559" cy="4580214"/>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b="1" dirty="0" smtClean="0">
                <a:solidFill>
                  <a:srgbClr val="FF0000"/>
                </a:solidFill>
              </a:rPr>
              <a:t>Ir y venir: la manera en que juzgamos a los demás</a:t>
            </a:r>
          </a:p>
          <a:p>
            <a:pPr marL="0" indent="0" algn="ctr">
              <a:buNone/>
            </a:pPr>
            <a:r>
              <a:rPr lang="es-CO" sz="2400" b="1" dirty="0" smtClean="0">
                <a:solidFill>
                  <a:schemeClr val="bg2">
                    <a:lumMod val="75000"/>
                  </a:schemeClr>
                </a:solidFill>
              </a:rPr>
              <a:t>Devarim </a:t>
            </a:r>
            <a:r>
              <a:rPr lang="es-CO" sz="2400" b="1" dirty="0" smtClean="0">
                <a:solidFill>
                  <a:schemeClr val="bg2">
                    <a:lumMod val="75000"/>
                  </a:schemeClr>
                </a:solidFill>
              </a:rPr>
              <a:t>29:9 – 31:30 </a:t>
            </a:r>
            <a:r>
              <a:rPr lang="es-CO" sz="2400" b="1" noProof="1" smtClean="0">
                <a:solidFill>
                  <a:schemeClr val="bg2">
                    <a:lumMod val="75000"/>
                  </a:schemeClr>
                </a:solidFill>
              </a:rPr>
              <a:t>y Yeshayahu 61:10 al 63:9</a:t>
            </a:r>
          </a:p>
          <a:p>
            <a:pPr>
              <a:buNone/>
            </a:pPr>
            <a:r>
              <a:rPr lang="es-ES" sz="2000" dirty="0" smtClean="0"/>
              <a:t>De las notas </a:t>
            </a:r>
            <a:r>
              <a:rPr lang="es-ES" sz="2000" dirty="0" smtClean="0"/>
              <a:t>del Rabí Yaakov Haber</a:t>
            </a:r>
            <a:endParaRPr lang="es-ES" sz="2000" dirty="0" smtClean="0"/>
          </a:p>
          <a:p>
            <a:pPr>
              <a:buNone/>
            </a:pPr>
            <a:r>
              <a:rPr lang="es-ES" dirty="0" smtClean="0"/>
              <a:t>Moisés</a:t>
            </a:r>
            <a:r>
              <a:rPr lang="es-ES" dirty="0" smtClean="0"/>
              <a:t>, en una de sus últimas charlas al pueblo judío, anuncia su retiro y el nombramiento de su sucesor, Josué. Dice: "Tengo hoy 120 años y ya no puedo ir ni venir" </a:t>
            </a:r>
            <a:r>
              <a:rPr lang="es-ES" sz="2000" b="1" dirty="0" smtClean="0"/>
              <a:t>(Deuteronomio 31:2). </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Más </a:t>
            </a:r>
            <a:r>
              <a:rPr lang="es-ES" dirty="0" smtClean="0"/>
              <a:t>adelante leemos: "Moisés tenía 120 años cuando murió; sus ojos no se habían oscurecido, ni su fuerza natural había menguado" </a:t>
            </a:r>
            <a:r>
              <a:rPr lang="es-ES" sz="2000" b="1" dirty="0" smtClean="0"/>
              <a:t>(Deuteronomio 34:7). </a:t>
            </a:r>
            <a:endParaRPr lang="es-ES" b="1" dirty="0" smtClean="0"/>
          </a:p>
          <a:p>
            <a:pPr>
              <a:buNone/>
            </a:pPr>
            <a:r>
              <a:rPr lang="es-ES" dirty="0" smtClean="0"/>
              <a:t>¡</a:t>
            </a:r>
            <a:r>
              <a:rPr lang="es-ES" dirty="0" smtClean="0"/>
              <a:t>Parece que tenemos una contradicción aquí! ¿Por qué dice Moisés que ya no podía moverse? </a:t>
            </a:r>
            <a:endParaRPr lang="es-ES" dirty="0" smtClean="0"/>
          </a:p>
          <a:p>
            <a:pPr>
              <a:buNone/>
            </a:pPr>
            <a:r>
              <a:rPr lang="es-ES" dirty="0" smtClean="0"/>
              <a:t>Rashi </a:t>
            </a:r>
            <a:r>
              <a:rPr lang="es-ES" dirty="0" smtClean="0"/>
              <a:t>explica que quiere decir: ya no podía maniobrar en la Torá.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t>En </a:t>
            </a:r>
            <a:r>
              <a:rPr lang="es-ES" sz="2800" dirty="0" smtClean="0"/>
              <a:t>otras palabras, las fuentes de la Torá se le habían cerrado</a:t>
            </a:r>
            <a:r>
              <a:rPr lang="es-ES" sz="2800" dirty="0" smtClean="0"/>
              <a:t>.</a:t>
            </a:r>
          </a:p>
          <a:p>
            <a:pPr>
              <a:buNone/>
            </a:pPr>
            <a:r>
              <a:rPr lang="es-ES" sz="2800" dirty="0" smtClean="0"/>
              <a:t>El Rambán explica que esto fue un milagro. ¡Pero esto parece muy cruel! Después de todo, la Torá fue toda la vida de Moisés. </a:t>
            </a:r>
            <a:endParaRPr lang="es-ES" sz="2800" dirty="0" smtClean="0"/>
          </a:p>
          <a:p>
            <a:pPr>
              <a:buNone/>
            </a:pPr>
            <a:r>
              <a:rPr lang="es-ES" sz="2800" dirty="0" smtClean="0"/>
              <a:t>¿</a:t>
            </a:r>
            <a:r>
              <a:rPr lang="es-ES" sz="2800" dirty="0" smtClean="0"/>
              <a:t>Es esta su recompensa por una vida de enseñar Torá, que se le impida continuar con esto? El Rambam continúa explicando que esto se hizo para que fuera más fácil para Moisés entregar las riendas del liderazgo a Josué. </a:t>
            </a:r>
            <a:endParaRPr lang="es-E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Pero </a:t>
            </a:r>
            <a:r>
              <a:rPr lang="es-ES" dirty="0" smtClean="0"/>
              <a:t>esta explicación también presenta una dificultad: es difícil entender cómo Moisés, de entre todos los pueblos, fue tan mezquino como para encontrar difícil renunciar a su posición de líder</a:t>
            </a:r>
            <a:r>
              <a:rPr lang="es-ES" dirty="0" smtClean="0"/>
              <a:t>.</a:t>
            </a:r>
          </a:p>
          <a:p>
            <a:pPr>
              <a:buNone/>
            </a:pPr>
            <a:r>
              <a:rPr lang="es-ES" dirty="0" smtClean="0"/>
              <a:t>Para enfatizar este punto, permítanme contar un midrash. El día de la transferencia del liderazgo de Moisés a Josué, Moisés fue a visitar a Josué en su tienda.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a:t>
            </a:r>
            <a:r>
              <a:rPr lang="es-ES" sz="3000" dirty="0" smtClean="0"/>
              <a:t>Esto era inusual, ya que la gente generalmente venía a Moisés como Rabí.) </a:t>
            </a:r>
            <a:endParaRPr lang="es-ES" sz="3000" dirty="0" smtClean="0"/>
          </a:p>
          <a:p>
            <a:pPr>
              <a:buNone/>
            </a:pPr>
            <a:r>
              <a:rPr lang="es-ES" sz="3000" dirty="0" smtClean="0"/>
              <a:t>Josué </a:t>
            </a:r>
            <a:r>
              <a:rPr lang="es-ES" sz="3000" dirty="0" smtClean="0"/>
              <a:t>vio venir a Moisés y salió corriendo a saludarlo. Caminaron juntos hacia la Tienda de la Reunión, donde Dios se comunicaría con Moisés, y Moisés hizo que Josué caminara a su derecha, simbolizando su nueva posición de liderazgo. En la tienda, la santa presencia de Dios descendió, por primera vez, sobre Josué y no sobre Moisés.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Cuando </a:t>
            </a:r>
            <a:r>
              <a:rPr lang="es-ES" dirty="0" smtClean="0"/>
              <a:t>la presencia de Dios se levantó nuevamente, Moisés le preguntó a Josué qué era lo que Dios le había dicho, Josué respondió: "Cuando Dios solía comunicarse contigo, ¿alguna vez te pregunté qué te dijo Dios?" </a:t>
            </a:r>
            <a:endParaRPr lang="es-ES" dirty="0" smtClean="0"/>
          </a:p>
          <a:p>
            <a:pPr>
              <a:buNone/>
            </a:pPr>
            <a:r>
              <a:rPr lang="es-ES" dirty="0" smtClean="0"/>
              <a:t>Cuando </a:t>
            </a:r>
            <a:r>
              <a:rPr lang="es-ES" dirty="0" smtClean="0"/>
              <a:t>Moisés oyó esto, exclamó: “¡Dios, dame cien muertes, pero no este sentimiento de celos!” (</a:t>
            </a:r>
            <a:r>
              <a:rPr lang="es-ES" dirty="0" err="1" smtClean="0"/>
              <a:t>Yalkut</a:t>
            </a:r>
            <a:r>
              <a:rPr lang="es-ES" dirty="0" smtClean="0"/>
              <a:t>)</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Esta es una historia notable. </a:t>
            </a:r>
            <a:endParaRPr lang="es-ES" dirty="0" smtClean="0"/>
          </a:p>
          <a:p>
            <a:pPr>
              <a:buNone/>
            </a:pPr>
            <a:r>
              <a:rPr lang="es-ES" dirty="0" smtClean="0"/>
              <a:t>Podemos </a:t>
            </a:r>
            <a:r>
              <a:rPr lang="es-ES" dirty="0" smtClean="0"/>
              <a:t>estar seguros de que si Moisés, el más humilde de todos los hombres, era susceptible a tales sentimientos de orgullo y celos, entonces también lo es cada persona que haya vivido</a:t>
            </a:r>
            <a:r>
              <a:rPr lang="es-ES" dirty="0" smtClean="0"/>
              <a:t>.</a:t>
            </a:r>
          </a:p>
          <a:p>
            <a:pPr>
              <a:buNone/>
            </a:pPr>
            <a:r>
              <a:rPr lang="es-ES" dirty="0" smtClean="0"/>
              <a:t>Rabí </a:t>
            </a:r>
            <a:r>
              <a:rPr lang="es-ES" dirty="0" smtClean="0"/>
              <a:t>Yehoshua ben Gamla, el líder del Sanedrín en el primer siglo, dijo: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a:t>
            </a:r>
            <a:r>
              <a:rPr lang="es-ES" sz="3000" dirty="0" smtClean="0"/>
              <a:t>Antes de aceptar este cargo, si alguien me lo hubiera sugerido, lo habría atado frente a un león” (¡supongo que era una figura retórica!). “Pero ahora que tengo este cargo, si alguien me pidiera que renuncie, ¡vertería una jarra de agua hirviendo sobre él! </a:t>
            </a:r>
            <a:endParaRPr lang="es-ES" sz="3000" dirty="0" smtClean="0"/>
          </a:p>
          <a:p>
            <a:pPr>
              <a:buNone/>
            </a:pPr>
            <a:r>
              <a:rPr lang="es-ES" sz="3000" dirty="0" smtClean="0"/>
              <a:t>Aprendí </a:t>
            </a:r>
            <a:r>
              <a:rPr lang="es-ES" sz="3000" dirty="0" smtClean="0"/>
              <a:t>esto de Saúl; antes de convertirse en rey se escondió del honor, pero después, cuando David quiso quitárselo, Saúl trató de matarlo” </a:t>
            </a:r>
            <a:r>
              <a:rPr lang="es-ES" sz="2000" b="1" dirty="0" smtClean="0"/>
              <a:t>(Talmud Menajot 98)</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No hay nada más frágil que los sentimientos de las personas. He aquí una historia real. </a:t>
            </a:r>
            <a:endParaRPr lang="es-ES" dirty="0" smtClean="0"/>
          </a:p>
          <a:p>
            <a:pPr>
              <a:buNone/>
            </a:pPr>
            <a:r>
              <a:rPr lang="es-ES" dirty="0" smtClean="0"/>
              <a:t>Un </a:t>
            </a:r>
            <a:r>
              <a:rPr lang="es-ES" dirty="0" smtClean="0"/>
              <a:t>hombre que conozco pidió prestados diez mil dólares a un amigo suyo, un multimillonario. Aceptó devolverle el dinero al cabo de un año. </a:t>
            </a:r>
            <a:endParaRPr lang="es-ES" dirty="0" smtClean="0"/>
          </a:p>
          <a:p>
            <a:pPr>
              <a:buNone/>
            </a:pPr>
            <a:r>
              <a:rPr lang="es-ES" dirty="0" smtClean="0"/>
              <a:t>Sin </a:t>
            </a:r>
            <a:r>
              <a:rPr lang="es-ES" dirty="0" smtClean="0"/>
              <a:t>embargo, cuando se cumplió el año, se dio cuenta de que no tenía dinero para pagar la deuda.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Pero </a:t>
            </a:r>
            <a:r>
              <a:rPr lang="es-ES" dirty="0" smtClean="0"/>
              <a:t>no habló con su amigo sobre el problema, ya que esperaba encontrar el dinero de alguna manera pronto. De esta manera, pasó una semana, dos semanas, un mes, dos meses, y todavía no podía encontrar el dinero para pagar. </a:t>
            </a:r>
            <a:endParaRPr lang="es-ES" dirty="0" smtClean="0"/>
          </a:p>
          <a:p>
            <a:pPr>
              <a:buNone/>
            </a:pPr>
            <a:r>
              <a:rPr lang="es-ES" dirty="0" smtClean="0"/>
              <a:t>Pero </a:t>
            </a:r>
            <a:r>
              <a:rPr lang="es-ES" dirty="0" smtClean="0"/>
              <a:t>seguía sin hablar del problema con su amigo, ya que seguía esperando que el dinero apareciera de alguna manera.</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 estas alturas, estaba demasiado avergonzado incluso de estar en la misma habitación que su amigo, ya que no soportaba la forma en que su amigo lo miraba (aunque su amigo nunca mencionó el tema). </a:t>
            </a:r>
            <a:endParaRPr lang="es-ES" dirty="0" smtClean="0"/>
          </a:p>
          <a:p>
            <a:pPr>
              <a:buNone/>
            </a:pPr>
            <a:r>
              <a:rPr lang="es-ES" dirty="0" smtClean="0"/>
              <a:t>Así </a:t>
            </a:r>
            <a:r>
              <a:rPr lang="es-ES" dirty="0" smtClean="0"/>
              <a:t>que fue a rezar a otra sinagoga, y si estaba en una boda en la que su amigo aparecería, se iba inmediatamente.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Pero </a:t>
            </a:r>
            <a:r>
              <a:rPr lang="es-ES" sz="3000" dirty="0" smtClean="0"/>
              <a:t>ni siquiera esto fue suficiente para detener su humillación, ya que a veces no podía evitar cruzarse con su amigo en la calle</a:t>
            </a:r>
            <a:r>
              <a:rPr lang="es-ES" sz="3000" dirty="0" smtClean="0"/>
              <a:t>.</a:t>
            </a:r>
          </a:p>
          <a:p>
            <a:pPr>
              <a:buNone/>
            </a:pPr>
            <a:r>
              <a:rPr lang="es-ES" sz="3000" dirty="0" smtClean="0"/>
              <a:t>Finalmente (como el dinero seguía sin aparecer) decidió que lo único que le quedaba por hacer era abandonar la ciudad. </a:t>
            </a:r>
            <a:endParaRPr lang="es-ES" sz="3000" dirty="0" smtClean="0"/>
          </a:p>
          <a:p>
            <a:pPr>
              <a:buNone/>
            </a:pPr>
            <a:r>
              <a:rPr lang="es-ES" sz="3000" dirty="0" smtClean="0"/>
              <a:t>Se </a:t>
            </a:r>
            <a:r>
              <a:rPr lang="es-ES" sz="3000" dirty="0" smtClean="0"/>
              <a:t>lo contó a su rabino, quien le respondió: "Pero ¿por qué te vas?". Aquí tienes un buen trabajo, una buena casa y tus hijos van a la escuela aquí”.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Luego </a:t>
            </a:r>
            <a:r>
              <a:rPr lang="es-ES" dirty="0" smtClean="0"/>
              <a:t>le contó al rabino toda la historia y el rabino le dijo: “Bueno, no puedo impedir que te vayas, si eso es lo que quieres, pero al menos ve y habla con tu amigo”. </a:t>
            </a:r>
            <a:endParaRPr lang="es-ES" dirty="0" smtClean="0"/>
          </a:p>
          <a:p>
            <a:pPr>
              <a:buNone/>
            </a:pPr>
            <a:r>
              <a:rPr lang="es-ES" dirty="0" smtClean="0"/>
              <a:t>Se </a:t>
            </a:r>
            <a:r>
              <a:rPr lang="es-ES" dirty="0" smtClean="0"/>
              <a:t>armó de valor y, después de algunas noches sin dormir, fue a la casa de su amigo. Apenas podía hablar y comenzó: “Sabes, hace dos años te pedí prestados diez mil dólares…”. “¿Lo hiciste?”, respondió el amigo.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t>
            </a:r>
            <a:r>
              <a:rPr lang="es-ES" dirty="0" smtClean="0"/>
              <a:t>Lo comprobaré en la oficina mañana</a:t>
            </a:r>
            <a:r>
              <a:rPr lang="es-ES" dirty="0" smtClean="0"/>
              <a:t>”.</a:t>
            </a:r>
          </a:p>
          <a:p>
            <a:pPr>
              <a:buNone/>
            </a:pPr>
            <a:r>
              <a:rPr lang="es-ES" dirty="0" smtClean="0"/>
              <a:t>El punto es este: los sentimientos de este hombre, aunque probablemente nos parezcan idiotas, eran lo suficientemente reales para él y es nuestro deber ser considerados con ellos. </a:t>
            </a:r>
            <a:endParaRPr lang="es-ES" dirty="0" smtClean="0"/>
          </a:p>
          <a:p>
            <a:pPr>
              <a:buNone/>
            </a:pPr>
            <a:r>
              <a:rPr lang="es-ES" dirty="0" smtClean="0"/>
              <a:t>De </a:t>
            </a:r>
            <a:r>
              <a:rPr lang="es-ES" dirty="0" smtClean="0"/>
              <a:t>hecho, ¡esa es la halajá!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Según </a:t>
            </a:r>
            <a:r>
              <a:rPr lang="es-ES" dirty="0" smtClean="0"/>
              <a:t>el Shulján Aruj, si alguien te debe dinero y sabes que no puede pagar, no debes avergonzarlo pidiéndoselo, o incluso discutiendo la deuda en su presencia, o incluso insinuándola, o incluso apareciendo ante él. </a:t>
            </a:r>
            <a:endParaRPr lang="es-ES" dirty="0" smtClean="0"/>
          </a:p>
          <a:p>
            <a:pPr>
              <a:buNone/>
            </a:pPr>
            <a:r>
              <a:rPr lang="es-ES" dirty="0" smtClean="0"/>
              <a:t>¡</a:t>
            </a:r>
            <a:r>
              <a:rPr lang="es-ES" dirty="0" smtClean="0"/>
              <a:t>A él, si eso lo avergüenza! (Esto no es para criticar el comportamiento del millonario de la historia, que era un tzadik).</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 halajá se preocupa mucho por los sentimientos de las personas</a:t>
            </a:r>
            <a:r>
              <a:rPr lang="es-ES" dirty="0" smtClean="0"/>
              <a:t>.</a:t>
            </a:r>
          </a:p>
          <a:p>
            <a:pPr>
              <a:buNone/>
            </a:pPr>
            <a:r>
              <a:rPr lang="es-ES" dirty="0" smtClean="0"/>
              <a:t>El </a:t>
            </a:r>
            <a:r>
              <a:rPr lang="es-ES" dirty="0" smtClean="0"/>
              <a:t>deseo de no ser humillado es tan humano como tener ojos, nariz y dos orejas. </a:t>
            </a:r>
            <a:endParaRPr lang="es-ES" dirty="0" smtClean="0"/>
          </a:p>
          <a:p>
            <a:pPr>
              <a:buNone/>
            </a:pPr>
            <a:r>
              <a:rPr lang="es-ES" dirty="0" smtClean="0"/>
              <a:t>Todo </a:t>
            </a:r>
            <a:r>
              <a:rPr lang="es-ES" dirty="0" smtClean="0"/>
              <a:t>está en la forma en que Dios nos creó. No encontramos ninguna crítica divina a Moisés, Saúl o R' Yehoshua ben Gamla por sus sensibilidades demasiado humanas.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Lo </a:t>
            </a:r>
            <a:r>
              <a:rPr lang="es-ES" sz="2900" dirty="0" smtClean="0"/>
              <a:t>que consideramos como estrechez de miras ocurre incluso entre los más grandes de nosotros</a:t>
            </a:r>
            <a:r>
              <a:rPr lang="es-ES" sz="2900" dirty="0" smtClean="0"/>
              <a:t>.</a:t>
            </a:r>
          </a:p>
          <a:p>
            <a:pPr>
              <a:buNone/>
            </a:pPr>
            <a:r>
              <a:rPr lang="es-ES" sz="2900" dirty="0" smtClean="0"/>
              <a:t>En esta época del año, es importante que aumentemos nuestra preocupación por las sensibilidades de nuestros vecinos, y lo hacemos al darnos cuenta de que tales sensibilidades, incluso aquellas que consideramos </a:t>
            </a:r>
            <a:r>
              <a:rPr lang="es-ES" sz="2900" dirty="0" smtClean="0"/>
              <a:t>“locuras", </a:t>
            </a:r>
            <a:r>
              <a:rPr lang="es-ES" sz="2900" dirty="0" smtClean="0"/>
              <a:t>son parte de su realidad y son nuestra preocupación tanto como la de ellos.</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¿Cómo decide el </a:t>
            </a:r>
            <a:r>
              <a:rPr lang="es-ES" dirty="0" smtClean="0"/>
              <a:t>Ribonó </a:t>
            </a:r>
            <a:r>
              <a:rPr lang="es-ES" dirty="0" smtClean="0"/>
              <a:t>Shel Olam nuestro destino para el año entrante? </a:t>
            </a:r>
            <a:endParaRPr lang="es-ES" dirty="0" smtClean="0"/>
          </a:p>
          <a:p>
            <a:pPr>
              <a:buNone/>
            </a:pPr>
            <a:r>
              <a:rPr lang="es-ES" dirty="0" smtClean="0"/>
              <a:t>¿</a:t>
            </a:r>
            <a:r>
              <a:rPr lang="es-ES" dirty="0" smtClean="0"/>
              <a:t>Cómo nos juzga? </a:t>
            </a:r>
            <a:endParaRPr lang="es-ES" dirty="0" smtClean="0"/>
          </a:p>
          <a:p>
            <a:pPr>
              <a:buNone/>
            </a:pPr>
            <a:r>
              <a:rPr lang="es-ES" dirty="0" smtClean="0"/>
              <a:t>La </a:t>
            </a:r>
            <a:r>
              <a:rPr lang="es-ES" dirty="0" smtClean="0"/>
              <a:t>respuesta es simple: de la misma manera en que juzgamos a los demás</a:t>
            </a:r>
            <a:r>
              <a:rPr lang="es-ES" dirty="0" smtClean="0"/>
              <a:t>.</a:t>
            </a:r>
          </a:p>
          <a:p>
            <a:pPr>
              <a:buNone/>
            </a:pPr>
            <a:r>
              <a:rPr lang="es-ES" dirty="0" smtClean="0"/>
              <a:t>Un </a:t>
            </a:r>
            <a:r>
              <a:rPr lang="es-ES" dirty="0" smtClean="0"/>
              <a:t>Midrash. Hashem le dijo a Moshe "</a:t>
            </a:r>
            <a:r>
              <a:rPr lang="es-ES" b="1" i="1" dirty="0" smtClean="0"/>
              <a:t>Hain </a:t>
            </a:r>
            <a:r>
              <a:rPr lang="es-ES" b="1" i="1" dirty="0" smtClean="0"/>
              <a:t>Kirvú Yamejó Lamús</a:t>
            </a:r>
            <a:r>
              <a:rPr lang="es-ES" dirty="0" smtClean="0"/>
              <a:t>". Tu tiempo ha llegado. El fin de tu vida ha llegado.</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 palabra hebrea 'Hain', explican los comentaristas, implica finalidad. </a:t>
            </a:r>
            <a:endParaRPr lang="es-ES" dirty="0" smtClean="0"/>
          </a:p>
          <a:p>
            <a:pPr>
              <a:buNone/>
            </a:pPr>
            <a:r>
              <a:rPr lang="es-ES" dirty="0" smtClean="0"/>
              <a:t>Hashem </a:t>
            </a:r>
            <a:r>
              <a:rPr lang="es-ES" dirty="0" smtClean="0"/>
              <a:t>le dijo a Moshe: "Has estado rezando, discutiendo y negociando conmigo para extender tu vida. No va a suceder. La conversación está cerrada. La decisión ha sido tomada. "¡Hain!" Tu tiempo ha llegado. No vivirás para entrar en la tierra de Israel".</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Moshe se encogió ante la finalidad de la declaración. </a:t>
            </a:r>
            <a:endParaRPr lang="es-ES" sz="3000" dirty="0" smtClean="0"/>
          </a:p>
          <a:p>
            <a:pPr>
              <a:buNone/>
            </a:pPr>
            <a:r>
              <a:rPr lang="es-ES" sz="3000" dirty="0" smtClean="0"/>
              <a:t>"¿</a:t>
            </a:r>
            <a:r>
              <a:rPr lang="es-ES" sz="3000" dirty="0" smtClean="0"/>
              <a:t>Por qué tienes que decir 'Hain'? ¡Es tan definitivo</a:t>
            </a:r>
            <a:r>
              <a:rPr lang="es-ES" sz="3000" dirty="0" smtClean="0"/>
              <a:t>!“</a:t>
            </a:r>
          </a:p>
          <a:p>
            <a:pPr>
              <a:buNone/>
            </a:pPr>
            <a:r>
              <a:rPr lang="es-ES" sz="3000" dirty="0" smtClean="0"/>
              <a:t>Hashem </a:t>
            </a:r>
            <a:r>
              <a:rPr lang="es-ES" sz="3000" dirty="0" smtClean="0"/>
              <a:t>respondió: "Porque dijiste 'Hain' cuando describiste la condición del pueblo judío. Mucho antes, en la zarza ardiente, cuando originalmente te encargué la misión de liberar al pueblo judío, dijiste </a:t>
            </a:r>
            <a:r>
              <a:rPr lang="es-ES" sz="3000" i="1" dirty="0" smtClean="0"/>
              <a:t>'Hain lo </a:t>
            </a:r>
            <a:r>
              <a:rPr lang="es-ES" sz="3000" i="1" dirty="0" smtClean="0"/>
              <a:t>Yishmá </a:t>
            </a:r>
            <a:r>
              <a:rPr lang="es-ES" sz="3000" i="1" dirty="0" smtClean="0"/>
              <a:t>lee'. </a:t>
            </a:r>
            <a:endParaRPr lang="es-ES" sz="3000" i="1" dirty="0" smtClean="0"/>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 </a:t>
            </a:r>
            <a:r>
              <a:rPr lang="es-ES" dirty="0" smtClean="0"/>
              <a:t>pueblo judío definitivamente no me escuchará. Fuiste tan definitivo al respecto. Yo también soy definitivo". </a:t>
            </a:r>
            <a:r>
              <a:rPr lang="es-ES" sz="2000" b="1" dirty="0" smtClean="0"/>
              <a:t>(Midrash Rabbá)</a:t>
            </a:r>
            <a:endParaRPr lang="es-ES" b="1" dirty="0" smtClean="0"/>
          </a:p>
          <a:p>
            <a:pPr>
              <a:buNone/>
            </a:pPr>
            <a:r>
              <a:rPr lang="es-ES" dirty="0" smtClean="0"/>
              <a:t>Moshe Rabeinu dictó una sentencia de cadena perpetua a su pueblo. No escucharán, punto. Su evaluación psicológica fue correcta. El pueblo de Israel no parecía ser candidato a la redención, pero sí escuchó. Moshe no tuvo en cuenta su capacidad de cambiar y crecer.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Observó </a:t>
            </a:r>
            <a:r>
              <a:rPr lang="es-ES" sz="3000" dirty="0" smtClean="0"/>
              <a:t>lo que eran y los encasilló. Eso fue un error. Nunca se puede etiquetar a alguien ni congelarlo en un lugar. Ayer no es hoy, y lo que hago hoy no es necesariamente la definición de mi vida. </a:t>
            </a:r>
            <a:endParaRPr lang="es-ES" sz="3000" dirty="0" smtClean="0"/>
          </a:p>
          <a:p>
            <a:pPr>
              <a:buNone/>
            </a:pPr>
            <a:r>
              <a:rPr lang="es-ES" sz="3000" dirty="0" smtClean="0"/>
              <a:t>Ciertamente </a:t>
            </a:r>
            <a:r>
              <a:rPr lang="es-ES" sz="3000" dirty="0" smtClean="0"/>
              <a:t>no queremos que Dios nos juzgue por lo que somos, queremos que Él observe lo que podríamos ser. Queremos que Él vincule nuestro destino con nuestro potencial.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Si </a:t>
            </a:r>
            <a:r>
              <a:rPr lang="es-ES" dirty="0" smtClean="0"/>
              <a:t>queremos ese tipo de decisión de Dios, debemos dejar de categorizar a las personas, dejar de encasillarlas y tal vez dejar de juzgarlas por completo. </a:t>
            </a:r>
            <a:endParaRPr lang="es-ES" dirty="0" smtClean="0"/>
          </a:p>
          <a:p>
            <a:pPr>
              <a:buNone/>
            </a:pPr>
            <a:r>
              <a:rPr lang="es-ES" dirty="0" smtClean="0"/>
              <a:t>La </a:t>
            </a:r>
            <a:r>
              <a:rPr lang="es-ES" dirty="0" smtClean="0"/>
              <a:t>forma en que juzgamos es la forma en que Hashem nos juzga a nosotros</a:t>
            </a:r>
            <a:r>
              <a:rPr lang="es-ES" dirty="0" smtClean="0"/>
              <a:t>.</a:t>
            </a:r>
          </a:p>
          <a:p>
            <a:pPr>
              <a:buNone/>
            </a:pPr>
            <a:r>
              <a:rPr lang="es-ES" dirty="0" smtClean="0"/>
              <a:t>Cierto día </a:t>
            </a:r>
            <a:r>
              <a:rPr lang="es-ES" dirty="0" smtClean="0"/>
              <a:t>conocí a un joven a quien, de niño, le diagnosticaron una sopa de letras de problemas de aprendizaje.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Su </a:t>
            </a:r>
            <a:r>
              <a:rPr lang="es-ES" dirty="0" smtClean="0"/>
              <a:t>comportamiento era tan inmanejable que, después de una tremenda agonía, sus padres lo enviaron a un internado especial en el Medio Oeste. </a:t>
            </a:r>
            <a:endParaRPr lang="es-ES" dirty="0" smtClean="0"/>
          </a:p>
          <a:p>
            <a:pPr>
              <a:buNone/>
            </a:pPr>
            <a:r>
              <a:rPr lang="es-ES" dirty="0" smtClean="0"/>
              <a:t>Recibieron </a:t>
            </a:r>
            <a:r>
              <a:rPr lang="es-ES" dirty="0" smtClean="0"/>
              <a:t>decisiones rabínicas que les permitían renunciar a la observancia de la </a:t>
            </a:r>
            <a:r>
              <a:rPr lang="es-ES" dirty="0" smtClean="0"/>
              <a:t>Kashrut </a:t>
            </a:r>
            <a:r>
              <a:rPr lang="es-ES" dirty="0" smtClean="0"/>
              <a:t>y el Shabat del niño para que pudiera asistir a este programa. Sus padres lo describieron como un "</a:t>
            </a:r>
            <a:r>
              <a:rPr lang="es-ES" i="1" dirty="0" smtClean="0"/>
              <a:t>Ben sorer umoreh</a:t>
            </a:r>
            <a:r>
              <a:rPr lang="es-ES" dirty="0" smtClean="0"/>
              <a:t>".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Pero </a:t>
            </a:r>
            <a:r>
              <a:rPr lang="es-ES" dirty="0" smtClean="0"/>
              <a:t>regresó del programa y creció. Hoy es maestro, </a:t>
            </a:r>
            <a:r>
              <a:rPr lang="es-ES" i="1" dirty="0" smtClean="0"/>
              <a:t>baal </a:t>
            </a:r>
            <a:r>
              <a:rPr lang="es-ES" i="1" dirty="0" smtClean="0"/>
              <a:t>koré</a:t>
            </a:r>
            <a:r>
              <a:rPr lang="es-ES" dirty="0" smtClean="0"/>
              <a:t>, </a:t>
            </a:r>
            <a:r>
              <a:rPr lang="es-ES" dirty="0" smtClean="0"/>
              <a:t>está obteniendo un título universitario y es la niña de los ojos de sus padres. De alguna manera, este niño trascendió sus etiquetas</a:t>
            </a:r>
            <a:r>
              <a:rPr lang="es-ES" dirty="0" smtClean="0"/>
              <a:t>.</a:t>
            </a:r>
          </a:p>
          <a:p>
            <a:pPr>
              <a:buNone/>
            </a:pPr>
            <a:r>
              <a:rPr lang="es-ES" dirty="0" smtClean="0"/>
              <a:t>Somos una sociedad llena de cajas etiquetadas, y todos deben encajar en una. </a:t>
            </a:r>
            <a:endParaRPr lang="es-ES" dirty="0" smtClean="0"/>
          </a:p>
          <a:p>
            <a:pPr>
              <a:buNone/>
            </a:pPr>
            <a:r>
              <a:rPr lang="es-ES" dirty="0" smtClean="0"/>
              <a:t>Ni </a:t>
            </a:r>
            <a:r>
              <a:rPr lang="es-ES" dirty="0" smtClean="0"/>
              <a:t>siquiera es consciente, en el momento en que conocemos a alguien comenzamos a procesar: bueno o malo, rico o pobre, religioso o no, sombrero negro o kipá srugah, inteligente o lento, generoso o tacaño, hoy hay una caja para todos. Una vez que pones a alguien en una caja, puede ser muy difícil para ellos salir de ella. Pero es mucho peor que eso. Lo último que necesitamos es que Dios nos ponga a nosotros en una caja. No queremos que Dios nos mire y diga: "Él o ella simplemente no puede lograrlo".</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Pero </a:t>
            </a:r>
            <a:r>
              <a:rPr lang="es-ES" dirty="0" smtClean="0"/>
              <a:t>regresó del programa y creció. </a:t>
            </a:r>
            <a:endParaRPr lang="es-ES" dirty="0" smtClean="0"/>
          </a:p>
          <a:p>
            <a:pPr>
              <a:buNone/>
            </a:pPr>
            <a:r>
              <a:rPr lang="es-ES" dirty="0" smtClean="0"/>
              <a:t>Hoy </a:t>
            </a:r>
            <a:r>
              <a:rPr lang="es-ES" dirty="0" smtClean="0"/>
              <a:t>es maestro, </a:t>
            </a:r>
            <a:r>
              <a:rPr lang="es-ES" i="1" dirty="0" smtClean="0"/>
              <a:t>baal </a:t>
            </a:r>
            <a:r>
              <a:rPr lang="es-ES" i="1" dirty="0" smtClean="0"/>
              <a:t>koré</a:t>
            </a:r>
            <a:r>
              <a:rPr lang="es-ES" dirty="0" smtClean="0"/>
              <a:t>, </a:t>
            </a:r>
            <a:r>
              <a:rPr lang="es-ES" dirty="0" smtClean="0"/>
              <a:t>está obteniendo un título universitario y es la niña de los ojos de sus padres. </a:t>
            </a:r>
            <a:endParaRPr lang="es-ES" dirty="0" smtClean="0"/>
          </a:p>
          <a:p>
            <a:pPr>
              <a:buNone/>
            </a:pPr>
            <a:r>
              <a:rPr lang="es-ES" dirty="0" smtClean="0"/>
              <a:t>De </a:t>
            </a:r>
            <a:r>
              <a:rPr lang="es-ES" dirty="0" smtClean="0"/>
              <a:t>alguna manera, este niño trascendió sus etiquetas</a:t>
            </a:r>
            <a:r>
              <a:rPr lang="es-ES" dirty="0" smtClean="0"/>
              <a:t>.</a:t>
            </a:r>
          </a:p>
          <a:p>
            <a:pPr>
              <a:buNone/>
            </a:pPr>
            <a:r>
              <a:rPr lang="es-ES" dirty="0" smtClean="0"/>
              <a:t>Somos una sociedad llena de cajas etiquetadas, y todos deben encajar en una.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Ni </a:t>
            </a:r>
            <a:r>
              <a:rPr lang="es-ES" dirty="0" smtClean="0"/>
              <a:t>siquiera es consciente, en el momento en que conocemos a alguien comenzamos a </a:t>
            </a:r>
            <a:r>
              <a:rPr lang="es-ES" dirty="0" smtClean="0"/>
              <a:t>procesar, a escanear: </a:t>
            </a:r>
            <a:r>
              <a:rPr lang="es-ES" dirty="0" smtClean="0"/>
              <a:t>bueno o malo, rico o pobre, religioso o no, sombrero negro o kipá </a:t>
            </a:r>
            <a:r>
              <a:rPr lang="es-ES" dirty="0" smtClean="0"/>
              <a:t>srugah (tejida), </a:t>
            </a:r>
            <a:r>
              <a:rPr lang="es-ES" dirty="0" smtClean="0"/>
              <a:t>inteligente o lento, generoso o tacaño, hoy hay una caja para todos. </a:t>
            </a:r>
            <a:endParaRPr lang="es-ES" dirty="0" smtClean="0"/>
          </a:p>
          <a:p>
            <a:pPr>
              <a:buNone/>
            </a:pPr>
            <a:r>
              <a:rPr lang="es-ES" dirty="0" smtClean="0"/>
              <a:t>Una </a:t>
            </a:r>
            <a:r>
              <a:rPr lang="es-ES" dirty="0" smtClean="0"/>
              <a:t>vez que pones a alguien en una caja, puede ser muy difícil para ellos salir de ella. Pero es mucho peor que eso.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Lo último que necesitamos es que Dios nos ponga a nosotros en una caja. </a:t>
            </a:r>
          </a:p>
          <a:p>
            <a:pPr>
              <a:buNone/>
            </a:pPr>
            <a:r>
              <a:rPr lang="es-ES" dirty="0" smtClean="0"/>
              <a:t>No queremos que Dios nos mire y diga: "Él o ella simplemente no puede lograrlo".</a:t>
            </a:r>
          </a:p>
          <a:p>
            <a:pPr>
              <a:buNone/>
            </a:pPr>
            <a:r>
              <a:rPr lang="es-ES" dirty="0" smtClean="0"/>
              <a:t>En honor al Año Nuevo, echemos una mirada nueva a nuestros hijos, a nuestros amigos, a la persona sentada a nuestro lado, a nuestros esposos, a nuestras esposas, a nuestros maestros y a nuestros estudiantes.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4000" dirty="0" smtClean="0"/>
              <a:t>Mírelos </a:t>
            </a:r>
            <a:r>
              <a:rPr lang="es-ES" sz="4000" dirty="0" smtClean="0"/>
              <a:t>con atención, mírelos con nuevos ojos, mire su potencial, exactamente de la manera en que desea que Dios lo mire a usted.</a:t>
            </a:r>
            <a:endParaRPr lang="es-ES" sz="4000" dirty="0" smtClean="0"/>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3600" b="1" dirty="0" smtClean="0">
                <a:solidFill>
                  <a:srgbClr val="FF0000"/>
                </a:solidFill>
              </a:rPr>
              <a:t>Es Tiempo para Llegar a un Acuerdo</a:t>
            </a:r>
          </a:p>
          <a:p>
            <a:pPr marL="0" indent="0" algn="ctr">
              <a:buNone/>
            </a:pPr>
            <a:r>
              <a:rPr lang="es-CO" sz="2400" b="1" dirty="0" smtClean="0">
                <a:solidFill>
                  <a:schemeClr val="bg2">
                    <a:lumMod val="75000"/>
                  </a:schemeClr>
                </a:solidFill>
              </a:rPr>
              <a:t>Devarim </a:t>
            </a:r>
            <a:r>
              <a:rPr lang="es-CO" sz="2400" b="1" dirty="0" smtClean="0">
                <a:solidFill>
                  <a:schemeClr val="bg2">
                    <a:lumMod val="75000"/>
                  </a:schemeClr>
                </a:solidFill>
              </a:rPr>
              <a:t>29:9 – 31:30 </a:t>
            </a:r>
            <a:r>
              <a:rPr lang="es-CO" sz="2400" b="1" noProof="1" smtClean="0">
                <a:solidFill>
                  <a:schemeClr val="bg2">
                    <a:lumMod val="75000"/>
                  </a:schemeClr>
                </a:solidFill>
              </a:rPr>
              <a:t>y Yeshayahu 61:10 al 63:9</a:t>
            </a:r>
          </a:p>
          <a:p>
            <a:pPr>
              <a:buNone/>
            </a:pPr>
            <a:r>
              <a:rPr lang="es-ES" sz="2000" dirty="0" smtClean="0"/>
              <a:t>De las notas </a:t>
            </a:r>
            <a:r>
              <a:rPr lang="es-ES" sz="2000" dirty="0" smtClean="0"/>
              <a:t>del Rabí Mordecai Appel</a:t>
            </a:r>
            <a:endParaRPr lang="es-ES" sz="2000" dirty="0" smtClean="0"/>
          </a:p>
          <a:p>
            <a:pPr>
              <a:buNone/>
            </a:pPr>
            <a:r>
              <a:rPr lang="es-ES" sz="2900" dirty="0" smtClean="0"/>
              <a:t>En una discusión sobre el tema de la teshuvá, R’ Tzvi Meyer Zilverberg shlita escribe que nuestra principal lucha no es ningún asunto específico de la vida, mitzvá o incluso </a:t>
            </a:r>
            <a:r>
              <a:rPr lang="es-ES" sz="2900" dirty="0" smtClean="0"/>
              <a:t>averá. </a:t>
            </a:r>
          </a:p>
          <a:p>
            <a:pPr>
              <a:buNone/>
            </a:pPr>
            <a:r>
              <a:rPr lang="es-ES" sz="2900" dirty="0" smtClean="0"/>
              <a:t>Más </a:t>
            </a:r>
            <a:r>
              <a:rPr lang="es-ES" sz="2900" dirty="0" smtClean="0"/>
              <a:t>bien, es la idea de que de hecho podemos superar nuestras luchas.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El Baal </a:t>
            </a:r>
            <a:r>
              <a:rPr lang="es-ES" sz="2900" dirty="0" smtClean="0"/>
              <a:t>Shem Tov nos dice que el mayor error que una persona puede cometer es creer que no podemos corregir nuestros errores y, en última instancia, acercarnos a HaShem</a:t>
            </a:r>
            <a:r>
              <a:rPr lang="es-ES" sz="2900" dirty="0" smtClean="0"/>
              <a:t>.</a:t>
            </a:r>
          </a:p>
          <a:p>
            <a:pPr>
              <a:buNone/>
            </a:pPr>
            <a:r>
              <a:rPr lang="es-ES" sz="2900" dirty="0" smtClean="0"/>
              <a:t>Cada año en esta época, una conversación familiar se repite en la cabeza de la mayoría de los judíos. </a:t>
            </a:r>
            <a:endParaRPr lang="es-ES" sz="2900" dirty="0" smtClean="0"/>
          </a:p>
          <a:p>
            <a:pPr>
              <a:buNone/>
            </a:pPr>
            <a:r>
              <a:rPr lang="es-ES" sz="2900" dirty="0" smtClean="0"/>
              <a:t>“¿</a:t>
            </a:r>
            <a:r>
              <a:rPr lang="es-ES" sz="2900" dirty="0" smtClean="0"/>
              <a:t>Intentando hacer teshuvá? Ya lo hice, e incluso compré la remera, pero no hice nada. Este año será igual que el año anterior.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a:t>
            </a:r>
            <a:r>
              <a:rPr lang="es-ES" sz="2900" dirty="0" smtClean="0"/>
              <a:t>Hecho consumado! ¡NO PUEDO CAMBIAR! La prueba es que cada año lo intento y siempre termino con el mismo resultado. </a:t>
            </a:r>
            <a:endParaRPr lang="es-ES" sz="2900" dirty="0" smtClean="0"/>
          </a:p>
          <a:p>
            <a:pPr>
              <a:buNone/>
            </a:pPr>
            <a:r>
              <a:rPr lang="es-ES" sz="2900" dirty="0" smtClean="0"/>
              <a:t>Ni </a:t>
            </a:r>
            <a:r>
              <a:rPr lang="es-ES" sz="2900" dirty="0" smtClean="0"/>
              <a:t>siquiera puedo pararme frente a HaShem sin sentir vergüenza. Soy un fracaso, promesas vacías una y otra vez”. </a:t>
            </a:r>
            <a:endParaRPr lang="es-ES" sz="2900" dirty="0" smtClean="0"/>
          </a:p>
          <a:p>
            <a:pPr>
              <a:buNone/>
            </a:pPr>
            <a:r>
              <a:rPr lang="es-ES" sz="2900" dirty="0" smtClean="0"/>
              <a:t>Uno </a:t>
            </a:r>
            <a:r>
              <a:rPr lang="es-ES" sz="2900" dirty="0" smtClean="0"/>
              <a:t>puede incluso apostar a que la mayoría de las personas se encuentran trabajando en la misma lista de cosas para corregir 20 años después en la vida.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Entonces</a:t>
            </a:r>
            <a:r>
              <a:rPr lang="es-ES" sz="2900" dirty="0" smtClean="0"/>
              <a:t>, ¿qué sentido tiene? ¿Para qué molestarse</a:t>
            </a:r>
            <a:r>
              <a:rPr lang="es-ES" sz="2900" dirty="0" smtClean="0"/>
              <a:t>?</a:t>
            </a:r>
          </a:p>
          <a:p>
            <a:pPr>
              <a:buNone/>
            </a:pPr>
            <a:r>
              <a:rPr lang="es-ES" sz="2900" dirty="0" smtClean="0"/>
              <a:t>El Besh”t </a:t>
            </a:r>
            <a:r>
              <a:rPr lang="es-ES" sz="2900" dirty="0" smtClean="0"/>
              <a:t>(Baal Shem Tov</a:t>
            </a:r>
            <a:r>
              <a:rPr lang="en-US" sz="2900" dirty="0" smtClean="0"/>
              <a:t>) </a:t>
            </a:r>
            <a:r>
              <a:rPr lang="es-ES" sz="2900" dirty="0" smtClean="0"/>
              <a:t>nos </a:t>
            </a:r>
            <a:r>
              <a:rPr lang="es-ES" sz="2900" dirty="0" smtClean="0"/>
              <a:t>enseña que si nuestra gran lucha es creer en nuestra capacidad para arreglar las cosas y convertirnos verdaderamente en grandes personas, entonces debe ser que lo más importante que HaShem quiere de nosotros es que aprendamos acerca del gran potencial que realmente tenemos. </a:t>
            </a:r>
            <a:endParaRPr lang="es-ES" sz="2900" dirty="0" smtClean="0"/>
          </a:p>
          <a:p>
            <a:pPr>
              <a:buNone/>
            </a:pPr>
            <a:r>
              <a:rPr lang="es-ES" sz="2900" dirty="0" smtClean="0"/>
              <a:t>Es </a:t>
            </a:r>
            <a:r>
              <a:rPr lang="es-ES" sz="2900" dirty="0" smtClean="0"/>
              <a:t>la comprensión de que este año definitivamente puede ser mejor. “¡SÍ PUEDO!”</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t>La pregunta </a:t>
            </a:r>
            <a:r>
              <a:rPr lang="es-ES" sz="2800" dirty="0" smtClean="0"/>
              <a:t>del </a:t>
            </a:r>
            <a:r>
              <a:rPr lang="es-ES" sz="2800" dirty="0" err="1" smtClean="0"/>
              <a:t>millon</a:t>
            </a:r>
            <a:r>
              <a:rPr lang="es-ES" sz="2800" dirty="0" smtClean="0"/>
              <a:t> </a:t>
            </a:r>
            <a:r>
              <a:rPr lang="es-ES" sz="2800" dirty="0" smtClean="0"/>
              <a:t>de dólares, por supuesto, es: ¿CÓMO? </a:t>
            </a:r>
            <a:endParaRPr lang="es-ES" sz="2800" dirty="0" smtClean="0"/>
          </a:p>
          <a:p>
            <a:pPr>
              <a:buNone/>
            </a:pPr>
            <a:r>
              <a:rPr lang="es-ES" sz="2800" dirty="0" smtClean="0"/>
              <a:t>Podemos </a:t>
            </a:r>
            <a:r>
              <a:rPr lang="es-ES" sz="2800" dirty="0" smtClean="0"/>
              <a:t>explicar esto con un </a:t>
            </a:r>
            <a:r>
              <a:rPr lang="es-ES" sz="2800" b="1" i="1" dirty="0" smtClean="0"/>
              <a:t>mashal</a:t>
            </a:r>
            <a:r>
              <a:rPr lang="es-ES" sz="2800" dirty="0" smtClean="0"/>
              <a:t> que el Jafetz Jaim relataría. </a:t>
            </a:r>
            <a:endParaRPr lang="es-ES" sz="2800" dirty="0" smtClean="0"/>
          </a:p>
          <a:p>
            <a:pPr>
              <a:buNone/>
            </a:pPr>
            <a:r>
              <a:rPr lang="es-ES" sz="2800" dirty="0" smtClean="0"/>
              <a:t>Hay </a:t>
            </a:r>
            <a:r>
              <a:rPr lang="es-ES" sz="2800" dirty="0" smtClean="0"/>
              <a:t>un comerciante que va a un gran almacén para ordenar su lista anual de suministros para su negocio. </a:t>
            </a:r>
            <a:endParaRPr lang="es-ES" sz="2800" dirty="0" smtClean="0"/>
          </a:p>
          <a:p>
            <a:pPr>
              <a:buNone/>
            </a:pPr>
            <a:r>
              <a:rPr lang="es-ES" sz="2800" dirty="0" smtClean="0"/>
              <a:t>Al </a:t>
            </a:r>
            <a:r>
              <a:rPr lang="es-ES" sz="2800" dirty="0" smtClean="0"/>
              <a:t>acercarse al mostrador de recepción para hacer su pedido, comienza: 10 pallets de esto, 20 de aquello, 13 de esos, 15 de lo otro y así sucesivamente. </a:t>
            </a:r>
            <a:endParaRPr lang="es-E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Los </a:t>
            </a:r>
            <a:r>
              <a:rPr lang="es-ES" sz="2900" dirty="0" smtClean="0"/>
              <a:t>trabajadores tienen dificultades para seguirle el ritmo mientras reparte los pedidos, pero siguen llevando todos los artículos al frente</a:t>
            </a:r>
            <a:r>
              <a:rPr lang="es-ES" sz="2900" dirty="0" smtClean="0"/>
              <a:t>.</a:t>
            </a:r>
          </a:p>
          <a:p>
            <a:pPr>
              <a:buNone/>
            </a:pPr>
            <a:r>
              <a:rPr lang="es-ES" sz="2900" dirty="0" smtClean="0"/>
              <a:t>El dueño del almacén comienza a registrar los pedidos y le pregunta con indiferencia: “¿Será en efectivo o con tarjeta de crédito?”. El comerciante responde que lo cargará en su cuenta. Mientras el dueño termina el pedido, la ventana con espejo unidireccional detrás del dueño se abre y el contable grita desde detrás de su escritorio: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a:t>
            </a:r>
            <a:r>
              <a:rPr lang="es-ES" sz="2900" dirty="0" smtClean="0"/>
              <a:t>Alto! ¡Espera un segundo! Este comerciante tiene un gran saldo pendiente de años anteriores que aún no ha pagado. Te recomiendo encarecidamente que no le concedas más crédito”. </a:t>
            </a:r>
            <a:endParaRPr lang="es-ES" sz="2900" dirty="0" smtClean="0"/>
          </a:p>
          <a:p>
            <a:pPr>
              <a:buNone/>
            </a:pPr>
            <a:r>
              <a:rPr lang="es-ES" sz="2900" dirty="0" smtClean="0"/>
              <a:t>El </a:t>
            </a:r>
            <a:r>
              <a:rPr lang="es-ES" sz="2900" dirty="0" smtClean="0"/>
              <a:t>dueño le pregunta si piensa pagar. </a:t>
            </a:r>
            <a:endParaRPr lang="es-ES" sz="2900" dirty="0" smtClean="0"/>
          </a:p>
          <a:p>
            <a:pPr>
              <a:buNone/>
            </a:pPr>
            <a:r>
              <a:rPr lang="es-ES" sz="2900" dirty="0" smtClean="0"/>
              <a:t>Por </a:t>
            </a:r>
            <a:r>
              <a:rPr lang="es-ES" sz="2900" dirty="0" smtClean="0"/>
              <a:t>supuesto, responde que lo pagará todo pronto. </a:t>
            </a:r>
            <a:endParaRPr lang="es-ES" sz="2900" dirty="0" smtClean="0"/>
          </a:p>
          <a:p>
            <a:pPr>
              <a:buNone/>
            </a:pPr>
            <a:r>
              <a:rPr lang="es-ES" sz="2900" dirty="0" smtClean="0"/>
              <a:t>El </a:t>
            </a:r>
            <a:r>
              <a:rPr lang="es-ES" sz="2900" dirty="0" smtClean="0"/>
              <a:t>contable grita: “Eso dijo el año pasado</a:t>
            </a:r>
            <a:r>
              <a:rPr lang="es-ES" sz="2900"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El </a:t>
            </a:r>
            <a:r>
              <a:rPr lang="es-ES" sz="2900" dirty="0" smtClean="0"/>
              <a:t>comerciante responde: “Pero este año será diferente”. </a:t>
            </a:r>
            <a:endParaRPr lang="es-ES" sz="2900" dirty="0" smtClean="0"/>
          </a:p>
          <a:p>
            <a:pPr>
              <a:buNone/>
            </a:pPr>
            <a:r>
              <a:rPr lang="es-ES" sz="2900" dirty="0" smtClean="0"/>
              <a:t>Ahora </a:t>
            </a:r>
            <a:r>
              <a:rPr lang="es-ES" sz="2900" dirty="0" smtClean="0"/>
              <a:t>el contable vuelve a gritar que dijo lo mismo el año pasado y, de hecho, lo ha estado diciendo todos los años. </a:t>
            </a:r>
            <a:endParaRPr lang="es-ES" sz="2900" dirty="0" smtClean="0"/>
          </a:p>
          <a:p>
            <a:pPr>
              <a:buNone/>
            </a:pPr>
            <a:r>
              <a:rPr lang="es-ES" sz="2900" dirty="0" smtClean="0"/>
              <a:t>El </a:t>
            </a:r>
            <a:r>
              <a:rPr lang="es-ES" sz="2900" dirty="0" smtClean="0"/>
              <a:t>saldo que debe es escandaloso y no merece más crédito. ¡No debería recibir nada! </a:t>
            </a:r>
            <a:endParaRPr lang="es-ES" sz="2900" dirty="0" smtClean="0"/>
          </a:p>
          <a:p>
            <a:pPr>
              <a:buNone/>
            </a:pPr>
            <a:r>
              <a:rPr lang="es-ES" sz="2900" dirty="0" smtClean="0"/>
              <a:t>Tristemente</a:t>
            </a:r>
            <a:r>
              <a:rPr lang="es-ES" sz="2900" dirty="0" smtClean="0"/>
              <a:t>, el dueño asiente con la cabeza y le dice al comerciante que no tiene otra opción.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a:t>
            </a:r>
            <a:r>
              <a:rPr lang="es-ES" sz="2900" dirty="0" smtClean="0"/>
              <a:t>No puedo extenderle más crédito a menos que pague sus deudas anteriores”. </a:t>
            </a:r>
            <a:endParaRPr lang="es-ES" sz="2900" dirty="0" smtClean="0"/>
          </a:p>
          <a:p>
            <a:pPr>
              <a:buNone/>
            </a:pPr>
            <a:r>
              <a:rPr lang="es-ES" sz="2900" dirty="0" smtClean="0"/>
              <a:t>Sintiéndose </a:t>
            </a:r>
            <a:r>
              <a:rPr lang="es-ES" sz="2900" dirty="0" smtClean="0"/>
              <a:t>realmente abatido, el comerciante agacha la cabeza y comienza a salir, llorando, ya que realmente necesita esto para poder manejar su negocio</a:t>
            </a:r>
            <a:r>
              <a:rPr lang="es-ES" sz="2900" dirty="0" smtClean="0"/>
              <a:t>.</a:t>
            </a:r>
          </a:p>
          <a:p>
            <a:pPr>
              <a:buNone/>
            </a:pPr>
            <a:r>
              <a:rPr lang="es-ES" sz="2900" dirty="0" smtClean="0"/>
              <a:t>En ese momento, otro comerciante que estaba esperando en la fila se le acerca y lo lleva a un lado.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a:t>
            </a:r>
            <a:r>
              <a:rPr lang="es-ES" sz="2900" dirty="0" smtClean="0"/>
              <a:t>No pude evitar escuchar su conversación. Parece que está teniendo dificultades; déjeme darle un consejo. Verá, cada año intenta lo mismo, comprando a crédito, acumulando saldos aún mayores. Pero como no tiene forma de pagarlo todo, no hay razón para que le concedan su pedido. ¿Estaría dispuesto a intentar algo diferente esta vez? Ofrézcales un plan de pago; algo que pueda cumplir con seguridad y comience a pagar lentamente”.</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Después de darse cuenta de que esta puede ser su única oportunidad, el comerciante se vuelve hacia el dueño y repite este plan, ofreciendo pagar una cantidad mínima mensualmente. </a:t>
            </a:r>
            <a:endParaRPr lang="es-ES" sz="2900" dirty="0" smtClean="0"/>
          </a:p>
          <a:p>
            <a:pPr>
              <a:buNone/>
            </a:pPr>
            <a:r>
              <a:rPr lang="es-ES" sz="2900" dirty="0" smtClean="0"/>
              <a:t>Nuevamente</a:t>
            </a:r>
            <a:r>
              <a:rPr lang="es-ES" sz="2900" dirty="0" smtClean="0"/>
              <a:t>, el contador interviene, gritando: "No puedes confiar en este hombre, es solo otra estratagema, y ​​nunca pagará". Pero el dueño dice: "¡NO! Esta vez realmente creo que puede pagar, porque con pagos pequeños y manejables, puede cumplir con lo prometido".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El </a:t>
            </a:r>
            <a:r>
              <a:rPr lang="es-ES" sz="2900" dirty="0" smtClean="0"/>
              <a:t>contador intenta una última vez, pero sin éxito. El dueño saca su sello de goma y aprueba la transacción</a:t>
            </a:r>
            <a:r>
              <a:rPr lang="es-ES" sz="2900" dirty="0" smtClean="0"/>
              <a:t>.</a:t>
            </a:r>
          </a:p>
          <a:p>
            <a:pPr>
              <a:buNone/>
            </a:pPr>
            <a:r>
              <a:rPr lang="es-ES" sz="2900" dirty="0" smtClean="0"/>
              <a:t>El Jafetz </a:t>
            </a:r>
            <a:r>
              <a:rPr lang="es-ES" sz="2900" dirty="0" smtClean="0"/>
              <a:t>Jaim: cada año venimos a HaShem con listas de cosas que necesitamos para nosotros y para nuestras familias. Pero, por supuesto, el </a:t>
            </a:r>
            <a:r>
              <a:rPr lang="es-ES" sz="2900" dirty="0" smtClean="0"/>
              <a:t>mekatref/fiscal (mequetrefe) grita </a:t>
            </a:r>
            <a:r>
              <a:rPr lang="es-ES" sz="2900" dirty="0" smtClean="0"/>
              <a:t>que estamos "en números rojos", y HaShem no debería darnos lo que necesitamos hasta que hagamos las paces.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El mekatref </a:t>
            </a:r>
            <a:r>
              <a:rPr lang="es-ES" sz="2900" dirty="0" smtClean="0"/>
              <a:t>señala además que tenemos un mal historial en lo que respecta a arreglar las cosas. </a:t>
            </a:r>
            <a:endParaRPr lang="es-ES" sz="2900" dirty="0" smtClean="0"/>
          </a:p>
          <a:p>
            <a:pPr>
              <a:buNone/>
            </a:pPr>
            <a:r>
              <a:rPr lang="es-ES" sz="2900" dirty="0" smtClean="0"/>
              <a:t>Pero </a:t>
            </a:r>
            <a:r>
              <a:rPr lang="es-ES" sz="2900" dirty="0" smtClean="0"/>
              <a:t>¿por qué nos quedamos cortos todos los años? </a:t>
            </a:r>
            <a:endParaRPr lang="es-ES" sz="2900" dirty="0" smtClean="0"/>
          </a:p>
          <a:p>
            <a:pPr>
              <a:buNone/>
            </a:pPr>
            <a:r>
              <a:rPr lang="es-ES" sz="2900" dirty="0" smtClean="0"/>
              <a:t>La </a:t>
            </a:r>
            <a:r>
              <a:rPr lang="es-ES" sz="2900" dirty="0" smtClean="0"/>
              <a:t>respuesta es que intentamos y tratamos de hacer teshuvá en masa. Miramos nuestras listas, que ya están arrugadas, y prometemos que este año será mejor, pero, por supuesto, no llegamos a ninguna parte</a:t>
            </a:r>
            <a:r>
              <a:rPr lang="es-ES" sz="2900" dirty="0" smtClean="0"/>
              <a:t>.</a:t>
            </a:r>
          </a:p>
          <a:p>
            <a:pPr>
              <a:buNone/>
            </a:pPr>
            <a:r>
              <a:rPr lang="es-ES" sz="2900" dirty="0" smtClean="0"/>
              <a:t>Sin embargo, ¡hay esperanza!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Si </a:t>
            </a:r>
            <a:r>
              <a:rPr lang="es-ES" dirty="0" smtClean="0"/>
              <a:t>podemos aprender del comerciante y hacer algo pequeño que podamos lograr con seguridad y mantener, este año puede ser diferente y, por supuesto, el </a:t>
            </a:r>
            <a:r>
              <a:rPr lang="es-ES" dirty="0" smtClean="0"/>
              <a:t>Mélej Malj</a:t>
            </a:r>
            <a:r>
              <a:rPr lang="es-ES" dirty="0" smtClean="0"/>
              <a:t>é</a:t>
            </a:r>
            <a:r>
              <a:rPr lang="es-ES" dirty="0" smtClean="0"/>
              <a:t> Hamelajim</a:t>
            </a:r>
            <a:r>
              <a:rPr lang="es-ES" dirty="0" smtClean="0"/>
              <a:t>, el verdadero Dueño, está más que feliz de concedernos lo que necesitamos</a:t>
            </a:r>
            <a:r>
              <a:rPr lang="es-ES" dirty="0" smtClean="0"/>
              <a:t>.</a:t>
            </a:r>
          </a:p>
          <a:p>
            <a:pPr>
              <a:buNone/>
            </a:pPr>
            <a:r>
              <a:rPr lang="es-ES" dirty="0" smtClean="0"/>
              <a:t>Esto suena como una idea maravillosa, pero ¿de dónde viene?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 </a:t>
            </a:r>
            <a:r>
              <a:rPr lang="es-ES" dirty="0" smtClean="0"/>
              <a:t>Midrash en Bereshit Rabá (22:13) nos dice que cuando Adán se encontró con Kayin después de haber matado a su hermano Havel, le preguntó cuál fue el resultado de su proceso judicial con HaShem. </a:t>
            </a:r>
            <a:endParaRPr lang="es-ES" dirty="0" smtClean="0"/>
          </a:p>
          <a:p>
            <a:pPr>
              <a:buNone/>
            </a:pPr>
            <a:r>
              <a:rPr lang="es-ES" dirty="0" smtClean="0"/>
              <a:t>Adán </a:t>
            </a:r>
            <a:r>
              <a:rPr lang="es-ES" dirty="0" smtClean="0"/>
              <a:t>no podía entender cómo HaShem no le dio el mayor castigo. </a:t>
            </a:r>
            <a:endParaRPr lang="es-ES" dirty="0" smtClean="0"/>
          </a:p>
          <a:p>
            <a:pPr>
              <a:buNone/>
            </a:pPr>
            <a:r>
              <a:rPr lang="es-ES" dirty="0" smtClean="0"/>
              <a:t>Kayin </a:t>
            </a:r>
            <a:r>
              <a:rPr lang="es-ES" dirty="0" smtClean="0"/>
              <a:t>respondió que hizo teshuvá, </a:t>
            </a:r>
            <a:r>
              <a:rPr lang="he-IL" dirty="0" smtClean="0"/>
              <a:t>ונתפשרתי </a:t>
            </a:r>
            <a:r>
              <a:rPr lang="es-ES" dirty="0" smtClean="0"/>
              <a:t>Me reconcilié con mi Señor, HaShem.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Adán </a:t>
            </a:r>
            <a:r>
              <a:rPr lang="es-ES" dirty="0" smtClean="0"/>
              <a:t>estaba tan feliz por esto que también hizo teshuvá y continuó componiendo </a:t>
            </a:r>
            <a:r>
              <a:rPr lang="es-ES" b="1" i="1" dirty="0" smtClean="0"/>
              <a:t>Mizmor shir leiom </a:t>
            </a:r>
            <a:r>
              <a:rPr lang="es-ES" b="1" i="1" dirty="0" smtClean="0"/>
              <a:t>hashaabot</a:t>
            </a:r>
            <a:r>
              <a:rPr lang="es-ES" dirty="0" smtClean="0"/>
              <a:t> (Salmo 92).</a:t>
            </a:r>
          </a:p>
          <a:p>
            <a:pPr>
              <a:buNone/>
            </a:pPr>
            <a:r>
              <a:rPr lang="es-ES" dirty="0" smtClean="0"/>
              <a:t>Pero ¿no estaba ya Adam concentrado en hacer teshuvá en ese momento? </a:t>
            </a:r>
            <a:endParaRPr lang="es-ES" dirty="0" smtClean="0"/>
          </a:p>
          <a:p>
            <a:pPr>
              <a:buNone/>
            </a:pPr>
            <a:r>
              <a:rPr lang="es-ES" dirty="0" smtClean="0"/>
              <a:t>¿</a:t>
            </a:r>
            <a:r>
              <a:rPr lang="es-ES" dirty="0" smtClean="0"/>
              <a:t>Qué cambió ahora? </a:t>
            </a:r>
            <a:endParaRPr lang="es-ES" dirty="0" smtClean="0"/>
          </a:p>
          <a:p>
            <a:pPr>
              <a:buNone/>
            </a:pPr>
            <a:r>
              <a:rPr lang="es-ES" dirty="0" smtClean="0"/>
              <a:t>¿</a:t>
            </a:r>
            <a:r>
              <a:rPr lang="es-ES" dirty="0" smtClean="0"/>
              <a:t>Qué era este </a:t>
            </a:r>
            <a:r>
              <a:rPr lang="es-ES" b="1" i="1" dirty="0" smtClean="0"/>
              <a:t>q</a:t>
            </a:r>
            <a:r>
              <a:rPr lang="es-ES" b="1" i="1" dirty="0" smtClean="0"/>
              <a:t>iddush</a:t>
            </a:r>
            <a:r>
              <a:rPr lang="es-ES" dirty="0" smtClean="0"/>
              <a:t> </a:t>
            </a:r>
            <a:r>
              <a:rPr lang="es-ES" dirty="0" smtClean="0"/>
              <a:t>que Kayin le estaba enseñando?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 </a:t>
            </a:r>
            <a:r>
              <a:rPr lang="es-ES" dirty="0" smtClean="0"/>
              <a:t>respuesta se encuentra en las palabras que Kayin le dijo. </a:t>
            </a:r>
            <a:r>
              <a:rPr lang="he-IL" b="1" i="1" dirty="0" smtClean="0"/>
              <a:t>ונתפשרתי</a:t>
            </a:r>
            <a:r>
              <a:rPr lang="en-US" b="1" i="1" dirty="0" smtClean="0"/>
              <a:t> venitpashalti</a:t>
            </a:r>
            <a:r>
              <a:rPr lang="he-IL" b="1" i="1" dirty="0" smtClean="0"/>
              <a:t> </a:t>
            </a:r>
            <a:r>
              <a:rPr lang="he-IL" b="1" i="1" dirty="0" smtClean="0"/>
              <a:t>– </a:t>
            </a:r>
            <a:r>
              <a:rPr lang="es-ES" dirty="0" smtClean="0"/>
              <a:t>Hice un </a:t>
            </a:r>
            <a:r>
              <a:rPr lang="es-ES" b="1" i="1" dirty="0" smtClean="0"/>
              <a:t>p’shar</a:t>
            </a:r>
            <a:r>
              <a:rPr lang="es-ES" b="1" i="1" dirty="0" smtClean="0"/>
              <a:t>á</a:t>
            </a:r>
            <a:r>
              <a:rPr lang="es-ES" dirty="0" smtClean="0"/>
              <a:t> </a:t>
            </a:r>
            <a:r>
              <a:rPr lang="es-ES" dirty="0" smtClean="0"/>
              <a:t>– compromiso con HaShem. </a:t>
            </a:r>
            <a:endParaRPr lang="es-ES" dirty="0" smtClean="0"/>
          </a:p>
          <a:p>
            <a:pPr>
              <a:buNone/>
            </a:pPr>
            <a:r>
              <a:rPr lang="es-ES" dirty="0" smtClean="0"/>
              <a:t>Adam </a:t>
            </a:r>
            <a:r>
              <a:rPr lang="es-ES" dirty="0" smtClean="0"/>
              <a:t>era el hombre proverbial. Como todos nosotros, trató de hacer teshuvá en masa, pero no llegó a nada. </a:t>
            </a:r>
            <a:endParaRPr lang="es-ES" dirty="0" smtClean="0"/>
          </a:p>
          <a:p>
            <a:pPr>
              <a:buNone/>
            </a:pPr>
            <a:r>
              <a:rPr lang="es-ES" dirty="0" smtClean="0"/>
              <a:t>Kayin </a:t>
            </a:r>
            <a:r>
              <a:rPr lang="es-ES" dirty="0" smtClean="0"/>
              <a:t>vino y le enseñó, y finalmente nos mostró el camino de la teshuvá.</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HaShem sabe que no seremos perfectos, pero HaShem cree que podemos tener un día perfecto. </a:t>
            </a:r>
            <a:endParaRPr lang="es-ES" dirty="0" smtClean="0"/>
          </a:p>
          <a:p>
            <a:pPr>
              <a:buNone/>
            </a:pPr>
            <a:r>
              <a:rPr lang="es-ES" dirty="0" smtClean="0"/>
              <a:t>HaShem </a:t>
            </a:r>
            <a:r>
              <a:rPr lang="es-ES" dirty="0" smtClean="0"/>
              <a:t>cree que podemos superar una sola brajá en rezar con </a:t>
            </a:r>
            <a:r>
              <a:rPr lang="es-ES" dirty="0" smtClean="0"/>
              <a:t>kavaná. </a:t>
            </a:r>
          </a:p>
          <a:p>
            <a:pPr>
              <a:buNone/>
            </a:pPr>
            <a:r>
              <a:rPr lang="es-ES" dirty="0" smtClean="0"/>
              <a:t>Finalmente</a:t>
            </a:r>
            <a:r>
              <a:rPr lang="es-ES" dirty="0" smtClean="0"/>
              <a:t>, una brajá lleva a otra y un día lleva a otro hasta que seamos </a:t>
            </a:r>
            <a:r>
              <a:rPr lang="es-ES" b="1" i="1" dirty="0" smtClean="0"/>
              <a:t>zoqueh </a:t>
            </a:r>
            <a:r>
              <a:rPr lang="es-ES" b="1" i="1" dirty="0" smtClean="0"/>
              <a:t>lashuv ad </a:t>
            </a:r>
            <a:r>
              <a:rPr lang="es-ES" b="1" i="1" dirty="0" smtClean="0"/>
              <a:t>HaShem –lleguemos a volver a Hashem.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HaShem </a:t>
            </a:r>
            <a:r>
              <a:rPr lang="es-ES" dirty="0" smtClean="0"/>
              <a:t>nos dice: “Haz la parte que puedas hacer, lo que puedas, y Yo completaré la tarea de llevarte hasta el final”. </a:t>
            </a:r>
            <a:endParaRPr lang="es-ES" dirty="0" smtClean="0"/>
          </a:p>
          <a:p>
            <a:pPr>
              <a:buNone/>
            </a:pPr>
            <a:r>
              <a:rPr lang="es-ES" dirty="0" smtClean="0"/>
              <a:t>Él </a:t>
            </a:r>
            <a:r>
              <a:rPr lang="es-ES" dirty="0" smtClean="0"/>
              <a:t>es el </a:t>
            </a:r>
            <a:r>
              <a:rPr lang="es-ES" dirty="0" smtClean="0"/>
              <a:t>Mélej </a:t>
            </a:r>
            <a:r>
              <a:rPr lang="es-ES" dirty="0" smtClean="0"/>
              <a:t>que es </a:t>
            </a:r>
            <a:r>
              <a:rPr lang="es-ES" b="1" i="1" dirty="0" smtClean="0"/>
              <a:t>rotz</a:t>
            </a:r>
            <a:r>
              <a:rPr lang="es-ES" b="1" i="1" dirty="0" smtClean="0"/>
              <a:t>é</a:t>
            </a:r>
            <a:r>
              <a:rPr lang="es-ES" b="1" i="1" dirty="0" smtClean="0"/>
              <a:t>h bis’shuvá, quiere que hagamos teshuvá</a:t>
            </a:r>
            <a:r>
              <a:rPr lang="es-ES" dirty="0" smtClean="0"/>
              <a:t>. </a:t>
            </a:r>
          </a:p>
          <a:p>
            <a:pPr>
              <a:buNone/>
            </a:pPr>
            <a:r>
              <a:rPr lang="es-ES" dirty="0" smtClean="0"/>
              <a:t>Él </a:t>
            </a:r>
            <a:r>
              <a:rPr lang="es-ES" dirty="0" smtClean="0"/>
              <a:t>desea que regresemos a Él más que cualquier otra cosa. Nuestro </a:t>
            </a:r>
            <a:r>
              <a:rPr lang="es-ES" dirty="0" smtClean="0"/>
              <a:t>“Mélej Maljé Hamelajim” </a:t>
            </a:r>
            <a:r>
              <a:rPr lang="es-ES" dirty="0" smtClean="0"/>
              <a:t>nos está esperando</a:t>
            </a:r>
            <a:r>
              <a:rPr lang="es-ES" dirty="0" smtClean="0"/>
              <a:t>.</a:t>
            </a:r>
          </a:p>
          <a:p>
            <a:pPr>
              <a:buNone/>
            </a:pPr>
            <a:r>
              <a:rPr lang="es-ES" dirty="0" smtClean="0"/>
              <a:t>Buen </a:t>
            </a:r>
            <a:r>
              <a:rPr lang="es-ES" dirty="0" smtClean="0"/>
              <a:t>Shabat, </a:t>
            </a:r>
            <a:r>
              <a:rPr lang="he-IL" dirty="0" smtClean="0"/>
              <a:t>מרדכי אפפעל</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Devarim 29:9 – 31:30 </a:t>
            </a:r>
            <a:r>
              <a:rPr lang="es-CO" sz="2400" b="1" noProof="1" smtClean="0"/>
              <a:t>y Yeshayahu 61:10 al 63:9</a:t>
            </a:r>
          </a:p>
          <a:p>
            <a:r>
              <a:rPr lang="es-ES" sz="2000" dirty="0" smtClean="0"/>
              <a:t>De las notas de </a:t>
            </a:r>
            <a:r>
              <a:rPr lang="es-ES" sz="2000" dirty="0" err="1" smtClean="0"/>
              <a:t>Rabba</a:t>
            </a:r>
            <a:r>
              <a:rPr lang="es-ES" sz="2000" dirty="0" smtClean="0"/>
              <a:t> Raquel Kohl </a:t>
            </a:r>
            <a:r>
              <a:rPr lang="es-ES" sz="2000" dirty="0" err="1" smtClean="0"/>
              <a:t>Finegold</a:t>
            </a:r>
            <a:endParaRPr lang="es-ES" sz="2000" dirty="0" smtClean="0"/>
          </a:p>
          <a:p>
            <a:r>
              <a:rPr lang="es-ES" sz="2900" dirty="0" smtClean="0"/>
              <a:t>Parashat Nitzavim comienza el último día de la vida de Moisés. El texto enfatiza el significado de esto con su repetición de la palabra hayom - hoy - cinco veces en los primeros seis versículos de la porción. Según el comentarista bíblico </a:t>
            </a:r>
            <a:r>
              <a:rPr lang="es-ES" sz="2900" dirty="0" err="1" smtClean="0"/>
              <a:t>Rashi</a:t>
            </a:r>
            <a:r>
              <a:rPr lang="es-ES" sz="2900" dirty="0" smtClean="0"/>
              <a:t>, Moisés sabía qué día moriría. Sabe que esta es su última oportunidad de dirigirse a la nación.</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solidFill>
                  <a:srgbClr val="FF0000"/>
                </a:solidFill>
              </a:rPr>
              <a:t>Vivir Hoy –</a:t>
            </a:r>
            <a:r>
              <a:rPr lang="es-CO" sz="2400" b="1" dirty="0" err="1" smtClean="0">
                <a:solidFill>
                  <a:srgbClr val="FF0000"/>
                </a:solidFill>
              </a:rPr>
              <a:t>haYom</a:t>
            </a:r>
            <a:r>
              <a:rPr lang="es-CO" sz="2400" b="1" dirty="0" smtClean="0">
                <a:solidFill>
                  <a:srgbClr val="FF0000"/>
                </a:solidFill>
              </a:rPr>
              <a:t>- Como si Fuera el Ultimo Día</a:t>
            </a:r>
            <a:endParaRPr lang="es-CO" sz="2400" b="1" noProof="1" smtClean="0">
              <a:solidFill>
                <a:srgbClr val="FF0000"/>
              </a:solidFill>
            </a:endParaRPr>
          </a:p>
          <a:p>
            <a:r>
              <a:rPr lang="es-ES" dirty="0" smtClean="0"/>
              <a:t>Existe un principio en la ley judía según el cual, antes de la muerte, se supone que una persona habla con sinceridad. </a:t>
            </a:r>
          </a:p>
          <a:p>
            <a:r>
              <a:rPr lang="es-ES" b="1" i="1" dirty="0" smtClean="0"/>
              <a:t>Divrei </a:t>
            </a:r>
            <a:r>
              <a:rPr lang="es-ES" b="1" i="1" dirty="0" err="1" smtClean="0"/>
              <a:t>she‘qiv</a:t>
            </a:r>
            <a:r>
              <a:rPr lang="es-ES" b="1" i="1" dirty="0" smtClean="0"/>
              <a:t> mera</a:t>
            </a:r>
            <a:r>
              <a:rPr lang="es-ES" dirty="0" smtClean="0"/>
              <a:t>: las palabras de una persona en su lecho de muerte son tan vinculantes legalmente como un contrato escrito, dice el Talmud.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Vivir Hoy –</a:t>
            </a:r>
            <a:r>
              <a:rPr lang="es-CO" sz="2400" b="1" dirty="0" err="1" smtClean="0"/>
              <a:t>haYom</a:t>
            </a:r>
            <a:r>
              <a:rPr lang="es-CO" sz="2400" b="1" dirty="0" smtClean="0"/>
              <a:t>- Como si Fuera el Ultimo Día</a:t>
            </a:r>
            <a:endParaRPr lang="es-CO" sz="2400" b="1" noProof="1" smtClean="0"/>
          </a:p>
          <a:p>
            <a:r>
              <a:rPr lang="es-ES" dirty="0" smtClean="0"/>
              <a:t>La ley secular tiene un concepto similar, llamado declaración moribunda. </a:t>
            </a:r>
          </a:p>
          <a:p>
            <a:r>
              <a:rPr lang="es-ES" dirty="0" smtClean="0"/>
              <a:t>Entendemos implícitamente que cuando alguien está cerca de la muerte, está hablando con profunda sinceridad. </a:t>
            </a:r>
          </a:p>
          <a:p>
            <a:r>
              <a:rPr lang="es-ES" dirty="0" smtClean="0"/>
              <a:t>Independientemente de si esos momentos son difíciles o serenos, tienen un gran peso.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Vivir Hoy –</a:t>
            </a:r>
            <a:r>
              <a:rPr lang="es-CO" sz="2400" b="1" dirty="0" err="1" smtClean="0"/>
              <a:t>haYom</a:t>
            </a:r>
            <a:r>
              <a:rPr lang="es-CO" sz="2400" b="1" dirty="0" smtClean="0"/>
              <a:t>- Como si Fuera el Ultimo Día</a:t>
            </a:r>
            <a:endParaRPr lang="es-CO" sz="2400" b="1" noProof="1" smtClean="0"/>
          </a:p>
          <a:p>
            <a:r>
              <a:rPr lang="es-ES" dirty="0" smtClean="0"/>
              <a:t>Escuchamos atentamente; </a:t>
            </a:r>
          </a:p>
          <a:p>
            <a:r>
              <a:rPr lang="es-ES" dirty="0" smtClean="0"/>
              <a:t>Las últimas palabras de una persona tienen un significado profundo.</a:t>
            </a:r>
          </a:p>
          <a:p>
            <a:r>
              <a:rPr lang="es-ES" dirty="0" smtClean="0"/>
              <a:t>En el último día de su vida, Moisés pronuncia palabras que no son nuevas, pero que sirven para reenfocar a la nación en su relación con Dios.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Vivir Hoy –</a:t>
            </a:r>
            <a:r>
              <a:rPr lang="es-CO" sz="2400" b="1" dirty="0" err="1" smtClean="0"/>
              <a:t>haYom</a:t>
            </a:r>
            <a:r>
              <a:rPr lang="es-CO" sz="2400" b="1" dirty="0" smtClean="0"/>
              <a:t>- Como si Fuera el Ultimo Día</a:t>
            </a:r>
            <a:endParaRPr lang="es-CO" sz="2400" b="1" noProof="1" smtClean="0"/>
          </a:p>
          <a:p>
            <a:r>
              <a:rPr lang="es-ES" dirty="0" smtClean="0"/>
              <a:t>El erudito español medieval Rambán describe los eventos de Nitzavim como una repetición del pacto del Sinaí. </a:t>
            </a:r>
          </a:p>
          <a:p>
            <a:r>
              <a:rPr lang="es-ES" dirty="0" smtClean="0"/>
              <a:t>A nivel práctico, esto tiene sentido. </a:t>
            </a:r>
          </a:p>
          <a:p>
            <a:r>
              <a:rPr lang="es-ES" dirty="0" smtClean="0"/>
              <a:t>Moisés le está hablando a una nueva generación que no estuvo presente en el monte Sinaí o estuvo allí cuando era niño.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Vivir Hoy –</a:t>
            </a:r>
            <a:r>
              <a:rPr lang="es-CO" sz="2400" b="1" dirty="0" err="1" smtClean="0"/>
              <a:t>haYom</a:t>
            </a:r>
            <a:r>
              <a:rPr lang="es-CO" sz="2400" b="1" dirty="0" smtClean="0"/>
              <a:t>- Como si Fuera el Ultimo Día</a:t>
            </a:r>
            <a:endParaRPr lang="es-CO" sz="2400" b="1" noProof="1" smtClean="0"/>
          </a:p>
          <a:p>
            <a:r>
              <a:rPr lang="es-ES" dirty="0" smtClean="0"/>
              <a:t>Es una oportunidad para él de reiterar el compromiso nacional para una nueva generación que está por ingresar a la tierra de Israel.</a:t>
            </a:r>
          </a:p>
          <a:p>
            <a:r>
              <a:rPr lang="es-ES" dirty="0" smtClean="0"/>
              <a:t>Pero repetir el pacto y los rituales del Sinaí también adquiere un significado adicional porque este fue el último día de Moisés en la tierra. </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Vivir Hoy –</a:t>
            </a:r>
            <a:r>
              <a:rPr lang="es-CO" sz="2400" b="1" dirty="0" err="1" smtClean="0"/>
              <a:t>haYom</a:t>
            </a:r>
            <a:r>
              <a:rPr lang="es-CO" sz="2400" b="1" dirty="0" smtClean="0"/>
              <a:t>- Como si Fuera el Ultimo Día</a:t>
            </a:r>
            <a:endParaRPr lang="es-CO" sz="2400" b="1" noProof="1" smtClean="0"/>
          </a:p>
          <a:p>
            <a:r>
              <a:rPr lang="es-ES" dirty="0" smtClean="0"/>
              <a:t>Incluso si la nación ha escuchado estas lecciones repetidamente a lo largo de los años, a pesar de que Moisés ha enseñado una y otra vez sobre la promesa de Dios a nuestros patriarcas y sobre la importancia de seguir los caminos de Dios, la nación escuchará en este día como nunca antes.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Vivir Hoy –</a:t>
            </a:r>
            <a:r>
              <a:rPr lang="es-CO" sz="2400" b="1" dirty="0" err="1" smtClean="0"/>
              <a:t>haYom</a:t>
            </a:r>
            <a:r>
              <a:rPr lang="es-CO" sz="2400" b="1" dirty="0" smtClean="0"/>
              <a:t>- Como si Fuera el Ultimo Día</a:t>
            </a:r>
            <a:endParaRPr lang="es-CO" sz="2400" b="1" noProof="1" smtClean="0"/>
          </a:p>
          <a:p>
            <a:r>
              <a:rPr lang="es-ES" dirty="0" smtClean="0"/>
              <a:t>Hayom, en su último día trascendental, Moisés sabía que esta era su oportunidad de causar un impacto mayor del que podría haber tenido en cualquier otro día de su vida.</a:t>
            </a:r>
          </a:p>
          <a:p>
            <a:r>
              <a:rPr lang="es-ES" dirty="0" smtClean="0"/>
              <a:t>Leemos Nitzavim durante la temporada de teshuvá, o arrepentimiento, en las semanas previas a Rosh Hashaná.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Vivir Hoy –</a:t>
            </a:r>
            <a:r>
              <a:rPr lang="es-CO" sz="2400" b="1" dirty="0" err="1" smtClean="0"/>
              <a:t>haYom</a:t>
            </a:r>
            <a:r>
              <a:rPr lang="es-CO" sz="2400" b="1" dirty="0" smtClean="0"/>
              <a:t>- Como si Fuera el Ultimo Día</a:t>
            </a:r>
            <a:endParaRPr lang="es-CO" sz="2400" b="1" noProof="1" smtClean="0"/>
          </a:p>
          <a:p>
            <a:r>
              <a:rPr lang="es-ES" dirty="0" smtClean="0"/>
              <a:t>En </a:t>
            </a:r>
            <a:r>
              <a:rPr lang="es-ES" dirty="0" err="1" smtClean="0"/>
              <a:t>Pirkei</a:t>
            </a:r>
            <a:r>
              <a:rPr lang="es-ES" dirty="0" smtClean="0"/>
              <a:t> Avot, los rabinos enseñan: Arrepiéntete un día antes de tu muerte. </a:t>
            </a:r>
          </a:p>
          <a:p>
            <a:r>
              <a:rPr lang="es-ES" dirty="0" smtClean="0"/>
              <a:t>Pero, por supuesto, no sabemos cuándo será nuestro último día. </a:t>
            </a:r>
          </a:p>
          <a:p>
            <a:r>
              <a:rPr lang="es-ES" dirty="0" smtClean="0"/>
              <a:t>Moisés fue único en tener este conocimiento, y pudo usar sabiamente sus últimas horas para hacer que su declaración de muerte realmente contara.</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Vivir Hoy –</a:t>
            </a:r>
            <a:r>
              <a:rPr lang="es-CO" sz="2400" b="1" dirty="0" err="1" smtClean="0"/>
              <a:t>haYom</a:t>
            </a:r>
            <a:r>
              <a:rPr lang="es-CO" sz="2400" b="1" dirty="0" smtClean="0"/>
              <a:t>- Como si Fuera el Ultimo Día</a:t>
            </a:r>
            <a:endParaRPr lang="es-CO" sz="2400" b="1" noProof="1" smtClean="0"/>
          </a:p>
          <a:p>
            <a:r>
              <a:rPr lang="es-ES" dirty="0" smtClean="0"/>
              <a:t>Obviamente, no podemos adherirnos literalmente a este consejo. </a:t>
            </a:r>
          </a:p>
          <a:p>
            <a:r>
              <a:rPr lang="es-ES" dirty="0" smtClean="0"/>
              <a:t>Entonces, quizás el imperativo aquí es sentir la urgencia de nuestras palabras y acciones todos los días, para vivir cada día como si fuera el último.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Vivir Hoy –</a:t>
            </a:r>
            <a:r>
              <a:rPr lang="es-CO" sz="2400" b="1" dirty="0" err="1" smtClean="0"/>
              <a:t>haYom</a:t>
            </a:r>
            <a:r>
              <a:rPr lang="es-CO" sz="2400" b="1" dirty="0" smtClean="0"/>
              <a:t>- Como si Fuera el Ultimo Día</a:t>
            </a:r>
            <a:endParaRPr lang="es-CO" sz="2400" b="1" noProof="1" smtClean="0"/>
          </a:p>
          <a:p>
            <a:r>
              <a:rPr lang="es-ES" dirty="0" smtClean="0"/>
              <a:t>Obviamente, no podemos adherirnos literalmente a este consejo. </a:t>
            </a:r>
          </a:p>
          <a:p>
            <a:r>
              <a:rPr lang="es-ES" dirty="0" smtClean="0"/>
              <a:t>Entonces, quizás el imperativo aquí es sentir la urgencia de nuestras palabras y acciones todos los días, para vivir cada día como si fuera el último.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Vivir Hoy –</a:t>
            </a:r>
            <a:r>
              <a:rPr lang="es-CO" sz="2400" b="1" dirty="0" err="1" smtClean="0"/>
              <a:t>haYom</a:t>
            </a:r>
            <a:r>
              <a:rPr lang="es-CO" sz="2400" b="1" dirty="0" smtClean="0"/>
              <a:t>- Como si Fuera el Ultimo Día</a:t>
            </a:r>
            <a:endParaRPr lang="es-CO" sz="2400" b="1" noProof="1" smtClean="0"/>
          </a:p>
          <a:p>
            <a:r>
              <a:rPr lang="es-ES" dirty="0" smtClean="0"/>
              <a:t>¿Qué pasaría si dijéramos cada oración como si fuera nuestra última declaración, como si supiéramos que la gente recordaría esas palabras durante mucho tiempo?</a:t>
            </a:r>
          </a:p>
          <a:p>
            <a:r>
              <a:rPr lang="es-ES" dirty="0" smtClean="0"/>
              <a:t>El proceso de la teshuvá consiste en realinearnos cada día con la honestidad e integridad de alguien que está en su lecho de muerte.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Vivir Hoy –</a:t>
            </a:r>
            <a:r>
              <a:rPr lang="es-CO" sz="2400" b="1" dirty="0" err="1" smtClean="0"/>
              <a:t>haYom</a:t>
            </a:r>
            <a:r>
              <a:rPr lang="es-CO" sz="2400" b="1" dirty="0" smtClean="0"/>
              <a:t>- Como si Fuera el Ultimo Día</a:t>
            </a:r>
            <a:endParaRPr lang="es-CO" sz="2400" b="1" noProof="1" smtClean="0"/>
          </a:p>
          <a:p>
            <a:r>
              <a:rPr lang="es-ES" dirty="0" smtClean="0"/>
              <a:t>Esto no tiene por qué ser morboso o deprimente. </a:t>
            </a:r>
          </a:p>
          <a:p>
            <a:r>
              <a:rPr lang="es-ES" dirty="0" smtClean="0"/>
              <a:t>Es un recordatorio para vivir cada día al máximo, hablar siempre con sinceridad y concentrarse en lo verdaderamente importante.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a:latin typeface="Georgia" panose="02040502050405020303" pitchFamily="18" charset="0"/>
              </a:rPr>
              <a:t>PARASHA </a:t>
            </a:r>
            <a:r>
              <a:rPr lang="es-ES" sz="2400" dirty="0" smtClean="0">
                <a:latin typeface="Georgia" panose="02040502050405020303" pitchFamily="18" charset="0"/>
              </a:rPr>
              <a:t>DEVARIM NITZAVIM-VAYELEJ</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Vivir Hoy –</a:t>
            </a:r>
            <a:r>
              <a:rPr lang="es-CO" sz="2400" b="1" dirty="0" err="1" smtClean="0"/>
              <a:t>haYom</a:t>
            </a:r>
            <a:r>
              <a:rPr lang="es-CO" sz="2400" b="1" dirty="0" smtClean="0"/>
              <a:t>- Como si Fuera el Ultimo Día</a:t>
            </a:r>
            <a:endParaRPr lang="es-CO" sz="2400" b="1" noProof="1" smtClean="0"/>
          </a:p>
          <a:p>
            <a:r>
              <a:rPr lang="es-ES" dirty="0" smtClean="0"/>
              <a:t>Cuando nos preocupamos por el dinero o los negocios, cuando discutimos con un cónyuge, cuando nos sentimos frustrados con nuestros hijos o amigos, podríamos elegir vivir ese día como si fuera el último. </a:t>
            </a:r>
          </a:p>
          <a:p>
            <a:r>
              <a:rPr lang="es-ES" dirty="0" smtClean="0"/>
              <a:t>En un momento de frustración, podríamos preguntarnos: "Al final de mi vida, ¿esto realmente va a importar?"</a:t>
            </a:r>
          </a:p>
          <a:p>
            <a:endParaRPr lang="es-ES" dirty="0" smtClean="0"/>
          </a:p>
          <a:p>
            <a:r>
              <a:rPr lang="es-ES" dirty="0" smtClean="0"/>
              <a:t>De esta manera, podríamos alcanzar el poder de Hayom todos los días.</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6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1600" b="0" i="0" u="none" strike="noStrike" cap="none" dirty="0" smtClean="0">
                <a:solidFill>
                  <a:srgbClr val="000000"/>
                </a:solidFill>
                <a:latin typeface="Calibri"/>
                <a:ea typeface="Calibri"/>
                <a:cs typeface="Calibri"/>
                <a:sym typeface="Calibri"/>
              </a:rPr>
              <a:t>Maimónides, </a:t>
            </a:r>
            <a:r>
              <a:rPr lang="es-ES" sz="1600" b="0" i="0" u="none" strike="noStrike" cap="none" dirty="0">
                <a:solidFill>
                  <a:srgbClr val="000000"/>
                </a:solidFill>
                <a:latin typeface="Calibri"/>
                <a:ea typeface="Calibri"/>
                <a:cs typeface="Calibri"/>
                <a:sym typeface="Calibri"/>
              </a:rPr>
              <a:t>Bereshit con Rashí, El Jumash, </a:t>
            </a:r>
            <a:r>
              <a:rPr lang="es-ES" sz="1600" b="0" i="0" u="none" strike="noStrike" cap="none" dirty="0" smtClean="0">
                <a:solidFill>
                  <a:srgbClr val="000000"/>
                </a:solidFill>
                <a:latin typeface="Calibri"/>
                <a:ea typeface="Calibri"/>
                <a:cs typeface="Calibri"/>
                <a:sym typeface="Calibri"/>
              </a:rPr>
              <a:t>Sefaria, </a:t>
            </a:r>
            <a:r>
              <a:rPr lang="es-ES" sz="1600" b="0" i="0" u="none" strike="noStrike" cap="none" dirty="0" smtClean="0">
                <a:solidFill>
                  <a:schemeClr val="dk1"/>
                </a:solidFill>
                <a:latin typeface="Calibri"/>
                <a:ea typeface="Calibri"/>
                <a:cs typeface="Calibri"/>
                <a:sym typeface="Calibri"/>
              </a:rPr>
              <a:t>Dr</a:t>
            </a:r>
            <a:r>
              <a:rPr lang="es-ES" sz="1600" b="0" i="0" u="none" strike="noStrike" cap="none" dirty="0">
                <a:solidFill>
                  <a:schemeClr val="dk1"/>
                </a:solidFill>
                <a:latin typeface="Calibri"/>
                <a:ea typeface="Calibri"/>
                <a:cs typeface="Calibri"/>
                <a:sym typeface="Calibri"/>
              </a:rPr>
              <a:t>. Yael Ziegler</a:t>
            </a:r>
            <a:r>
              <a:rPr lang="es-ES" sz="1600" b="0" i="0" u="none" strike="noStrike" cap="none" dirty="0" smtClean="0">
                <a:solidFill>
                  <a:schemeClr val="dk1"/>
                </a:solidFill>
                <a:latin typeface="Calibri"/>
                <a:ea typeface="Calibri"/>
                <a:cs typeface="Calibri"/>
                <a:sym typeface="Calibri"/>
              </a:rPr>
              <a:t>. Jewish </a:t>
            </a:r>
            <a:r>
              <a:rPr lang="es-ES" sz="1600" b="0" i="0" u="none" strike="noStrike" cap="none" dirty="0" err="1" smtClean="0">
                <a:solidFill>
                  <a:schemeClr val="dk1"/>
                </a:solidFill>
                <a:latin typeface="Calibri"/>
                <a:ea typeface="Calibri"/>
                <a:cs typeface="Calibri"/>
                <a:sym typeface="Calibri"/>
              </a:rPr>
              <a:t>Family</a:t>
            </a:r>
            <a:r>
              <a:rPr lang="es-ES" sz="1600" b="0" i="0" u="none" strike="noStrike" cap="none" dirty="0" smtClean="0">
                <a:solidFill>
                  <a:schemeClr val="dk1"/>
                </a:solidFill>
                <a:latin typeface="Calibri"/>
                <a:ea typeface="Calibri"/>
                <a:cs typeface="Calibri"/>
                <a:sym typeface="Calibri"/>
              </a:rPr>
              <a:t> &amp; </a:t>
            </a:r>
            <a:r>
              <a:rPr lang="es-ES" sz="1600" b="0" i="0" u="none" strike="noStrike" cap="none" dirty="0" err="1" smtClean="0">
                <a:solidFill>
                  <a:schemeClr val="dk1"/>
                </a:solidFill>
                <a:latin typeface="Calibri"/>
                <a:ea typeface="Calibri"/>
                <a:cs typeface="Calibri"/>
                <a:sym typeface="Calibri"/>
              </a:rPr>
              <a:t>Life</a:t>
            </a:r>
            <a:r>
              <a:rPr lang="es-ES" sz="1600" b="0" i="0" u="none" strike="noStrike" cap="none" dirty="0" smtClean="0">
                <a:solidFill>
                  <a:schemeClr val="dk1"/>
                </a:solidFill>
                <a:latin typeface="Calibri"/>
                <a:ea typeface="Calibri"/>
                <a:cs typeface="Calibri"/>
                <a:sym typeface="Calibri"/>
              </a:rPr>
              <a:t> – Nancy </a:t>
            </a:r>
            <a:r>
              <a:rPr lang="es-ES" sz="1600" b="0" i="0" u="none" strike="noStrike" cap="none" dirty="0" err="1" smtClean="0">
                <a:solidFill>
                  <a:schemeClr val="dk1"/>
                </a:solidFill>
                <a:latin typeface="Calibri"/>
                <a:ea typeface="Calibri"/>
                <a:cs typeface="Calibri"/>
                <a:sym typeface="Calibri"/>
              </a:rPr>
              <a:t>Reuben</a:t>
            </a:r>
            <a:r>
              <a:rPr lang="es-ES" sz="1600" b="0" i="0" u="none" strike="noStrike" cap="none" dirty="0" smtClean="0">
                <a:solidFill>
                  <a:schemeClr val="dk1"/>
                </a:solidFill>
                <a:latin typeface="Calibri"/>
                <a:ea typeface="Calibri"/>
                <a:cs typeface="Calibri"/>
                <a:sym typeface="Calibri"/>
              </a:rPr>
              <a:t> </a:t>
            </a:r>
            <a:r>
              <a:rPr lang="es-ES" sz="1600" b="0" i="0" u="none" strike="noStrike" cap="none" dirty="0" err="1" smtClean="0">
                <a:solidFill>
                  <a:schemeClr val="dk1"/>
                </a:solidFill>
                <a:latin typeface="Calibri"/>
                <a:ea typeface="Calibri"/>
                <a:cs typeface="Calibri"/>
                <a:sym typeface="Calibri"/>
              </a:rPr>
              <a:t>Greenfield</a:t>
            </a:r>
            <a:r>
              <a:rPr lang="es-ES" sz="16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n-US" sz="1000" i="1" dirty="0" smtClean="0"/>
              <a:t>Jewish Family &amp; Life!</a:t>
            </a:r>
            <a:endParaRPr lang="es-ES" sz="1000" dirty="0" smtClean="0">
              <a:solidFill>
                <a:schemeClr val="tx1">
                  <a:lumMod val="95000"/>
                  <a:lumOff val="5000"/>
                </a:schemeClr>
              </a:solidFill>
            </a:endParaRPr>
          </a:p>
          <a:p>
            <a:pPr marL="0" lvl="0" indent="0">
              <a:lnSpc>
                <a:spcPct val="90000"/>
              </a:lnSpc>
              <a:spcBef>
                <a:spcPts val="0"/>
              </a:spcBef>
              <a:buClr>
                <a:srgbClr val="000000"/>
              </a:buClr>
              <a:buSzPts val="2000"/>
            </a:pPr>
            <a:r>
              <a:rPr lang="es-ES" sz="1000" dirty="0" smtClean="0">
                <a:solidFill>
                  <a:schemeClr val="tx1">
                    <a:lumMod val="95000"/>
                    <a:lumOff val="5000"/>
                  </a:schemeClr>
                </a:solidFill>
              </a:rPr>
              <a:t>Imágenes: </a:t>
            </a:r>
            <a:r>
              <a:rPr lang="en-US" sz="1000" dirty="0" smtClean="0">
                <a:solidFill>
                  <a:schemeClr val="tx1">
                    <a:lumMod val="95000"/>
                    <a:lumOff val="5000"/>
                  </a:schemeClr>
                </a:solidFill>
              </a:rPr>
              <a:t>Sweet Publishing/FreeBibleimages.org.</a:t>
            </a:r>
          </a:p>
          <a:p>
            <a:pPr marL="0" lvl="0" indent="0">
              <a:lnSpc>
                <a:spcPct val="90000"/>
              </a:lnSpc>
              <a:spcBef>
                <a:spcPts val="0"/>
              </a:spcBef>
              <a:buClr>
                <a:srgbClr val="000000"/>
              </a:buClr>
              <a:buSzPts val="2000"/>
            </a:pPr>
            <a:r>
              <a:rPr lang="en-US" sz="1000" dirty="0" smtClean="0">
                <a:hlinkClick r:id="rId5"/>
              </a:rPr>
              <a:t>https://www.nehemiaswall.com/yom-teruah-day-shouting-became-rosh-hashanah</a:t>
            </a:r>
            <a:endParaRPr sz="1000" b="0" i="0" u="none" strike="noStrike" cap="none" dirty="0">
              <a:solidFill>
                <a:schemeClr val="tx1">
                  <a:lumMod val="95000"/>
                  <a:lumOff val="5000"/>
                </a:schemeClr>
              </a:solidFill>
              <a:latin typeface="Calibri"/>
              <a:ea typeface="Calibri"/>
              <a:cs typeface="Calibri"/>
              <a:sym typeface="Calibri"/>
            </a:endParaRPr>
          </a:p>
          <a:p>
            <a:pPr marL="0" lvl="0" indent="0">
              <a:lnSpc>
                <a:spcPct val="90000"/>
              </a:lnSpc>
              <a:spcBef>
                <a:spcPts val="500"/>
              </a:spcBef>
              <a:buClr>
                <a:srgbClr val="000000"/>
              </a:buClr>
              <a:buSzPts val="2000"/>
            </a:pPr>
            <a:r>
              <a:rPr lang="es-ES" sz="1000" dirty="0">
                <a:solidFill>
                  <a:schemeClr val="tx1">
                    <a:lumMod val="95000"/>
                    <a:lumOff val="5000"/>
                  </a:schemeClr>
                </a:solidFill>
              </a:rPr>
              <a:t>https://www.chabad.org/kabbalah/article_cdo/aid/688407/jewish/42-Journeys-of-the-Soul.htm </a:t>
            </a:r>
            <a:endParaRPr lang="es-ES" sz="10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hlinkClick r:id="rId6"/>
              </a:rPr>
              <a:t>http://www.ascentofsafed.com/cgi-bin/ascent.cgi?Name=mm-kipur</a:t>
            </a:r>
            <a:endParaRPr lang="en-US" sz="10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rPr>
              <a:t>http://www.psyche.com/psyche/lex/qbl/42letter_name.html</a:t>
            </a:r>
            <a:endParaRPr lang="en-US" sz="10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7"/>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21 de Elul, </a:t>
            </a:r>
            <a:r>
              <a:rPr lang="es-ES" sz="1800" b="0" i="0" u="none" strike="noStrike" cap="none" dirty="0" smtClean="0">
                <a:solidFill>
                  <a:srgbClr val="898989"/>
                </a:solidFill>
                <a:latin typeface="Calibri"/>
                <a:ea typeface="Calibri"/>
                <a:cs typeface="Calibri"/>
                <a:sym typeface="Calibri"/>
              </a:rPr>
              <a:t>5784  </a:t>
            </a:r>
            <a:r>
              <a:rPr lang="es-ES" sz="1800" b="0" i="0" u="none" strike="noStrike" cap="none" dirty="0">
                <a:solidFill>
                  <a:srgbClr val="898989"/>
                </a:solidFill>
                <a:latin typeface="Calibri"/>
                <a:ea typeface="Calibri"/>
                <a:cs typeface="Calibri"/>
                <a:sym typeface="Calibri"/>
              </a:rPr>
              <a:t>–  </a:t>
            </a:r>
            <a:r>
              <a:rPr lang="es-ES" sz="1800" dirty="0" smtClean="0"/>
              <a:t>Septiembre </a:t>
            </a:r>
            <a:r>
              <a:rPr lang="es-ES" sz="1800" dirty="0" smtClean="0"/>
              <a:t>23</a:t>
            </a:r>
            <a:r>
              <a:rPr lang="es-ES" sz="1800" b="0" i="0" u="none" strike="noStrike" cap="none" dirty="0" smtClean="0">
                <a:solidFill>
                  <a:srgbClr val="898989"/>
                </a:solidFill>
                <a:latin typeface="Calibri"/>
                <a:ea typeface="Calibri"/>
                <a:cs typeface="Calibri"/>
                <a:sym typeface="Calibri"/>
              </a:rPr>
              <a:t>, 2024-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73797</TotalTime>
  <Words>8027</Words>
  <Application>Microsoft Office PowerPoint</Application>
  <PresentationFormat>On-screen Show (4:3)</PresentationFormat>
  <Paragraphs>586</Paragraphs>
  <Slides>117</Slides>
  <Notes>117</Notes>
  <HiddenSlides>0</HiddenSlides>
  <MMClips>0</MMClips>
  <ScaleCrop>false</ScaleCrop>
  <HeadingPairs>
    <vt:vector size="4" baseType="variant">
      <vt:variant>
        <vt:lpstr>Theme</vt:lpstr>
      </vt:variant>
      <vt:variant>
        <vt:i4>1</vt:i4>
      </vt:variant>
      <vt:variant>
        <vt:lpstr>Slide Titles</vt:lpstr>
      </vt:variant>
      <vt:variant>
        <vt:i4>117</vt:i4>
      </vt:variant>
    </vt:vector>
  </HeadingPairs>
  <TitlesOfParts>
    <vt:vector size="118" baseType="lpstr">
      <vt:lpstr>Office Theme</vt:lpstr>
      <vt:lpstr> </vt:lpstr>
      <vt:lpstr>PARASHA DEVARIM</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PARASHA DEVARIM NITZAVIM-VAYELEJ</vt:lpstr>
      <vt:lpstr>Slide 117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477</cp:revision>
  <dcterms:modified xsi:type="dcterms:W3CDTF">2024-09-25T14:17:25Z</dcterms:modified>
</cp:coreProperties>
</file>