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221.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slides/slide41.xml" ContentType="application/vnd.openxmlformats-officedocument.presentationml.slide+xml"/>
  <Override PartName="/ppt/slides/slide223.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22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notesSlides/notesSlide21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notesSlides/notesSlide221.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27"/>
  </p:notesMasterIdLst>
  <p:handoutMasterIdLst>
    <p:handoutMasterId r:id="rId228"/>
  </p:handoutMasterIdLst>
  <p:sldIdLst>
    <p:sldId id="256" r:id="rId2"/>
    <p:sldId id="708" r:id="rId3"/>
    <p:sldId id="297" r:id="rId4"/>
    <p:sldId id="1040" r:id="rId5"/>
    <p:sldId id="1379" r:id="rId6"/>
    <p:sldId id="1380" r:id="rId7"/>
    <p:sldId id="1381" r:id="rId8"/>
    <p:sldId id="1382" r:id="rId9"/>
    <p:sldId id="1383" r:id="rId10"/>
    <p:sldId id="1384" r:id="rId11"/>
    <p:sldId id="1385" r:id="rId12"/>
    <p:sldId id="1386" r:id="rId13"/>
    <p:sldId id="1387" r:id="rId14"/>
    <p:sldId id="1389" r:id="rId15"/>
    <p:sldId id="1390" r:id="rId16"/>
    <p:sldId id="1391" r:id="rId17"/>
    <p:sldId id="1392" r:id="rId18"/>
    <p:sldId id="1393" r:id="rId19"/>
    <p:sldId id="1394" r:id="rId20"/>
    <p:sldId id="1395" r:id="rId21"/>
    <p:sldId id="1396" r:id="rId22"/>
    <p:sldId id="1397" r:id="rId23"/>
    <p:sldId id="1398" r:id="rId24"/>
    <p:sldId id="1399" r:id="rId25"/>
    <p:sldId id="1400" r:id="rId26"/>
    <p:sldId id="1403" r:id="rId27"/>
    <p:sldId id="1404" r:id="rId28"/>
    <p:sldId id="1405" r:id="rId29"/>
    <p:sldId id="1406" r:id="rId30"/>
    <p:sldId id="1407" r:id="rId31"/>
    <p:sldId id="1408" r:id="rId32"/>
    <p:sldId id="1409" r:id="rId33"/>
    <p:sldId id="1433" r:id="rId34"/>
    <p:sldId id="1572" r:id="rId35"/>
    <p:sldId id="1573" r:id="rId36"/>
    <p:sldId id="1574" r:id="rId37"/>
    <p:sldId id="1575" r:id="rId38"/>
    <p:sldId id="1576" r:id="rId39"/>
    <p:sldId id="1577" r:id="rId40"/>
    <p:sldId id="1578" r:id="rId41"/>
    <p:sldId id="1579" r:id="rId42"/>
    <p:sldId id="1580" r:id="rId43"/>
    <p:sldId id="1605" r:id="rId44"/>
    <p:sldId id="1581" r:id="rId45"/>
    <p:sldId id="1582" r:id="rId46"/>
    <p:sldId id="1583" r:id="rId47"/>
    <p:sldId id="1584" r:id="rId48"/>
    <p:sldId id="1585" r:id="rId49"/>
    <p:sldId id="1586" r:id="rId50"/>
    <p:sldId id="1587" r:id="rId51"/>
    <p:sldId id="1588" r:id="rId52"/>
    <p:sldId id="1604" r:id="rId53"/>
    <p:sldId id="1589" r:id="rId54"/>
    <p:sldId id="1590" r:id="rId55"/>
    <p:sldId id="1591" r:id="rId56"/>
    <p:sldId id="1592" r:id="rId57"/>
    <p:sldId id="1593" r:id="rId58"/>
    <p:sldId id="1594" r:id="rId59"/>
    <p:sldId id="1595" r:id="rId60"/>
    <p:sldId id="1597" r:id="rId61"/>
    <p:sldId id="1598" r:id="rId62"/>
    <p:sldId id="1599" r:id="rId63"/>
    <p:sldId id="1600" r:id="rId64"/>
    <p:sldId id="1601" r:id="rId65"/>
    <p:sldId id="1602" r:id="rId66"/>
    <p:sldId id="1603" r:id="rId67"/>
    <p:sldId id="1571" r:id="rId68"/>
    <p:sldId id="1506" r:id="rId69"/>
    <p:sldId id="1507" r:id="rId70"/>
    <p:sldId id="1508" r:id="rId71"/>
    <p:sldId id="1509" r:id="rId72"/>
    <p:sldId id="1510" r:id="rId73"/>
    <p:sldId id="1511" r:id="rId74"/>
    <p:sldId id="1512" r:id="rId75"/>
    <p:sldId id="1513" r:id="rId76"/>
    <p:sldId id="1514" r:id="rId77"/>
    <p:sldId id="1515" r:id="rId78"/>
    <p:sldId id="1516" r:id="rId79"/>
    <p:sldId id="1517" r:id="rId80"/>
    <p:sldId id="1518" r:id="rId81"/>
    <p:sldId id="1519" r:id="rId82"/>
    <p:sldId id="1520" r:id="rId83"/>
    <p:sldId id="1521" r:id="rId84"/>
    <p:sldId id="1522" r:id="rId85"/>
    <p:sldId id="1523" r:id="rId86"/>
    <p:sldId id="1524" r:id="rId87"/>
    <p:sldId id="1525" r:id="rId88"/>
    <p:sldId id="1526" r:id="rId89"/>
    <p:sldId id="1527" r:id="rId90"/>
    <p:sldId id="1528" r:id="rId91"/>
    <p:sldId id="1529" r:id="rId92"/>
    <p:sldId id="1530" r:id="rId93"/>
    <p:sldId id="1531" r:id="rId94"/>
    <p:sldId id="1532" r:id="rId95"/>
    <p:sldId id="1533" r:id="rId96"/>
    <p:sldId id="1534" r:id="rId97"/>
    <p:sldId id="1535" r:id="rId98"/>
    <p:sldId id="1536" r:id="rId99"/>
    <p:sldId id="1537" r:id="rId100"/>
    <p:sldId id="1538" r:id="rId101"/>
    <p:sldId id="1505" r:id="rId102"/>
    <p:sldId id="1570" r:id="rId103"/>
    <p:sldId id="1473" r:id="rId104"/>
    <p:sldId id="1541" r:id="rId105"/>
    <p:sldId id="1542" r:id="rId106"/>
    <p:sldId id="1543" r:id="rId107"/>
    <p:sldId id="1545" r:id="rId108"/>
    <p:sldId id="1544" r:id="rId109"/>
    <p:sldId id="1546" r:id="rId110"/>
    <p:sldId id="1547" r:id="rId111"/>
    <p:sldId id="1548" r:id="rId112"/>
    <p:sldId id="1549" r:id="rId113"/>
    <p:sldId id="1550" r:id="rId114"/>
    <p:sldId id="1551" r:id="rId115"/>
    <p:sldId id="1552" r:id="rId116"/>
    <p:sldId id="1553" r:id="rId117"/>
    <p:sldId id="1554" r:id="rId118"/>
    <p:sldId id="1556" r:id="rId119"/>
    <p:sldId id="1555" r:id="rId120"/>
    <p:sldId id="1558" r:id="rId121"/>
    <p:sldId id="1559" r:id="rId122"/>
    <p:sldId id="1560" r:id="rId123"/>
    <p:sldId id="1561" r:id="rId124"/>
    <p:sldId id="1563" r:id="rId125"/>
    <p:sldId id="1562" r:id="rId126"/>
    <p:sldId id="1564" r:id="rId127"/>
    <p:sldId id="1565" r:id="rId128"/>
    <p:sldId id="1566" r:id="rId129"/>
    <p:sldId id="1567" r:id="rId130"/>
    <p:sldId id="1568" r:id="rId131"/>
    <p:sldId id="1569" r:id="rId132"/>
    <p:sldId id="1539" r:id="rId133"/>
    <p:sldId id="1540" r:id="rId134"/>
    <p:sldId id="1474" r:id="rId135"/>
    <p:sldId id="1475" r:id="rId136"/>
    <p:sldId id="1476" r:id="rId137"/>
    <p:sldId id="1477" r:id="rId138"/>
    <p:sldId id="1478" r:id="rId139"/>
    <p:sldId id="1479" r:id="rId140"/>
    <p:sldId id="1480" r:id="rId141"/>
    <p:sldId id="1481" r:id="rId142"/>
    <p:sldId id="1482" r:id="rId143"/>
    <p:sldId id="1483" r:id="rId144"/>
    <p:sldId id="1484" r:id="rId145"/>
    <p:sldId id="1485" r:id="rId146"/>
    <p:sldId id="1486" r:id="rId147"/>
    <p:sldId id="1487" r:id="rId148"/>
    <p:sldId id="1488" r:id="rId149"/>
    <p:sldId id="1489" r:id="rId150"/>
    <p:sldId id="1490" r:id="rId151"/>
    <p:sldId id="1491" r:id="rId152"/>
    <p:sldId id="1492" r:id="rId153"/>
    <p:sldId id="1493" r:id="rId154"/>
    <p:sldId id="1494" r:id="rId155"/>
    <p:sldId id="1495" r:id="rId156"/>
    <p:sldId id="1496" r:id="rId157"/>
    <p:sldId id="1497" r:id="rId158"/>
    <p:sldId id="1498" r:id="rId159"/>
    <p:sldId id="1499" r:id="rId160"/>
    <p:sldId id="1500" r:id="rId161"/>
    <p:sldId id="1501" r:id="rId162"/>
    <p:sldId id="1502" r:id="rId163"/>
    <p:sldId id="1503" r:id="rId164"/>
    <p:sldId id="1504" r:id="rId165"/>
    <p:sldId id="1472" r:id="rId166"/>
    <p:sldId id="1435" r:id="rId167"/>
    <p:sldId id="1436" r:id="rId168"/>
    <p:sldId id="1437" r:id="rId169"/>
    <p:sldId id="1438" r:id="rId170"/>
    <p:sldId id="1439" r:id="rId171"/>
    <p:sldId id="1440" r:id="rId172"/>
    <p:sldId id="1441" r:id="rId173"/>
    <p:sldId id="1442" r:id="rId174"/>
    <p:sldId id="1443" r:id="rId175"/>
    <p:sldId id="1444" r:id="rId176"/>
    <p:sldId id="1445" r:id="rId177"/>
    <p:sldId id="1446" r:id="rId178"/>
    <p:sldId id="1447" r:id="rId179"/>
    <p:sldId id="1448" r:id="rId180"/>
    <p:sldId id="1449" r:id="rId181"/>
    <p:sldId id="1450" r:id="rId182"/>
    <p:sldId id="1451" r:id="rId183"/>
    <p:sldId id="1452" r:id="rId184"/>
    <p:sldId id="1453" r:id="rId185"/>
    <p:sldId id="1454" r:id="rId186"/>
    <p:sldId id="1455" r:id="rId187"/>
    <p:sldId id="1456" r:id="rId188"/>
    <p:sldId id="1458" r:id="rId189"/>
    <p:sldId id="1459" r:id="rId190"/>
    <p:sldId id="1460" r:id="rId191"/>
    <p:sldId id="1461" r:id="rId192"/>
    <p:sldId id="1462" r:id="rId193"/>
    <p:sldId id="1463" r:id="rId194"/>
    <p:sldId id="1464" r:id="rId195"/>
    <p:sldId id="1465" r:id="rId196"/>
    <p:sldId id="1466" r:id="rId197"/>
    <p:sldId id="1467" r:id="rId198"/>
    <p:sldId id="1468" r:id="rId199"/>
    <p:sldId id="1469" r:id="rId200"/>
    <p:sldId id="1470" r:id="rId201"/>
    <p:sldId id="1471" r:id="rId202"/>
    <p:sldId id="1410" r:id="rId203"/>
    <p:sldId id="1411" r:id="rId204"/>
    <p:sldId id="1412" r:id="rId205"/>
    <p:sldId id="1413" r:id="rId206"/>
    <p:sldId id="1415" r:id="rId207"/>
    <p:sldId id="1416" r:id="rId208"/>
    <p:sldId id="1417" r:id="rId209"/>
    <p:sldId id="1418" r:id="rId210"/>
    <p:sldId id="1419" r:id="rId211"/>
    <p:sldId id="1421" r:id="rId212"/>
    <p:sldId id="1422" r:id="rId213"/>
    <p:sldId id="1423" r:id="rId214"/>
    <p:sldId id="1424" r:id="rId215"/>
    <p:sldId id="1425" r:id="rId216"/>
    <p:sldId id="1426" r:id="rId217"/>
    <p:sldId id="1427" r:id="rId218"/>
    <p:sldId id="1428" r:id="rId219"/>
    <p:sldId id="1429" r:id="rId220"/>
    <p:sldId id="1430" r:id="rId221"/>
    <p:sldId id="1431" r:id="rId222"/>
    <p:sldId id="1432" r:id="rId223"/>
    <p:sldId id="1401" r:id="rId224"/>
    <p:sldId id="1402" r:id="rId225"/>
    <p:sldId id="296" r:id="rId2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51" autoAdjust="0"/>
    <p:restoredTop sz="94444" autoAdjust="0"/>
  </p:normalViewPr>
  <p:slideViewPr>
    <p:cSldViewPr snapToGrid="0">
      <p:cViewPr>
        <p:scale>
          <a:sx n="73" d="100"/>
          <a:sy n="73" d="100"/>
        </p:scale>
        <p:origin x="-504" y="1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notesMaster" Target="notesMasters/notesMaster1.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presProps" Target="presProps.xml"/><Relationship Id="rId19" Type="http://schemas.openxmlformats.org/officeDocument/2006/relationships/slide" Target="slides/slide18.xml"/><Relationship Id="rId224" Type="http://schemas.openxmlformats.org/officeDocument/2006/relationships/slide" Target="slides/slide223.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viewProps" Target="view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231" Type="http://schemas.openxmlformats.org/officeDocument/2006/relationships/theme" Target="theme/theme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3/09/2024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5/1618.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5.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1009402" y="17090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DEVARIM SHOFTIM</a:t>
            </a:r>
          </a:p>
          <a:p>
            <a:pPr lvl="0" algn="ctr">
              <a:lnSpc>
                <a:spcPct val="90000"/>
              </a:lnSpc>
            </a:pPr>
            <a:r>
              <a:rPr lang="es-CO" sz="2400" dirty="0" smtClean="0">
                <a:latin typeface="Bookman Old Style" pitchFamily="18" charset="0"/>
                <a:ea typeface="Calibri"/>
                <a:cs typeface="Calibri"/>
                <a:sym typeface="Calibri"/>
              </a:rPr>
              <a:t>La Ramas del Poder Judicial</a:t>
            </a:r>
            <a:endParaRPr lang="es-CO" sz="2400" dirty="0" smtClean="0">
              <a:latin typeface="Bookman Old Style" pitchFamily="18" charset="0"/>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Por: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400" dirty="0" smtClean="0">
                <a:latin typeface="Bookman Old Style" pitchFamily="18" charset="0"/>
              </a:rPr>
              <a:t>¡Cuánto amo tu ley! En ella medito todo el día.</a:t>
            </a:r>
          </a:p>
          <a:p>
            <a:r>
              <a:rPr lang="es-ES" sz="2400" dirty="0" smtClean="0">
                <a:latin typeface="Bookman Old Style" pitchFamily="18" charset="0"/>
              </a:rPr>
              <a:t>Tus mandamientos me hacen más sabio que a mis enemigos, porque siempre están conmigo.</a:t>
            </a:r>
          </a:p>
          <a:p>
            <a:r>
              <a:rPr lang="es-ES" sz="2400" dirty="0" smtClean="0">
                <a:latin typeface="Bookman Old Style" pitchFamily="18" charset="0"/>
              </a:rPr>
              <a:t>Lámpara es a mis pies Tu palabra, y la luz de mi sendero.</a:t>
            </a:r>
          </a:p>
          <a:p>
            <a:r>
              <a:rPr lang="es-ES" sz="2400" b="1" i="1" dirty="0" smtClean="0">
                <a:latin typeface="Bookman Old Style" pitchFamily="18" charset="0"/>
              </a:rPr>
              <a:t>Ma ahabtí torateja kol hayom hi sijati.</a:t>
            </a:r>
          </a:p>
          <a:p>
            <a:r>
              <a:rPr lang="es-ES" sz="2400" b="1" i="1" dirty="0" smtClean="0">
                <a:latin typeface="Bookman Old Style" pitchFamily="18" charset="0"/>
              </a:rPr>
              <a:t>Meoyebay tejajemeni mitzvoteja ki leolam hi li</a:t>
            </a:r>
          </a:p>
          <a:p>
            <a:r>
              <a:rPr lang="es-ES" sz="2400" b="1" i="1" dirty="0" smtClean="0">
                <a:latin typeface="Bookman Old Style" pitchFamily="18" charset="0"/>
              </a:rPr>
              <a:t>Ner leragli debareja veor lintibati.</a:t>
            </a:r>
            <a:endParaRPr lang="en-US" sz="2400" b="1"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2050" name="Picture 2"/>
          <p:cNvPicPr>
            <a:picLocks noChangeAspect="1" noChangeArrowheads="1"/>
          </p:cNvPicPr>
          <p:nvPr/>
        </p:nvPicPr>
        <p:blipFill>
          <a:blip r:embed="rId3"/>
          <a:srcRect/>
          <a:stretch>
            <a:fillRect/>
          </a:stretch>
        </p:blipFill>
        <p:spPr bwMode="auto">
          <a:xfrm>
            <a:off x="806088" y="1580606"/>
            <a:ext cx="7697024" cy="467160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Devarim 16:18 – 21:9 </a:t>
            </a:r>
            <a:r>
              <a:rPr lang="es-CO" sz="2000" b="1" noProof="1" smtClean="0">
                <a:latin typeface="Bookman Old Style" pitchFamily="18" charset="0"/>
              </a:rPr>
              <a:t>y Yeshayahu 51:12 al 52:12</a:t>
            </a:r>
          </a:p>
          <a:p>
            <a:r>
              <a:rPr lang="en-US" sz="2800" b="1" dirty="0" smtClean="0">
                <a:latin typeface="Bookman Old Style" pitchFamily="18" charset="0"/>
                <a:hlinkClick r:id="rId3"/>
              </a:rPr>
              <a:t>16:18</a:t>
            </a:r>
            <a:r>
              <a:rPr lang="en-US" sz="2800" b="1" dirty="0" smtClean="0">
                <a:latin typeface="Bookman Old Style" pitchFamily="18" charset="0"/>
              </a:rPr>
              <a:t>  Shoftim </a:t>
            </a:r>
            <a:r>
              <a:rPr lang="en-US" sz="2800" b="1" dirty="0" err="1" smtClean="0">
                <a:latin typeface="Bookman Old Style" pitchFamily="18" charset="0"/>
              </a:rPr>
              <a:t>veshotrim</a:t>
            </a:r>
            <a:r>
              <a:rPr lang="en-US" sz="2800" b="1" dirty="0" smtClean="0">
                <a:latin typeface="Bookman Old Style" pitchFamily="18" charset="0"/>
              </a:rPr>
              <a:t> </a:t>
            </a:r>
            <a:r>
              <a:rPr lang="en-US" sz="2800" b="1" dirty="0" err="1" smtClean="0">
                <a:latin typeface="Bookman Old Style" pitchFamily="18" charset="0"/>
              </a:rPr>
              <a:t>titen-leja</a:t>
            </a:r>
            <a:r>
              <a:rPr lang="en-US" sz="2800" b="1" dirty="0" smtClean="0">
                <a:latin typeface="Bookman Old Style" pitchFamily="18" charset="0"/>
              </a:rPr>
              <a:t> </a:t>
            </a:r>
            <a:r>
              <a:rPr lang="en-US" sz="2800" b="1" dirty="0" err="1" smtClean="0">
                <a:latin typeface="Bookman Old Style" pitchFamily="18" charset="0"/>
              </a:rPr>
              <a:t>bekol-she'areja</a:t>
            </a:r>
            <a:r>
              <a:rPr lang="en-US" sz="2800" b="1" dirty="0" smtClean="0">
                <a:latin typeface="Bookman Old Style" pitchFamily="18" charset="0"/>
              </a:rPr>
              <a:t> asher </a:t>
            </a:r>
            <a:r>
              <a:rPr lang="en-US" sz="2800" b="1" dirty="0" err="1" smtClean="0">
                <a:latin typeface="Bookman Old Style" pitchFamily="18" charset="0"/>
              </a:rPr>
              <a:t>Adonay</a:t>
            </a:r>
            <a:r>
              <a:rPr lang="en-US" sz="2800" b="1" dirty="0" smtClean="0">
                <a:latin typeface="Bookman Old Style" pitchFamily="18" charset="0"/>
              </a:rPr>
              <a:t> </a:t>
            </a:r>
            <a:r>
              <a:rPr lang="en-US" sz="2800" b="1" dirty="0" err="1" smtClean="0">
                <a:latin typeface="Bookman Old Style" pitchFamily="18" charset="0"/>
              </a:rPr>
              <a:t>Eloheja</a:t>
            </a:r>
            <a:r>
              <a:rPr lang="en-US" sz="2800" b="1" dirty="0" smtClean="0">
                <a:latin typeface="Bookman Old Style" pitchFamily="18" charset="0"/>
              </a:rPr>
              <a:t> </a:t>
            </a:r>
            <a:r>
              <a:rPr lang="en-US" sz="2800" b="1" dirty="0" err="1" smtClean="0">
                <a:latin typeface="Bookman Old Style" pitchFamily="18" charset="0"/>
              </a:rPr>
              <a:t>noten</a:t>
            </a:r>
            <a:r>
              <a:rPr lang="en-US" sz="2800" b="1" dirty="0" smtClean="0">
                <a:latin typeface="Bookman Old Style" pitchFamily="18" charset="0"/>
              </a:rPr>
              <a:t> </a:t>
            </a:r>
            <a:r>
              <a:rPr lang="en-US" sz="2800" b="1" dirty="0" err="1" smtClean="0">
                <a:latin typeface="Bookman Old Style" pitchFamily="18" charset="0"/>
              </a:rPr>
              <a:t>leja</a:t>
            </a:r>
            <a:r>
              <a:rPr lang="en-US" sz="2800" b="1" dirty="0" smtClean="0">
                <a:latin typeface="Bookman Old Style" pitchFamily="18" charset="0"/>
              </a:rPr>
              <a:t> </a:t>
            </a:r>
            <a:r>
              <a:rPr lang="en-US" sz="2800" b="1" dirty="0" err="1" smtClean="0">
                <a:latin typeface="Bookman Old Style" pitchFamily="18" charset="0"/>
              </a:rPr>
              <a:t>lishvateja</a:t>
            </a:r>
            <a:r>
              <a:rPr lang="en-US" sz="2800" b="1" dirty="0" smtClean="0">
                <a:latin typeface="Bookman Old Style" pitchFamily="18" charset="0"/>
              </a:rPr>
              <a:t> </a:t>
            </a:r>
            <a:r>
              <a:rPr lang="en-US" sz="2800" b="1" dirty="0" err="1" smtClean="0">
                <a:latin typeface="Bookman Old Style" pitchFamily="18" charset="0"/>
              </a:rPr>
              <a:t>veshafetu</a:t>
            </a:r>
            <a:r>
              <a:rPr lang="en-US" sz="2800" b="1" dirty="0" smtClean="0">
                <a:latin typeface="Bookman Old Style" pitchFamily="18" charset="0"/>
              </a:rPr>
              <a:t> et-</a:t>
            </a:r>
            <a:r>
              <a:rPr lang="en-US" sz="2800" b="1" dirty="0" err="1" smtClean="0">
                <a:latin typeface="Bookman Old Style" pitchFamily="18" charset="0"/>
              </a:rPr>
              <a:t>ha'am</a:t>
            </a:r>
            <a:r>
              <a:rPr lang="en-US" sz="2800" b="1" dirty="0" smtClean="0">
                <a:latin typeface="Bookman Old Style" pitchFamily="18" charset="0"/>
              </a:rPr>
              <a:t> mishpat </a:t>
            </a:r>
            <a:r>
              <a:rPr lang="en-US" sz="2800" b="1" dirty="0" err="1" smtClean="0">
                <a:latin typeface="Bookman Old Style" pitchFamily="18" charset="0"/>
              </a:rPr>
              <a:t>tsédek</a:t>
            </a:r>
            <a:r>
              <a:rPr lang="en-US" sz="2800" b="1" dirty="0" smtClean="0">
                <a:latin typeface="Bookman Old Style" pitchFamily="18" charset="0"/>
              </a:rPr>
              <a:t>.</a:t>
            </a:r>
          </a:p>
          <a:p>
            <a:r>
              <a:rPr lang="en-US" sz="2800" dirty="0" err="1" smtClean="0">
                <a:latin typeface="Bookman Old Style" pitchFamily="18" charset="0"/>
              </a:rPr>
              <a:t>Jueces</a:t>
            </a:r>
            <a:r>
              <a:rPr lang="en-US" sz="2800" dirty="0" smtClean="0">
                <a:latin typeface="Bookman Old Style" pitchFamily="18" charset="0"/>
              </a:rPr>
              <a:t> y </a:t>
            </a:r>
            <a:r>
              <a:rPr lang="en-US" sz="2800" dirty="0" err="1" smtClean="0">
                <a:latin typeface="Bookman Old Style" pitchFamily="18" charset="0"/>
              </a:rPr>
              <a:t>guardias</a:t>
            </a:r>
            <a:r>
              <a:rPr lang="en-US" sz="2800" dirty="0" smtClean="0">
                <a:latin typeface="Bookman Old Style" pitchFamily="18" charset="0"/>
              </a:rPr>
              <a:t> </a:t>
            </a:r>
            <a:r>
              <a:rPr lang="en-US" sz="2800" dirty="0" err="1" smtClean="0">
                <a:latin typeface="Bookman Old Style" pitchFamily="18" charset="0"/>
              </a:rPr>
              <a:t>designarás</a:t>
            </a:r>
            <a:r>
              <a:rPr lang="en-US" sz="2800" dirty="0" smtClean="0">
                <a:latin typeface="Bookman Old Style" pitchFamily="18" charset="0"/>
              </a:rPr>
              <a:t> </a:t>
            </a:r>
            <a:r>
              <a:rPr lang="en-US" sz="2800" dirty="0" err="1" smtClean="0">
                <a:latin typeface="Bookman Old Style" pitchFamily="18" charset="0"/>
              </a:rPr>
              <a:t>para</a:t>
            </a:r>
            <a:r>
              <a:rPr lang="en-US" sz="2800" dirty="0" smtClean="0">
                <a:latin typeface="Bookman Old Style" pitchFamily="18" charset="0"/>
              </a:rPr>
              <a:t> </a:t>
            </a:r>
            <a:r>
              <a:rPr lang="en-US" sz="2800" dirty="0" err="1" smtClean="0">
                <a:latin typeface="Bookman Old Style" pitchFamily="18" charset="0"/>
              </a:rPr>
              <a:t>ti</a:t>
            </a:r>
            <a:r>
              <a:rPr lang="en-US" sz="2800" dirty="0" smtClean="0">
                <a:latin typeface="Bookman Old Style" pitchFamily="18" charset="0"/>
              </a:rPr>
              <a:t> en </a:t>
            </a:r>
            <a:r>
              <a:rPr lang="en-US" sz="2800" dirty="0" err="1" smtClean="0">
                <a:latin typeface="Bookman Old Style" pitchFamily="18" charset="0"/>
              </a:rPr>
              <a:t>cada</a:t>
            </a:r>
            <a:r>
              <a:rPr lang="en-US" sz="2800" dirty="0" smtClean="0">
                <a:latin typeface="Bookman Old Style" pitchFamily="18" charset="0"/>
              </a:rPr>
              <a:t> </a:t>
            </a:r>
            <a:r>
              <a:rPr lang="en-US" sz="2800" dirty="0" err="1" smtClean="0">
                <a:latin typeface="Bookman Old Style" pitchFamily="18" charset="0"/>
              </a:rPr>
              <a:t>una</a:t>
            </a:r>
            <a:r>
              <a:rPr lang="en-US" sz="2800" dirty="0" smtClean="0">
                <a:latin typeface="Bookman Old Style" pitchFamily="18" charset="0"/>
              </a:rPr>
              <a:t> de </a:t>
            </a:r>
            <a:r>
              <a:rPr lang="en-US" sz="2800" dirty="0" err="1" smtClean="0">
                <a:latin typeface="Bookman Old Style" pitchFamily="18" charset="0"/>
              </a:rPr>
              <a:t>tus</a:t>
            </a:r>
            <a:r>
              <a:rPr lang="en-US" sz="2800" dirty="0" smtClean="0">
                <a:latin typeface="Bookman Old Style" pitchFamily="18" charset="0"/>
              </a:rPr>
              <a:t> </a:t>
            </a:r>
            <a:r>
              <a:rPr lang="en-US" sz="2800" dirty="0" err="1" smtClean="0">
                <a:latin typeface="Bookman Old Style" pitchFamily="18" charset="0"/>
              </a:rPr>
              <a:t>tribus</a:t>
            </a:r>
            <a:r>
              <a:rPr lang="en-US" sz="2800" dirty="0" smtClean="0">
                <a:latin typeface="Bookman Old Style" pitchFamily="18" charset="0"/>
              </a:rPr>
              <a:t>, en </a:t>
            </a:r>
            <a:r>
              <a:rPr lang="en-US" sz="2800" dirty="0" err="1" smtClean="0">
                <a:latin typeface="Bookman Old Style" pitchFamily="18" charset="0"/>
              </a:rPr>
              <a:t>todas</a:t>
            </a:r>
            <a:r>
              <a:rPr lang="en-US" sz="2800" dirty="0" smtClean="0">
                <a:latin typeface="Bookman Old Style" pitchFamily="18" charset="0"/>
              </a:rPr>
              <a:t> </a:t>
            </a:r>
            <a:r>
              <a:rPr lang="en-US" sz="2800" dirty="0" err="1" smtClean="0">
                <a:latin typeface="Bookman Old Style" pitchFamily="18" charset="0"/>
              </a:rPr>
              <a:t>las</a:t>
            </a:r>
            <a:r>
              <a:rPr lang="en-US" sz="2800" dirty="0" smtClean="0">
                <a:latin typeface="Bookman Old Style" pitchFamily="18" charset="0"/>
              </a:rPr>
              <a:t> </a:t>
            </a:r>
            <a:r>
              <a:rPr lang="en-US" sz="2800" dirty="0" err="1" smtClean="0">
                <a:latin typeface="Bookman Old Style" pitchFamily="18" charset="0"/>
              </a:rPr>
              <a:t>ciudades</a:t>
            </a:r>
            <a:r>
              <a:rPr lang="en-US" sz="2800" dirty="0" smtClean="0">
                <a:latin typeface="Bookman Old Style" pitchFamily="18" charset="0"/>
              </a:rPr>
              <a:t> </a:t>
            </a:r>
            <a:r>
              <a:rPr lang="en-US" sz="2800" dirty="0" err="1" smtClean="0">
                <a:latin typeface="Bookman Old Style" pitchFamily="18" charset="0"/>
              </a:rPr>
              <a:t>que</a:t>
            </a:r>
            <a:r>
              <a:rPr lang="en-US" sz="2800" dirty="0" smtClean="0">
                <a:latin typeface="Bookman Old Style" pitchFamily="18" charset="0"/>
              </a:rPr>
              <a:t> el </a:t>
            </a:r>
            <a:r>
              <a:rPr lang="en-US" sz="2800" dirty="0" err="1" smtClean="0">
                <a:latin typeface="Bookman Old Style" pitchFamily="18" charset="0"/>
              </a:rPr>
              <a:t>Eterno</a:t>
            </a:r>
            <a:r>
              <a:rPr lang="en-US" sz="2800" dirty="0" smtClean="0">
                <a:latin typeface="Bookman Old Style" pitchFamily="18" charset="0"/>
              </a:rPr>
              <a:t> </a:t>
            </a:r>
            <a:r>
              <a:rPr lang="en-US" sz="2800" dirty="0" err="1" smtClean="0">
                <a:latin typeface="Bookman Old Style" pitchFamily="18" charset="0"/>
              </a:rPr>
              <a:t>tu</a:t>
            </a:r>
            <a:r>
              <a:rPr lang="en-US" sz="2800" dirty="0" smtClean="0">
                <a:latin typeface="Bookman Old Style" pitchFamily="18" charset="0"/>
              </a:rPr>
              <a:t> Dios, </a:t>
            </a:r>
            <a:r>
              <a:rPr lang="en-US" sz="2800" dirty="0" err="1" smtClean="0">
                <a:latin typeface="Bookman Old Style" pitchFamily="18" charset="0"/>
              </a:rPr>
              <a:t>te</a:t>
            </a:r>
            <a:r>
              <a:rPr lang="en-US" sz="2800" dirty="0" smtClean="0">
                <a:latin typeface="Bookman Old Style" pitchFamily="18" charset="0"/>
              </a:rPr>
              <a:t> </a:t>
            </a:r>
            <a:r>
              <a:rPr lang="en-US" sz="2800" dirty="0" err="1" smtClean="0">
                <a:latin typeface="Bookman Old Style" pitchFamily="18" charset="0"/>
              </a:rPr>
              <a:t>da</a:t>
            </a:r>
            <a:r>
              <a:rPr lang="en-US" sz="2800" dirty="0" smtClean="0">
                <a:latin typeface="Bookman Old Style" pitchFamily="18" charset="0"/>
              </a:rPr>
              <a:t>, y </a:t>
            </a:r>
            <a:r>
              <a:rPr lang="en-US" sz="2800" dirty="0" err="1" smtClean="0">
                <a:latin typeface="Bookman Old Style" pitchFamily="18" charset="0"/>
              </a:rPr>
              <a:t>juzgarán</a:t>
            </a:r>
            <a:r>
              <a:rPr lang="en-US" sz="2800" dirty="0" smtClean="0">
                <a:latin typeface="Bookman Old Style" pitchFamily="18" charset="0"/>
              </a:rPr>
              <a:t> al pueblo con </a:t>
            </a:r>
            <a:r>
              <a:rPr lang="en-US" sz="2800" dirty="0" err="1" smtClean="0">
                <a:latin typeface="Bookman Old Style" pitchFamily="18" charset="0"/>
              </a:rPr>
              <a:t>juicio</a:t>
            </a:r>
            <a:r>
              <a:rPr lang="en-US" sz="2800" dirty="0" smtClean="0">
                <a:latin typeface="Bookman Old Style" pitchFamily="18" charset="0"/>
              </a:rPr>
              <a:t> recto.</a:t>
            </a:r>
            <a:endParaRPr lang="es-ES" sz="2800" dirty="0" smtClean="0">
              <a:latin typeface="Bookman Old Style" pitchFamily="18" charset="0"/>
            </a:endParaRPr>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1200" dirty="0" smtClean="0">
                <a:latin typeface="Bookman Old Style" pitchFamily="18" charset="0"/>
              </a:rPr>
              <a:t>Fuente: MJL, agradecimientos a Nancy Reubén Greenfield </a:t>
            </a:r>
          </a:p>
          <a:p>
            <a:r>
              <a:rPr lang="es-MX" sz="2700" dirty="0" smtClean="0">
                <a:latin typeface="Bookman Old Style" pitchFamily="18" charset="0"/>
              </a:rPr>
              <a:t>En esta porción de la Torá, Moisés revisa el sistema de justicia para los israelitas. Moisés habla sobre los límites que los futuros reyes deberían tener en sus posesiones. </a:t>
            </a:r>
          </a:p>
          <a:p>
            <a:r>
              <a:rPr lang="es-MX" sz="2700" dirty="0" smtClean="0">
                <a:latin typeface="Bookman Old Style" pitchFamily="18" charset="0"/>
              </a:rPr>
              <a:t>Moisés explica que los sacerdotes y los levitas no deben ser pagados y deben sobrevivir con donaciones de la gente. Finalmente, Moisés explica las leyes de la guerra.</a:t>
            </a:r>
            <a:endParaRPr lang="en-US" sz="2700" dirty="0" smtClean="0">
              <a:latin typeface="Bookman Old Style" pitchFamily="18" charset="0"/>
            </a:endParaRPr>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Moisés continúa su último discurso a los israelitas antes de morir diciendo: </a:t>
            </a:r>
          </a:p>
          <a:p>
            <a:r>
              <a:rPr lang="es-MX" dirty="0" smtClean="0">
                <a:latin typeface="Bookman Old Style" pitchFamily="18" charset="0"/>
              </a:rPr>
              <a:t>“Se nombrarán jueces para juzgar al pueblo con justicia. No debes torcer el juicio al reconocer una cara o aceptar el soborno, porque ambos ciegan los ojos de los sabios y hacen que las palabras de los justos vacilen. </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Justicia, justicia perseguirás, para que puedas vivir y tomar posesión de la tierra que Dios, tu Dios, te está dando.</a:t>
            </a:r>
          </a:p>
          <a:p>
            <a:r>
              <a:rPr lang="es-MX" dirty="0" smtClean="0">
                <a:latin typeface="Bookman Old Style" pitchFamily="18" charset="0"/>
              </a:rPr>
              <a:t>“No hagas una piedra conmemorativa para Dios, ni le ofrezcas un animal manchado para el sacrificio.</a:t>
            </a:r>
            <a:endParaRPr lang="en-US" dirty="0" smtClean="0">
              <a:latin typeface="Bookman Old Style" pitchFamily="18" charset="0"/>
            </a:endParaRPr>
          </a:p>
          <a:p>
            <a:endParaRPr lang="en-US" dirty="0" smtClean="0"/>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3000" dirty="0" smtClean="0">
                <a:latin typeface="Bookman Old Style" pitchFamily="18" charset="0"/>
              </a:rPr>
              <a:t>“Si encuentra a un individuo que hace el mal a los ojos de Dios y transgrede el pacto de Dios, entonces deberá hacer una investigación cuidadosa. Si resulta ser cierto según la palabra de dos o tres testigos, entonces esa persona morirá. </a:t>
            </a:r>
          </a:p>
          <a:p>
            <a:r>
              <a:rPr lang="es-MX" sz="3000" dirty="0" smtClean="0">
                <a:latin typeface="Bookman Old Style" pitchFamily="18" charset="0"/>
              </a:rPr>
              <a:t>Nadie será ejecutado por la palabra de un solo testigo.</a:t>
            </a:r>
            <a:endParaRPr lang="en-US" sz="3000" dirty="0" smtClean="0">
              <a:latin typeface="Bookman Old Style" pitchFamily="18" charset="0"/>
            </a:endParaRPr>
          </a:p>
          <a:p>
            <a:endParaRPr lang="en-US" dirty="0" smtClean="0"/>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3000" dirty="0" smtClean="0">
                <a:latin typeface="Bookman Old Style" pitchFamily="18" charset="0"/>
              </a:rPr>
              <a:t>"Si el asunto es demasiado difícil para que ustedes decidan, entre sangre y sangre, entre lo correcto y lo correcto, entre el daño y el daño, entonces deberá acudir a los sacerdotes para su juicio".</a:t>
            </a:r>
            <a:endParaRPr lang="en-US" sz="3000" dirty="0" smtClean="0">
              <a:latin typeface="Bookman Old Style" pitchFamily="18" charset="0"/>
            </a:endParaRPr>
          </a:p>
          <a:p>
            <a:r>
              <a:rPr lang="es-MX" sz="3000" dirty="0" smtClean="0">
                <a:latin typeface="Bookman Old Style" pitchFamily="18" charset="0"/>
              </a:rPr>
              <a:t>Moisés luego dice: “Cuando vengas a la tierra que Dios te está dando, y mores en ella, querrás un rey.  </a:t>
            </a:r>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Entonces establecerás un rey sobre ti mismo a quien Dios elegirá. </a:t>
            </a:r>
          </a:p>
          <a:p>
            <a:r>
              <a:rPr lang="es-MX" dirty="0" smtClean="0">
                <a:latin typeface="Bookman Old Style" pitchFamily="18" charset="0"/>
              </a:rPr>
              <a:t>Este rey no será extranjero, sino uno de tus hermanos. </a:t>
            </a:r>
          </a:p>
          <a:p>
            <a:r>
              <a:rPr lang="es-MX" dirty="0" smtClean="0">
                <a:latin typeface="Bookman Old Style" pitchFamily="18" charset="0"/>
              </a:rPr>
              <a:t>Este rey no debe tener muchos caballos, ni muchas esposas, ni acumular plata y oro en exceso para que su corazón no se descarríe.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Más bien, cuando se siente en el trono, escribirá para sí mismo un duplicado de esta Enseñanza en un libro. </a:t>
            </a:r>
          </a:p>
          <a:p>
            <a:r>
              <a:rPr lang="es-MX" dirty="0" smtClean="0">
                <a:latin typeface="Bookman Old Style" pitchFamily="18" charset="0"/>
              </a:rPr>
              <a:t>Leerá de ella mientras viva, para que pueda aprender a temer a Dios y no elevarse por encima de sus hermanos ni apartarse de los mandamientos.</a:t>
            </a:r>
            <a:endParaRPr lang="en-US" dirty="0" smtClean="0">
              <a:latin typeface="Bookman Old Style" pitchFamily="18" charset="0"/>
            </a:endParaRPr>
          </a:p>
          <a:p>
            <a:endParaRPr lang="en-US" dirty="0" smtClean="0"/>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“Los sacerdotes, los levitas, toda la tribu de Leví, no tendrán porción ni herencia. </a:t>
            </a:r>
          </a:p>
          <a:p>
            <a:r>
              <a:rPr lang="es-MX" dirty="0" smtClean="0">
                <a:latin typeface="Bookman Old Style" pitchFamily="18" charset="0"/>
              </a:rPr>
              <a:t>Comerán las ofrendas de fuego a Dios, el primero de su grano y aceite, y beberán su vino nuevo porque Dios eligió a esta tribu para servir en el Nombre de Dios para siempre.</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“Cuando estés en la tierra que Dios te está dando, no aprendas sus malos caminos. </a:t>
            </a:r>
          </a:p>
          <a:p>
            <a:r>
              <a:rPr lang="es-MX" dirty="0" smtClean="0">
                <a:latin typeface="Bookman Old Style" pitchFamily="18" charset="0"/>
              </a:rPr>
              <a:t>No tendrá a nadie entre ustedes que pase a su hijo o hija por el fuego, ni escuche adivinos, intérpretes de presagios, hechiceros o encantadores. </a:t>
            </a:r>
          </a:p>
          <a:p>
            <a:r>
              <a:rPr lang="en-US" dirty="0" err="1" smtClean="0">
                <a:latin typeface="Bookman Old Style" pitchFamily="18" charset="0"/>
              </a:rPr>
              <a:t>Estas</a:t>
            </a:r>
            <a:r>
              <a:rPr lang="en-US" dirty="0" smtClean="0">
                <a:latin typeface="Bookman Old Style" pitchFamily="18" charset="0"/>
              </a:rPr>
              <a:t> son </a:t>
            </a:r>
            <a:r>
              <a:rPr lang="en-US" dirty="0" err="1" smtClean="0">
                <a:latin typeface="Bookman Old Style" pitchFamily="18" charset="0"/>
              </a:rPr>
              <a:t>abominaciones</a:t>
            </a:r>
            <a:r>
              <a:rPr lang="en-US" dirty="0" smtClean="0">
                <a:latin typeface="Bookman Old Style" pitchFamily="18" charset="0"/>
              </a:rPr>
              <a:t> a Dios".</a:t>
            </a:r>
          </a:p>
          <a:p>
            <a:endParaRPr lang="en-US" dirty="0" smtClean="0"/>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2900" dirty="0" smtClean="0">
                <a:latin typeface="Bookman Old Style" pitchFamily="18" charset="0"/>
              </a:rPr>
              <a:t>Moisés continúa diciendo: “Un profeta de entre tus hermanos, como yo, te levantará Dios. *</a:t>
            </a:r>
          </a:p>
          <a:p>
            <a:r>
              <a:rPr lang="es-MX" sz="2900" dirty="0" smtClean="0">
                <a:latin typeface="Bookman Old Style" pitchFamily="18" charset="0"/>
              </a:rPr>
              <a:t>A él escucharás. Entonces Dios pondrá palabras en la boca de este profeta para que pueda hablarlas al pueblo. </a:t>
            </a:r>
          </a:p>
          <a:p>
            <a:r>
              <a:rPr lang="es-MX" sz="2900" dirty="0" smtClean="0">
                <a:latin typeface="Bookman Old Style" pitchFamily="18" charset="0"/>
              </a:rPr>
              <a:t>Pero si el profeta habla sin sentido en el nombre de Dios o habla en nombre de otros dioses, ese profeta morirá. </a:t>
            </a:r>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Y si pregunta: "¿Cómo podemos reconocer la palabra que Dios no ha dicho?" Si se pronuncia en nombre de Dios y no se hace realidad, entonces Dios no ha dicho esa palabra y el profeta la ha pronunciado sin sentido. </a:t>
            </a:r>
          </a:p>
          <a:p>
            <a:r>
              <a:rPr lang="en-US" dirty="0" smtClean="0">
                <a:latin typeface="Bookman Old Style" pitchFamily="18" charset="0"/>
              </a:rPr>
              <a:t>No le </a:t>
            </a:r>
            <a:r>
              <a:rPr lang="en-US" dirty="0" err="1" smtClean="0">
                <a:latin typeface="Bookman Old Style" pitchFamily="18" charset="0"/>
              </a:rPr>
              <a:t>tendrás</a:t>
            </a:r>
            <a:r>
              <a:rPr lang="en-US" dirty="0" smtClean="0">
                <a:latin typeface="Bookman Old Style" pitchFamily="18" charset="0"/>
              </a:rPr>
              <a:t> </a:t>
            </a:r>
            <a:r>
              <a:rPr lang="en-US" dirty="0" err="1" smtClean="0">
                <a:latin typeface="Bookman Old Style" pitchFamily="18" charset="0"/>
              </a:rPr>
              <a:t>miedo</a:t>
            </a:r>
            <a:r>
              <a:rPr lang="en-US" dirty="0" smtClean="0">
                <a:latin typeface="Bookman Old Style" pitchFamily="18" charset="0"/>
              </a:rPr>
              <a:t>.</a:t>
            </a:r>
          </a:p>
          <a:p>
            <a:endParaRPr lang="en-US" dirty="0" smtClean="0"/>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2800" dirty="0" smtClean="0">
                <a:latin typeface="Bookman Old Style" pitchFamily="18" charset="0"/>
              </a:rPr>
              <a:t>“Cuando habites en la tierra prometida, separarás tres ciudades y servirán como refugio para los asesinos. </a:t>
            </a:r>
          </a:p>
          <a:p>
            <a:r>
              <a:rPr lang="es-MX" sz="2800" dirty="0" smtClean="0">
                <a:latin typeface="Bookman Old Style" pitchFamily="18" charset="0"/>
              </a:rPr>
              <a:t>Estas ciudades son solo para el asesino que mata a su vecino sin querer y sin odio. </a:t>
            </a:r>
          </a:p>
          <a:p>
            <a:r>
              <a:rPr lang="es-MX" sz="2800" dirty="0" smtClean="0">
                <a:latin typeface="Bookman Old Style" pitchFamily="18" charset="0"/>
              </a:rPr>
              <a:t>En el calor del momento, este asesino podría ser asesinado a pesar de que el crimen inicial fue un accidente. </a:t>
            </a:r>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2800" dirty="0" smtClean="0">
                <a:latin typeface="Bookman Old Style" pitchFamily="18" charset="0"/>
              </a:rPr>
              <a:t>Esto evitará que sangre inocente sea derramada en la tierra prometida.</a:t>
            </a:r>
            <a:endParaRPr lang="en-US" sz="2800" dirty="0" smtClean="0">
              <a:latin typeface="Bookman Old Style" pitchFamily="18" charset="0"/>
            </a:endParaRPr>
          </a:p>
          <a:p>
            <a:r>
              <a:rPr lang="es-MX" sz="2800" dirty="0" smtClean="0">
                <a:latin typeface="Bookman Old Style" pitchFamily="18" charset="0"/>
              </a:rPr>
              <a:t>“No muevas tu marcador de límite de tu vecino de los establecidos por herencia.</a:t>
            </a:r>
          </a:p>
          <a:p>
            <a:r>
              <a:rPr lang="es-MX" sz="2800" dirty="0" smtClean="0">
                <a:latin typeface="Bookman Old Style" pitchFamily="18" charset="0"/>
              </a:rPr>
              <a:t>“El testimonio de un testigo no se opondrá a una persona con respecto a ningún delito, delito o pecado que pueda haberse cometido. </a:t>
            </a:r>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2800" dirty="0" smtClean="0">
                <a:latin typeface="Bookman Old Style" pitchFamily="18" charset="0"/>
              </a:rPr>
              <a:t>Solo a través de un testimonio de dos o tres testigos se puede establecer un caso. </a:t>
            </a:r>
          </a:p>
          <a:p>
            <a:r>
              <a:rPr lang="es-MX" sz="2800" dirty="0" smtClean="0">
                <a:latin typeface="Bookman Old Style" pitchFamily="18" charset="0"/>
              </a:rPr>
              <a:t>Si un par de testigos hace mal uso de su poder y son testigos falsos, entonces usted hará que ocurra lo planeado para el pecador. </a:t>
            </a:r>
          </a:p>
          <a:p>
            <a:r>
              <a:rPr lang="es-MX" sz="2800" dirty="0" smtClean="0">
                <a:latin typeface="Bookman Old Style" pitchFamily="18" charset="0"/>
              </a:rPr>
              <a:t>De esta manera, eliminas el mal de en medio de ti. </a:t>
            </a:r>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2800" dirty="0" smtClean="0">
                <a:latin typeface="Bookman Old Style" pitchFamily="18" charset="0"/>
              </a:rPr>
              <a:t>Tu ojo no debe tener piedad: vida por vida, ojo por ojo, diente por diente, mano por mano, pie por pie.</a:t>
            </a:r>
            <a:endParaRPr lang="en-US" sz="2800" dirty="0" smtClean="0">
              <a:latin typeface="Bookman Old Style" pitchFamily="18" charset="0"/>
            </a:endParaRPr>
          </a:p>
          <a:p>
            <a:r>
              <a:rPr lang="es-MX" sz="2800" dirty="0" smtClean="0">
                <a:latin typeface="Bookman Old Style" pitchFamily="18" charset="0"/>
              </a:rPr>
              <a:t>“Cuando salgas a la batalla contra un enemigo más fuerte, no temas, porque Dios, que te sacó de Egipto, está contigo. </a:t>
            </a:r>
          </a:p>
          <a:p>
            <a:r>
              <a:rPr lang="es-MX" sz="2800" dirty="0" smtClean="0">
                <a:latin typeface="Bookman Old Style" pitchFamily="18" charset="0"/>
              </a:rPr>
              <a:t>Los oficiales hablarán con la gente, diciendo: </a:t>
            </a:r>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'Si hay un hombre que tiene un nuevo hogar, una nueva esposa o una nueva viña, que regrese a casa'. </a:t>
            </a:r>
          </a:p>
          <a:p>
            <a:r>
              <a:rPr lang="es-MX" dirty="0" smtClean="0">
                <a:latin typeface="Bookman Old Style" pitchFamily="18" charset="0"/>
              </a:rPr>
              <a:t>Que el que tiene miedo y un corazón débil se vaya también a casa, para que no para inspirar cobardía en otros soldados.</a:t>
            </a:r>
            <a:endParaRPr lang="en-US" dirty="0" smtClean="0">
              <a:latin typeface="Bookman Old Style" pitchFamily="18" charset="0"/>
            </a:endParaRPr>
          </a:p>
          <a:p>
            <a:endParaRPr lang="en-US" dirty="0" smtClean="0"/>
          </a:p>
          <a:p>
            <a:endParaRPr lang="en-US" dirty="0" smtClean="0"/>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“Cuando te acercas a una ciudad para hacer la guerra, primero debes ofrecer la paz. </a:t>
            </a:r>
          </a:p>
          <a:p>
            <a:r>
              <a:rPr lang="es-MX" dirty="0" smtClean="0">
                <a:latin typeface="Bookman Old Style" pitchFamily="18" charset="0"/>
              </a:rPr>
              <a:t>Si la respuesta es paz, entonces toda la población te servirá. </a:t>
            </a:r>
          </a:p>
          <a:p>
            <a:r>
              <a:rPr lang="es-MX" dirty="0" smtClean="0">
                <a:latin typeface="Bookman Old Style" pitchFamily="18" charset="0"/>
              </a:rPr>
              <a:t>Si se rechaza la paz, entonces lucharás contra ellos, y Dios te los entregará.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2800" dirty="0" smtClean="0">
                <a:latin typeface="Bookman Old Style" pitchFamily="18" charset="0"/>
              </a:rPr>
              <a:t>Entonces matarás a todos los machos, pero las mujeres, los niños, los animales y todo el botín serán tu botín. </a:t>
            </a:r>
          </a:p>
          <a:p>
            <a:r>
              <a:rPr lang="es-MX" sz="2800" dirty="0" smtClean="0">
                <a:latin typeface="Bookman Old Style" pitchFamily="18" charset="0"/>
              </a:rPr>
              <a:t>Sin embargo, de las ciudades que Dios te está dando como herencia, no permitirás que un alma permanezca viva para que no te enseñen abominaciones practicadas por sus dioses.</a:t>
            </a:r>
            <a:endParaRPr lang="en-US" sz="2800" dirty="0" smtClean="0">
              <a:latin typeface="Bookman Old Style" pitchFamily="18" charset="0"/>
            </a:endParaRPr>
          </a:p>
          <a:p>
            <a:endParaRPr lang="en-US" dirty="0" smtClean="0"/>
          </a:p>
          <a:p>
            <a:endParaRPr lang="en-US" dirty="0" smtClean="0"/>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No destruyas los árboles alimenticios en las ciudades capturadas. </a:t>
            </a:r>
          </a:p>
          <a:p>
            <a:r>
              <a:rPr lang="es-MX" dirty="0" smtClean="0">
                <a:latin typeface="Bookman Old Style" pitchFamily="18" charset="0"/>
              </a:rPr>
              <a:t>Come de ellos pero no los cortes. </a:t>
            </a:r>
          </a:p>
          <a:p>
            <a:r>
              <a:rPr lang="es-MX" dirty="0" smtClean="0">
                <a:latin typeface="Bookman Old Style" pitchFamily="18" charset="0"/>
              </a:rPr>
              <a:t>Puedes cortar árboles no alimenticios.</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3000" dirty="0" smtClean="0">
                <a:latin typeface="Bookman Old Style" pitchFamily="18" charset="0"/>
              </a:rPr>
              <a:t>Si se encuentra a una persona asesinada caída en el campo, debes encontrar la ciudad más cercana al hombre asesinado, y los ancianos de esa ciudad sacrificarán un becerro joven y las sacerdotes recibirán bendiciones sobre él. </a:t>
            </a:r>
          </a:p>
          <a:p>
            <a:r>
              <a:rPr lang="es-MX" sz="3000" dirty="0" smtClean="0">
                <a:latin typeface="Bookman Old Style" pitchFamily="18" charset="0"/>
              </a:rPr>
              <a:t>Los ancianos entonces rezarán por la expiación. </a:t>
            </a:r>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Debes guardar la sangre inocente de tu medio haciendo lo que es justo a los ojos de Dios.</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Haftará Shoftim es la cuarta de las siete Haftarot de consuelo leídas en las semanas posteriores a Tisha B’Av. </a:t>
            </a:r>
          </a:p>
          <a:p>
            <a:r>
              <a:rPr lang="es-MX" dirty="0" smtClean="0">
                <a:latin typeface="Bookman Old Style" pitchFamily="18" charset="0"/>
              </a:rPr>
              <a:t>Está tomada del Libro de Isaías, un profeta que vivió en el tiempo del exilio en Babilonia y consoló a Israel con profecías reconfortantes sobre el regreso a Sión. </a:t>
            </a:r>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La Haftará para Shoftim comienza, característicamente: "¡Yo, yo soy el que te consuela!" (51:12)</a:t>
            </a:r>
            <a:endParaRPr lang="en-US" dirty="0" smtClean="0">
              <a:latin typeface="Bookman Old Style" pitchFamily="18" charset="0"/>
            </a:endParaRPr>
          </a:p>
          <a:p>
            <a:r>
              <a:rPr lang="es-MX" dirty="0" smtClean="0"/>
              <a:t> </a:t>
            </a:r>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ES" b="1" dirty="0" err="1" smtClean="0">
                <a:latin typeface="Bookman Old Style" pitchFamily="18" charset="0"/>
              </a:rPr>
              <a:t>Anoji</a:t>
            </a:r>
            <a:r>
              <a:rPr lang="es-ES" b="1" dirty="0" smtClean="0">
                <a:latin typeface="Bookman Old Style" pitchFamily="18" charset="0"/>
              </a:rPr>
              <a:t> </a:t>
            </a:r>
            <a:r>
              <a:rPr lang="es-ES" b="1" dirty="0" err="1" smtClean="0">
                <a:latin typeface="Bookman Old Style" pitchFamily="18" charset="0"/>
              </a:rPr>
              <a:t>anoji</a:t>
            </a:r>
            <a:r>
              <a:rPr lang="es-ES" b="1" dirty="0" smtClean="0">
                <a:latin typeface="Bookman Old Style" pitchFamily="18" charset="0"/>
              </a:rPr>
              <a:t> </a:t>
            </a:r>
            <a:r>
              <a:rPr lang="es-ES" b="1" dirty="0" err="1" smtClean="0">
                <a:latin typeface="Bookman Old Style" pitchFamily="18" charset="0"/>
              </a:rPr>
              <a:t>hu</a:t>
            </a:r>
            <a:r>
              <a:rPr lang="es-ES" b="1" dirty="0" smtClean="0">
                <a:latin typeface="Bookman Old Style" pitchFamily="18" charset="0"/>
              </a:rPr>
              <a:t> </a:t>
            </a:r>
            <a:r>
              <a:rPr lang="es-ES" b="1" dirty="0" err="1" smtClean="0">
                <a:latin typeface="Bookman Old Style" pitchFamily="18" charset="0"/>
              </a:rPr>
              <a:t>menajemjem</a:t>
            </a:r>
            <a:r>
              <a:rPr lang="es-ES" b="1" dirty="0" smtClean="0">
                <a:latin typeface="Bookman Old Style" pitchFamily="18" charset="0"/>
              </a:rPr>
              <a:t> mi-at </a:t>
            </a:r>
            <a:r>
              <a:rPr lang="es-ES" b="1" dirty="0" err="1" smtClean="0">
                <a:latin typeface="Bookman Old Style" pitchFamily="18" charset="0"/>
              </a:rPr>
              <a:t>vatir'i</a:t>
            </a:r>
            <a:r>
              <a:rPr lang="es-ES" b="1" dirty="0" smtClean="0">
                <a:latin typeface="Bookman Old Style" pitchFamily="18" charset="0"/>
              </a:rPr>
              <a:t> </a:t>
            </a:r>
            <a:r>
              <a:rPr lang="es-ES" b="1" dirty="0" err="1" smtClean="0">
                <a:latin typeface="Bookman Old Style" pitchFamily="18" charset="0"/>
              </a:rPr>
              <a:t>me'enosh</a:t>
            </a:r>
            <a:r>
              <a:rPr lang="es-ES" b="1" dirty="0" smtClean="0">
                <a:latin typeface="Bookman Old Style" pitchFamily="18" charset="0"/>
              </a:rPr>
              <a:t> </a:t>
            </a:r>
            <a:r>
              <a:rPr lang="es-ES" b="1" dirty="0" err="1" smtClean="0">
                <a:latin typeface="Bookman Old Style" pitchFamily="18" charset="0"/>
              </a:rPr>
              <a:t>yamut</a:t>
            </a:r>
            <a:r>
              <a:rPr lang="es-ES" b="1" dirty="0" smtClean="0">
                <a:latin typeface="Bookman Old Style" pitchFamily="18" charset="0"/>
              </a:rPr>
              <a:t> </a:t>
            </a:r>
            <a:r>
              <a:rPr lang="es-ES" b="1" dirty="0" err="1" smtClean="0">
                <a:latin typeface="Bookman Old Style" pitchFamily="18" charset="0"/>
              </a:rPr>
              <a:t>umiben-adam</a:t>
            </a:r>
            <a:r>
              <a:rPr lang="es-ES" b="1" dirty="0" smtClean="0">
                <a:latin typeface="Bookman Old Style" pitchFamily="18" charset="0"/>
              </a:rPr>
              <a:t> </a:t>
            </a:r>
            <a:r>
              <a:rPr lang="es-ES" b="1" dirty="0" err="1" smtClean="0">
                <a:latin typeface="Bookman Old Style" pitchFamily="18" charset="0"/>
              </a:rPr>
              <a:t>jatsir</a:t>
            </a:r>
            <a:r>
              <a:rPr lang="es-ES" b="1" dirty="0" smtClean="0">
                <a:latin typeface="Bookman Old Style" pitchFamily="18" charset="0"/>
              </a:rPr>
              <a:t> </a:t>
            </a:r>
            <a:r>
              <a:rPr lang="es-ES" b="1" dirty="0" err="1" smtClean="0">
                <a:latin typeface="Bookman Old Style" pitchFamily="18" charset="0"/>
              </a:rPr>
              <a:t>yinaten</a:t>
            </a:r>
            <a:r>
              <a:rPr lang="es-ES" b="1" dirty="0" smtClean="0">
                <a:latin typeface="Bookman Old Style" pitchFamily="18" charset="0"/>
              </a:rPr>
              <a:t>.</a:t>
            </a:r>
          </a:p>
          <a:p>
            <a:r>
              <a:rPr lang="es-ES" dirty="0" smtClean="0">
                <a:latin typeface="Bookman Old Style" pitchFamily="18" charset="0"/>
              </a:rPr>
              <a:t>Yo, Yo soy el que os consuela; ¿Quién eres tú (asamblea de Israel, hija de justos), para que temas del hombre que ha de morir, y del hijo de Adán que se tornará como hierba que se seca?</a:t>
            </a:r>
            <a:endParaRPr lang="es-E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dirty="0" smtClean="0">
                <a:latin typeface="Bookman Old Style" pitchFamily="18" charset="0"/>
              </a:rPr>
              <a:t>Continúa usando el lenguaje colorido y metafórico de Isaías para describir a las personas en crisis que son salvadas por Dios: "el agazapado que es liberado" (51:14) y "un antílope atrapado en una red" (51:20). </a:t>
            </a:r>
          </a:p>
          <a:p>
            <a:r>
              <a:rPr lang="es-MX" dirty="0" smtClean="0">
                <a:latin typeface="Bookman Old Style" pitchFamily="18" charset="0"/>
              </a:rPr>
              <a:t>Toda esta gente vendrá a alabar a Dios, promete Isaías.</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3000" dirty="0" smtClean="0">
                <a:latin typeface="Bookman Old Style" pitchFamily="18" charset="0"/>
              </a:rPr>
              <a:t>También describe a Jerusalén como la elegida de Dios, con el estado especial de "ustedes que beben de mi mano". (51:17) </a:t>
            </a:r>
          </a:p>
          <a:p>
            <a:r>
              <a:rPr lang="es-MX" sz="3000" dirty="0" smtClean="0">
                <a:latin typeface="Bookman Old Style" pitchFamily="18" charset="0"/>
              </a:rPr>
              <a:t>Ha habido mucha destrucción y agitación que ha afectado a Jerusalén, pero Dios dice que los verdugos de Jerusalén obtendrán lo que se lo merecen.</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3000" dirty="0" smtClean="0">
                <a:latin typeface="Bookman Old Style" pitchFamily="18" charset="0"/>
              </a:rPr>
              <a:t>La Haftará culmina con una clásica y citada proclamación de triunfo: “¡Despierta, despierta, oh Sión! Vístase de esplendor, póngase su túnica de majestad. ”(52: 1) </a:t>
            </a:r>
          </a:p>
          <a:p>
            <a:r>
              <a:rPr lang="es-MX" sz="3000" dirty="0" smtClean="0">
                <a:latin typeface="Bookman Old Style" pitchFamily="18" charset="0"/>
              </a:rPr>
              <a:t>Los versos que siguen recuerdan el peso del exilio y expresan esperanza por la grandeza de la futura redención prometida.</a:t>
            </a:r>
            <a:endParaRPr lang="en-U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600" b="1" dirty="0" smtClean="0">
                <a:latin typeface="Bookman Old Style" pitchFamily="18" charset="0"/>
              </a:rPr>
              <a:t>Devarim 16:18 – 21:9 </a:t>
            </a:r>
            <a:r>
              <a:rPr lang="es-CO" sz="1600" b="1" noProof="1" smtClean="0">
                <a:latin typeface="Bookman Old Style" pitchFamily="18" charset="0"/>
              </a:rPr>
              <a:t>y Yeshayahu 51:12 al 52:12</a:t>
            </a:r>
          </a:p>
          <a:p>
            <a:r>
              <a:rPr lang="es-MX" sz="3000" dirty="0" smtClean="0">
                <a:latin typeface="Bookman Old Style" pitchFamily="18" charset="0"/>
              </a:rPr>
              <a:t>La Haftará concluye con una súplica a Dios por la salida del pueblo del exilio, lo que, aún, no se ha asegurado en el momento de la profecía de Isaías. </a:t>
            </a:r>
            <a:r>
              <a:rPr lang="es-ES" sz="3000" dirty="0" smtClean="0">
                <a:latin typeface="Bookman Old Style" pitchFamily="18" charset="0"/>
              </a:rPr>
              <a:t>"Voltea, date vuelta, no toques nada inmundo cuando salgas de allí ... porque el Señor marcha delante de ti, el Dios de Israel es tu retaguardia" (52: 11-12). </a:t>
            </a:r>
            <a:endParaRPr lang="en-US" sz="30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b="1" dirty="0" smtClean="0">
                <a:solidFill>
                  <a:srgbClr val="FF0000"/>
                </a:solidFill>
                <a:latin typeface="Bookman Old Style" pitchFamily="18" charset="0"/>
              </a:rPr>
              <a:t>Las Ramas del Poder Judicial</a:t>
            </a:r>
            <a:endParaRPr lang="es-ES" b="1" dirty="0" smtClean="0">
              <a:solidFill>
                <a:srgbClr val="FF0000"/>
              </a:solidFill>
              <a:latin typeface="Bookman Old Style" pitchFamily="18" charset="0"/>
            </a:endParaRPr>
          </a:p>
          <a:p>
            <a:pPr>
              <a:buNone/>
            </a:pPr>
            <a:r>
              <a:rPr lang="es-ES" sz="2000" i="1" dirty="0" smtClean="0">
                <a:latin typeface="Bookman Old Style" pitchFamily="18" charset="0"/>
              </a:rPr>
              <a:t>Basado en las enseñanzas del Rabino </a:t>
            </a:r>
            <a:r>
              <a:rPr lang="es-ES" sz="2000" i="1" dirty="0" smtClean="0">
                <a:latin typeface="Bookman Old Style" pitchFamily="18" charset="0"/>
              </a:rPr>
              <a:t>Mordejai </a:t>
            </a:r>
            <a:r>
              <a:rPr lang="es-ES" sz="2000" i="1" dirty="0" smtClean="0">
                <a:latin typeface="Bookman Old Style" pitchFamily="18" charset="0"/>
              </a:rPr>
              <a:t>Kamenetzky</a:t>
            </a:r>
            <a:endParaRPr lang="es-ES" sz="2000" i="1" dirty="0" smtClean="0">
              <a:latin typeface="Bookman Old Style" pitchFamily="18" charset="0"/>
            </a:endParaRPr>
          </a:p>
          <a:p>
            <a:pPr>
              <a:buNone/>
            </a:pPr>
            <a:r>
              <a:rPr lang="es-ES" i="1" dirty="0" smtClean="0">
                <a:latin typeface="Bookman Old Style" pitchFamily="18" charset="0"/>
              </a:rPr>
              <a:t>Yuxtaposiciones</a:t>
            </a:r>
            <a:r>
              <a:rPr lang="es-ES" dirty="0" smtClean="0">
                <a:latin typeface="Bookman Old Style" pitchFamily="18" charset="0"/>
              </a:rPr>
              <a:t>. El Talmud las analiza y las explica. Después de todo, cada palabra de la Torá es tan importante como la siguiente, y la posición de cada ley en el libro ordenado por los Cielos conlleva un gran simbolismo, si no implicancia halájica (legal).</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Tal vez esa sea la razón por la que nuestros sabios expusieron una yuxtaposición muy interesante en la parashá de esta semana</a:t>
            </a:r>
            <a:r>
              <a:rPr lang="es-ES" dirty="0" smtClean="0">
                <a:latin typeface="Bookman Old Style" pitchFamily="18" charset="0"/>
              </a:rPr>
              <a:t>.</a:t>
            </a:r>
          </a:p>
          <a:p>
            <a:pPr>
              <a:buNone/>
            </a:pPr>
            <a:r>
              <a:rPr lang="es-ES" dirty="0" smtClean="0">
                <a:latin typeface="Bookman Old Style" pitchFamily="18" charset="0"/>
              </a:rPr>
              <a:t>La </a:t>
            </a:r>
            <a:r>
              <a:rPr lang="es-ES" dirty="0" smtClean="0">
                <a:latin typeface="Bookman Old Style" pitchFamily="18" charset="0"/>
              </a:rPr>
              <a:t>parashá de esta semana se llama </a:t>
            </a:r>
            <a:r>
              <a:rPr lang="es-ES" i="1" dirty="0" smtClean="0">
                <a:latin typeface="Bookman Old Style" pitchFamily="18" charset="0"/>
              </a:rPr>
              <a:t>Shoftim</a:t>
            </a:r>
            <a:r>
              <a:rPr lang="es-ES" dirty="0" smtClean="0">
                <a:latin typeface="Bookman Old Style" pitchFamily="18" charset="0"/>
              </a:rPr>
              <a:t> – Jueces. Eso es exactamente con lo que comienza tratando. Nos ordena nombrar jueces. Deben ser honestos, rectos e inquebrantables.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Prohíbe </a:t>
            </a:r>
            <a:r>
              <a:rPr lang="es-ES" dirty="0" smtClean="0">
                <a:latin typeface="Bookman Old Style" pitchFamily="18" charset="0"/>
              </a:rPr>
              <a:t>aceptar cualquier forma de soborno, ya que da testimonio de que incluso las almas más brillantes y piadosas serán cegadas y pervertidas por los sobornos. </a:t>
            </a:r>
            <a:endParaRPr lang="es-ES" dirty="0" smtClean="0">
              <a:latin typeface="Bookman Old Style" pitchFamily="18" charset="0"/>
            </a:endParaRPr>
          </a:p>
          <a:p>
            <a:pPr>
              <a:buNone/>
            </a:pPr>
            <a:r>
              <a:rPr lang="es-ES" dirty="0" smtClean="0">
                <a:latin typeface="Bookman Old Style" pitchFamily="18" charset="0"/>
              </a:rPr>
              <a:t>Junto </a:t>
            </a:r>
            <a:r>
              <a:rPr lang="es-ES" dirty="0" smtClean="0">
                <a:latin typeface="Bookman Old Style" pitchFamily="18" charset="0"/>
              </a:rPr>
              <a:t>a estas leyes se encuentra la prohibición de plantar el árbol de </a:t>
            </a:r>
            <a:r>
              <a:rPr lang="es-ES" i="1" dirty="0" smtClean="0">
                <a:latin typeface="Bookman Old Style" pitchFamily="18" charset="0"/>
              </a:rPr>
              <a:t>ashera</a:t>
            </a:r>
            <a:r>
              <a:rPr lang="es-ES" dirty="0" smtClean="0">
                <a:latin typeface="Bookman Old Style" pitchFamily="18" charset="0"/>
              </a:rPr>
              <a:t>.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t>
            </a:r>
            <a:r>
              <a:rPr lang="es-ES" dirty="0" smtClean="0">
                <a:latin typeface="Bookman Old Style" pitchFamily="18" charset="0"/>
              </a:rPr>
              <a:t>árbol de </a:t>
            </a:r>
            <a:r>
              <a:rPr lang="es-ES" dirty="0" smtClean="0">
                <a:latin typeface="Bookman Old Style" pitchFamily="18" charset="0"/>
              </a:rPr>
              <a:t>ashera </a:t>
            </a:r>
            <a:r>
              <a:rPr lang="es-ES" dirty="0" smtClean="0">
                <a:latin typeface="Bookman Old Style" pitchFamily="18" charset="0"/>
              </a:rPr>
              <a:t>aparecía como cualquier otro árbol, pero tenía otro propósito: era adorado como un ídolo</a:t>
            </a:r>
            <a:r>
              <a:rPr lang="es-ES" dirty="0" smtClean="0">
                <a:latin typeface="Bookman Old Style" pitchFamily="18" charset="0"/>
              </a:rPr>
              <a:t>.</a:t>
            </a:r>
          </a:p>
          <a:p>
            <a:pPr>
              <a:buNone/>
            </a:pPr>
            <a:r>
              <a:rPr lang="es-ES" dirty="0" smtClean="0">
                <a:latin typeface="Bookman Old Style" pitchFamily="18" charset="0"/>
              </a:rPr>
              <a:t>Estas dos secciones son contiguas. Los sabios comentan que existe una comparación muy marcada: “Quien designa a un juez indigno es como si hubiera plantado el árbol de </a:t>
            </a:r>
            <a:r>
              <a:rPr lang="es-ES" dirty="0" smtClean="0">
                <a:latin typeface="Bookman Old Style" pitchFamily="18" charset="0"/>
              </a:rPr>
              <a:t>ashera </a:t>
            </a:r>
            <a:r>
              <a:rPr lang="es-ES" dirty="0" smtClean="0">
                <a:latin typeface="Bookman Old Style" pitchFamily="18" charset="0"/>
              </a:rPr>
              <a:t>en su medio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pregunta obvia es: aunque ambos actos son terriblemente incorrectos, debe haber una razón mayor que el hecho de que ambos son incorrectos e inmorales.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Cuál es la conexión</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Hubo </a:t>
            </a:r>
            <a:r>
              <a:rPr lang="es-ES" dirty="0" smtClean="0">
                <a:latin typeface="Bookman Old Style" pitchFamily="18" charset="0"/>
              </a:rPr>
              <a:t>un período en la década de 1970 en el que un grupo de delincuentes contrabandeaba objetos de valor en tefilín (filacterias) y otros artículos religiosos que normalmente evadían la inspección; por lo tanto, los ladrones asumieron que su plan tendría éxito.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20" dirty="0" smtClean="0">
                <a:latin typeface="Bookman Old Style" pitchFamily="18" charset="0"/>
              </a:rPr>
              <a:t>A </a:t>
            </a:r>
            <a:r>
              <a:rPr lang="es-ES" sz="2920" dirty="0" smtClean="0">
                <a:latin typeface="Bookman Old Style" pitchFamily="18" charset="0"/>
              </a:rPr>
              <a:t>menudo enviaban estos artículos religiosos con judíos piadosos desprevenidos y les pedían que los entregaran en ciertos lugares cerca de sus destinos finales</a:t>
            </a:r>
            <a:r>
              <a:rPr lang="es-ES" sz="2920" dirty="0" smtClean="0">
                <a:latin typeface="Bookman Old Style" pitchFamily="18" charset="0"/>
              </a:rPr>
              <a:t>.</a:t>
            </a:r>
          </a:p>
          <a:p>
            <a:pPr>
              <a:buNone/>
            </a:pPr>
            <a:r>
              <a:rPr lang="es-ES" sz="2920" dirty="0" smtClean="0">
                <a:latin typeface="Bookman Old Style" pitchFamily="18" charset="0"/>
              </a:rPr>
              <a:t>Cuando los funcionarios de aduanas de los Estados Unidos se enteraron de este plan, pidieron a unos cuantos agentes observantes que les ayudaran a desmantelar la red. </a:t>
            </a:r>
            <a:endParaRPr lang="es-ES" sz="292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Además </a:t>
            </a:r>
            <a:r>
              <a:rPr lang="es-ES" dirty="0" smtClean="0">
                <a:latin typeface="Bookman Old Style" pitchFamily="18" charset="0"/>
              </a:rPr>
              <a:t>de preservar la santidad de los objetos religiosos, la autoridad aduanera consideró que los agentes religiosos judíos serían los más indicados para distinguir a los cómplices de los participantes inocentes a los que se había engañado para que creyeran que estaban cumpliendo una mitzvá.</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El agente de aduanas judío a cargo de la operación decidió consultar con mi abuelo, el rabino Yaakov Kamenetzky, sobre este asunto. </a:t>
            </a:r>
            <a:endParaRPr lang="es-ES" sz="3000" dirty="0" smtClean="0">
              <a:latin typeface="Bookman Old Style" pitchFamily="18" charset="0"/>
            </a:endParaRPr>
          </a:p>
          <a:p>
            <a:pPr>
              <a:buNone/>
            </a:pPr>
            <a:r>
              <a:rPr lang="es-ES" sz="3000" dirty="0" smtClean="0">
                <a:latin typeface="Bookman Old Style" pitchFamily="18" charset="0"/>
              </a:rPr>
              <a:t>Aunque </a:t>
            </a:r>
            <a:r>
              <a:rPr lang="es-ES" sz="3000" dirty="0" smtClean="0">
                <a:latin typeface="Bookman Old Style" pitchFamily="18" charset="0"/>
              </a:rPr>
              <a:t>su consejo sobre cómo desmantelar la red sigue siendo confidencial, me contó cómo explicó que la gravedad del delito se vio agravada por el uso de objetos religiosos.</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dirty="0" smtClean="0">
              <a:latin typeface="Bookman Old Style" pitchFamily="18" charset="0"/>
            </a:endParaRPr>
          </a:p>
        </p:txBody>
      </p:sp>
      <p:pic>
        <p:nvPicPr>
          <p:cNvPr id="3074" name="Picture 2"/>
          <p:cNvPicPr>
            <a:picLocks noChangeAspect="1" noChangeArrowheads="1"/>
          </p:cNvPicPr>
          <p:nvPr/>
        </p:nvPicPr>
        <p:blipFill>
          <a:blip r:embed="rId3"/>
          <a:srcRect/>
          <a:stretch>
            <a:fillRect/>
          </a:stretch>
        </p:blipFill>
        <p:spPr bwMode="auto">
          <a:xfrm>
            <a:off x="378823" y="1214846"/>
            <a:ext cx="8255725" cy="5159828"/>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contrabando de diamantes en tefilín”, explicó, “equivale a izar una bandera blanca, acercarse a las líneas enemigas como para rendirse y luego lanzar una granada. </a:t>
            </a:r>
            <a:endParaRPr lang="es-ES" dirty="0" smtClean="0">
              <a:latin typeface="Bookman Old Style" pitchFamily="18" charset="0"/>
            </a:endParaRPr>
          </a:p>
          <a:p>
            <a:pPr>
              <a:buNone/>
            </a:pPr>
            <a:r>
              <a:rPr lang="es-ES" dirty="0" smtClean="0">
                <a:latin typeface="Bookman Old Style" pitchFamily="18" charset="0"/>
              </a:rPr>
              <a:t>Ese </a:t>
            </a:r>
            <a:r>
              <a:rPr lang="es-ES" dirty="0" smtClean="0">
                <a:latin typeface="Bookman Old Style" pitchFamily="18" charset="0"/>
              </a:rPr>
              <a:t>soldado no sólo ha perpetrado un fraude contra su batallón y el enemigo, sino que ha traicionado un símbolo de la civilización</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Con </a:t>
            </a:r>
            <a:r>
              <a:rPr lang="es-ES" sz="3000" dirty="0" smtClean="0">
                <a:latin typeface="Bookman Old Style" pitchFamily="18" charset="0"/>
              </a:rPr>
              <a:t>un acto perverso, ha destruido un símbolo confiable para la eternidad, poniendo en peligro para siempre las vidas de innumerables soldados en los años venideros</a:t>
            </a:r>
            <a:r>
              <a:rPr lang="es-ES" sz="3000" dirty="0" smtClean="0">
                <a:latin typeface="Bookman Old Style" pitchFamily="18" charset="0"/>
              </a:rPr>
              <a:t>.</a:t>
            </a:r>
          </a:p>
          <a:p>
            <a:pPr>
              <a:buNone/>
            </a:pPr>
            <a:r>
              <a:rPr lang="es-ES" sz="3000" dirty="0" smtClean="0">
                <a:latin typeface="Bookman Old Style" pitchFamily="18" charset="0"/>
              </a:rPr>
              <a:t>“Estos ladrones, al tomar un símbolo sacrosanto y usarlo como vehículo para un crimen, han destruido la santidad eterna y el simbolismo de un objeto sagrado.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Sus </a:t>
            </a:r>
            <a:r>
              <a:rPr lang="es-ES" dirty="0" smtClean="0">
                <a:latin typeface="Bookman Old Style" pitchFamily="18" charset="0"/>
              </a:rPr>
              <a:t>malas acciones pueden causar un daño irreparable a innumerables personas religiosas honestas. </a:t>
            </a:r>
            <a:endParaRPr lang="es-ES" dirty="0" smtClean="0">
              <a:latin typeface="Bookman Old Style" pitchFamily="18" charset="0"/>
            </a:endParaRPr>
          </a:p>
          <a:p>
            <a:pPr>
              <a:buNone/>
            </a:pPr>
            <a:r>
              <a:rPr lang="es-ES" dirty="0" smtClean="0">
                <a:latin typeface="Bookman Old Style" pitchFamily="18" charset="0"/>
              </a:rPr>
              <a:t>Esos </a:t>
            </a:r>
            <a:r>
              <a:rPr lang="es-ES" dirty="0" smtClean="0">
                <a:latin typeface="Bookman Old Style" pitchFamily="18" charset="0"/>
              </a:rPr>
              <a:t>sinvergüenzas deben ser detenidos, por todos los medios posibles”, exclamó</a:t>
            </a:r>
            <a:r>
              <a:rPr lang="es-ES" dirty="0" smtClean="0">
                <a:latin typeface="Bookman Old Style" pitchFamily="18" charset="0"/>
              </a:rPr>
              <a:t>.</a:t>
            </a:r>
          </a:p>
          <a:p>
            <a:pPr>
              <a:buNone/>
            </a:pPr>
            <a:r>
              <a:rPr lang="es-ES" dirty="0" smtClean="0">
                <a:latin typeface="Bookman Old Style" pitchFamily="18" charset="0"/>
              </a:rPr>
              <a:t>El rabino Chaim </a:t>
            </a:r>
            <a:r>
              <a:rPr lang="es-ES" dirty="0" smtClean="0">
                <a:latin typeface="Bookman Old Style" pitchFamily="18" charset="0"/>
              </a:rPr>
              <a:t>Soloveitchik </a:t>
            </a:r>
            <a:r>
              <a:rPr lang="es-ES" dirty="0" smtClean="0">
                <a:latin typeface="Bookman Old Style" pitchFamily="18" charset="0"/>
              </a:rPr>
              <a:t>explicó la comparación del árbol de </a:t>
            </a:r>
            <a:r>
              <a:rPr lang="es-ES" dirty="0" smtClean="0">
                <a:latin typeface="Bookman Old Style" pitchFamily="18" charset="0"/>
              </a:rPr>
              <a:t>ashera </a:t>
            </a:r>
            <a:r>
              <a:rPr lang="es-ES" dirty="0" smtClean="0">
                <a:latin typeface="Bookman Old Style" pitchFamily="18" charset="0"/>
              </a:rPr>
              <a:t>con el juez corrupto.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a:t>
            </a:r>
            <a:r>
              <a:rPr lang="es-ES" dirty="0" smtClean="0">
                <a:latin typeface="Bookman Old Style" pitchFamily="18" charset="0"/>
              </a:rPr>
              <a:t>árbol de </a:t>
            </a:r>
            <a:r>
              <a:rPr lang="es-ES" dirty="0" smtClean="0">
                <a:latin typeface="Bookman Old Style" pitchFamily="18" charset="0"/>
              </a:rPr>
              <a:t>ashera </a:t>
            </a:r>
            <a:r>
              <a:rPr lang="es-ES" dirty="0" smtClean="0">
                <a:latin typeface="Bookman Old Style" pitchFamily="18" charset="0"/>
              </a:rPr>
              <a:t>es un objeto muy engañoso. </a:t>
            </a:r>
            <a:endParaRPr lang="es-ES" dirty="0" smtClean="0">
              <a:latin typeface="Bookman Old Style" pitchFamily="18" charset="0"/>
            </a:endParaRPr>
          </a:p>
          <a:p>
            <a:pPr>
              <a:buNone/>
            </a:pPr>
            <a:r>
              <a:rPr lang="es-ES" dirty="0" smtClean="0">
                <a:latin typeface="Bookman Old Style" pitchFamily="18" charset="0"/>
              </a:rPr>
              <a:t>Es </a:t>
            </a:r>
            <a:r>
              <a:rPr lang="es-ES" dirty="0" smtClean="0">
                <a:latin typeface="Bookman Old Style" pitchFamily="18" charset="0"/>
              </a:rPr>
              <a:t>tan hermoso como cualquier otro árbol del mundo. </a:t>
            </a:r>
            <a:endParaRPr lang="es-ES" dirty="0" smtClean="0">
              <a:latin typeface="Bookman Old Style" pitchFamily="18" charset="0"/>
            </a:endParaRPr>
          </a:p>
          <a:p>
            <a:pPr>
              <a:buNone/>
            </a:pPr>
            <a:r>
              <a:rPr lang="es-ES" dirty="0" smtClean="0">
                <a:latin typeface="Bookman Old Style" pitchFamily="18" charset="0"/>
              </a:rPr>
              <a:t>Sin </a:t>
            </a:r>
            <a:r>
              <a:rPr lang="es-ES" dirty="0" smtClean="0">
                <a:latin typeface="Bookman Old Style" pitchFamily="18" charset="0"/>
              </a:rPr>
              <a:t>embargo, el hombre ha convertido su belleza estética en un vehículo para la blasfemia.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Un juez”, explica el rabino Chaim </a:t>
            </a:r>
            <a:r>
              <a:rPr lang="es-ES" dirty="0" smtClean="0">
                <a:latin typeface="Bookman Old Style" pitchFamily="18" charset="0"/>
              </a:rPr>
              <a:t>Soloveitchik, </a:t>
            </a:r>
            <a:r>
              <a:rPr lang="es-ES" dirty="0" smtClean="0">
                <a:latin typeface="Bookman Old Style" pitchFamily="18" charset="0"/>
              </a:rPr>
              <a:t>“tiene todos esos atributos. </a:t>
            </a:r>
            <a:endParaRPr lang="es-ES" dirty="0" smtClean="0">
              <a:latin typeface="Bookman Old Style" pitchFamily="18" charset="0"/>
            </a:endParaRPr>
          </a:p>
          <a:p>
            <a:pPr>
              <a:buNone/>
            </a:pPr>
            <a:r>
              <a:rPr lang="es-ES" dirty="0" smtClean="0">
                <a:latin typeface="Bookman Old Style" pitchFamily="18" charset="0"/>
              </a:rPr>
              <a:t>Puede </a:t>
            </a:r>
            <a:r>
              <a:rPr lang="es-ES" dirty="0" smtClean="0">
                <a:latin typeface="Bookman Old Style" pitchFamily="18" charset="0"/>
              </a:rPr>
              <a:t>tener una apariencia honesta, incluso un comportamiento regio. </a:t>
            </a:r>
            <a:endParaRPr lang="es-ES" dirty="0" smtClean="0">
              <a:latin typeface="Bookman Old Style" pitchFamily="18" charset="0"/>
            </a:endParaRPr>
          </a:p>
          <a:p>
            <a:pPr>
              <a:buNone/>
            </a:pPr>
            <a:r>
              <a:rPr lang="es-ES" dirty="0" smtClean="0">
                <a:latin typeface="Bookman Old Style" pitchFamily="18" charset="0"/>
              </a:rPr>
              <a:t>De </a:t>
            </a:r>
            <a:r>
              <a:rPr lang="es-ES" dirty="0" smtClean="0">
                <a:latin typeface="Bookman Old Style" pitchFamily="18" charset="0"/>
              </a:rPr>
              <a:t>hecho, podría tener un kapote largo y una barba suelta.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Su </a:t>
            </a:r>
            <a:r>
              <a:rPr lang="es-ES" dirty="0" smtClean="0">
                <a:latin typeface="Bookman Old Style" pitchFamily="18" charset="0"/>
              </a:rPr>
              <a:t>imagen misma exuda rasgos que personifican la honestidad, la integridad y la moralidad. </a:t>
            </a:r>
            <a:endParaRPr lang="es-ES" dirty="0" smtClean="0">
              <a:latin typeface="Bookman Old Style" pitchFamily="18" charset="0"/>
            </a:endParaRPr>
          </a:p>
          <a:p>
            <a:pPr>
              <a:buNone/>
            </a:pPr>
            <a:r>
              <a:rPr lang="es-ES" dirty="0" smtClean="0">
                <a:latin typeface="Bookman Old Style" pitchFamily="18" charset="0"/>
              </a:rPr>
              <a:t>Sin </a:t>
            </a:r>
            <a:r>
              <a:rPr lang="es-ES" dirty="0" smtClean="0">
                <a:latin typeface="Bookman Old Style" pitchFamily="18" charset="0"/>
              </a:rPr>
              <a:t>embargo, si es inherentemente deshonesto, no es mejor que un hermoso árbol cuyo único propósito es promover un ritual herético de idolatría”.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Ambos pueden verse bonitos y podrían usarse como un vehículo para promover la gloria de Dios, pero en este caso, no lo son. </a:t>
            </a:r>
            <a:endParaRPr lang="es-ES" dirty="0" smtClean="0">
              <a:latin typeface="Bookman Old Style" pitchFamily="18" charset="0"/>
            </a:endParaRPr>
          </a:p>
          <a:p>
            <a:pPr>
              <a:buNone/>
            </a:pPr>
            <a:r>
              <a:rPr lang="es-ES" dirty="0" smtClean="0">
                <a:latin typeface="Bookman Old Style" pitchFamily="18" charset="0"/>
              </a:rPr>
              <a:t>De </a:t>
            </a:r>
            <a:r>
              <a:rPr lang="es-ES" dirty="0" smtClean="0">
                <a:latin typeface="Bookman Old Style" pitchFamily="18" charset="0"/>
              </a:rPr>
              <a:t>hecho, todo lo contrario. </a:t>
            </a:r>
            <a:endParaRPr lang="es-ES" dirty="0" smtClean="0">
              <a:latin typeface="Bookman Old Style" pitchFamily="18" charset="0"/>
            </a:endParaRPr>
          </a:p>
          <a:p>
            <a:pPr>
              <a:buNone/>
            </a:pPr>
            <a:r>
              <a:rPr lang="es-ES" dirty="0" smtClean="0">
                <a:latin typeface="Bookman Old Style" pitchFamily="18" charset="0"/>
              </a:rPr>
              <a:t>Esos </a:t>
            </a:r>
            <a:r>
              <a:rPr lang="es-ES" dirty="0" smtClean="0">
                <a:latin typeface="Bookman Old Style" pitchFamily="18" charset="0"/>
              </a:rPr>
              <a:t>objetos que antes eran hermosos ahora traen desgracia al Creador</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Y </a:t>
            </a:r>
            <a:r>
              <a:rPr lang="es-ES" sz="3000" dirty="0" smtClean="0">
                <a:latin typeface="Bookman Old Style" pitchFamily="18" charset="0"/>
              </a:rPr>
              <a:t>así, la Torá nos dice esta semana que los árboles pueden tener belleza exterior, pero no pueden clasificarse inequívocamente como un testimonio siempre sonoro de la gloria de Hashem. </a:t>
            </a:r>
            <a:endParaRPr lang="es-ES" sz="3000" dirty="0" smtClean="0">
              <a:latin typeface="Bookman Old Style" pitchFamily="18" charset="0"/>
            </a:endParaRPr>
          </a:p>
          <a:p>
            <a:pPr>
              <a:buNone/>
            </a:pPr>
            <a:r>
              <a:rPr lang="es-ES" sz="3000" dirty="0" smtClean="0">
                <a:latin typeface="Bookman Old Style" pitchFamily="18" charset="0"/>
              </a:rPr>
              <a:t>Del </a:t>
            </a:r>
            <a:r>
              <a:rPr lang="es-ES" sz="3000" dirty="0" smtClean="0">
                <a:latin typeface="Bookman Old Style" pitchFamily="18" charset="0"/>
              </a:rPr>
              <a:t>mismo modo, un juez cuyo comportamiento puede ser noble, puede ser una fuente de engaño que traerá desgracia a una nación entera</a:t>
            </a:r>
            <a:r>
              <a:rPr lang="es-ES" sz="3000"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Después </a:t>
            </a:r>
            <a:r>
              <a:rPr lang="es-ES" dirty="0" smtClean="0">
                <a:latin typeface="Bookman Old Style" pitchFamily="18" charset="0"/>
              </a:rPr>
              <a:t>de todo, como dice el dicho, “¡no se puede fichar a un juez por su apariencia</a:t>
            </a:r>
            <a:r>
              <a:rPr lang="es-ES" dirty="0" smtClean="0">
                <a:latin typeface="Bookman Old Style" pitchFamily="18" charset="0"/>
              </a:rPr>
              <a:t>!”.</a:t>
            </a:r>
          </a:p>
          <a:p>
            <a:pPr>
              <a:buNone/>
            </a:pPr>
            <a:r>
              <a:rPr lang="es-ES" dirty="0" smtClean="0">
                <a:latin typeface="Bookman Old Style" pitchFamily="18" charset="0"/>
              </a:rPr>
              <a:t>Ahora, vemos la historia mas reciente sobre estos negocios turbios:</a:t>
            </a:r>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dirty="0" smtClean="0">
              <a:latin typeface="Bookman Old Style" pitchFamily="18" charset="0"/>
            </a:endParaRPr>
          </a:p>
        </p:txBody>
      </p:sp>
      <p:pic>
        <p:nvPicPr>
          <p:cNvPr id="1026" name="Picture 2"/>
          <p:cNvPicPr>
            <a:picLocks noChangeAspect="1" noChangeArrowheads="1"/>
          </p:cNvPicPr>
          <p:nvPr/>
        </p:nvPicPr>
        <p:blipFill>
          <a:blip r:embed="rId3"/>
          <a:srcRect/>
          <a:stretch>
            <a:fillRect/>
          </a:stretch>
        </p:blipFill>
        <p:spPr bwMode="auto">
          <a:xfrm>
            <a:off x="444137" y="1553510"/>
            <a:ext cx="8464731" cy="4703598"/>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Tel </a:t>
            </a:r>
            <a:r>
              <a:rPr lang="es-ES" dirty="0" smtClean="0">
                <a:latin typeface="Bookman Old Style" pitchFamily="18" charset="0"/>
              </a:rPr>
              <a:t>Aviv – Un misterioso multimillonario israelí que hizo su fortuna en el mundo insular de los diamantes de repente vio su imperio en peligro después de que sus allegados fueran arrestados en una enorme red de contrabando y una empleada cayera misteriosamente </a:t>
            </a:r>
            <a:r>
              <a:rPr lang="es-ES" dirty="0" smtClean="0">
                <a:latin typeface="Bookman Old Style" pitchFamily="18" charset="0"/>
              </a:rPr>
              <a:t>desde </a:t>
            </a:r>
            <a:r>
              <a:rPr lang="es-ES" dirty="0" smtClean="0">
                <a:latin typeface="Bookman Old Style" pitchFamily="18" charset="0"/>
              </a:rPr>
              <a:t>su alto edificio de oficinas en Tel Aviv.</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20" dirty="0" smtClean="0">
                <a:latin typeface="Bookman Old Style" pitchFamily="18" charset="0"/>
              </a:rPr>
              <a:t>Lev Leviev, conocido en Israel como el “rey de los diamantes”, ha disfrutado de estrechos vínculos con el presidente ruso Vladimir Putin y tiene reputación de ser generoso en filantropía con causas judías. </a:t>
            </a:r>
            <a:endParaRPr lang="es-ES" sz="2920" dirty="0" smtClean="0">
              <a:latin typeface="Bookman Old Style" pitchFamily="18" charset="0"/>
            </a:endParaRPr>
          </a:p>
          <a:p>
            <a:pPr>
              <a:buNone/>
            </a:pPr>
            <a:r>
              <a:rPr lang="es-ES" sz="2920" dirty="0" smtClean="0">
                <a:latin typeface="Bookman Old Style" pitchFamily="18" charset="0"/>
              </a:rPr>
              <a:t>Pero </a:t>
            </a:r>
            <a:r>
              <a:rPr lang="es-ES" sz="2920" dirty="0" smtClean="0">
                <a:latin typeface="Bookman Old Style" pitchFamily="18" charset="0"/>
              </a:rPr>
              <a:t>ahora, la policía israelí exige que regrese de Moscú para ser interrogado por acusaciones de contrabando, lavado de dinero y delitos fiscales.</a:t>
            </a:r>
            <a:endParaRPr lang="es-ES" sz="292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 una caída sorprendente para uno de los magnates más conocidos de Israel. </a:t>
            </a:r>
            <a:endParaRPr lang="es-ES" sz="3000" dirty="0" smtClean="0">
              <a:latin typeface="Bookman Old Style" pitchFamily="18" charset="0"/>
            </a:endParaRPr>
          </a:p>
          <a:p>
            <a:pPr>
              <a:buNone/>
            </a:pPr>
            <a:r>
              <a:rPr lang="es-ES" sz="3000" dirty="0" smtClean="0">
                <a:latin typeface="Bookman Old Style" pitchFamily="18" charset="0"/>
              </a:rPr>
              <a:t>Nacido </a:t>
            </a:r>
            <a:r>
              <a:rPr lang="es-ES" sz="3000" dirty="0" smtClean="0">
                <a:latin typeface="Bookman Old Style" pitchFamily="18" charset="0"/>
              </a:rPr>
              <a:t>en la ex república soviética de Uzbekistán, Leviev, de 62 años, emigró a Israel cuando era joven en 1971 y comenzó a trabajar como aprendiz en una planta de pulido en la entonces floreciente industria de diamantes de Israel.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Su </a:t>
            </a:r>
            <a:r>
              <a:rPr lang="es-ES" dirty="0" smtClean="0">
                <a:latin typeface="Bookman Old Style" pitchFamily="18" charset="0"/>
              </a:rPr>
              <a:t>meteórico ascenso le llevó a establecer una planta propia y a cerrar acuerdos en Angola y Rusia que socavaron brevemente el negocio del gigante de los diamantes DeBeers. </a:t>
            </a:r>
            <a:endParaRPr lang="es-ES" dirty="0" smtClean="0">
              <a:latin typeface="Bookman Old Style" pitchFamily="18" charset="0"/>
            </a:endParaRPr>
          </a:p>
          <a:p>
            <a:pPr>
              <a:buNone/>
            </a:pPr>
            <a:r>
              <a:rPr lang="es-ES" dirty="0" smtClean="0">
                <a:latin typeface="Bookman Old Style" pitchFamily="18" charset="0"/>
              </a:rPr>
              <a:t>Más </a:t>
            </a:r>
            <a:r>
              <a:rPr lang="es-ES" dirty="0" smtClean="0">
                <a:latin typeface="Bookman Old Style" pitchFamily="18" charset="0"/>
              </a:rPr>
              <a:t>tarde se diversificó en el sector inmobiliario, la construcción y los productos químicos, y su holding e inversión en </a:t>
            </a:r>
            <a:r>
              <a:rPr lang="es-ES" dirty="0" smtClean="0">
                <a:latin typeface="Bookman Old Style" pitchFamily="18" charset="0"/>
              </a:rPr>
              <a:t>África-Israel.</a:t>
            </a: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Así </a:t>
            </a:r>
            <a:r>
              <a:rPr lang="es-ES" dirty="0" smtClean="0">
                <a:latin typeface="Bookman Old Style" pitchFamily="18" charset="0"/>
              </a:rPr>
              <a:t>se convirtió en un actor poderoso en el mercado israelí y convirtió a Leviev en precursor de una ola de oligarcas judíos de la ex Unión Soviética que se han convertido en agentes de poder en Israel</a:t>
            </a:r>
            <a:r>
              <a:rPr lang="es-ES" dirty="0" smtClean="0">
                <a:latin typeface="Bookman Old Style" pitchFamily="18" charset="0"/>
              </a:rPr>
              <a:t>.</a:t>
            </a:r>
          </a:p>
          <a:p>
            <a:pPr>
              <a:buNone/>
            </a:pPr>
            <a:r>
              <a:rPr lang="es-ES" dirty="0" smtClean="0">
                <a:latin typeface="Bookman Old Style" pitchFamily="18" charset="0"/>
              </a:rPr>
              <a:t>Su </a:t>
            </a:r>
            <a:r>
              <a:rPr lang="es-ES" dirty="0" smtClean="0">
                <a:latin typeface="Bookman Old Style" pitchFamily="18" charset="0"/>
              </a:rPr>
              <a:t>patrimonio neto se estima en más de mil millones de </a:t>
            </a:r>
            <a:r>
              <a:rPr lang="es-ES" dirty="0" smtClean="0">
                <a:latin typeface="Bookman Old Style" pitchFamily="18" charset="0"/>
              </a:rPr>
              <a:t>dólares. </a:t>
            </a: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Leviev </a:t>
            </a:r>
            <a:r>
              <a:rPr lang="es-ES" sz="2900" dirty="0" smtClean="0">
                <a:latin typeface="Bookman Old Style" pitchFamily="18" charset="0"/>
              </a:rPr>
              <a:t>sufrió grandes pérdidas en los últimos años debido a su enorme inversión en Rusia, donde se sabe que disfruta de un fuerte apoyo gubernamental. Leviev, que se mudó a Londres hace una década y recientemente se mudó a Moscú, niega cualquier acusación de irregularidad y actualmente está negociando los términos de su regreso con la policía israelí. </a:t>
            </a:r>
            <a:endParaRPr lang="es-ES" sz="29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las personas con información privilegiada dicen que incluso si no ha sido acusado formalmente de ningún delito, su mera asociación con los sospechosos acusados ​​de contrabandear unos 80 millones de dólares en diamantes escondidos en maletines durante varios años podría ser devastadora para su marca.</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hijo y el hermano de Leviev fueron arrestados a principios de </a:t>
            </a:r>
            <a:r>
              <a:rPr lang="es-ES" dirty="0" smtClean="0">
                <a:latin typeface="Bookman Old Style" pitchFamily="18" charset="0"/>
              </a:rPr>
              <a:t>noviembre de 2018, </a:t>
            </a:r>
            <a:r>
              <a:rPr lang="es-ES" dirty="0" smtClean="0">
                <a:latin typeface="Bookman Old Style" pitchFamily="18" charset="0"/>
              </a:rPr>
              <a:t>junto con otras cuatro personas, y actualmente se encuentran en libertad bajo fianza en lo que se ha denominado el caso del “Diamante Negro</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a:t>
            </a:r>
            <a:r>
              <a:rPr lang="es-ES" dirty="0" smtClean="0">
                <a:latin typeface="Bookman Old Style" pitchFamily="18" charset="0"/>
              </a:rPr>
              <a:t>saga tomó un giro más trágico el 11 de noviembre, cuando Mazal Hadadi, una contable de la firma de diamantes LLD de Leviev, se cayó y murió desde una pequeña ventana elevada del baño en el décimo piso del edificio de oficinas de él, junto a la Bolsa de Diamantes de Israel.</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muerte fue reportada inicialmente como un suicidio, el supuesto resultado de una crisis nerviosa después de un duro interrogatorio policial sobre el caso del contrabando. </a:t>
            </a:r>
            <a:endParaRPr lang="es-ES" dirty="0" smtClean="0">
              <a:latin typeface="Bookman Old Style" pitchFamily="18" charset="0"/>
            </a:endParaRPr>
          </a:p>
          <a:p>
            <a:pPr>
              <a:buNone/>
            </a:pPr>
            <a:r>
              <a:rPr lang="es-ES" dirty="0" smtClean="0">
                <a:latin typeface="Bookman Old Style" pitchFamily="18" charset="0"/>
              </a:rPr>
              <a:t>La tambaleante industria del diamante de Israel ha estado tratando de distanciarse del asunto.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Israel</a:t>
            </a:r>
            <a:r>
              <a:rPr lang="es-ES" sz="3000" dirty="0" smtClean="0">
                <a:latin typeface="Bookman Old Style" pitchFamily="18" charset="0"/>
              </a:rPr>
              <a:t>, que en los años 70 contaba con decenas de miles de empleados, fue en su día el mayor centro de comercio de diamantes del mundo, pero en los últimos años ha pasado por momentos difíciles debido a la proliferación de diamantes sintéticos y la subcontratación de plantas de pulido a países como la India, donde los salarios son mucho más bajos. </a:t>
            </a: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Dubai </a:t>
            </a:r>
            <a:r>
              <a:rPr lang="es-ES" dirty="0" smtClean="0">
                <a:latin typeface="Bookman Old Style" pitchFamily="18" charset="0"/>
              </a:rPr>
              <a:t>también ha reducido el estatus de Israel como puerta de entrada regional para el comercio debido a los beneficios fiscales para las empresas</a:t>
            </a:r>
            <a:r>
              <a:rPr lang="es-ES" dirty="0" smtClean="0">
                <a:latin typeface="Bookman Old Style" pitchFamily="18" charset="0"/>
              </a:rPr>
              <a:t>.</a:t>
            </a:r>
          </a:p>
          <a:p>
            <a:pPr>
              <a:buNone/>
            </a:pPr>
            <a:r>
              <a:rPr lang="es-ES" dirty="0" smtClean="0">
                <a:latin typeface="Bookman Old Style" pitchFamily="18" charset="0"/>
              </a:rPr>
              <a:t>Pero Israel sigue siendo líder en el pulido de diamantes grandes y un centro de comercio electrónico y desarrollos tecnológicos. </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Un funcionario de la </a:t>
            </a:r>
            <a:r>
              <a:rPr lang="es-ES" sz="2800" dirty="0" smtClean="0">
                <a:latin typeface="Bookman Old Style" pitchFamily="18" charset="0"/>
              </a:rPr>
              <a:t>industria dijo </a:t>
            </a:r>
            <a:r>
              <a:rPr lang="es-ES" sz="2800" dirty="0" smtClean="0">
                <a:latin typeface="Bookman Old Style" pitchFamily="18" charset="0"/>
              </a:rPr>
              <a:t>que el asunto ha puesto a prueba a otros comerciantes de diamantes israelíes</a:t>
            </a:r>
            <a:r>
              <a:rPr lang="es-ES" sz="2800" dirty="0" smtClean="0">
                <a:latin typeface="Bookman Old Style" pitchFamily="18" charset="0"/>
              </a:rPr>
              <a:t>.</a:t>
            </a:r>
          </a:p>
          <a:p>
            <a:pPr>
              <a:buNone/>
            </a:pPr>
            <a:r>
              <a:rPr lang="es-ES" sz="2800" dirty="0" smtClean="0">
                <a:latin typeface="Bookman Old Style" pitchFamily="18" charset="0"/>
              </a:rPr>
              <a:t> </a:t>
            </a:r>
            <a:r>
              <a:rPr lang="es-ES" sz="2800" dirty="0" smtClean="0">
                <a:latin typeface="Bookman Old Style" pitchFamily="18" charset="0"/>
              </a:rPr>
              <a:t>El mercado israelí se considera ahora una industria altamente regulada que ha limpiado sus actos después de décadas de negocios turbios y asociación con "diamantes de sangre" extraídos en zonas de conflicto que financiaron violaciones de los derechos humanos. </a:t>
            </a:r>
            <a:endParaRPr lang="es-ES"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a:t>
            </a:r>
            <a:r>
              <a:rPr lang="es-ES" dirty="0" smtClean="0">
                <a:latin typeface="Bookman Old Style" pitchFamily="18" charset="0"/>
              </a:rPr>
              <a:t>2003, Israel se unió al Proceso de Kimberley, cuyos miembros se reúnen anualmente para debatir el fortalecimiento de los controles sobre los diamantes de zonas en conflicto.</a:t>
            </a: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b="1" dirty="0" smtClean="0">
                <a:solidFill>
                  <a:srgbClr val="FF0000"/>
                </a:solidFill>
                <a:latin typeface="Bookman Old Style" pitchFamily="18" charset="0"/>
              </a:rPr>
              <a:t>Darwin y el Movimiento Musar</a:t>
            </a:r>
          </a:p>
          <a:p>
            <a:r>
              <a:rPr lang="es-ES" sz="2000" i="1" dirty="0" smtClean="0">
                <a:latin typeface="Bookman Old Style" pitchFamily="18" charset="0"/>
              </a:rPr>
              <a:t>Basado en las enseñanzas del Rabino Dr. Tzvi Hersh Weinreb, R. Mordejai Appel</a:t>
            </a:r>
          </a:p>
          <a:p>
            <a:r>
              <a:rPr lang="es-ES" dirty="0" smtClean="0">
                <a:latin typeface="Bookman Old Style" pitchFamily="18" charset="0"/>
              </a:rPr>
              <a:t>La ética es un tema sobre el que todos tenemos muchas preguntas. </a:t>
            </a:r>
          </a:p>
          <a:p>
            <a:r>
              <a:rPr lang="es-ES" dirty="0" smtClean="0">
                <a:latin typeface="Bookman Old Style" pitchFamily="18" charset="0"/>
              </a:rPr>
              <a:t>¿</a:t>
            </a:r>
            <a:r>
              <a:rPr lang="es-ES" dirty="0" smtClean="0">
                <a:latin typeface="Bookman Old Style" pitchFamily="18" charset="0"/>
              </a:rPr>
              <a:t>Qué hace a una personalidad ética? </a:t>
            </a:r>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¿Cómo tomamos decisiones éticas en circunstancias complicadas? </a:t>
            </a:r>
          </a:p>
          <a:p>
            <a:r>
              <a:rPr lang="es-ES" dirty="0" smtClean="0">
                <a:latin typeface="Bookman Old Style" pitchFamily="18" charset="0"/>
              </a:rPr>
              <a:t>Personalmente, hay dos preguntas específicas que siempre me han preocupado. </a:t>
            </a:r>
          </a:p>
          <a:p>
            <a:r>
              <a:rPr lang="es-ES" dirty="0" smtClean="0">
                <a:latin typeface="Bookman Old Style" pitchFamily="18" charset="0"/>
              </a:rPr>
              <a:t>Una es, "¿Cómo se inicia uno en el proceso de convertirse en una persona más ética?" </a:t>
            </a:r>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Esta pregunta es especialmente relevante en esta época del año cuando muchos de nosotros comenzamos a pensar en las próximas Grandes Fiestas y en el requisito de embarcarnos en un proceso de introspección, de arrepentimiento, de teshuvá.</a:t>
            </a:r>
            <a:endParaRPr lang="es-ES"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Hay un segundo tipo de pregunta que me planteo a mí mismo: "¿Dónde buscamos orientación en cuestiones éticas?" </a:t>
            </a:r>
          </a:p>
          <a:p>
            <a:r>
              <a:rPr lang="es-ES" sz="2900" dirty="0" smtClean="0">
                <a:latin typeface="Bookman Old Style" pitchFamily="18" charset="0"/>
              </a:rPr>
              <a:t>¿Estamos restringidos sólo a las fuentes sagradas? </a:t>
            </a:r>
          </a:p>
          <a:p>
            <a:r>
              <a:rPr lang="es-ES" sz="2900" dirty="0" smtClean="0">
                <a:latin typeface="Bookman Old Style" pitchFamily="18" charset="0"/>
              </a:rPr>
              <a:t>¿O las fuentes seculares también contienen sabiduría con respecto al comportamiento ético y la superación personal en la esfera ética?</a:t>
            </a:r>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En mis reflexiones personales sobre el tema de la ética universal, me he guiado durante mucho tiempo por un pasaje de los escritos del rabino Abraham Isaac HaCohen Kook, el primer gran rabino de la tierra de Israel. </a:t>
            </a:r>
          </a:p>
          <a:p>
            <a:r>
              <a:rPr lang="es-ES" dirty="0" smtClean="0">
                <a:latin typeface="Bookman Old Style" pitchFamily="18" charset="0"/>
              </a:rPr>
              <a:t>Habla de dos fuentes de orientación ética. </a:t>
            </a:r>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El primero es </a:t>
            </a:r>
            <a:r>
              <a:rPr lang="es-ES" i="1" dirty="0" smtClean="0">
                <a:latin typeface="Bookman Old Style" pitchFamily="18" charset="0"/>
              </a:rPr>
              <a:t>yir’at shamayim</a:t>
            </a:r>
            <a:r>
              <a:rPr lang="es-ES" dirty="0" smtClean="0">
                <a:latin typeface="Bookman Old Style" pitchFamily="18" charset="0"/>
              </a:rPr>
              <a:t>, temor al cielo, que es una fuente religiosa. </a:t>
            </a:r>
          </a:p>
          <a:p>
            <a:r>
              <a:rPr lang="es-ES" dirty="0" smtClean="0">
                <a:latin typeface="Bookman Old Style" pitchFamily="18" charset="0"/>
              </a:rPr>
              <a:t>El segundo es </a:t>
            </a:r>
            <a:r>
              <a:rPr lang="es-ES" i="1" dirty="0" err="1" smtClean="0">
                <a:latin typeface="Bookman Old Style" pitchFamily="18" charset="0"/>
              </a:rPr>
              <a:t>hamussar</a:t>
            </a:r>
            <a:r>
              <a:rPr lang="es-ES" i="1" dirty="0" smtClean="0">
                <a:latin typeface="Bookman Old Style" pitchFamily="18" charset="0"/>
              </a:rPr>
              <a:t> </a:t>
            </a:r>
            <a:r>
              <a:rPr lang="es-ES" i="1" dirty="0" err="1" smtClean="0">
                <a:latin typeface="Bookman Old Style" pitchFamily="18" charset="0"/>
              </a:rPr>
              <a:t>hativ'i</a:t>
            </a:r>
            <a:r>
              <a:rPr lang="es-ES" dirty="0" smtClean="0">
                <a:latin typeface="Bookman Old Style" pitchFamily="18" charset="0"/>
              </a:rPr>
              <a:t>, ética natural, por lo que se refiere al conocimiento del bien y del mal, que está disponible para toda la humanidad, sin importar cuál sea su religión, si es que tiene alguna. </a:t>
            </a:r>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Rav Kook afirma que estas dos fuentes van de la mano y deben ser coherentes entre sí.</a:t>
            </a:r>
          </a:p>
          <a:p>
            <a:r>
              <a:rPr lang="es-ES" dirty="0" smtClean="0">
                <a:latin typeface="Bookman Old Style" pitchFamily="18" charset="0"/>
              </a:rPr>
              <a:t>Más recientemente, he estado leyendo un libro del psiquiatra Maurice Levine, titulado Psiquiatría y ética. Levine comienza el primer capítulo de su obra con una cita de la autobiografía de Charles Darwin:</a:t>
            </a:r>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dirty="0" smtClean="0">
                <a:latin typeface="Bookman Old Style" pitchFamily="18" charset="0"/>
              </a:rPr>
              <a:t>"Había... seguido una regla de oro, a saber, que cada vez que un hecho publicado, una nueva observación o pensamiento se me presentaba, que era opuesto a mis resultados generales, debía hacer un memorándum de ello sin falta y de inmediato; porque descubrí por experiencia que tales hechos y pensamientos eran mucho más propensos a escapar de la memoria que las áreas favorables. </a:t>
            </a:r>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Debido a este hábito, se plantearon muy pocas objeciones contra mis puntos de vista, que al menos no había notado e intentado responder".</a:t>
            </a:r>
          </a:p>
          <a:p>
            <a:r>
              <a:rPr lang="es-ES" sz="3100" dirty="0" smtClean="0">
                <a:latin typeface="Bookman Old Style" pitchFamily="18" charset="0"/>
              </a:rPr>
              <a:t>Levine utiliza este interesante hábito del padre de la teoría de la evolución para ilustrar lo que él considera un proceso fundamental en el desarrollo de una persona verdaderamente ética. </a:t>
            </a:r>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Él llama a esto el proceso de "auto-escrutinio". Él escribe: "Una buena parte de la ética de un hombre consiste en la forma en que enfrenta sus tentaciones". </a:t>
            </a:r>
          </a:p>
          <a:p>
            <a:r>
              <a:rPr lang="es-ES" sz="2900" dirty="0" smtClean="0">
                <a:latin typeface="Bookman Old Style" pitchFamily="18" charset="0"/>
              </a:rPr>
              <a:t>Darwin era consciente de su propia tentación de reconocer solo la evidencia que respaldaba sus teorías y de ignorar u olvidar convenientemente los hechos que las socavarían. </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 actuó para controlar esa tentación.</a:t>
            </a:r>
          </a:p>
          <a:p>
            <a:r>
              <a:rPr lang="es-ES" dirty="0" smtClean="0">
                <a:latin typeface="Bookman Old Style" pitchFamily="18" charset="0"/>
              </a:rPr>
              <a:t>Ciertamente, Darwin no fue único en esta debilidad, aunque la forma en que la manejó fue ejemplar.</a:t>
            </a:r>
          </a:p>
          <a:p>
            <a:r>
              <a:rPr lang="es-ES" dirty="0" smtClean="0">
                <a:latin typeface="Bookman Old Style" pitchFamily="18" charset="0"/>
              </a:rPr>
              <a:t>Todos tenemos ideas sobre nuestros proyectos, o sobre nosotros mismos, y todos tendemos a prestar mucha atención a todo lo que confirme nuestras opiniones.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 todos destacamos en ignorar, suprimir, olvidar o descartar toda la información que podría obligarnos a reevaluar nuestras teorías o, Dios no lo quiera, reexaminar nuestras opiniones sobre nosotros mismos.</a:t>
            </a:r>
          </a:p>
          <a:p>
            <a:r>
              <a:rPr lang="es-ES" dirty="0" smtClean="0">
                <a:latin typeface="Bookman Old Style" pitchFamily="18" charset="0"/>
              </a:rPr>
              <a:t>Como dice Levine, uno de los fundamentos de un carácter ético sólido es </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"la necesidad de conocerse a uno mismo, la necesidad de ser tan honesto consigo mismo como sea posible, la necesidad de evitar el autoengaño".</a:t>
            </a:r>
          </a:p>
          <a:p>
            <a:r>
              <a:rPr lang="es-ES" dirty="0" smtClean="0">
                <a:latin typeface="Bookman Old Style" pitchFamily="18" charset="0"/>
              </a:rPr>
              <a:t>En la porción de la Torá de esta semana, Parashat Shoftim, encontramos una mitzvá que parece otorgarse solo a los jueces: </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"No juzgarás injustamente... no aceptarás sobornos, porque los sobornos ciegan los ojos de los que disciernen y trastornan la súplica de los justos." </a:t>
            </a:r>
            <a:r>
              <a:rPr lang="es-ES" sz="2400" b="1" dirty="0" smtClean="0">
                <a:latin typeface="Bookman Old Style" pitchFamily="18" charset="0"/>
              </a:rPr>
              <a:t>(Deuteronomio 16:19)</a:t>
            </a:r>
            <a:endParaRPr lang="es-ES" sz="2900" b="1" dirty="0" smtClean="0">
              <a:latin typeface="Bookman Old Style" pitchFamily="18" charset="0"/>
            </a:endParaRPr>
          </a:p>
          <a:p>
            <a:r>
              <a:rPr lang="es-ES" sz="2900" dirty="0" smtClean="0">
                <a:latin typeface="Bookman Old Style" pitchFamily="18" charset="0"/>
              </a:rPr>
              <a:t>A mediados del siglo XIX, un rabino llamado Israel Salanter inició un movimiento diseñado para educar a la gente sobre la importancia de la ética en la tradición judía. </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Ese movimiento fue conocido como el "</a:t>
            </a:r>
            <a:r>
              <a:rPr lang="es-ES" i="1" dirty="0" smtClean="0">
                <a:latin typeface="Bookman Old Style" pitchFamily="18" charset="0"/>
              </a:rPr>
              <a:t>Movimiento Musar</a:t>
            </a:r>
            <a:r>
              <a:rPr lang="es-ES" dirty="0" smtClean="0">
                <a:latin typeface="Bookman Old Style" pitchFamily="18" charset="0"/>
              </a:rPr>
              <a:t>", siendo "musar" la palabra hebrea para ética. </a:t>
            </a:r>
          </a:p>
          <a:p>
            <a:r>
              <a:rPr lang="es-ES" dirty="0" smtClean="0">
                <a:latin typeface="Bookman Old Style" pitchFamily="18" charset="0"/>
              </a:rPr>
              <a:t>Este movimiento tuvo muchos líderes a lo largo de las generaciones y continúa teniendo una influencia contemporánea significativa.</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100" dirty="0" smtClean="0">
                <a:latin typeface="Bookman Old Style" pitchFamily="18" charset="0"/>
              </a:rPr>
              <a:t>Uno de los mayores representantes del Movimiento Musar fue un hombre llamado Rabino Abraham Grodzinski, quien fue asesinado por los nazis en el gueto de Kovno durante el Holocausto.</a:t>
            </a:r>
          </a:p>
          <a:p>
            <a:r>
              <a:rPr lang="es-ES" sz="3100" dirty="0" smtClean="0">
                <a:latin typeface="Bookman Old Style" pitchFamily="18" charset="0"/>
              </a:rPr>
              <a:t>El rabino Grodzinski tuvo un problema con el texto del versículo anterior en la porción de la Torá de esta semana. </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Se preguntó qué podemos aprender aquellos de nosotros que no somos jueces de la orden judicial en contra de aceptar sobornos. </a:t>
            </a:r>
          </a:p>
          <a:p>
            <a:r>
              <a:rPr lang="es-ES" dirty="0" smtClean="0">
                <a:latin typeface="Bookman Old Style" pitchFamily="18" charset="0"/>
              </a:rPr>
              <a:t>¿Qué lección hay para todo hombre en la observación de que "el soborno ciega los ojos de los que disciernen"?</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900" dirty="0" smtClean="0">
                <a:latin typeface="Bookman Old Style" pitchFamily="18" charset="0"/>
              </a:rPr>
              <a:t>El rabino Abraham tuvo una respuesta sorprendentemente similar a la observación sobre ética que el Dr. Levine pudo aprender de la nota autobiográfica de Darwin. </a:t>
            </a:r>
          </a:p>
          <a:p>
            <a:r>
              <a:rPr lang="es-ES" sz="2900" dirty="0" smtClean="0">
                <a:latin typeface="Bookman Old Style" pitchFamily="18" charset="0"/>
              </a:rPr>
              <a:t>"Todos tenemos intereses personales", escribe el rabino Grodzinski, "inclinaciones personales que resultan en percepciones erróneas, juicios erróneos y trágicos errores morales. </a:t>
            </a:r>
          </a:p>
        </p:txBody>
      </p:sp>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600" dirty="0" smtClean="0">
                <a:latin typeface="Bookman Old Style" pitchFamily="18" charset="0"/>
              </a:rPr>
              <a:t>Estos prejuicios personales son el equivalente al soborno. </a:t>
            </a:r>
          </a:p>
          <a:p>
            <a:r>
              <a:rPr lang="es-ES" sz="3600" dirty="0" smtClean="0">
                <a:latin typeface="Bookman Old Style" pitchFamily="18" charset="0"/>
              </a:rPr>
              <a:t>Nuestro propio interés a menudo nos ciega y distorsiona nuestro juicio en cuanto a Qué está bien y qué está mal.“</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Los grandes maestros éticos de nuestra tradición señalan constantemente que, en cierto sentido, todos somos "jueces" y actuamos constantemente como jueces en todas las decisiones que tomamos, incluso en el día más mundano.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Y siempre estamos sujetos a "sobornos"; es decir, a las tentaciones de ignorar información que nos incomoda, que amenaza nuestras suposiciones preexistentes, o que nos obliga a reexaminar la cuestión de quiénes somos realmente.</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Charles Darwin y el rabino Israel Salanter, que eran casi exactamente contemporáneos entre sí, tenían visiones del mundo muy diferentes. </a:t>
            </a:r>
          </a:p>
          <a:p>
            <a:r>
              <a:rPr lang="es-ES" dirty="0" smtClean="0">
                <a:latin typeface="Bookman Old Style" pitchFamily="18" charset="0"/>
              </a:rPr>
              <a:t>Si hubieran tenido la oportunidad, habrían debatido ferozmente sobre los orígenes del universo y la naturaleza de la humanidad. </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Pero en este punto, habrían estado completamente de acuerdo: todos estamos sujetos a la tentación de distorsionar la realidad para que se ajuste a nuestros propios intereses egoístas. </a:t>
            </a:r>
          </a:p>
          <a:p>
            <a:r>
              <a:rPr lang="es-ES" dirty="0" smtClean="0">
                <a:latin typeface="Bookman Old Style" pitchFamily="18" charset="0"/>
              </a:rPr>
              <a:t>Y todos debemos estar atentos a tal tentación.</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Esta breve excursión a los escritos publicados póstumamente de una víctima del Holocausto, Torat Avraham Grodzinski, y la colección de conferencias de un psiquiatra judío estadounidense, Psiquiatría y ética, me ayudaron a responder mis dos preguntas.</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En primer lugar, ¿estamos restringidos únicamente a los escritos sagrados en nuestra búsqueda de orientación ética? </a:t>
            </a:r>
          </a:p>
          <a:p>
            <a:r>
              <a:rPr lang="es-ES" dirty="0" smtClean="0">
                <a:latin typeface="Bookman Old Style" pitchFamily="18" charset="0"/>
              </a:rPr>
              <a:t>No, incluso podemos encontrar esa guía en la autobiografía de un hombre cuyos escritos se consideraban la mayor amenaza para la religión tradicional.</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Y en segundo lugar, cuál es el primer paso para quienes deseamos iniciar un proceso de teshuvá, de superación ética. </a:t>
            </a:r>
          </a:p>
          <a:p>
            <a:r>
              <a:rPr lang="es-ES" sz="3000" dirty="0" smtClean="0">
                <a:latin typeface="Bookman Old Style" pitchFamily="18" charset="0"/>
              </a:rPr>
              <a:t>Es muy posible que sea lo que nuestros eruditos de la antigüedad llamaban “</a:t>
            </a:r>
            <a:r>
              <a:rPr lang="es-ES" sz="3000" b="1" i="1" dirty="0" smtClean="0">
                <a:latin typeface="Bookman Old Style" pitchFamily="18" charset="0"/>
              </a:rPr>
              <a:t>jeshbón hanéfesh</a:t>
            </a:r>
            <a:r>
              <a:rPr lang="es-ES" sz="3000" dirty="0" smtClean="0">
                <a:latin typeface="Bookman Old Style" pitchFamily="18" charset="0"/>
              </a:rPr>
              <a:t>" y lo que un pensador contemporáneo ha llamado acertadamente "auto escrutinio".</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Pero, ¿cómo, de hecho, el más sabio de todos los hombres llegó a errar? </a:t>
            </a:r>
          </a:p>
          <a:p>
            <a:r>
              <a:rPr lang="es-ES" dirty="0" smtClean="0">
                <a:latin typeface="Bookman Old Style" pitchFamily="18" charset="0"/>
              </a:rPr>
              <a:t>La Torá escribe en la parashá de la “Paráh Adumá” (novilla roja), </a:t>
            </a:r>
            <a:r>
              <a:rPr lang="he-IL" dirty="0" smtClean="0">
                <a:latin typeface="Bookman Old Style" pitchFamily="18" charset="0"/>
              </a:rPr>
              <a:t>זאת חקת התורה- </a:t>
            </a:r>
            <a:r>
              <a:rPr lang="en-US" dirty="0" smtClean="0">
                <a:latin typeface="Bookman Old Style" pitchFamily="18" charset="0"/>
              </a:rPr>
              <a:t> </a:t>
            </a:r>
            <a:r>
              <a:rPr lang="es-ES" dirty="0" smtClean="0">
                <a:latin typeface="Bookman Old Style" pitchFamily="18" charset="0"/>
              </a:rPr>
              <a:t>este es el estatuto de la Torá. </a:t>
            </a:r>
          </a:p>
          <a:p>
            <a:r>
              <a:rPr lang="es-ES" dirty="0" smtClean="0">
                <a:latin typeface="Bookman Old Style" pitchFamily="18" charset="0"/>
              </a:rPr>
              <a:t>Un “</a:t>
            </a:r>
            <a:r>
              <a:rPr lang="es-ES" b="1" i="1" dirty="0" smtClean="0">
                <a:latin typeface="Bookman Old Style" pitchFamily="18" charset="0"/>
              </a:rPr>
              <a:t>jok</a:t>
            </a:r>
            <a:r>
              <a:rPr lang="es-ES" dirty="0" smtClean="0">
                <a:latin typeface="Bookman Old Style" pitchFamily="18" charset="0"/>
              </a:rPr>
              <a:t>” es un estatuto; algo que está grabado en piedra y no tiene razón.</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Aunque la Torá discutía la mitzvá de la </a:t>
            </a:r>
            <a:r>
              <a:rPr lang="es-ES" i="1" dirty="0" smtClean="0">
                <a:latin typeface="Bookman Old Style" pitchFamily="18" charset="0"/>
              </a:rPr>
              <a:t>paráh adumá</a:t>
            </a:r>
            <a:r>
              <a:rPr lang="es-ES" dirty="0" smtClean="0">
                <a:latin typeface="Bookman Old Style" pitchFamily="18" charset="0"/>
              </a:rPr>
              <a:t>, el </a:t>
            </a:r>
            <a:r>
              <a:rPr lang="es-ES" b="1" i="1" dirty="0" smtClean="0">
                <a:latin typeface="Bookman Old Style" pitchFamily="18" charset="0"/>
              </a:rPr>
              <a:t>pasuk</a:t>
            </a:r>
            <a:r>
              <a:rPr lang="es-ES" dirty="0" smtClean="0">
                <a:latin typeface="Bookman Old Style" pitchFamily="18" charset="0"/>
              </a:rPr>
              <a:t> se refería a todo el corpus de la Torá, para enseñarnos que toda la Torá debe verse como un “</a:t>
            </a:r>
            <a:r>
              <a:rPr lang="es-ES" i="1" dirty="0" smtClean="0">
                <a:latin typeface="Bookman Old Style" pitchFamily="18" charset="0"/>
              </a:rPr>
              <a:t>jok</a:t>
            </a:r>
            <a:r>
              <a:rPr lang="es-ES" dirty="0" smtClean="0">
                <a:latin typeface="Bookman Old Style" pitchFamily="18" charset="0"/>
              </a:rPr>
              <a:t>”. </a:t>
            </a:r>
          </a:p>
          <a:p>
            <a:r>
              <a:rPr lang="es-ES" dirty="0" smtClean="0">
                <a:latin typeface="Bookman Old Style" pitchFamily="18" charset="0"/>
              </a:rPr>
              <a:t>Esto significa que ya sea que entendamos o no una mitzvá, debemos cumplirla.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Incluso si no podemos comprender por qué HaShem nos “preguntaría” o incluso “le importaría” si realizamos algo que parece tan arcaico, etc., aún debemos realizarlo porque la mitzvá es una “jok” que está grabada en piedra sin fecha de vencimiento. o una razón. </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No nos mantenemos kosher porque es una dieta saludable, sino porque HaShem nos lo ordenó. Y así es con todas las mitzvot.</a:t>
            </a:r>
          </a:p>
          <a:p>
            <a:r>
              <a:rPr lang="es-ES" dirty="0" smtClean="0">
                <a:latin typeface="Bookman Old Style" pitchFamily="18" charset="0"/>
              </a:rPr>
              <a:t>En el momento en que uno comienza a dar razones, se expone a sí mismo a una pendiente resbaladiza muy peligrosa. </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Como resultado de que Shlomo Hamelec miró las razones y decidió que no se aplicaban a él, tropezó.</a:t>
            </a:r>
          </a:p>
          <a:p>
            <a:r>
              <a:rPr lang="es-ES" dirty="0" smtClean="0">
                <a:latin typeface="Bookman Old Style" pitchFamily="18" charset="0"/>
              </a:rPr>
              <a:t>La Torá nos dice </a:t>
            </a:r>
            <a:r>
              <a:rPr lang="he-IL" dirty="0" smtClean="0">
                <a:latin typeface="Bookman Old Style" pitchFamily="18" charset="0"/>
              </a:rPr>
              <a:t>רק לא ירבה לו סוסים ולא-ישיב את העם מצרימה - </a:t>
            </a:r>
            <a:r>
              <a:rPr lang="en-US" dirty="0" smtClean="0">
                <a:latin typeface="Bookman Old Style" pitchFamily="18" charset="0"/>
              </a:rPr>
              <a:t> </a:t>
            </a:r>
            <a:r>
              <a:rPr lang="es-ES" dirty="0" smtClean="0">
                <a:latin typeface="Bookman Old Style" pitchFamily="18" charset="0"/>
              </a:rPr>
              <a:t>Solo que no puede adquirir muchos caballos para sí mismo, para que no lleve a la gente de vuelta a Mitzráyim. </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Shlomo Hamelec pensó para sí mismo que para él no se aplica; “Puedo adquirir tantos caballos como quiera y no volveré”. </a:t>
            </a:r>
          </a:p>
          <a:p>
            <a:r>
              <a:rPr lang="es-ES" dirty="0" smtClean="0">
                <a:latin typeface="Bookman Old Style" pitchFamily="18" charset="0"/>
              </a:rPr>
              <a:t>Al final, termina regresando a Mitzráyim e incluso casándose con la hija del Faraón.</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000" dirty="0" smtClean="0">
                <a:latin typeface="Bookman Old Style" pitchFamily="18" charset="0"/>
              </a:rPr>
              <a:t>La Torá nos dice: </a:t>
            </a:r>
            <a:r>
              <a:rPr lang="he-IL" sz="3000" dirty="0" smtClean="0">
                <a:latin typeface="Bookman Old Style" pitchFamily="18" charset="0"/>
              </a:rPr>
              <a:t>ולא ירבה לו נשים ולא יסור לבבו - </a:t>
            </a:r>
            <a:r>
              <a:rPr lang="en-US" sz="3000" dirty="0" smtClean="0">
                <a:latin typeface="Bookman Old Style" pitchFamily="18" charset="0"/>
              </a:rPr>
              <a:t> </a:t>
            </a:r>
            <a:r>
              <a:rPr lang="es-ES" sz="3000" dirty="0" smtClean="0">
                <a:latin typeface="Bookman Old Style" pitchFamily="18" charset="0"/>
              </a:rPr>
              <a:t>Y no tomará muchas esposas para sí mismo, y su corazón no debe desviarse. </a:t>
            </a:r>
          </a:p>
          <a:p>
            <a:r>
              <a:rPr lang="es-ES" sz="3000" dirty="0" smtClean="0">
                <a:latin typeface="Bookman Old Style" pitchFamily="18" charset="0"/>
              </a:rPr>
              <a:t>Shlomo Hamelec sintió que no había forma de que sus esposas lo hicieran desviarse de la Torá. </a:t>
            </a:r>
          </a:p>
          <a:p>
            <a:r>
              <a:rPr lang="es-ES" sz="3000" dirty="0" smtClean="0">
                <a:latin typeface="Bookman Old Style" pitchFamily="18" charset="0"/>
              </a:rPr>
              <a:t>Careciendo de la razón de la Torá, siguió adelante y se casó con más de las 18 esposas permitidas.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dirty="0" smtClean="0">
                <a:latin typeface="Bookman Old Style" pitchFamily="18" charset="0"/>
              </a:rPr>
              <a:t>Efectivamente, más tarde en su vida, las esposas lo descarriaron. </a:t>
            </a:r>
          </a:p>
          <a:p>
            <a:r>
              <a:rPr lang="es-ES" dirty="0" smtClean="0">
                <a:latin typeface="Bookman Old Style" pitchFamily="18" charset="0"/>
              </a:rPr>
              <a:t>(El Maharshá explica que estos dos casos fueron excepciones porque las razones en sí mismas, es decir, regresar a Mitzráyim y desviarse de los caminos de la Torá eran </a:t>
            </a:r>
            <a:r>
              <a:rPr lang="es-ES" b="1" i="1" dirty="0" smtClean="0">
                <a:latin typeface="Bookman Old Style" pitchFamily="18" charset="0"/>
              </a:rPr>
              <a:t>averot</a:t>
            </a:r>
            <a:r>
              <a:rPr lang="es-ES" dirty="0" smtClean="0">
                <a:latin typeface="Bookman Old Style" pitchFamily="18" charset="0"/>
              </a:rPr>
              <a:t> reales, por lo tanto, la razón en sí siempre se aplicaría).</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endParaRPr lang="es-ES" dirty="0" smtClean="0">
              <a:latin typeface="Bookman Old Style" pitchFamily="18" charset="0"/>
            </a:endParaRPr>
          </a:p>
        </p:txBody>
      </p:sp>
      <p:pic>
        <p:nvPicPr>
          <p:cNvPr id="5122" name="Picture 2"/>
          <p:cNvPicPr>
            <a:picLocks noChangeAspect="1" noChangeArrowheads="1"/>
          </p:cNvPicPr>
          <p:nvPr/>
        </p:nvPicPr>
        <p:blipFill>
          <a:blip r:embed="rId3"/>
          <a:srcRect/>
          <a:stretch>
            <a:fillRect/>
          </a:stretch>
        </p:blipFill>
        <p:spPr bwMode="auto">
          <a:xfrm>
            <a:off x="189067" y="1031965"/>
            <a:ext cx="8789242" cy="4911635"/>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3600" b="1" dirty="0" smtClean="0">
                <a:solidFill>
                  <a:srgbClr val="FF0000"/>
                </a:solidFill>
                <a:latin typeface="Bookman Old Style" pitchFamily="18" charset="0"/>
              </a:rPr>
              <a:t>Los Huesos de la </a:t>
            </a:r>
            <a:r>
              <a:rPr lang="es-ES" sz="4000" b="1" dirty="0" smtClean="0">
                <a:solidFill>
                  <a:srgbClr val="FF0000"/>
                </a:solidFill>
                <a:latin typeface="Bookman Old Style" pitchFamily="18" charset="0"/>
              </a:rPr>
              <a:t>Materia</a:t>
            </a:r>
            <a:endParaRPr lang="es-ES" sz="3600" b="1" dirty="0" smtClean="0">
              <a:solidFill>
                <a:srgbClr val="FF0000"/>
              </a:solidFill>
              <a:latin typeface="Bookman Old Style" pitchFamily="18" charset="0"/>
            </a:endParaRPr>
          </a:p>
          <a:p>
            <a:r>
              <a:rPr lang="es-ES" sz="2000" i="1" dirty="0" smtClean="0">
                <a:latin typeface="Bookman Old Style" pitchFamily="18" charset="0"/>
              </a:rPr>
              <a:t>De las enseñanzas de Rabí Shimón bar Yohai; comentarios de Shmuel-Simcha Treister, basado en Metok MiDevash </a:t>
            </a:r>
          </a:p>
          <a:p>
            <a:r>
              <a:rPr lang="es-ES" dirty="0" smtClean="0">
                <a:latin typeface="Bookman Old Style" pitchFamily="18" charset="0"/>
              </a:rPr>
              <a:t>Parashat Shoftim se ocupa del establecimiento de tribunales y testigos.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Los Huesos de la Materia</a:t>
            </a:r>
          </a:p>
          <a:p>
            <a:pPr>
              <a:buNone/>
            </a:pPr>
            <a:r>
              <a:rPr lang="es-ES" dirty="0" smtClean="0">
                <a:latin typeface="Bookman Old Style" pitchFamily="18" charset="0"/>
              </a:rPr>
              <a:t>La palabra hebrea para "evidencia / </a:t>
            </a:r>
            <a:r>
              <a:rPr lang="es-ES" b="1" i="1" dirty="0" smtClean="0">
                <a:latin typeface="Bookman Old Style" pitchFamily="18" charset="0"/>
              </a:rPr>
              <a:t>edut</a:t>
            </a:r>
            <a:r>
              <a:rPr lang="es-ES" dirty="0" smtClean="0">
                <a:latin typeface="Bookman Old Style" pitchFamily="18" charset="0"/>
              </a:rPr>
              <a:t>", también son las letras que deletrean "</a:t>
            </a:r>
            <a:r>
              <a:rPr lang="es-ES" b="1" i="1" dirty="0" smtClean="0">
                <a:latin typeface="Bookman Old Style" pitchFamily="18" charset="0"/>
              </a:rPr>
              <a:t>daat</a:t>
            </a:r>
            <a:r>
              <a:rPr lang="es-ES" dirty="0" smtClean="0">
                <a:latin typeface="Bookman Old Style" pitchFamily="18" charset="0"/>
              </a:rPr>
              <a:t>", que significa "inteligencia" - o "ingenio" - relacionado con "testigo".</a:t>
            </a:r>
          </a:p>
          <a:p>
            <a:pPr algn="ctr">
              <a:buNone/>
            </a:pPr>
            <a:r>
              <a:rPr lang="he-IL" sz="6000" dirty="0" smtClean="0">
                <a:latin typeface="Bookman Old Style" pitchFamily="18" charset="0"/>
              </a:rPr>
              <a:t>עֵדוּת</a:t>
            </a:r>
            <a:endParaRPr lang="es-ES" dirty="0" smtClean="0">
              <a:latin typeface="Bookman Old Style" pitchFamily="18" charset="0"/>
            </a:endParaRPr>
          </a:p>
          <a:p>
            <a:endParaRPr lang="es-ES" sz="2800" i="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La diferencia entre el código de evidencia de la Torá y todos los demás sistemas legales "modernos" es que una persona no puede declarar contra sí misma. </a:t>
            </a:r>
          </a:p>
          <a:p>
            <a:pPr>
              <a:buNone/>
            </a:pPr>
            <a:r>
              <a:rPr lang="es-ES" dirty="0" smtClean="0">
                <a:latin typeface="Bookman Old Style" pitchFamily="18" charset="0"/>
              </a:rPr>
              <a:t>Un asunto sólo se prueba por el testimonio de dos testigos que no sean el acusado.</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la traducción del Zohar de esta semana, Raya Mehemna, el alma del "Pastor Fiel", Moisés, explica las implicaciones de esto en términos espirituales.</a:t>
            </a:r>
          </a:p>
          <a:p>
            <a:pPr>
              <a:buNone/>
            </a:pPr>
            <a:r>
              <a:rPr lang="es-ES" dirty="0" smtClean="0">
                <a:latin typeface="Bookman Old Style" pitchFamily="18" charset="0"/>
              </a:rPr>
              <a:t>“Un solo testigo no se levantará contra ningún hombre por cualquier iniquidad, o por cualquier pecado, en cualquiera de sus pecados;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asunto será establecido por el testimonio verbal de dos testigos, o por el testimonio verbal de tres testigos.” </a:t>
            </a:r>
            <a:r>
              <a:rPr lang="es-ES" sz="2000" b="1" dirty="0" smtClean="0">
                <a:latin typeface="Bookman Old Style" pitchFamily="18" charset="0"/>
              </a:rPr>
              <a:t>(Deut. 19:15)</a:t>
            </a:r>
            <a:endParaRPr lang="es-ES" b="1" dirty="0" smtClean="0">
              <a:latin typeface="Bookman Old Style" pitchFamily="18" charset="0"/>
            </a:endParaRPr>
          </a:p>
          <a:p>
            <a:pPr>
              <a:buNone/>
            </a:pPr>
            <a:r>
              <a:rPr lang="es-ES" sz="2800" i="1" dirty="0" smtClean="0">
                <a:latin typeface="Bookman Old Style" pitchFamily="18" charset="0"/>
              </a:rPr>
              <a:t>(Cerca de su muerte, Moisés le pidió a Dios: “Que el Dios de los espíritus de toda carne tome nota de una persona dentro de la congregación, que saldrá delante de ellos y volverá delante de ellos, sacándolos y trayéndolos, </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latin typeface="Bookman Old Style" pitchFamily="18" charset="0"/>
              </a:rPr>
              <a:t>para que La congregación de Dios no sea como ovejas sin pastor.” (Números 27:16-17) </a:t>
            </a:r>
          </a:p>
          <a:p>
            <a:pPr>
              <a:buNone/>
            </a:pPr>
            <a:r>
              <a:rPr lang="es-ES" i="1" dirty="0" smtClean="0">
                <a:latin typeface="Bookman Old Style" pitchFamily="18" charset="0"/>
              </a:rPr>
              <a:t>A partir de entonces en el Zohar, y ampliado por tradiciones jasídicas posteriores, el rabino de la comunidad se hizo conocido como Raya Mehemna, el pastor fiel.</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la liturgia del </a:t>
            </a:r>
            <a:r>
              <a:rPr lang="es-ES" b="1" i="1" dirty="0" smtClean="0">
                <a:latin typeface="Bookman Old Style" pitchFamily="18" charset="0"/>
              </a:rPr>
              <a:t>majzor</a:t>
            </a:r>
            <a:r>
              <a:rPr lang="es-ES" dirty="0" smtClean="0">
                <a:latin typeface="Bookman Old Style" pitchFamily="18" charset="0"/>
              </a:rPr>
              <a:t> (el libro de oraciones de las Altas Fiestas), pasamos ante Dios bajo el cayado del pastor, “como hijos de Marón”. </a:t>
            </a:r>
          </a:p>
          <a:p>
            <a:pPr>
              <a:buNone/>
            </a:pPr>
            <a:r>
              <a:rPr lang="es-ES" dirty="0" smtClean="0">
                <a:latin typeface="Bookman Old Style" pitchFamily="18" charset="0"/>
              </a:rPr>
              <a:t>Según la mayoría de las explicaciones, Marón era la región de un paso de montaña, con un estrecho desfiladero a través del cual no podían viajar dos al mismo tiempo. </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Ovadia de Bartenura, un rabino del siglo XV, dice que como un pastor, “El Creador ve nuestros corazones por completo y comprende todos nuestros actos. </a:t>
            </a:r>
          </a:p>
          <a:p>
            <a:pPr>
              <a:buNone/>
            </a:pPr>
            <a:r>
              <a:rPr lang="es-ES" dirty="0" smtClean="0">
                <a:latin typeface="Bookman Old Style" pitchFamily="18" charset="0"/>
              </a:rPr>
              <a:t>A pesar de que pasan uno por uno, todos se ven de un solo vistazo”.</a:t>
            </a:r>
          </a:p>
          <a:p>
            <a:pPr>
              <a:buNone/>
            </a:pPr>
            <a:endParaRPr lang="es-E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Esta mitzvá de dar testimonio ante un tribunal de justicia [se basa en el principio] de que una persona no debe causar [ni siquiera] una pérdida monetaria a su amigo por no dar testimonio si conoce pruebas que serán en su mérito. </a:t>
            </a:r>
          </a:p>
          <a:p>
            <a:pPr>
              <a:buNone/>
            </a:pPr>
            <a:r>
              <a:rPr lang="es-ES" dirty="0" smtClean="0">
                <a:latin typeface="Bookman Old Style" pitchFamily="18" charset="0"/>
              </a:rPr>
              <a:t>Además, no hay prueba [válida] menor que la de dos [testigos].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Esto es como está escrito: "Por boca de dos testigos se establecerá un asunto".</a:t>
            </a:r>
          </a:p>
          <a:p>
            <a:pPr>
              <a:buNone/>
            </a:pPr>
            <a:r>
              <a:rPr lang="es-ES" sz="3100" dirty="0" smtClean="0">
                <a:latin typeface="Bookman Old Style" pitchFamily="18" charset="0"/>
              </a:rPr>
              <a:t>La declaración de un solo testigo no establecerá un problema. </a:t>
            </a:r>
          </a:p>
          <a:p>
            <a:pPr>
              <a:buNone/>
            </a:pPr>
            <a:r>
              <a:rPr lang="es-ES" sz="3100" dirty="0" smtClean="0">
                <a:latin typeface="Bookman Old Style" pitchFamily="18" charset="0"/>
              </a:rPr>
              <a:t>Debido a esto, los Maestros de la Mishná han preguntado: [con respecto a la evidencia contra una persona en el mundo espiritual]</a:t>
            </a:r>
            <a:r>
              <a:rPr lang="es-ES"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“¿Quién dará evidencia contra una persona [por los pecados secretos que ha cometido en privado]?" </a:t>
            </a:r>
          </a:p>
          <a:p>
            <a:pPr>
              <a:buNone/>
            </a:pPr>
            <a:r>
              <a:rPr lang="es-ES" dirty="0" smtClean="0">
                <a:latin typeface="Bookman Old Style" pitchFamily="18" charset="0"/>
              </a:rPr>
              <a:t>[Y han enseñado que será]: "Los muros de su casa, y no sólo eso [testimonio, sino también] los miembros de su casa darán testimonio contra él".</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un nivel simple, esto enseña que la verdadera prueba para el comportamiento de una persona es cómo actúa en casa. </a:t>
            </a:r>
          </a:p>
          <a:p>
            <a:pPr>
              <a:buNone/>
            </a:pPr>
            <a:r>
              <a:rPr lang="es-ES" dirty="0" smtClean="0">
                <a:latin typeface="Bookman Old Style" pitchFamily="18" charset="0"/>
              </a:rPr>
              <a:t>Esto se explica en un nivel más profundo para referirse también a su propio ser físico que consta de sus 248 miembros.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Aquí se requieren dos testigos porque si una persona sólo piensa en pecar, pero no lo lleva a cabo, las paredes de su casa sabrán pero sus miembros no podrán testificar ya que no hizo nada. </a:t>
            </a:r>
          </a:p>
          <a:p>
            <a:pPr>
              <a:buNone/>
            </a:pPr>
            <a:r>
              <a:rPr lang="es-ES" dirty="0" smtClean="0">
                <a:latin typeface="Bookman Old Style" pitchFamily="18" charset="0"/>
              </a:rPr>
              <a:t>Por otro lado, si actuó sin querer, sus miembros testificarán pero las paredes no. ¡Aquí vemos que las paredes realmente tienen oídos!</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¿Qué son "los muros de su casa"? </a:t>
            </a:r>
          </a:p>
          <a:p>
            <a:pPr>
              <a:buNone/>
            </a:pPr>
            <a:r>
              <a:rPr lang="es-ES" sz="3600" dirty="0" smtClean="0">
                <a:latin typeface="Bookman Old Style" pitchFamily="18" charset="0"/>
              </a:rPr>
              <a:t>Estas son las paredes de su corazón. </a:t>
            </a:r>
          </a:p>
          <a:p>
            <a:pPr>
              <a:buNone/>
            </a:pPr>
            <a:r>
              <a:rPr lang="es-ES" sz="3600" dirty="0" smtClean="0">
                <a:latin typeface="Bookman Old Style" pitchFamily="18" charset="0"/>
              </a:rPr>
              <a:t>Con respecto a esto está escrito: "Entonces Ezequías volvió su rostro hacia la pared y oró a Di-s". (Isaías 38:2)</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Este justo rey de Judá, al escuchar que el ejército asirio había rodeado Jerusalén, respondió solo con oración, ¡y se le concedió una victoria milagrosa cuando la enorme fuerza enemiga pereció de una plaga durante la noche!</a:t>
            </a:r>
          </a:p>
          <a:p>
            <a:pPr>
              <a:buNone/>
            </a:pPr>
            <a:r>
              <a:rPr lang="es-ES" sz="3000" dirty="0" smtClean="0">
                <a:latin typeface="Bookman Old Style" pitchFamily="18" charset="0"/>
              </a:rPr>
              <a:t>Y los rabinos han enseñado que Ezequías oró desde las paredes de su corazón.</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corazón tiene dos ventrículos. Uno recibe sangre de todos los 248 miembros y les envía sangre oxigenada. </a:t>
            </a:r>
          </a:p>
          <a:p>
            <a:pPr>
              <a:buNone/>
            </a:pPr>
            <a:r>
              <a:rPr lang="es-ES" dirty="0" smtClean="0">
                <a:latin typeface="Bookman Old Style" pitchFamily="18" charset="0"/>
              </a:rPr>
              <a:t>Hay una pared entre estas dos partes y fue a esta pared a la que se volvió para probar sus miembros para ver si habían pecado.</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sz="3000"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26126" y="287383"/>
            <a:ext cx="9106598" cy="6309146"/>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"Los miembros de su casa" son los 248 miembros de una persona.</a:t>
            </a:r>
          </a:p>
          <a:p>
            <a:pPr>
              <a:buNone/>
            </a:pPr>
            <a:r>
              <a:rPr lang="es-ES" sz="3100" dirty="0" smtClean="0">
                <a:latin typeface="Bookman Old Style" pitchFamily="18" charset="0"/>
              </a:rPr>
              <a:t>El cuerpo de una persona se llama su "casa", porque alberga su alma santa y los miembros individuales son "los miembros de su casa". </a:t>
            </a:r>
          </a:p>
          <a:p>
            <a:pPr>
              <a:buNone/>
            </a:pPr>
            <a:r>
              <a:rPr lang="es-ES" sz="3100" dirty="0" smtClean="0">
                <a:latin typeface="Bookman Old Style" pitchFamily="18" charset="0"/>
              </a:rPr>
              <a:t>El factor que determina qué parte del cuerpo es una extremidad es si tiene o no un hueso en su centro.</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ha sido explicado por los Maestros de la Mishná que una persona malvada tiene sus pecados grabados en sus huesos.</a:t>
            </a:r>
          </a:p>
          <a:p>
            <a:pPr>
              <a:buNone/>
            </a:pPr>
            <a:r>
              <a:rPr lang="es-ES" dirty="0" smtClean="0">
                <a:latin typeface="Bookman Old Style" pitchFamily="18" charset="0"/>
              </a:rPr>
              <a:t>La palabra hebrea para huesos es "</a:t>
            </a:r>
            <a:r>
              <a:rPr lang="es-ES" b="1" i="1" dirty="0" smtClean="0">
                <a:latin typeface="Bookman Old Style" pitchFamily="18" charset="0"/>
              </a:rPr>
              <a:t>atzamot</a:t>
            </a:r>
            <a:r>
              <a:rPr lang="es-ES" dirty="0" smtClean="0">
                <a:latin typeface="Bookman Old Style" pitchFamily="18" charset="0"/>
              </a:rPr>
              <a:t>". Esto está estrechamente relacionado con la palabra que significa "esencia / </a:t>
            </a:r>
            <a:r>
              <a:rPr lang="es-ES" b="1" i="1" dirty="0" smtClean="0">
                <a:latin typeface="Bookman Old Style" pitchFamily="18" charset="0"/>
              </a:rPr>
              <a:t>atzmut</a:t>
            </a:r>
            <a:r>
              <a:rPr lang="es-ES" dirty="0" smtClean="0">
                <a:latin typeface="Bookman Old Style" pitchFamily="18" charset="0"/>
              </a:rPr>
              <a:t>".</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un pecado es tal que proviene del núcleo mismo de la personalidad de uno, entonces está como grabado en su esencia. Es esta esencia, el hueso de la cuestión, lo que dará testimonio en su contra. </a:t>
            </a:r>
          </a:p>
          <a:p>
            <a:pPr>
              <a:buNone/>
            </a:pPr>
            <a:r>
              <a:rPr lang="es-ES" dirty="0" smtClean="0">
                <a:latin typeface="Bookman Old Style" pitchFamily="18" charset="0"/>
              </a:rPr>
              <a:t>Los huesos blancos provienen de la </a:t>
            </a:r>
            <a:r>
              <a:rPr lang="es-ES" b="1" i="1" dirty="0" smtClean="0">
                <a:latin typeface="Bookman Old Style" pitchFamily="18" charset="0"/>
              </a:rPr>
              <a:t>Sefirá de Jojmá</a:t>
            </a:r>
            <a:r>
              <a:rPr lang="es-ES" dirty="0" smtClean="0">
                <a:latin typeface="Bookman Old Style" pitchFamily="18" charset="0"/>
              </a:rPr>
              <a:t>, y el pecado ennegrece la luz de la sabiduría.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¡Este efecto en los huesos aparentemente sale como evidencia forense sobre una persona en la corte espiritual!</a:t>
            </a:r>
          </a:p>
          <a:p>
            <a:pPr>
              <a:buNone/>
            </a:pPr>
            <a:r>
              <a:rPr lang="es-ES" sz="3100" dirty="0" smtClean="0">
                <a:latin typeface="Bookman Old Style" pitchFamily="18" charset="0"/>
              </a:rPr>
              <a:t>Y así es con una persona justa, sus méritos están grabados en sus huesos.</a:t>
            </a:r>
          </a:p>
          <a:p>
            <a:pPr>
              <a:buNone/>
            </a:pPr>
            <a:r>
              <a:rPr lang="es-ES" sz="3100" dirty="0" smtClean="0">
                <a:latin typeface="Bookman Old Style" pitchFamily="18" charset="0"/>
              </a:rPr>
              <a:t>Dado que sus acciones estaban conectadas con una sabiduría superior, los huesos se grabarían como una luz brillante en blanco.</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Esta es la razón por la que el rey David dijo: "Dirán todos mis huesos, ¿quién como tú, oh Di-s?" </a:t>
            </a:r>
            <a:r>
              <a:rPr lang="es-ES" sz="2800" b="1" i="1" dirty="0" smtClean="0">
                <a:latin typeface="Bookman Old Style" pitchFamily="18" charset="0"/>
              </a:rPr>
              <a:t>(Salmos 35:10). </a:t>
            </a:r>
          </a:p>
          <a:p>
            <a:pPr>
              <a:buNone/>
            </a:pPr>
            <a:r>
              <a:rPr lang="es-ES" sz="2800" dirty="0" smtClean="0">
                <a:latin typeface="Bookman Old Style" pitchFamily="18" charset="0"/>
              </a:rPr>
              <a:t>Por eso también está escrito: "¿Y quién declara contra una persona? Los muros de su casa." </a:t>
            </a:r>
            <a:r>
              <a:rPr lang="es-ES" sz="2800" b="1" i="1" dirty="0" smtClean="0">
                <a:latin typeface="Bookman Old Style" pitchFamily="18" charset="0"/>
              </a:rPr>
              <a:t>(Taanit 11a)</a:t>
            </a:r>
          </a:p>
          <a:p>
            <a:pPr>
              <a:buNone/>
            </a:pPr>
            <a:r>
              <a:rPr lang="es-ES" sz="2800" dirty="0" smtClean="0">
                <a:latin typeface="Bookman Old Style" pitchFamily="18" charset="0"/>
              </a:rPr>
              <a:t>Mishlé también recuerda el animo del corazón, cuando dice: El corazón alegre es buena medicina, pero el espíritu triste seca los huesos. </a:t>
            </a:r>
            <a:r>
              <a:rPr lang="es-ES" sz="2800" b="1" i="1" dirty="0" smtClean="0">
                <a:latin typeface="Bookman Old Style" pitchFamily="18" charset="0"/>
              </a:rPr>
              <a:t>(Prov. 17:22)</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s-ES" sz="3000" dirty="0" smtClean="0">
              <a:latin typeface="Bookman Old Style" pitchFamily="18" charset="0"/>
            </a:endParaRPr>
          </a:p>
        </p:txBody>
      </p:sp>
      <p:pic>
        <p:nvPicPr>
          <p:cNvPr id="4098" name="Picture 2"/>
          <p:cNvPicPr>
            <a:picLocks noChangeAspect="1" noChangeArrowheads="1"/>
          </p:cNvPicPr>
          <p:nvPr/>
        </p:nvPicPr>
        <p:blipFill>
          <a:blip r:embed="rId3"/>
          <a:srcRect/>
          <a:stretch>
            <a:fillRect/>
          </a:stretch>
        </p:blipFill>
        <p:spPr bwMode="auto">
          <a:xfrm>
            <a:off x="476250" y="1133475"/>
            <a:ext cx="8191500" cy="4591050"/>
          </a:xfrm>
          <a:prstGeom prst="rect">
            <a:avLst/>
          </a:prstGeom>
          <a:noFill/>
          <a:ln w="9525">
            <a:noFill/>
            <a:miter lim="800000"/>
            <a:headEnd/>
            <a:tailEnd/>
          </a:ln>
        </p:spPr>
      </p:pic>
      <p:sp>
        <p:nvSpPr>
          <p:cNvPr id="5" name="4 CuadroTexto"/>
          <p:cNvSpPr txBox="1"/>
          <p:nvPr/>
        </p:nvSpPr>
        <p:spPr>
          <a:xfrm>
            <a:off x="2076994" y="5943600"/>
            <a:ext cx="4506686" cy="307777"/>
          </a:xfrm>
          <a:prstGeom prst="rect">
            <a:avLst/>
          </a:prstGeom>
          <a:noFill/>
        </p:spPr>
        <p:txBody>
          <a:bodyPr wrap="square" rtlCol="0">
            <a:spAutoFit/>
          </a:bodyPr>
          <a:lstStyle/>
          <a:p>
            <a:pPr algn="ctr"/>
            <a:r>
              <a:rPr lang="en-US" b="1" dirty="0" smtClean="0"/>
              <a:t>HUESO SANO Y HUESO CON OSTEOPOROSIS</a:t>
            </a:r>
            <a:endParaRPr lang="en-US" b="1" dirty="0"/>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Las paredes de su casa son sus huesos ya que son el pilar de su cuerpo.</a:t>
            </a:r>
          </a:p>
          <a:p>
            <a:pPr>
              <a:buNone/>
            </a:pPr>
            <a:r>
              <a:rPr lang="es-ES" sz="3000" dirty="0" smtClean="0">
                <a:latin typeface="Bookman Old Style" pitchFamily="18" charset="0"/>
              </a:rPr>
              <a:t>Los huesos son construidos por el cerebro [</a:t>
            </a:r>
            <a:r>
              <a:rPr lang="es-ES" sz="3000" b="1" i="1" dirty="0" smtClean="0">
                <a:latin typeface="Bookman Old Style" pitchFamily="18" charset="0"/>
              </a:rPr>
              <a:t>Jojmá</a:t>
            </a:r>
            <a:r>
              <a:rPr lang="es-ES" sz="3000" dirty="0" smtClean="0">
                <a:latin typeface="Bookman Old Style" pitchFamily="18" charset="0"/>
              </a:rPr>
              <a:t>] que es agua, y es sobre esto que [el Rey] David insinuó: "Quien pone las vigas [en hebreo, "</a:t>
            </a:r>
            <a:r>
              <a:rPr lang="es-ES" sz="3000" b="1" i="1" dirty="0" smtClean="0">
                <a:latin typeface="Bookman Old Style" pitchFamily="18" charset="0"/>
              </a:rPr>
              <a:t>hamikoréh</a:t>
            </a:r>
            <a:r>
              <a:rPr lang="es-ES" sz="3000" dirty="0" smtClean="0">
                <a:latin typeface="Bookman Old Style" pitchFamily="18" charset="0"/>
              </a:rPr>
              <a:t>"] de sus cámaras en las aguas". (Salmos 104:3) </a:t>
            </a:r>
          </a:p>
          <a:p>
            <a:pPr>
              <a:buNone/>
            </a:pPr>
            <a:r>
              <a:rPr lang="es-ES" sz="3000" dirty="0" smtClean="0">
                <a:latin typeface="Bookman Old Style" pitchFamily="18" charset="0"/>
              </a:rPr>
              <a:t>"</a:t>
            </a:r>
            <a:r>
              <a:rPr lang="es-ES" sz="3000" b="1" i="1" dirty="0" smtClean="0">
                <a:latin typeface="Bookman Old Style" pitchFamily="18" charset="0"/>
              </a:rPr>
              <a:t>Hamikoréh</a:t>
            </a:r>
            <a:r>
              <a:rPr lang="es-ES" sz="3000" dirty="0" smtClean="0">
                <a:latin typeface="Bookman Old Style" pitchFamily="18" charset="0"/>
              </a:rPr>
              <a:t>" tiene la raíz de la palabra "</a:t>
            </a:r>
            <a:r>
              <a:rPr lang="es-ES" sz="3000" b="1" i="1" dirty="0" smtClean="0">
                <a:latin typeface="Bookman Old Style" pitchFamily="18" charset="0"/>
              </a:rPr>
              <a:t>kir</a:t>
            </a:r>
            <a:r>
              <a:rPr lang="es-ES" sz="3000" dirty="0" smtClean="0">
                <a:latin typeface="Bookman Old Style" pitchFamily="18" charset="0"/>
              </a:rPr>
              <a:t>" [que significa "muro"].</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Así, el cerebro, representado como la </a:t>
            </a:r>
            <a:r>
              <a:rPr lang="es-ES" sz="2900" b="1" i="1" dirty="0" smtClean="0">
                <a:latin typeface="Bookman Old Style" pitchFamily="18" charset="0"/>
              </a:rPr>
              <a:t>Sefirá de Jojmá</a:t>
            </a:r>
            <a:r>
              <a:rPr lang="es-ES" sz="2900" dirty="0" smtClean="0">
                <a:latin typeface="Bookman Old Style" pitchFamily="18" charset="0"/>
              </a:rPr>
              <a:t> y hecho de agua, forma las paredes y el techo del cuerpo, es decir, los huesos.</a:t>
            </a:r>
          </a:p>
          <a:p>
            <a:pPr>
              <a:buNone/>
            </a:pPr>
            <a:r>
              <a:rPr lang="es-ES" sz="2900" dirty="0" smtClean="0">
                <a:latin typeface="Bookman Old Style" pitchFamily="18" charset="0"/>
              </a:rPr>
              <a:t>¿Y por qué los méritos de los justos están grabados en los huesos más que en los músculos y la piel? Es porque los huesos son blancos y la escritura en tinta negra no se reconoce más que sobre un fondo blanco.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Esto es como la Torá que está [arraigada en Jojmá y por lo tanto] blanca [pergamino] por dentro y negra [tinta sobresaliendo] por fuera. </a:t>
            </a:r>
          </a:p>
          <a:p>
            <a:pPr>
              <a:buNone/>
            </a:pPr>
            <a:r>
              <a:rPr lang="es-ES" sz="3000" dirty="0" smtClean="0">
                <a:latin typeface="Bookman Old Style" pitchFamily="18" charset="0"/>
              </a:rPr>
              <a:t>El blanco y el negro son como la oscuridad y la luz. </a:t>
            </a:r>
          </a:p>
          <a:p>
            <a:pPr>
              <a:buNone/>
            </a:pPr>
            <a:r>
              <a:rPr lang="es-ES" sz="3000" dirty="0" smtClean="0">
                <a:latin typeface="Bookman Old Style" pitchFamily="18" charset="0"/>
              </a:rPr>
              <a:t>También hay oscuridad [como azul] [que representa el registro de los actos de los malvados], y dijo con respecto a ellos: </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"Ni siquiera las tinieblas son oscuras para Ti; pero la noche resplandece como el día; las tinieblas son como luz contigo." </a:t>
            </a:r>
            <a:r>
              <a:rPr lang="es-ES" sz="2000" b="1" i="1" dirty="0" smtClean="0">
                <a:latin typeface="Bookman Old Style" pitchFamily="18" charset="0"/>
              </a:rPr>
              <a:t>(Salmos 139:12) </a:t>
            </a:r>
            <a:endParaRPr lang="es-ES" b="1" i="1" dirty="0" smtClean="0">
              <a:latin typeface="Bookman Old Style" pitchFamily="18" charset="0"/>
            </a:endParaRPr>
          </a:p>
          <a:p>
            <a:pPr>
              <a:buNone/>
            </a:pPr>
            <a:r>
              <a:rPr lang="es-ES" dirty="0" smtClean="0">
                <a:latin typeface="Bookman Old Style" pitchFamily="18" charset="0"/>
              </a:rPr>
              <a:t>Y el azul-negro siempre es femenino [es decir, juicio estricto] con respecto al blanco.</a:t>
            </a:r>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El negro restringe el fondo blanco puro, al igual que </a:t>
            </a:r>
            <a:r>
              <a:rPr lang="es-ES" b="1" i="1" dirty="0" smtClean="0">
                <a:latin typeface="Bookman Old Style" pitchFamily="18" charset="0"/>
              </a:rPr>
              <a:t>Biná</a:t>
            </a:r>
            <a:r>
              <a:rPr lang="es-ES" dirty="0" smtClean="0">
                <a:latin typeface="Bookman Old Style" pitchFamily="18" charset="0"/>
              </a:rPr>
              <a:t> toma la luz de la sabiduría y la restringe en vasijas, una función "femenina" clásica.</a:t>
            </a:r>
          </a:p>
          <a:p>
            <a:pPr>
              <a:buNone/>
            </a:pPr>
            <a:r>
              <a:rPr lang="es-ES" dirty="0" smtClean="0">
                <a:latin typeface="Bookman Old Style" pitchFamily="18" charset="0"/>
              </a:rPr>
              <a:t>Y no sólo esto, sino que el cuerpo también resucitará en el futuro [resurrección de los muertos].</a:t>
            </a:r>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Estos son los huesos secos en la visión de Ezequiel. </a:t>
            </a:r>
          </a:p>
          <a:p>
            <a:pPr>
              <a:buNone/>
            </a:pPr>
            <a:r>
              <a:rPr lang="es-ES" dirty="0" smtClean="0">
                <a:latin typeface="Bookman Old Style" pitchFamily="18" charset="0"/>
              </a:rPr>
              <a:t>De esta visión aprendemos que la resurrección esencial comienza con los huesos, sobre los cuales crecerá la carne, los tendones y la piel. </a:t>
            </a:r>
          </a:p>
        </p:txBody>
      </p:sp>
    </p:spTree>
    <p:extLst>
      <p:ext uri="{BB962C8B-B14F-4D97-AF65-F5344CB8AC3E}">
        <p14:creationId xmlns:p14="http://schemas.microsoft.com/office/powerpoint/2010/main" xmlns=""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lo tanto, el registro de una persona está en los huesos, ya que esto afectará su resurrección.</a:t>
            </a:r>
          </a:p>
          <a:p>
            <a:pPr>
              <a:buNone/>
            </a:pPr>
            <a:r>
              <a:rPr lang="es-ES" dirty="0" smtClean="0">
                <a:latin typeface="Bookman Old Style" pitchFamily="18" charset="0"/>
              </a:rPr>
              <a:t>Si es digno, el cuerpo resucitará sobre sus huesos, y si no es digno, no se levantará [de la tumba] y no resucitará.</a:t>
            </a:r>
          </a:p>
        </p:txBody>
      </p:sp>
    </p:spTree>
    <p:extLst>
      <p:ext uri="{BB962C8B-B14F-4D97-AF65-F5344CB8AC3E}">
        <p14:creationId xmlns:p14="http://schemas.microsoft.com/office/powerpoint/2010/main" xmlns=""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b="1" dirty="0" smtClean="0">
                <a:solidFill>
                  <a:srgbClr val="FF0000"/>
                </a:solidFill>
                <a:latin typeface="Bookman Old Style" pitchFamily="18" charset="0"/>
              </a:rPr>
              <a:t>Hombre, a quién se le puede comparar?</a:t>
            </a:r>
          </a:p>
          <a:p>
            <a:r>
              <a:rPr lang="es-ES" sz="2000" i="1" dirty="0" smtClean="0">
                <a:latin typeface="Bookman Old Style" pitchFamily="18" charset="0"/>
              </a:rPr>
              <a:t>Basado en las enseñanzas del Rabino Eliyahu Safrán</a:t>
            </a:r>
          </a:p>
          <a:p>
            <a:r>
              <a:rPr lang="es-ES" sz="2600" dirty="0" smtClean="0">
                <a:latin typeface="Bookman Old Style" pitchFamily="18" charset="0"/>
              </a:rPr>
              <a:t>El rabino Elazar ben </a:t>
            </a:r>
            <a:r>
              <a:rPr lang="es-ES" sz="2600" dirty="0" err="1" smtClean="0">
                <a:latin typeface="Bookman Old Style" pitchFamily="18" charset="0"/>
              </a:rPr>
              <a:t>Azariah</a:t>
            </a:r>
            <a:r>
              <a:rPr lang="es-ES" sz="2600" dirty="0" smtClean="0">
                <a:latin typeface="Bookman Old Style" pitchFamily="18" charset="0"/>
              </a:rPr>
              <a:t> diría: </a:t>
            </a:r>
            <a:r>
              <a:rPr lang="es-ES" sz="2600" i="1" dirty="0" smtClean="0">
                <a:latin typeface="Bookman Old Style" pitchFamily="18" charset="0"/>
              </a:rPr>
              <a:t>“Aquel cuya sabiduría excede sus obras, ¿a qué se le puede comparar? A un árbol cuyas ramas son muchas pero cuyas raíces son pocas, para que cualquier viento pueda venir y arrancarlo de raíz y darle la vuelta. </a:t>
            </a:r>
          </a:p>
          <a:p>
            <a:r>
              <a:rPr lang="es-ES" sz="2600" i="1" dirty="0" smtClean="0">
                <a:latin typeface="Bookman Old Style" pitchFamily="18" charset="0"/>
              </a:rPr>
              <a:t>Pero aquel cuyas obras exceden su sabiduría, ¿a qué se le puede comparar? </a:t>
            </a:r>
          </a:p>
        </p:txBody>
      </p:sp>
    </p:spTree>
    <p:extLst>
      <p:ext uri="{BB962C8B-B14F-4D97-AF65-F5344CB8AC3E}">
        <p14:creationId xmlns:p14="http://schemas.microsoft.com/office/powerpoint/2010/main" xmlns=""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600" i="1" dirty="0" smtClean="0">
                <a:latin typeface="Bookman Old Style" pitchFamily="18" charset="0"/>
              </a:rPr>
              <a:t>A un árbol cuyas ramas son pocas pero cuyas raíces son muchas, de modo que aunque todos los vientos de los mundos lo acosen, no lo podrán mover de su lugar…” (Avot 3:22)</a:t>
            </a:r>
          </a:p>
          <a:p>
            <a:r>
              <a:rPr lang="es-ES" sz="2600" dirty="0" smtClean="0">
                <a:latin typeface="Bookman Old Style" pitchFamily="18" charset="0"/>
              </a:rPr>
              <a:t>En muchos sentidos, los árboles son la metáfora esencial de la existencia judía. </a:t>
            </a:r>
          </a:p>
          <a:p>
            <a:r>
              <a:rPr lang="es-ES" sz="2600" dirty="0" smtClean="0">
                <a:latin typeface="Bookman Old Style" pitchFamily="18" charset="0"/>
              </a:rPr>
              <a:t>En nuestra oración, nos referimos a la Torá, nuestro mayor regalo, como Etz </a:t>
            </a:r>
            <a:r>
              <a:rPr lang="es-ES" sz="2600" dirty="0" err="1" smtClean="0">
                <a:latin typeface="Bookman Old Style" pitchFamily="18" charset="0"/>
              </a:rPr>
              <a:t>Jayim</a:t>
            </a:r>
            <a:r>
              <a:rPr lang="es-ES" sz="2600" dirty="0" smtClean="0">
                <a:latin typeface="Bookman Old Style" pitchFamily="18" charset="0"/>
              </a:rPr>
              <a:t>, un Árbol de la Vida. </a:t>
            </a:r>
          </a:p>
        </p:txBody>
      </p:sp>
    </p:spTree>
    <p:extLst>
      <p:ext uri="{BB962C8B-B14F-4D97-AF65-F5344CB8AC3E}">
        <p14:creationId xmlns:p14="http://schemas.microsoft.com/office/powerpoint/2010/main" xmlns=""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400" dirty="0" smtClean="0">
                <a:latin typeface="Bookman Old Style" pitchFamily="18" charset="0"/>
              </a:rPr>
              <a:t>El rey David compara al justo con un árbol: “Es como un árbol plantado junto a corrientes de agua, que da su fruto en su tiempo, cuyo follaje nunca se marchita, y todo lo que hace prospera”. (Tehilim 1:3)</a:t>
            </a:r>
          </a:p>
          <a:p>
            <a:r>
              <a:rPr lang="es-ES" sz="2400" dirty="0" smtClean="0">
                <a:latin typeface="Bookman Old Style" pitchFamily="18" charset="0"/>
              </a:rPr>
              <a:t>La imagen del árbol, poderoso, fuerte, sustentador es reconfortante. </a:t>
            </a:r>
          </a:p>
          <a:p>
            <a:r>
              <a:rPr lang="es-ES" sz="2400" dirty="0" smtClean="0">
                <a:latin typeface="Bookman Old Style" pitchFamily="18" charset="0"/>
              </a:rPr>
              <a:t>Del mismo modo, un árbol, con su potencial para enriquecer la vida, puede ser vulnerable y derribarse con demasiada facilidad si sus ramas superan sus raíces.</a:t>
            </a:r>
            <a:endParaRPr lang="es-CO" sz="24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Las hojas hermosas y las ramas que alcanzan sin una base sólida simplemente harán que el árbol se caiga, así como la vanidad en lugar de la sabiduría puede derribar a un hombre, un país, un pueblo.</a:t>
            </a:r>
          </a:p>
          <a:p>
            <a:r>
              <a:rPr lang="es-ES" sz="2800" dirty="0" smtClean="0">
                <a:latin typeface="Bookman Old Style" pitchFamily="18" charset="0"/>
              </a:rPr>
              <a:t>Incluso el Dr. Seuss, que no es un rabino erudito, entendió profundamente la importancia de los árboles. </a:t>
            </a:r>
          </a:p>
        </p:txBody>
      </p:sp>
    </p:spTree>
    <p:extLst>
      <p:ext uri="{BB962C8B-B14F-4D97-AF65-F5344CB8AC3E}">
        <p14:creationId xmlns:p14="http://schemas.microsoft.com/office/powerpoint/2010/main" xmlns=""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endParaRPr lang="es-ES" sz="2800" dirty="0" smtClean="0">
              <a:latin typeface="Bookman Old Style" pitchFamily="18" charset="0"/>
            </a:endParaRPr>
          </a:p>
          <a:p>
            <a:endParaRPr lang="es-ES" sz="2800" dirty="0" smtClean="0">
              <a:latin typeface="Bookman Old Style" pitchFamily="18" charset="0"/>
            </a:endParaRPr>
          </a:p>
          <a:p>
            <a:endParaRPr lang="es-ES" sz="2800" dirty="0" smtClean="0">
              <a:latin typeface="Bookman Old Style" pitchFamily="18" charset="0"/>
            </a:endParaRPr>
          </a:p>
          <a:p>
            <a:endParaRPr lang="es-ES" sz="2800" dirty="0" smtClean="0">
              <a:latin typeface="Bookman Old Style" pitchFamily="18" charset="0"/>
            </a:endParaRPr>
          </a:p>
          <a:p>
            <a:r>
              <a:rPr lang="es-ES" sz="2800" dirty="0" smtClean="0">
                <a:latin typeface="Bookman Old Style" pitchFamily="18" charset="0"/>
              </a:rPr>
              <a:t>Sabía que, sin ellos, el paisaje sería menos alegre, los caminos por los que andamos más sombríos y, en última instancia, la vida que llevamos sería insostenible.</a:t>
            </a:r>
            <a:endParaRPr lang="es-CO" sz="2800"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2403565" y="1760357"/>
            <a:ext cx="4368436" cy="2184218"/>
          </a:xfrm>
          <a:prstGeom prst="rect">
            <a:avLst/>
          </a:prstGeom>
          <a:noFill/>
          <a:ln w="9525">
            <a:noFill/>
            <a:miter lim="800000"/>
            <a:headEnd/>
            <a:tailEnd/>
          </a:ln>
          <a:effectLst/>
        </p:spPr>
      </p:pic>
    </p:spTree>
    <p:extLst>
      <p:ext uri="{BB962C8B-B14F-4D97-AF65-F5344CB8AC3E}">
        <p14:creationId xmlns:p14="http://schemas.microsoft.com/office/powerpoint/2010/main" xmlns=""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Los árboles pueden sobrevivir sin nosotros, pero nosotros no podemos sobrevivir sin árboles. </a:t>
            </a:r>
          </a:p>
          <a:p>
            <a:r>
              <a:rPr lang="es-ES" sz="2800" dirty="0" smtClean="0">
                <a:latin typeface="Bookman Old Style" pitchFamily="18" charset="0"/>
              </a:rPr>
              <a:t>Nuestra obligación con los árboles es nuestra obligación con nosotros mismos y con toda la creación. Nuestra civilización asegura que los árboles crezcan y prosperen o nuestra codicia garantiza que morirán.</a:t>
            </a:r>
            <a:endParaRPr lang="es-CO"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Y, como les va a los árboles, así les va al hombre.</a:t>
            </a:r>
          </a:p>
          <a:p>
            <a:r>
              <a:rPr lang="es-ES" sz="2800" dirty="0" smtClean="0">
                <a:latin typeface="Bookman Old Style" pitchFamily="18" charset="0"/>
              </a:rPr>
              <a:t>¿Podría haber un mundo sin árboles? </a:t>
            </a:r>
          </a:p>
          <a:p>
            <a:r>
              <a:rPr lang="es-ES" sz="2800" dirty="0" smtClean="0">
                <a:latin typeface="Bookman Old Style" pitchFamily="18" charset="0"/>
              </a:rPr>
              <a:t>¿Un mundo sin los frutos de los árboles? </a:t>
            </a:r>
          </a:p>
          <a:p>
            <a:r>
              <a:rPr lang="es-ES" sz="2800" dirty="0" smtClean="0">
                <a:latin typeface="Bookman Old Style" pitchFamily="18" charset="0"/>
              </a:rPr>
              <a:t>¿Sin manzanas, sin melocotones, sin naranjas? ¿Sin sombra del cálido sol de verano? </a:t>
            </a:r>
          </a:p>
          <a:p>
            <a:r>
              <a:rPr lang="es-ES" sz="2800" dirty="0" smtClean="0">
                <a:latin typeface="Bookman Old Style" pitchFamily="18" charset="0"/>
              </a:rPr>
              <a:t>¿No hay limpieza del aire a través del proceso de fotosíntesis?</a:t>
            </a:r>
            <a:endParaRPr lang="es-CO"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3000" dirty="0" smtClean="0">
                <a:latin typeface="Bookman Old Style" pitchFamily="18" charset="0"/>
              </a:rPr>
              <a:t>Mantener los árboles sanos es, para nosotros, un acto tanto egoísta como desinteresado. </a:t>
            </a:r>
          </a:p>
          <a:p>
            <a:r>
              <a:rPr lang="es-ES" sz="3000" dirty="0" smtClean="0">
                <a:latin typeface="Bookman Old Style" pitchFamily="18" charset="0"/>
              </a:rPr>
              <a:t>El gran gaón, Rav Yisrael Zev Gustman, el último dayán en Vilna, cuidaba un pequeño jardín fuera de su oficina en Netzaj Yisrael Yeshiva en Jerusalén todos los días. </a:t>
            </a:r>
          </a:p>
        </p:txBody>
      </p:sp>
    </p:spTree>
    <p:extLst>
      <p:ext uri="{BB962C8B-B14F-4D97-AF65-F5344CB8AC3E}">
        <p14:creationId xmlns:p14="http://schemas.microsoft.com/office/powerpoint/2010/main" xmlns=""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¡Aunque sus estudiantes estaban estudiando en el Beit Midrash, Rav Gustman, el Rosh Yeshiva, estaría afuera cuidando su jardín! </a:t>
            </a:r>
          </a:p>
          <a:p>
            <a:r>
              <a:rPr lang="es-ES" sz="2800" dirty="0" smtClean="0">
                <a:latin typeface="Bookman Old Style" pitchFamily="18" charset="0"/>
              </a:rPr>
              <a:t>Si bien sus alumnos supusieron que su comportamiento era una demostración de </a:t>
            </a:r>
            <a:r>
              <a:rPr lang="es-ES" sz="2800" b="1" i="1" dirty="0" smtClean="0">
                <a:latin typeface="Bookman Old Style" pitchFamily="18" charset="0"/>
              </a:rPr>
              <a:t>hibat ha-</a:t>
            </a:r>
            <a:r>
              <a:rPr lang="es-ES" sz="2800" b="1" i="1" dirty="0" err="1" smtClean="0">
                <a:latin typeface="Bookman Old Style" pitchFamily="18" charset="0"/>
              </a:rPr>
              <a:t>aretz</a:t>
            </a:r>
            <a:r>
              <a:rPr lang="es-ES" sz="2800" dirty="0" smtClean="0">
                <a:latin typeface="Bookman Old Style" pitchFamily="18" charset="0"/>
              </a:rPr>
              <a:t>, su </a:t>
            </a:r>
            <a:r>
              <a:rPr lang="es-ES" sz="2800" b="1" i="1" dirty="0" smtClean="0">
                <a:latin typeface="Bookman Old Style" pitchFamily="18" charset="0"/>
              </a:rPr>
              <a:t>amor por Eretz Yisrael</a:t>
            </a:r>
            <a:r>
              <a:rPr lang="es-ES" sz="2800" dirty="0" smtClean="0">
                <a:latin typeface="Bookman Old Style" pitchFamily="18" charset="0"/>
              </a:rPr>
              <a:t>, en realidad fue un acto de </a:t>
            </a:r>
            <a:r>
              <a:rPr lang="es-ES" sz="2800" b="1" i="1" dirty="0" err="1" smtClean="0">
                <a:latin typeface="Bookman Old Style" pitchFamily="18" charset="0"/>
              </a:rPr>
              <a:t>hakarat</a:t>
            </a:r>
            <a:r>
              <a:rPr lang="es-ES" sz="2800" b="1" i="1" dirty="0" smtClean="0">
                <a:latin typeface="Bookman Old Style" pitchFamily="18" charset="0"/>
              </a:rPr>
              <a:t> </a:t>
            </a:r>
            <a:r>
              <a:rPr lang="es-ES" sz="2800" b="1" i="1" dirty="0" err="1" smtClean="0">
                <a:latin typeface="Bookman Old Style" pitchFamily="18" charset="0"/>
              </a:rPr>
              <a:t>hatov</a:t>
            </a:r>
            <a:r>
              <a:rPr lang="es-ES" sz="2800" b="1" i="1" dirty="0" smtClean="0">
                <a:latin typeface="Bookman Old Style" pitchFamily="18" charset="0"/>
              </a:rPr>
              <a:t>, reconocimiento del bien</a:t>
            </a:r>
            <a:r>
              <a:rPr lang="es-ES" sz="2800"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Años antes, antes de la guerra, su rabino, el Gadol HaDor, Rav Chaim Ozer, le había mostrado qué vegetación era comestible y cuál no, ¡una lección que le salvó la vida cuando los nazis invadieron Vilna y escapó al bosque!</a:t>
            </a:r>
          </a:p>
          <a:p>
            <a:r>
              <a:rPr lang="es-ES" sz="2800" i="1" dirty="0" smtClean="0">
                <a:latin typeface="Bookman Old Style" pitchFamily="18" charset="0"/>
              </a:rPr>
              <a:t>El mundo que Dios creó nos sirve, pero solo cuando lo servimos.</a:t>
            </a:r>
          </a:p>
        </p:txBody>
      </p:sp>
    </p:spTree>
    <p:extLst>
      <p:ext uri="{BB962C8B-B14F-4D97-AF65-F5344CB8AC3E}">
        <p14:creationId xmlns:p14="http://schemas.microsoft.com/office/powerpoint/2010/main" xmlns=""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4753105"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El Dr. Seuss entendió esto cuando creó su personaje fantasioso Lorax, quien proclamó audazmente: "Yo soy Lorax, hablo por los árboles". </a:t>
            </a:r>
          </a:p>
          <a:p>
            <a:endParaRPr lang="es-ES" sz="2800" dirty="0" smtClean="0">
              <a:latin typeface="Bookman Old Style" pitchFamily="18" charset="0"/>
            </a:endParaRPr>
          </a:p>
        </p:txBody>
      </p:sp>
      <p:pic>
        <p:nvPicPr>
          <p:cNvPr id="3074" name="Picture 2"/>
          <p:cNvPicPr>
            <a:picLocks noChangeAspect="1" noChangeArrowheads="1"/>
          </p:cNvPicPr>
          <p:nvPr/>
        </p:nvPicPr>
        <p:blipFill>
          <a:blip r:embed="rId3"/>
          <a:srcRect/>
          <a:stretch>
            <a:fillRect/>
          </a:stretch>
        </p:blipFill>
        <p:spPr bwMode="auto">
          <a:xfrm>
            <a:off x="5584781" y="1813766"/>
            <a:ext cx="2827700" cy="4244406"/>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Un personaje infantil defendió a los árboles. ¡Cuánto más deberíamos nosotros los judíos!</a:t>
            </a:r>
          </a:p>
          <a:p>
            <a:r>
              <a:rPr lang="es-ES" sz="2800" dirty="0" smtClean="0">
                <a:latin typeface="Bookman Old Style" pitchFamily="18" charset="0"/>
              </a:rPr>
              <a:t>Tan importantes como son los árboles para nuestra existencia física, son igualmente importantes para nuestra existencia espiritual porque nos permiten comprendernos a nosotros mismos profundamente. </a:t>
            </a:r>
          </a:p>
        </p:txBody>
      </p:sp>
    </p:spTree>
    <p:extLst>
      <p:ext uri="{BB962C8B-B14F-4D97-AF65-F5344CB8AC3E}">
        <p14:creationId xmlns:p14="http://schemas.microsoft.com/office/powerpoint/2010/main" xmlns=""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900" dirty="0" smtClean="0">
                <a:latin typeface="Bookman Old Style" pitchFamily="18" charset="0"/>
              </a:rPr>
              <a:t>De hecho, en la parashat Shoftim, la Torá afirma: </a:t>
            </a:r>
            <a:r>
              <a:rPr lang="es-ES" sz="2900" i="1" dirty="0" smtClean="0">
                <a:latin typeface="Bookman Old Style" pitchFamily="18" charset="0"/>
              </a:rPr>
              <a:t>“El hombre es un árbol del campo”.</a:t>
            </a:r>
          </a:p>
          <a:p>
            <a:r>
              <a:rPr lang="es-ES" sz="2900" dirty="0" smtClean="0">
                <a:latin typeface="Bookman Old Style" pitchFamily="18" charset="0"/>
              </a:rPr>
              <a:t>Los árboles son, y representan, una realidad tan central en el mundo que a lo largo de la Torá se hace referencia a los "árboles" en singular, </a:t>
            </a:r>
            <a:r>
              <a:rPr lang="es-ES" sz="2900" b="1" i="1" dirty="0" err="1" smtClean="0">
                <a:latin typeface="Bookman Old Style" pitchFamily="18" charset="0"/>
              </a:rPr>
              <a:t>etz</a:t>
            </a:r>
            <a:r>
              <a:rPr lang="es-ES" sz="2900" dirty="0" smtClean="0">
                <a:latin typeface="Bookman Old Style" pitchFamily="18" charset="0"/>
              </a:rPr>
              <a:t>. Así como el árbol es singular, también lo es el hombre.</a:t>
            </a:r>
          </a:p>
        </p:txBody>
      </p:sp>
    </p:spTree>
    <p:extLst>
      <p:ext uri="{BB962C8B-B14F-4D97-AF65-F5344CB8AC3E}">
        <p14:creationId xmlns:p14="http://schemas.microsoft.com/office/powerpoint/2010/main" xmlns=""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i="1" dirty="0" smtClean="0">
                <a:latin typeface="Bookman Old Style" pitchFamily="18" charset="0"/>
              </a:rPr>
              <a:t>Árboles y hombre.</a:t>
            </a:r>
          </a:p>
          <a:p>
            <a:r>
              <a:rPr lang="es-ES" sz="2800" dirty="0" smtClean="0">
                <a:latin typeface="Bookman Old Style" pitchFamily="18" charset="0"/>
              </a:rPr>
              <a:t> Ambos, fuentes de bendición y beneficio potencial para la sociedad; ambos, creados en singular; ambos, demasiado a menudo cortados violentamente. </a:t>
            </a:r>
          </a:p>
        </p:txBody>
      </p:sp>
      <p:pic>
        <p:nvPicPr>
          <p:cNvPr id="4098" name="Picture 2"/>
          <p:cNvPicPr>
            <a:picLocks noChangeAspect="1" noChangeArrowheads="1"/>
          </p:cNvPicPr>
          <p:nvPr/>
        </p:nvPicPr>
        <p:blipFill>
          <a:blip r:embed="rId3"/>
          <a:srcRect/>
          <a:stretch>
            <a:fillRect/>
          </a:stretch>
        </p:blipFill>
        <p:spPr bwMode="auto">
          <a:xfrm>
            <a:off x="2390504" y="4377556"/>
            <a:ext cx="3874634" cy="2179044"/>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3000" dirty="0" smtClean="0">
                <a:latin typeface="Bookman Old Style" pitchFamily="18" charset="0"/>
              </a:rPr>
              <a:t>Dios que creó el árbol singular e ideal. </a:t>
            </a:r>
          </a:p>
          <a:p>
            <a:r>
              <a:rPr lang="es-ES" sz="3000" dirty="0" smtClean="0">
                <a:latin typeface="Bookman Old Style" pitchFamily="18" charset="0"/>
              </a:rPr>
              <a:t>Asimismo, creó al Adán singular e ideal. </a:t>
            </a:r>
          </a:p>
          <a:p>
            <a:r>
              <a:rPr lang="es-ES" sz="3000" dirty="0" smtClean="0">
                <a:latin typeface="Bookman Old Style" pitchFamily="18" charset="0"/>
              </a:rPr>
              <a:t>Dios creó a Adán a Su imagen, creó a Adán y luego a Java. </a:t>
            </a:r>
          </a:p>
          <a:p>
            <a:r>
              <a:rPr lang="es-ES" sz="3000" i="1" dirty="0" smtClean="0">
                <a:latin typeface="Bookman Old Style" pitchFamily="18" charset="0"/>
              </a:rPr>
              <a:t>Singular. Ideal. </a:t>
            </a:r>
          </a:p>
          <a:p>
            <a:r>
              <a:rPr lang="es-ES" sz="3000" dirty="0" smtClean="0">
                <a:latin typeface="Bookman Old Style" pitchFamily="18" charset="0"/>
              </a:rPr>
              <a:t>Dios los colocó en el lugar ideal, Gan Edén.</a:t>
            </a:r>
            <a:endParaRPr lang="es-CO"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3000" i="1" dirty="0" smtClean="0">
                <a:latin typeface="Bookman Old Style" pitchFamily="18" charset="0"/>
              </a:rPr>
              <a:t>Un hombre. Una mujer. Un lugar.</a:t>
            </a:r>
          </a:p>
          <a:p>
            <a:r>
              <a:rPr lang="es-ES" sz="3000" dirty="0" smtClean="0">
                <a:latin typeface="Bookman Old Style" pitchFamily="18" charset="0"/>
              </a:rPr>
              <a:t>Dios es uno. Adán es uno. La Torá es una. </a:t>
            </a:r>
          </a:p>
          <a:p>
            <a:r>
              <a:rPr lang="es-ES" sz="3000" dirty="0" smtClean="0">
                <a:latin typeface="Bookman Old Style" pitchFamily="18" charset="0"/>
              </a:rPr>
              <a:t>De estos, Adán y la Torá se asemejan al árbol. </a:t>
            </a:r>
          </a:p>
          <a:p>
            <a:r>
              <a:rPr lang="es-ES" sz="3000" dirty="0" smtClean="0">
                <a:latin typeface="Bookman Old Style" pitchFamily="18" charset="0"/>
              </a:rPr>
              <a:t>El hombre/Adán es como “el árbol del campo”. </a:t>
            </a:r>
          </a:p>
          <a:p>
            <a:r>
              <a:rPr lang="es-ES" sz="3000" dirty="0" smtClean="0">
                <a:latin typeface="Bookman Old Style" pitchFamily="18" charset="0"/>
              </a:rPr>
              <a:t>La Torá es “un árbol de vida”.</a:t>
            </a:r>
          </a:p>
        </p:txBody>
      </p:sp>
    </p:spTree>
    <p:extLst>
      <p:ext uri="{BB962C8B-B14F-4D97-AF65-F5344CB8AC3E}">
        <p14:creationId xmlns:p14="http://schemas.microsoft.com/office/powerpoint/2010/main" xmlns=""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i="1" dirty="0" smtClean="0">
                <a:latin typeface="Bookman Old Style" pitchFamily="18" charset="0"/>
              </a:rPr>
              <a:t>Árbol. Adán. Tora. </a:t>
            </a:r>
          </a:p>
          <a:p>
            <a:r>
              <a:rPr lang="es-ES" sz="2800" dirty="0" smtClean="0">
                <a:latin typeface="Bookman Old Style" pitchFamily="18" charset="0"/>
              </a:rPr>
              <a:t>Cada uno definido por una singularidad brillante. Agregue a esta lista el judío. </a:t>
            </a:r>
          </a:p>
          <a:p>
            <a:r>
              <a:rPr lang="es-ES" sz="2800" dirty="0" smtClean="0">
                <a:latin typeface="Bookman Old Style" pitchFamily="18" charset="0"/>
              </a:rPr>
              <a:t>En el Talmud, Rav Shimón bar Yohai dice: “Ustedes, los judíos, son llamados Adán, no así las naciones del mundo”.</a:t>
            </a:r>
          </a:p>
          <a:p>
            <a:r>
              <a:rPr lang="es-ES" sz="2800" dirty="0" smtClean="0">
                <a:latin typeface="Bookman Old Style" pitchFamily="18" charset="0"/>
              </a:rPr>
              <a:t>Algunos se han ofendido, sugiriendo que la distinción que señala Rav Shimón bar Yohai denigra a las naciones del mundo. </a:t>
            </a:r>
          </a:p>
        </p:txBody>
      </p:sp>
    </p:spTree>
    <p:extLst>
      <p:ext uri="{BB962C8B-B14F-4D97-AF65-F5344CB8AC3E}">
        <p14:creationId xmlns:p14="http://schemas.microsoft.com/office/powerpoint/2010/main" xmlns=""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Pero la distinción que hace es adecuada. Como el </a:t>
            </a:r>
            <a:r>
              <a:rPr lang="es-ES" sz="2800" dirty="0" err="1" smtClean="0">
                <a:latin typeface="Bookman Old Style" pitchFamily="18" charset="0"/>
              </a:rPr>
              <a:t>HaGaon</a:t>
            </a:r>
            <a:r>
              <a:rPr lang="es-ES" sz="2800" dirty="0" smtClean="0">
                <a:latin typeface="Bookman Old Style" pitchFamily="18" charset="0"/>
              </a:rPr>
              <a:t> Rav Bezalel Ze'ev Shafran, explica en su Sh'elot U'tshuvot R'baz (3,37)</a:t>
            </a:r>
          </a:p>
          <a:p>
            <a:r>
              <a:rPr lang="es-ES" sz="2800" dirty="0" smtClean="0">
                <a:latin typeface="Bookman Old Style" pitchFamily="18" charset="0"/>
              </a:rPr>
              <a:t> “Una de las diferencias más básicas entre la nación judía y las naciones del mundo es el valor y el valor Los judíos atribuyen a la vida de un ser humano individual.</a:t>
            </a:r>
            <a:endParaRPr lang="es-CO"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Pero la distinción que hace es adecuada. Como el </a:t>
            </a:r>
            <a:r>
              <a:rPr lang="es-ES" sz="2800" dirty="0" err="1" smtClean="0">
                <a:latin typeface="Bookman Old Style" pitchFamily="18" charset="0"/>
              </a:rPr>
              <a:t>HaGaon</a:t>
            </a:r>
            <a:r>
              <a:rPr lang="es-ES" sz="2800" dirty="0" smtClean="0">
                <a:latin typeface="Bookman Old Style" pitchFamily="18" charset="0"/>
              </a:rPr>
              <a:t> Rav Bezalel Ze'ev Shafran, explica en su Sh'elot U'tshuvot R'baz (3,37)</a:t>
            </a:r>
          </a:p>
          <a:p>
            <a:r>
              <a:rPr lang="es-ES" sz="2800" dirty="0" smtClean="0">
                <a:latin typeface="Bookman Old Style" pitchFamily="18" charset="0"/>
              </a:rPr>
              <a:t> “Una de las diferencias más básicas entre la nación judía y las naciones del mundo es el significado y el valor que los judíos atribuyen a la vida de un ser humano individual.</a:t>
            </a:r>
            <a:endParaRPr lang="es-CO"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Reconocemos esto claramente en la exención de la Torá del soldado individual del deber militar; el soldado individual recién casado, el soldado individual que acaba de construir una nueva casa, el soldado individual que hace poco plantó una viña, están exentos del servicio militar a pesar de que está en juego el bienestar nacional y colectivo. </a:t>
            </a:r>
          </a:p>
        </p:txBody>
      </p:sp>
    </p:spTree>
    <p:extLst>
      <p:ext uri="{BB962C8B-B14F-4D97-AF65-F5344CB8AC3E}">
        <p14:creationId xmlns:p14="http://schemas.microsoft.com/office/powerpoint/2010/main" xmlns=""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Los sentimientos, las sensibilidades y las preocupaciones individuales de Adán superan incluso la preocupación nacional.</a:t>
            </a:r>
            <a:endParaRPr lang="es-CO" sz="2800" dirty="0" smtClean="0">
              <a:latin typeface="Bookman Old Style" pitchFamily="18" charset="0"/>
            </a:endParaRPr>
          </a:p>
          <a:p>
            <a:r>
              <a:rPr lang="es-ES" sz="2800" dirty="0" smtClean="0">
                <a:latin typeface="Bookman Old Style" pitchFamily="18" charset="0"/>
              </a:rPr>
              <a:t>Por lo tanto, Rav Shimón bar Yohai dijo: “</a:t>
            </a:r>
            <a:r>
              <a:rPr lang="es-ES" sz="2800" b="1" i="1" dirty="0" smtClean="0">
                <a:latin typeface="Bookman Old Style" pitchFamily="18" charset="0"/>
              </a:rPr>
              <a:t>Atem kruin adam”: </a:t>
            </a:r>
            <a:r>
              <a:rPr lang="es-ES" sz="2800" dirty="0" smtClean="0">
                <a:latin typeface="Bookman Old Style" pitchFamily="18" charset="0"/>
              </a:rPr>
              <a:t>solo entre los judíos las preocupaciones de la vida individual son de suma importancia; </a:t>
            </a:r>
            <a:r>
              <a:rPr lang="es-ES" sz="2800" b="1" i="1" dirty="0" err="1" smtClean="0">
                <a:latin typeface="Bookman Old Style" pitchFamily="18" charset="0"/>
              </a:rPr>
              <a:t>vein</a:t>
            </a:r>
            <a:r>
              <a:rPr lang="es-ES" sz="2800" b="1" i="1" dirty="0" smtClean="0">
                <a:latin typeface="Bookman Old Style" pitchFamily="18" charset="0"/>
              </a:rPr>
              <a:t> </a:t>
            </a:r>
            <a:r>
              <a:rPr lang="es-ES" sz="2800" b="1" i="1" dirty="0" err="1" smtClean="0">
                <a:latin typeface="Bookman Old Style" pitchFamily="18" charset="0"/>
              </a:rPr>
              <a:t>umot</a:t>
            </a:r>
            <a:r>
              <a:rPr lang="es-ES" sz="2800" b="1" i="1" dirty="0" smtClean="0">
                <a:latin typeface="Bookman Old Style" pitchFamily="18" charset="0"/>
              </a:rPr>
              <a:t> </a:t>
            </a:r>
            <a:r>
              <a:rPr lang="es-ES" sz="2800" b="1" i="1" dirty="0" err="1" smtClean="0">
                <a:latin typeface="Bookman Old Style" pitchFamily="18" charset="0"/>
              </a:rPr>
              <a:t>ha'olam</a:t>
            </a:r>
            <a:r>
              <a:rPr lang="es-ES" sz="2800" b="1" i="1" dirty="0" smtClean="0">
                <a:latin typeface="Bookman Old Style" pitchFamily="18" charset="0"/>
              </a:rPr>
              <a:t> kruin adam</a:t>
            </a:r>
            <a:r>
              <a:rPr lang="es-ES" sz="2800" dirty="0" smtClean="0">
                <a:latin typeface="Bookman Old Style" pitchFamily="18" charset="0"/>
              </a:rPr>
              <a:t>: tal valor y principio no existe entre las naciones del mundo. </a:t>
            </a:r>
          </a:p>
        </p:txBody>
      </p:sp>
    </p:spTree>
    <p:extLst>
      <p:ext uri="{BB962C8B-B14F-4D97-AF65-F5344CB8AC3E}">
        <p14:creationId xmlns:p14="http://schemas.microsoft.com/office/powerpoint/2010/main" xmlns=""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dirty="0" smtClean="0">
                <a:latin typeface="Bookman Old Style" pitchFamily="18" charset="0"/>
              </a:rPr>
              <a:t>El Rav Chanoch Heinich Safrán observó que todas las palabras hebreas que denotan hombre (</a:t>
            </a:r>
            <a:r>
              <a:rPr lang="es-ES" b="1" i="1" dirty="0" err="1" smtClean="0">
                <a:latin typeface="Bookman Old Style" pitchFamily="18" charset="0"/>
              </a:rPr>
              <a:t>ish</a:t>
            </a:r>
            <a:r>
              <a:rPr lang="es-ES" b="1" i="1" dirty="0" smtClean="0">
                <a:latin typeface="Bookman Old Style" pitchFamily="18" charset="0"/>
              </a:rPr>
              <a:t>, </a:t>
            </a:r>
            <a:r>
              <a:rPr lang="es-ES" b="1" i="1" dirty="0" err="1" smtClean="0">
                <a:latin typeface="Bookman Old Style" pitchFamily="18" charset="0"/>
              </a:rPr>
              <a:t>enosh</a:t>
            </a:r>
            <a:r>
              <a:rPr lang="es-ES" b="1" i="1" dirty="0" smtClean="0">
                <a:latin typeface="Bookman Old Style" pitchFamily="18" charset="0"/>
              </a:rPr>
              <a:t>, gever</a:t>
            </a:r>
            <a:r>
              <a:rPr lang="es-ES" dirty="0" smtClean="0">
                <a:latin typeface="Bookman Old Style" pitchFamily="18" charset="0"/>
              </a:rPr>
              <a:t>) se usan tanto en singular como en plural, pero "</a:t>
            </a:r>
            <a:r>
              <a:rPr lang="es-ES" b="1" i="1" dirty="0" smtClean="0">
                <a:latin typeface="Bookman Old Style" pitchFamily="18" charset="0"/>
              </a:rPr>
              <a:t>Adán</a:t>
            </a:r>
            <a:r>
              <a:rPr lang="es-ES" dirty="0" smtClean="0">
                <a:latin typeface="Bookman Old Style" pitchFamily="18" charset="0"/>
              </a:rPr>
              <a:t>" solo se puede traducir en singular.</a:t>
            </a:r>
          </a:p>
        </p:txBody>
      </p:sp>
    </p:spTree>
    <p:extLst>
      <p:ext uri="{BB962C8B-B14F-4D97-AF65-F5344CB8AC3E}">
        <p14:creationId xmlns:p14="http://schemas.microsoft.com/office/powerpoint/2010/main" xmlns=""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Porque entre todas las naciones y religiones del mundo, un ciudadano de cualquier país puede pertenecer a cualquier religión —un protestante francés o un musulmán libanés— con la excepción de la nación y religión judías. </a:t>
            </a:r>
          </a:p>
          <a:p>
            <a:r>
              <a:rPr lang="es-ES" sz="2800" dirty="0" smtClean="0">
                <a:latin typeface="Bookman Old Style" pitchFamily="18" charset="0"/>
              </a:rPr>
              <a:t>La nación judía y la religión judía son una y la misma. </a:t>
            </a:r>
          </a:p>
        </p:txBody>
      </p:sp>
    </p:spTree>
    <p:extLst>
      <p:ext uri="{BB962C8B-B14F-4D97-AF65-F5344CB8AC3E}">
        <p14:creationId xmlns:p14="http://schemas.microsoft.com/office/powerpoint/2010/main" xmlns=""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3000" dirty="0" smtClean="0">
                <a:latin typeface="Bookman Old Style" pitchFamily="18" charset="0"/>
              </a:rPr>
              <a:t>Por lo tanto, </a:t>
            </a:r>
            <a:r>
              <a:rPr lang="es-ES" sz="3000" i="1" dirty="0" err="1" smtClean="0">
                <a:latin typeface="Bookman Old Style" pitchFamily="18" charset="0"/>
              </a:rPr>
              <a:t>atem</a:t>
            </a:r>
            <a:r>
              <a:rPr lang="es-ES" sz="3000" i="1" dirty="0" smtClean="0">
                <a:latin typeface="Bookman Old Style" pitchFamily="18" charset="0"/>
              </a:rPr>
              <a:t> kruin adam –ustedes judíos son Adam</a:t>
            </a:r>
            <a:r>
              <a:rPr lang="es-ES" sz="3000" dirty="0" smtClean="0">
                <a:latin typeface="Bookman Old Style" pitchFamily="18" charset="0"/>
              </a:rPr>
              <a:t>– no hay plural para ustedes.</a:t>
            </a:r>
          </a:p>
          <a:p>
            <a:r>
              <a:rPr lang="es-ES" sz="3000" dirty="0" smtClean="0">
                <a:latin typeface="Bookman Old Style" pitchFamily="18" charset="0"/>
              </a:rPr>
              <a:t>El judío es singular.</a:t>
            </a:r>
          </a:p>
          <a:p>
            <a:r>
              <a:rPr lang="es-ES" sz="3000" dirty="0" smtClean="0">
                <a:latin typeface="Bookman Old Style" pitchFamily="18" charset="0"/>
              </a:rPr>
              <a:t>Adán. El judío. Etz.</a:t>
            </a:r>
          </a:p>
          <a:p>
            <a:r>
              <a:rPr lang="es-ES" sz="3000" dirty="0" smtClean="0">
                <a:latin typeface="Bookman Old Style" pitchFamily="18" charset="0"/>
              </a:rPr>
              <a:t>Podemos sacar varias lecciones de nuestra afinidad con el árbol. </a:t>
            </a:r>
          </a:p>
        </p:txBody>
      </p:sp>
    </p:spTree>
    <p:extLst>
      <p:ext uri="{BB962C8B-B14F-4D97-AF65-F5344CB8AC3E}">
        <p14:creationId xmlns:p14="http://schemas.microsoft.com/office/powerpoint/2010/main" xmlns=""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Ciertamente, obtenemos conocimientos sobre el "árbol humano", como lo explica el Lubavitch Rebe.</a:t>
            </a:r>
          </a:p>
          <a:p>
            <a:r>
              <a:rPr lang="es-ES" sz="2800" dirty="0" smtClean="0">
                <a:latin typeface="Bookman Old Style" pitchFamily="18" charset="0"/>
              </a:rPr>
              <a:t>El árbol está formado por las raíces, que lo anclan al suelo y le dan alimento, el tronco, las ramas y las hojas, que forman su cuerpo, y el fruto, que contiene las semillas con las que se reproduce el árbol.</a:t>
            </a:r>
            <a:endParaRPr lang="es-CO"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Como el árbol, la vida espiritual de Adán se compone de raíces, cuerpo y fruto. </a:t>
            </a:r>
          </a:p>
          <a:p>
            <a:r>
              <a:rPr lang="es-ES" sz="2800" dirty="0" smtClean="0">
                <a:latin typeface="Bookman Old Style" pitchFamily="18" charset="0"/>
              </a:rPr>
              <a:t>El Rebe enseñó que nuestras raíces representan la fe, nuestra fuente de nutrición y perseverancia. </a:t>
            </a:r>
          </a:p>
          <a:p>
            <a:r>
              <a:rPr lang="es-ES" sz="2800" dirty="0" smtClean="0">
                <a:latin typeface="Bookman Old Style" pitchFamily="18" charset="0"/>
              </a:rPr>
              <a:t>El tronco, las ramas y las hojas son el cuerpo de nuestra vida espiritual: nuestros logros intelectuales, emocionales y prácticos. </a:t>
            </a:r>
          </a:p>
        </p:txBody>
      </p:sp>
    </p:spTree>
    <p:extLst>
      <p:ext uri="{BB962C8B-B14F-4D97-AF65-F5344CB8AC3E}">
        <p14:creationId xmlns:p14="http://schemas.microsoft.com/office/powerpoint/2010/main" xmlns=""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El fruto es nuestro poder de continuidad espiritual: nuestra capacidad de plantar una semilla en un prójimo y verla dar fruto.</a:t>
            </a:r>
          </a:p>
          <a:p>
            <a:r>
              <a:rPr lang="es-ES" sz="2800" dirty="0" smtClean="0">
                <a:latin typeface="Bookman Old Style" pitchFamily="18" charset="0"/>
              </a:rPr>
              <a:t>Tal vez la comparación de Adán con el árbol sea más acertada cuando vemos el árbol no solo como una analogía con el individuo mismo, sino como una analogía con el individuo y su familia. </a:t>
            </a:r>
          </a:p>
        </p:txBody>
      </p:sp>
    </p:spTree>
    <p:extLst>
      <p:ext uri="{BB962C8B-B14F-4D97-AF65-F5344CB8AC3E}">
        <p14:creationId xmlns:p14="http://schemas.microsoft.com/office/powerpoint/2010/main" xmlns=""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3000" dirty="0" smtClean="0">
                <a:latin typeface="Bookman Old Style" pitchFamily="18" charset="0"/>
              </a:rPr>
              <a:t>Después de todo, cuando pensamos en nuestras familias a través de las generaciones, ¿cómo lo llamamos? ¡Nuestro árbol genealógico! </a:t>
            </a:r>
          </a:p>
          <a:p>
            <a:r>
              <a:rPr lang="es-ES" sz="3000" dirty="0" smtClean="0">
                <a:latin typeface="Bookman Old Style" pitchFamily="18" charset="0"/>
              </a:rPr>
              <a:t>Cada uno de nosotros, en nuestras raíces y tronco, formamos la base de las muchas ramas y frutos que se extienden hacia afuera. </a:t>
            </a:r>
          </a:p>
        </p:txBody>
      </p:sp>
    </p:spTree>
    <p:extLst>
      <p:ext uri="{BB962C8B-B14F-4D97-AF65-F5344CB8AC3E}">
        <p14:creationId xmlns:p14="http://schemas.microsoft.com/office/powerpoint/2010/main" xmlns=""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dirty="0" smtClean="0">
                <a:latin typeface="Bookman Old Style" pitchFamily="18" charset="0"/>
              </a:rPr>
              <a:t>Como señaló Rashí, el sabor del árbol y el sabor de su fruto debían ser uno. </a:t>
            </a:r>
          </a:p>
          <a:p>
            <a:r>
              <a:rPr lang="es-ES" dirty="0" smtClean="0">
                <a:latin typeface="Bookman Old Style" pitchFamily="18" charset="0"/>
              </a:rPr>
              <a:t>Nuestras familias, nuestros hijos, son reconocibles como nuestros.</a:t>
            </a:r>
          </a:p>
          <a:p>
            <a:r>
              <a:rPr lang="es-ES" dirty="0" smtClean="0">
                <a:latin typeface="Bookman Old Style" pitchFamily="18" charset="0"/>
              </a:rPr>
              <a:t>Pero el árbol solo parece uniforme a primera vista y desde la distancia. </a:t>
            </a:r>
          </a:p>
        </p:txBody>
      </p:sp>
    </p:spTree>
    <p:extLst>
      <p:ext uri="{BB962C8B-B14F-4D97-AF65-F5344CB8AC3E}">
        <p14:creationId xmlns:p14="http://schemas.microsoft.com/office/powerpoint/2010/main" xmlns=""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A medida que nos acercamos al árbol, vemos que sus frutos, aunque claramente relacionados, cada uno tiene propiedades distintas: diferentes tamaños y matices y, de hecho, sabores y dulzura ligeramente diferentes. </a:t>
            </a:r>
          </a:p>
          <a:p>
            <a:r>
              <a:rPr lang="es-ES" sz="2800" dirty="0" smtClean="0">
                <a:latin typeface="Bookman Old Style" pitchFamily="18" charset="0"/>
              </a:rPr>
              <a:t>Así también, las hojas del árbol. </a:t>
            </a:r>
          </a:p>
          <a:p>
            <a:r>
              <a:rPr lang="es-ES" sz="2800" dirty="0" smtClean="0">
                <a:latin typeface="Bookman Old Style" pitchFamily="18" charset="0"/>
              </a:rPr>
              <a:t>Una mirada superficial tiene cada hoja como cualquier otra. </a:t>
            </a:r>
          </a:p>
        </p:txBody>
      </p:sp>
    </p:spTree>
    <p:extLst>
      <p:ext uri="{BB962C8B-B14F-4D97-AF65-F5344CB8AC3E}">
        <p14:creationId xmlns:p14="http://schemas.microsoft.com/office/powerpoint/2010/main" xmlns=""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Pero en un examen más detenido, vemos que cada hoja es tan distinguible de la otra como un copo de nieve de otro. </a:t>
            </a:r>
          </a:p>
          <a:p>
            <a:r>
              <a:rPr lang="es-ES" sz="2800" dirty="0" smtClean="0">
                <a:latin typeface="Bookman Old Style" pitchFamily="18" charset="0"/>
              </a:rPr>
              <a:t>Relacionado, si. Familiar, absolutamente. </a:t>
            </a:r>
          </a:p>
          <a:p>
            <a:r>
              <a:rPr lang="es-ES" sz="2800" dirty="0" smtClean="0">
                <a:latin typeface="Bookman Old Style" pitchFamily="18" charset="0"/>
              </a:rPr>
              <a:t>Pero únicas y especiales cada una.</a:t>
            </a:r>
          </a:p>
          <a:p>
            <a:r>
              <a:rPr lang="es-ES" sz="2800" dirty="0" smtClean="0">
                <a:latin typeface="Bookman Old Style" pitchFamily="18" charset="0"/>
              </a:rPr>
              <a:t>Quizás en esta esté la mayor lección del árbol: no solo el árbol es singular, sino que su fruto y sus ramas también son singulares y únicos. </a:t>
            </a:r>
          </a:p>
        </p:txBody>
      </p:sp>
    </p:spTree>
    <p:extLst>
      <p:ext uri="{BB962C8B-B14F-4D97-AF65-F5344CB8AC3E}">
        <p14:creationId xmlns:p14="http://schemas.microsoft.com/office/powerpoint/2010/main" xmlns=""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Del mismo modo, cada niño es singular y único y debe ser respetado y amado como tal. </a:t>
            </a:r>
          </a:p>
          <a:p>
            <a:r>
              <a:rPr lang="es-ES" sz="2800" dirty="0" smtClean="0">
                <a:latin typeface="Bookman Old Style" pitchFamily="18" charset="0"/>
              </a:rPr>
              <a:t>Porque no queremos que cada fruto se ajuste a los demás, que sean exactamente del mismo tamaño y que tengan exactamente la misma forma, que querríamos que todos los niños fueran iguales.</a:t>
            </a:r>
          </a:p>
        </p:txBody>
      </p:sp>
    </p:spTree>
    <p:extLst>
      <p:ext uri="{BB962C8B-B14F-4D97-AF65-F5344CB8AC3E}">
        <p14:creationId xmlns:p14="http://schemas.microsoft.com/office/powerpoint/2010/main" xmlns=""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latin typeface="Bookman Old Style" pitchFamily="18" charset="0"/>
              </a:rPr>
              <a:t>Hombre, a quién se le puede comparar?</a:t>
            </a:r>
          </a:p>
          <a:p>
            <a:r>
              <a:rPr lang="es-ES" sz="2800" dirty="0" smtClean="0">
                <a:latin typeface="Bookman Old Style" pitchFamily="18" charset="0"/>
              </a:rPr>
              <a:t>Hay que celebrar la singularidad de cada árbol.</a:t>
            </a:r>
          </a:p>
          <a:p>
            <a:r>
              <a:rPr lang="es-ES" sz="2800" dirty="0" smtClean="0">
                <a:latin typeface="Bookman Old Style" pitchFamily="18" charset="0"/>
              </a:rPr>
              <a:t>¡Así también, la singularidad de cada uno de los hijos de Dios, y cada uno de los nuestros!</a:t>
            </a:r>
          </a:p>
          <a:p>
            <a:endParaRPr lang="es-CO" sz="28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800" b="1" dirty="0" smtClean="0">
                <a:latin typeface="Bookman Old Style" pitchFamily="18" charset="0"/>
              </a:rPr>
              <a:t>La idolatría y sus equivalentes</a:t>
            </a:r>
          </a:p>
          <a:p>
            <a:r>
              <a:rPr lang="es-ES" sz="2000" i="1" dirty="0" smtClean="0">
                <a:latin typeface="Bookman Old Style" pitchFamily="18" charset="0"/>
              </a:rPr>
              <a:t>Basado en las enseñanzas del Rabino Bernie Fox</a:t>
            </a:r>
          </a:p>
          <a:p>
            <a:r>
              <a:rPr lang="es-CO" sz="2600" i="1" dirty="0" smtClean="0">
                <a:latin typeface="Bookman Old Style" pitchFamily="18" charset="0"/>
              </a:rPr>
              <a:t>Cuando se hallare en medio de ti, en cualquiera de tus ciudades que el Eterno, tu Dios, te da, hombre o mujer que haya hecho lo que es malo a los ojos del Eterno, tu Dios, transgrediendo su pacto,</a:t>
            </a:r>
          </a:p>
          <a:p>
            <a:r>
              <a:rPr lang="es-CO" sz="2400" dirty="0" smtClean="0">
                <a:latin typeface="Bookman Old Style" pitchFamily="18" charset="0"/>
              </a:rPr>
              <a:t>Ki-</a:t>
            </a:r>
            <a:r>
              <a:rPr lang="es-CO" sz="2400" dirty="0" err="1" smtClean="0">
                <a:latin typeface="Bookman Old Style" pitchFamily="18" charset="0"/>
              </a:rPr>
              <a:t>yimatsé</a:t>
            </a:r>
            <a:r>
              <a:rPr lang="es-CO" sz="2400" dirty="0" smtClean="0">
                <a:latin typeface="Bookman Old Style" pitchFamily="18" charset="0"/>
              </a:rPr>
              <a:t> </a:t>
            </a:r>
            <a:r>
              <a:rPr lang="es-CO" sz="2400" dirty="0" err="1" smtClean="0">
                <a:latin typeface="Bookman Old Style" pitchFamily="18" charset="0"/>
              </a:rPr>
              <a:t>vekirbeja</a:t>
            </a:r>
            <a:r>
              <a:rPr lang="es-CO" sz="2400" dirty="0" smtClean="0">
                <a:latin typeface="Bookman Old Style" pitchFamily="18" charset="0"/>
              </a:rPr>
              <a:t> </a:t>
            </a:r>
            <a:r>
              <a:rPr lang="es-CO" sz="2400" dirty="0" err="1" smtClean="0">
                <a:latin typeface="Bookman Old Style" pitchFamily="18" charset="0"/>
              </a:rPr>
              <a:t>be'ajad</a:t>
            </a:r>
            <a:r>
              <a:rPr lang="es-CO" sz="2400" dirty="0" smtClean="0">
                <a:latin typeface="Bookman Old Style" pitchFamily="18" charset="0"/>
              </a:rPr>
              <a:t> </a:t>
            </a:r>
            <a:r>
              <a:rPr lang="es-CO" sz="2400" dirty="0" err="1" smtClean="0">
                <a:latin typeface="Bookman Old Style" pitchFamily="18" charset="0"/>
              </a:rPr>
              <a:t>she'areja</a:t>
            </a:r>
            <a:r>
              <a:rPr lang="es-CO" sz="2400" dirty="0" smtClean="0">
                <a:latin typeface="Bookman Old Style" pitchFamily="18" charset="0"/>
              </a:rPr>
              <a:t> asher-Adonay </a:t>
            </a:r>
            <a:r>
              <a:rPr lang="es-CO" sz="2400" dirty="0" err="1" smtClean="0">
                <a:latin typeface="Bookman Old Style" pitchFamily="18" charset="0"/>
              </a:rPr>
              <a:t>Eloheja</a:t>
            </a:r>
            <a:r>
              <a:rPr lang="es-CO" sz="2400" dirty="0" smtClean="0">
                <a:latin typeface="Bookman Old Style" pitchFamily="18" charset="0"/>
              </a:rPr>
              <a:t> noten </a:t>
            </a:r>
            <a:r>
              <a:rPr lang="es-CO" sz="2400" dirty="0" err="1" smtClean="0">
                <a:latin typeface="Bookman Old Style" pitchFamily="18" charset="0"/>
              </a:rPr>
              <a:t>laj</a:t>
            </a:r>
            <a:r>
              <a:rPr lang="es-CO" sz="2400" dirty="0" smtClean="0">
                <a:latin typeface="Bookman Old Style" pitchFamily="18" charset="0"/>
              </a:rPr>
              <a:t> ish o-</a:t>
            </a:r>
            <a:r>
              <a:rPr lang="es-CO" sz="2400" dirty="0" err="1" smtClean="0">
                <a:latin typeface="Bookman Old Style" pitchFamily="18" charset="0"/>
              </a:rPr>
              <a:t>ishah</a:t>
            </a:r>
            <a:r>
              <a:rPr lang="es-CO" sz="2400" dirty="0" smtClean="0">
                <a:latin typeface="Bookman Old Style" pitchFamily="18" charset="0"/>
              </a:rPr>
              <a:t> asher </a:t>
            </a:r>
            <a:r>
              <a:rPr lang="es-CO" sz="2400" dirty="0" err="1" smtClean="0">
                <a:latin typeface="Bookman Old Style" pitchFamily="18" charset="0"/>
              </a:rPr>
              <a:t>ya'aseh</a:t>
            </a:r>
            <a:r>
              <a:rPr lang="es-CO" sz="2400" dirty="0" smtClean="0">
                <a:latin typeface="Bookman Old Style" pitchFamily="18" charset="0"/>
              </a:rPr>
              <a:t> et-hará </a:t>
            </a:r>
            <a:r>
              <a:rPr lang="es-CO" sz="2400" dirty="0" err="1" smtClean="0">
                <a:latin typeface="Bookman Old Style" pitchFamily="18" charset="0"/>
              </a:rPr>
              <a:t>be'enei</a:t>
            </a:r>
            <a:r>
              <a:rPr lang="es-CO" sz="2400" dirty="0" smtClean="0">
                <a:latin typeface="Bookman Old Style" pitchFamily="18" charset="0"/>
              </a:rPr>
              <a:t> Adonay </a:t>
            </a:r>
            <a:r>
              <a:rPr lang="es-CO" sz="2400" dirty="0" err="1" smtClean="0">
                <a:latin typeface="Bookman Old Style" pitchFamily="18" charset="0"/>
              </a:rPr>
              <a:t>Eloheja</a:t>
            </a:r>
            <a:r>
              <a:rPr lang="es-CO" sz="2400" dirty="0" smtClean="0">
                <a:latin typeface="Bookman Old Style" pitchFamily="18" charset="0"/>
              </a:rPr>
              <a:t> </a:t>
            </a:r>
            <a:r>
              <a:rPr lang="es-CO" sz="2400" dirty="0" err="1" smtClean="0">
                <a:latin typeface="Bookman Old Style" pitchFamily="18" charset="0"/>
              </a:rPr>
              <a:t>la'avor</a:t>
            </a:r>
            <a:r>
              <a:rPr lang="es-CO" sz="2400" dirty="0" smtClean="0">
                <a:latin typeface="Bookman Old Style" pitchFamily="18" charset="0"/>
              </a:rPr>
              <a:t> </a:t>
            </a:r>
            <a:r>
              <a:rPr lang="es-CO" sz="2400" dirty="0" err="1" smtClean="0">
                <a:latin typeface="Bookman Old Style" pitchFamily="18" charset="0"/>
              </a:rPr>
              <a:t>beritó</a:t>
            </a:r>
            <a:r>
              <a:rPr lang="es-CO" sz="2400" dirty="0" smtClean="0">
                <a:latin typeface="Bookman Old Style" pitchFamily="18" charset="0"/>
              </a:rPr>
              <a:t>.</a:t>
            </a:r>
          </a:p>
          <a:p>
            <a:endParaRPr lang="es-CO" sz="26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i="1" dirty="0" smtClean="0">
                <a:latin typeface="Bookman Old Style" pitchFamily="18" charset="0"/>
              </a:rPr>
              <a:t>y que haya ido y servido a otros dioses postrándose ante ellos, o ante el sol o la luna o cualquier astro de todo el ejército de los cielos, lo cual Yo no he ordenado;</a:t>
            </a:r>
          </a:p>
          <a:p>
            <a:r>
              <a:rPr lang="es-ES" sz="3000" dirty="0" err="1" smtClean="0">
                <a:latin typeface="Bookman Old Style" pitchFamily="18" charset="0"/>
              </a:rPr>
              <a:t>Vayelej</a:t>
            </a:r>
            <a:r>
              <a:rPr lang="es-ES" sz="3000" dirty="0" smtClean="0">
                <a:latin typeface="Bookman Old Style" pitchFamily="18" charset="0"/>
              </a:rPr>
              <a:t> </a:t>
            </a:r>
            <a:r>
              <a:rPr lang="es-ES" sz="3000" dirty="0" err="1" smtClean="0">
                <a:latin typeface="Bookman Old Style" pitchFamily="18" charset="0"/>
              </a:rPr>
              <a:t>vaya'avod</a:t>
            </a:r>
            <a:r>
              <a:rPr lang="es-ES" sz="3000" dirty="0" smtClean="0">
                <a:latin typeface="Bookman Old Style" pitchFamily="18" charset="0"/>
              </a:rPr>
              <a:t> </a:t>
            </a:r>
            <a:r>
              <a:rPr lang="es-ES" sz="3000" dirty="0" err="1" smtClean="0">
                <a:latin typeface="Bookman Old Style" pitchFamily="18" charset="0"/>
              </a:rPr>
              <a:t>elohim</a:t>
            </a:r>
            <a:r>
              <a:rPr lang="es-ES" sz="3000" dirty="0" smtClean="0">
                <a:latin typeface="Bookman Old Style" pitchFamily="18" charset="0"/>
              </a:rPr>
              <a:t> </a:t>
            </a:r>
            <a:r>
              <a:rPr lang="es-ES" sz="3000" dirty="0" err="1" smtClean="0">
                <a:latin typeface="Bookman Old Style" pitchFamily="18" charset="0"/>
              </a:rPr>
              <a:t>ajerim</a:t>
            </a:r>
            <a:r>
              <a:rPr lang="es-ES" sz="3000" dirty="0" smtClean="0">
                <a:latin typeface="Bookman Old Style" pitchFamily="18" charset="0"/>
              </a:rPr>
              <a:t> </a:t>
            </a:r>
            <a:r>
              <a:rPr lang="es-ES" sz="3000" dirty="0" err="1" smtClean="0">
                <a:latin typeface="Bookman Old Style" pitchFamily="18" charset="0"/>
              </a:rPr>
              <a:t>vayishtaju</a:t>
            </a:r>
            <a:r>
              <a:rPr lang="es-ES" sz="3000" dirty="0" smtClean="0">
                <a:latin typeface="Bookman Old Style" pitchFamily="18" charset="0"/>
              </a:rPr>
              <a:t> lahem </a:t>
            </a:r>
            <a:r>
              <a:rPr lang="es-ES" sz="3000" dirty="0" err="1" smtClean="0">
                <a:latin typeface="Bookman Old Style" pitchFamily="18" charset="0"/>
              </a:rPr>
              <a:t>velashemesh</a:t>
            </a:r>
            <a:r>
              <a:rPr lang="es-ES" sz="3000" dirty="0" smtClean="0">
                <a:latin typeface="Bookman Old Style" pitchFamily="18" charset="0"/>
              </a:rPr>
              <a:t> o </a:t>
            </a:r>
            <a:r>
              <a:rPr lang="es-ES" sz="3000" dirty="0" err="1" smtClean="0">
                <a:latin typeface="Bookman Old Style" pitchFamily="18" charset="0"/>
              </a:rPr>
              <a:t>layare'aj</a:t>
            </a:r>
            <a:r>
              <a:rPr lang="es-ES" sz="3000" dirty="0" smtClean="0">
                <a:latin typeface="Bookman Old Style" pitchFamily="18" charset="0"/>
              </a:rPr>
              <a:t> o </a:t>
            </a:r>
            <a:r>
              <a:rPr lang="es-ES" sz="3000" dirty="0" err="1" smtClean="0">
                <a:latin typeface="Bookman Old Style" pitchFamily="18" charset="0"/>
              </a:rPr>
              <a:t>lejol-tseva</a:t>
            </a:r>
            <a:r>
              <a:rPr lang="es-ES" sz="3000" dirty="0" smtClean="0">
                <a:latin typeface="Bookman Old Style" pitchFamily="18" charset="0"/>
              </a:rPr>
              <a:t> </a:t>
            </a:r>
            <a:r>
              <a:rPr lang="es-ES" sz="3000" dirty="0" err="1" smtClean="0">
                <a:latin typeface="Bookman Old Style" pitchFamily="18" charset="0"/>
              </a:rPr>
              <a:t>hashamayim</a:t>
            </a:r>
            <a:r>
              <a:rPr lang="es-ES" sz="3000" dirty="0" smtClean="0">
                <a:latin typeface="Bookman Old Style" pitchFamily="18" charset="0"/>
              </a:rPr>
              <a:t> asher lo-</a:t>
            </a:r>
            <a:r>
              <a:rPr lang="es-ES" sz="3000" dirty="0" err="1" smtClean="0">
                <a:latin typeface="Bookman Old Style" pitchFamily="18" charset="0"/>
              </a:rPr>
              <a:t>tsiviti</a:t>
            </a:r>
            <a:r>
              <a:rPr lang="es-ES" sz="3000" dirty="0" smtClean="0">
                <a:latin typeface="Bookman Old Style" pitchFamily="18" charset="0"/>
              </a:rPr>
              <a:t>. </a:t>
            </a:r>
            <a:r>
              <a:rPr lang="es-ES" sz="2000" b="1" dirty="0" smtClean="0">
                <a:latin typeface="Bookman Old Style" pitchFamily="18" charset="0"/>
              </a:rPr>
              <a:t>(</a:t>
            </a:r>
            <a:r>
              <a:rPr lang="es-ES" sz="2000" b="1" dirty="0" err="1" smtClean="0">
                <a:latin typeface="Bookman Old Style" pitchFamily="18" charset="0"/>
              </a:rPr>
              <a:t>Sefer</a:t>
            </a:r>
            <a:r>
              <a:rPr lang="es-ES" sz="2000" b="1" dirty="0" smtClean="0">
                <a:latin typeface="Bookman Old Style" pitchFamily="18" charset="0"/>
              </a:rPr>
              <a:t> Devarim 17: 2-3)</a:t>
            </a:r>
            <a:endParaRPr lang="es-MX"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b="1" dirty="0" smtClean="0">
                <a:latin typeface="Bookman Old Style" pitchFamily="18" charset="0"/>
              </a:rPr>
              <a:t>I. La historia de la idolatría</a:t>
            </a:r>
          </a:p>
          <a:p>
            <a:r>
              <a:rPr lang="es-ES" sz="3000" dirty="0" smtClean="0">
                <a:latin typeface="Bookman Old Style" pitchFamily="18" charset="0"/>
              </a:rPr>
              <a:t>Los pasajes anteriores de la parashá Shoftim introducen la discusión de la Torá sobre el castigo por la idolatría. </a:t>
            </a:r>
          </a:p>
          <a:p>
            <a:r>
              <a:rPr lang="es-ES" sz="3000" dirty="0" smtClean="0">
                <a:latin typeface="Bookman Old Style" pitchFamily="18" charset="0"/>
              </a:rPr>
              <a:t>En los pasajes que siguen, la Torá nos dice que el culpable de idolatría es condenado a muerte por lapidación.</a:t>
            </a:r>
            <a:endParaRPr lang="es-MX"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2750" dirty="0" smtClean="0">
                <a:latin typeface="Bookman Old Style" pitchFamily="18" charset="0"/>
              </a:rPr>
              <a:t>Rambam - Maimónides - abre su discusión sobre las leyes de la idolatría con un resumen de su historia. </a:t>
            </a:r>
          </a:p>
          <a:p>
            <a:r>
              <a:rPr lang="es-ES" sz="2750" dirty="0" smtClean="0">
                <a:latin typeface="Bookman Old Style" pitchFamily="18" charset="0"/>
              </a:rPr>
              <a:t>La idolatría surgió en la generación de Enosh, un nieto de Adán. La gente de esa generación creía que Hashem creó las estrellas y constelaciones para controlar los eventos en nuestro mundo. Hashem honró a estos ministros colocándolos en los cielos. </a:t>
            </a:r>
          </a:p>
          <a:p>
            <a:pPr>
              <a:buNone/>
            </a:pPr>
            <a:endParaRPr lang="es-ES"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2700" dirty="0" smtClean="0">
                <a:latin typeface="Bookman Old Style" pitchFamily="18" charset="0"/>
              </a:rPr>
              <a:t>Honramos a un rey mortal respetando a sus ministros. </a:t>
            </a:r>
          </a:p>
          <a:p>
            <a:r>
              <a:rPr lang="es-ES" sz="2700" dirty="0" smtClean="0">
                <a:latin typeface="Bookman Old Style" pitchFamily="18" charset="0"/>
              </a:rPr>
              <a:t>La generación de </a:t>
            </a:r>
            <a:r>
              <a:rPr lang="es-ES" sz="2700" dirty="0" err="1" smtClean="0">
                <a:latin typeface="Bookman Old Style" pitchFamily="18" charset="0"/>
              </a:rPr>
              <a:t>Enós</a:t>
            </a:r>
            <a:r>
              <a:rPr lang="es-ES" sz="2700" dirty="0" smtClean="0">
                <a:latin typeface="Bookman Old Style" pitchFamily="18" charset="0"/>
              </a:rPr>
              <a:t> razonó que estas estrellas y constelaciones son Sus sirvientes y dignas de alabanza y honor. </a:t>
            </a:r>
          </a:p>
          <a:p>
            <a:r>
              <a:rPr lang="es-ES" sz="2700" dirty="0" smtClean="0">
                <a:latin typeface="Bookman Old Style" pitchFamily="18" charset="0"/>
              </a:rPr>
              <a:t>Sobre la base de este error, las generaciones futuras crearon templos para las estrellas y constelaciones, les ofrecieron sacrificios, los elogiaron y se inclinaron ante ellos. </a:t>
            </a:r>
          </a:p>
        </p:txBody>
      </p:sp>
    </p:spTree>
    <p:extLst>
      <p:ext uri="{BB962C8B-B14F-4D97-AF65-F5344CB8AC3E}">
        <p14:creationId xmlns:p14="http://schemas.microsoft.com/office/powerpoint/2010/main" xmlns=""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Creían que esto aseguraría la buena voluntad de Hashem.</a:t>
            </a:r>
          </a:p>
          <a:p>
            <a:r>
              <a:rPr lang="es-ES" dirty="0" smtClean="0">
                <a:latin typeface="Bookman Old Style" pitchFamily="18" charset="0"/>
              </a:rPr>
              <a:t>Rambam caracteriza la innovación inicial como un "error". </a:t>
            </a:r>
          </a:p>
          <a:p>
            <a:r>
              <a:rPr lang="es-ES" dirty="0" smtClean="0">
                <a:latin typeface="Bookman Old Style" pitchFamily="18" charset="0"/>
              </a:rPr>
              <a:t>Agrega que independientemente de la inocencia de los motivos detrás de esta innovación, es la esencia de la idolatría.</a:t>
            </a:r>
          </a:p>
        </p:txBody>
      </p:sp>
    </p:spTree>
    <p:extLst>
      <p:ext uri="{BB962C8B-B14F-4D97-AF65-F5344CB8AC3E}">
        <p14:creationId xmlns:p14="http://schemas.microsoft.com/office/powerpoint/2010/main" xmlns=""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dirty="0" smtClean="0">
                <a:latin typeface="Bookman Old Style" pitchFamily="18" charset="0"/>
              </a:rPr>
              <a:t>Rambam continúa su bosquejo y explica que este error inicial eventualmente condujo a formas más extremas de idolatría. </a:t>
            </a:r>
          </a:p>
          <a:p>
            <a:r>
              <a:rPr lang="es-ES" dirty="0" smtClean="0">
                <a:latin typeface="Bookman Old Style" pitchFamily="18" charset="0"/>
              </a:rPr>
              <a:t>En su forma más extrema, la adoración a Hashem se abandona y los adoradores sirven solo a sus ídolos. [1]</a:t>
            </a:r>
          </a:p>
        </p:txBody>
      </p:sp>
    </p:spTree>
    <p:extLst>
      <p:ext uri="{BB962C8B-B14F-4D97-AF65-F5344CB8AC3E}">
        <p14:creationId xmlns:p14="http://schemas.microsoft.com/office/powerpoint/2010/main" xmlns=""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b="1" dirty="0" smtClean="0">
                <a:latin typeface="Bookman Old Style" pitchFamily="18" charset="0"/>
              </a:rPr>
              <a:t>La idolatría le estaba prohibida a Adán</a:t>
            </a:r>
          </a:p>
          <a:p>
            <a:r>
              <a:rPr lang="es-ES" dirty="0" smtClean="0">
                <a:latin typeface="Bookman Old Style" pitchFamily="18" charset="0"/>
              </a:rPr>
              <a:t>La Torá ordena al pueblo judío que observe seiscientos trece mandamientos. </a:t>
            </a:r>
          </a:p>
          <a:p>
            <a:r>
              <a:rPr lang="es-ES" dirty="0" smtClean="0">
                <a:latin typeface="Bookman Old Style" pitchFamily="18" charset="0"/>
              </a:rPr>
              <a:t>Las otras naciones también están obligadas a observar un sistema de mandamientos. </a:t>
            </a:r>
          </a:p>
        </p:txBody>
      </p:sp>
    </p:spTree>
    <p:extLst>
      <p:ext uri="{BB962C8B-B14F-4D97-AF65-F5344CB8AC3E}">
        <p14:creationId xmlns:p14="http://schemas.microsoft.com/office/powerpoint/2010/main" xmlns=""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Estos de los siete mandamientos de los descendientes de Noaj. </a:t>
            </a:r>
          </a:p>
          <a:p>
            <a:r>
              <a:rPr lang="es-ES" sz="3000" dirty="0" smtClean="0">
                <a:latin typeface="Bookman Old Style" pitchFamily="18" charset="0"/>
              </a:rPr>
              <a:t>Según Rambam, seis de estos mandamientos fueron dados por Adán. Estos prohibían la idolatría, la blasfemia contra Hashem, el asesinato, la depravación sexual y el robo y exigían el establecimiento de un sistema de justicia. </a:t>
            </a:r>
          </a:p>
        </p:txBody>
      </p:sp>
    </p:spTree>
    <p:extLst>
      <p:ext uri="{BB962C8B-B14F-4D97-AF65-F5344CB8AC3E}">
        <p14:creationId xmlns:p14="http://schemas.microsoft.com/office/powerpoint/2010/main" xmlns=""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Noé recibió un séptimo mandamiento que prohíbe consumir la carne de un miembro de un animal antes de su muerte. [2]</a:t>
            </a:r>
          </a:p>
          <a:p>
            <a:r>
              <a:rPr lang="es-ES" sz="3000" dirty="0" smtClean="0">
                <a:latin typeface="Bookman Old Style" pitchFamily="18" charset="0"/>
              </a:rPr>
              <a:t>Según Rambam, el mandamiento contra la idolatría le fue dado a Adán. Aparentemente, los idólatras iniciales deberían haber entendido que su innovación estaba prohibida. </a:t>
            </a:r>
          </a:p>
        </p:txBody>
      </p:sp>
    </p:spTree>
    <p:extLst>
      <p:ext uri="{BB962C8B-B14F-4D97-AF65-F5344CB8AC3E}">
        <p14:creationId xmlns:p14="http://schemas.microsoft.com/office/powerpoint/2010/main" xmlns=""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2800" dirty="0" smtClean="0">
                <a:latin typeface="Bookman Old Style" pitchFamily="18" charset="0"/>
              </a:rPr>
              <a:t>No obstante, lo introdujeron. En otras palabras, la generación ignoró el mandamiento dado a Adán que prohíbe la idolatría. </a:t>
            </a:r>
          </a:p>
          <a:p>
            <a:r>
              <a:rPr lang="es-ES" sz="2800" dirty="0" smtClean="0">
                <a:latin typeface="Bookman Old Style" pitchFamily="18" charset="0"/>
              </a:rPr>
              <a:t>Teniendo en cuenta que esta generación introdujo deliberadamente prácticas que violaban la prohibición contra la idolatría, es sorprendente que Rambam caracterice su innovación como un “error”.</a:t>
            </a:r>
          </a:p>
        </p:txBody>
      </p:sp>
    </p:spTree>
    <p:extLst>
      <p:ext uri="{BB962C8B-B14F-4D97-AF65-F5344CB8AC3E}">
        <p14:creationId xmlns:p14="http://schemas.microsoft.com/office/powerpoint/2010/main" xmlns=""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b="1" dirty="0" smtClean="0">
                <a:latin typeface="Bookman Old Style" pitchFamily="18" charset="0"/>
              </a:rPr>
              <a:t>III. Idolatría bien intencionada</a:t>
            </a:r>
          </a:p>
          <a:p>
            <a:r>
              <a:rPr lang="es-ES" dirty="0" smtClean="0">
                <a:latin typeface="Bookman Old Style" pitchFamily="18" charset="0"/>
              </a:rPr>
              <a:t>Aparentemente, Rambam está abordando este problema explicando el razonamiento de la generación de Enosh. Estos innovadores no tenían la intención de disminuir el reconocimiento de Hashem por parte de la humanidad. </a:t>
            </a:r>
          </a:p>
        </p:txBody>
      </p:sp>
    </p:spTree>
    <p:extLst>
      <p:ext uri="{BB962C8B-B14F-4D97-AF65-F5344CB8AC3E}">
        <p14:creationId xmlns:p14="http://schemas.microsoft.com/office/powerpoint/2010/main" xmlns=""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dirty="0" smtClean="0">
                <a:latin typeface="Bookman Old Style" pitchFamily="18" charset="0"/>
              </a:rPr>
              <a:t>No planeaban presentar deidades que competirían con Hashem por la devoción de la humanidad. </a:t>
            </a:r>
          </a:p>
          <a:p>
            <a:r>
              <a:rPr lang="es-ES" dirty="0" smtClean="0">
                <a:latin typeface="Bookman Old Style" pitchFamily="18" charset="0"/>
              </a:rPr>
              <a:t>Ciertamente, no anticiparon que las prácticas que introdujeron conducirían a que los ídolos desplazaran a Hashem como el objeto de adoración de la humanidad. </a:t>
            </a:r>
          </a:p>
        </p:txBody>
      </p:sp>
    </p:spTree>
    <p:extLst>
      <p:ext uri="{BB962C8B-B14F-4D97-AF65-F5344CB8AC3E}">
        <p14:creationId xmlns:p14="http://schemas.microsoft.com/office/powerpoint/2010/main" xmlns=""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Su intención era exaltar a Hashem. </a:t>
            </a:r>
          </a:p>
          <a:p>
            <a:r>
              <a:rPr lang="es-ES" sz="3000" dirty="0" smtClean="0">
                <a:latin typeface="Bookman Old Style" pitchFamily="18" charset="0"/>
              </a:rPr>
              <a:t>Creían que al extender a sus ministros las prácticas que los honraban y reconocían, intensificarían la reverencia de la humanidad por Hashem.</a:t>
            </a:r>
          </a:p>
          <a:p>
            <a:r>
              <a:rPr lang="es-ES" sz="3000" dirty="0" smtClean="0">
                <a:latin typeface="Bookman Old Style" pitchFamily="18" charset="0"/>
              </a:rPr>
              <a:t>En otras palabras, la generación de </a:t>
            </a:r>
            <a:r>
              <a:rPr lang="es-ES" sz="3000" dirty="0" err="1" smtClean="0">
                <a:latin typeface="Bookman Old Style" pitchFamily="18" charset="0"/>
              </a:rPr>
              <a:t>Enós</a:t>
            </a:r>
            <a:r>
              <a:rPr lang="es-ES" sz="3000" dirty="0" smtClean="0">
                <a:latin typeface="Bookman Old Style" pitchFamily="18" charset="0"/>
              </a:rPr>
              <a:t> entendió que la idolatría está prohibida. </a:t>
            </a:r>
          </a:p>
        </p:txBody>
      </p:sp>
    </p:spTree>
    <p:extLst>
      <p:ext uri="{BB962C8B-B14F-4D97-AF65-F5344CB8AC3E}">
        <p14:creationId xmlns:p14="http://schemas.microsoft.com/office/powerpoint/2010/main" xmlns=""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dirty="0" smtClean="0">
                <a:latin typeface="Bookman Old Style" pitchFamily="18" charset="0"/>
              </a:rPr>
              <a:t>Sin embargo, interpretaron la prohibición y le atribuyeron una justificación incorrecta. </a:t>
            </a:r>
          </a:p>
          <a:p>
            <a:r>
              <a:rPr lang="es-ES" dirty="0" smtClean="0">
                <a:latin typeface="Bookman Old Style" pitchFamily="18" charset="0"/>
              </a:rPr>
              <a:t>Creían que la idolatría está prohibida porque la adoración de otras deidades desplaza a Hashem como Creador y gobernante del universo. </a:t>
            </a:r>
          </a:p>
        </p:txBody>
      </p:sp>
    </p:spTree>
    <p:extLst>
      <p:ext uri="{BB962C8B-B14F-4D97-AF65-F5344CB8AC3E}">
        <p14:creationId xmlns:p14="http://schemas.microsoft.com/office/powerpoint/2010/main" xmlns=""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dirty="0" smtClean="0">
                <a:latin typeface="Bookman Old Style" pitchFamily="18" charset="0"/>
              </a:rPr>
              <a:t>Según su razonamiento, adorar a sus ministros no es idolatría; es servicio a Hashem.</a:t>
            </a:r>
          </a:p>
          <a:p>
            <a:r>
              <a:rPr lang="es-ES" b="1" dirty="0" smtClean="0">
                <a:latin typeface="Bookman Old Style" pitchFamily="18" charset="0"/>
              </a:rPr>
              <a:t>IV. Creando intermediarios</a:t>
            </a:r>
          </a:p>
          <a:p>
            <a:r>
              <a:rPr lang="es-ES" dirty="0" smtClean="0">
                <a:latin typeface="Bookman Old Style" pitchFamily="18" charset="0"/>
              </a:rPr>
              <a:t>¿Cuál fue el error de los primeros idólatras? Su interpretación de la prohibición de la idolatría parece razonable. </a:t>
            </a:r>
          </a:p>
        </p:txBody>
      </p:sp>
    </p:spTree>
    <p:extLst>
      <p:ext uri="{BB962C8B-B14F-4D97-AF65-F5344CB8AC3E}">
        <p14:creationId xmlns:p14="http://schemas.microsoft.com/office/powerpoint/2010/main" xmlns=""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¿Fue su error que no percibieron que su innovación relativamente inofensiva lanzaría a la humanidad por un camino que terminaría en el abrazo total de la idolatría absoluta y desarraigaría por completo el reconocimiento de Hashem? </a:t>
            </a:r>
          </a:p>
          <a:p>
            <a:r>
              <a:rPr lang="es-ES" sz="3000" dirty="0" smtClean="0">
                <a:latin typeface="Bookman Old Style" pitchFamily="18" charset="0"/>
              </a:rPr>
              <a:t>¿Fue su error más fundamental que no predecir el futuro?</a:t>
            </a:r>
          </a:p>
        </p:txBody>
      </p:sp>
    </p:spTree>
    <p:extLst>
      <p:ext uri="{BB962C8B-B14F-4D97-AF65-F5344CB8AC3E}">
        <p14:creationId xmlns:p14="http://schemas.microsoft.com/office/powerpoint/2010/main" xmlns=""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dirty="0" smtClean="0">
                <a:latin typeface="Bookman Old Style" pitchFamily="18" charset="0"/>
              </a:rPr>
              <a:t>Rambam aborda este tema en su descripción de la prohibición contra la idolatría.</a:t>
            </a:r>
          </a:p>
          <a:p>
            <a:r>
              <a:rPr lang="es-ES" dirty="0" smtClean="0">
                <a:latin typeface="Bookman Old Style" pitchFamily="18" charset="0"/>
              </a:rPr>
              <a:t>“La esencia del mandamiento [prohibiendo] la adoración de dioses falsos es no servir a ninguna de las creaciones, ni a un ángel, una esfera o una estrella, </a:t>
            </a:r>
          </a:p>
        </p:txBody>
      </p:sp>
    </p:spTree>
    <p:extLst>
      <p:ext uri="{BB962C8B-B14F-4D97-AF65-F5344CB8AC3E}">
        <p14:creationId xmlns:p14="http://schemas.microsoft.com/office/powerpoint/2010/main" xmlns=""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a ninguno de los cuatro elementos fundamentales, ni a ninguna entidad creada a partir de ellos. </a:t>
            </a:r>
          </a:p>
          <a:p>
            <a:r>
              <a:rPr lang="es-ES" sz="3000" dirty="0" smtClean="0">
                <a:latin typeface="Bookman Old Style" pitchFamily="18" charset="0"/>
              </a:rPr>
              <a:t>Incluso si la persona que adora sabe que Hashem es el Dios [verdadero] y sirve a la creación de la manera en que </a:t>
            </a:r>
            <a:r>
              <a:rPr lang="es-ES" sz="3000" dirty="0" err="1" smtClean="0">
                <a:latin typeface="Bookman Old Style" pitchFamily="18" charset="0"/>
              </a:rPr>
              <a:t>Enós</a:t>
            </a:r>
            <a:r>
              <a:rPr lang="es-ES" sz="3000" dirty="0" smtClean="0">
                <a:latin typeface="Bookman Old Style" pitchFamily="18" charset="0"/>
              </a:rPr>
              <a:t> y la gente de su generación adoraban [las estrellas] originalmente, se le considera un adorador de ídolos...</a:t>
            </a:r>
          </a:p>
        </p:txBody>
      </p:sp>
    </p:spTree>
    <p:extLst>
      <p:ext uri="{BB962C8B-B14F-4D97-AF65-F5344CB8AC3E}">
        <p14:creationId xmlns:p14="http://schemas.microsoft.com/office/powerpoint/2010/main" xmlns=""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Esto implica que los pensamientos de su corazón no deben desviarlo para adorarlos y convertirlos en un intermediario entre usted y el Creador”[3].</a:t>
            </a:r>
          </a:p>
          <a:p>
            <a:r>
              <a:rPr lang="es-ES" sz="3000" dirty="0" smtClean="0">
                <a:latin typeface="Bookman Old Style" pitchFamily="18" charset="0"/>
              </a:rPr>
              <a:t>Gran parte de esta descripción es consistente con la descripción de la idolatría que Rambam proporcionó en su bosquejo de su historia. </a:t>
            </a:r>
          </a:p>
        </p:txBody>
      </p:sp>
    </p:spTree>
    <p:extLst>
      <p:ext uri="{BB962C8B-B14F-4D97-AF65-F5344CB8AC3E}">
        <p14:creationId xmlns:p14="http://schemas.microsoft.com/office/powerpoint/2010/main" xmlns=""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Reitera que está prohibido servir a un ángel o una estrella, incluso a la manera de la generación de Enosh. Pero Rambam agrega que también está prohibido crear un intermediario entre uno mismo y Hashem. </a:t>
            </a:r>
          </a:p>
          <a:p>
            <a:r>
              <a:rPr lang="es-ES" sz="3000" dirty="0" smtClean="0">
                <a:latin typeface="Bookman Old Style" pitchFamily="18" charset="0"/>
              </a:rPr>
              <a:t>¿Por qué crear un intermediario entre uno mismo y Hashem es una expresión de idolatría?</a:t>
            </a:r>
          </a:p>
        </p:txBody>
      </p:sp>
    </p:spTree>
    <p:extLst>
      <p:ext uri="{BB962C8B-B14F-4D97-AF65-F5344CB8AC3E}">
        <p14:creationId xmlns:p14="http://schemas.microsoft.com/office/powerpoint/2010/main" xmlns=""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100" i="1" dirty="0" smtClean="0">
                <a:latin typeface="Bookman Old Style" pitchFamily="18" charset="0"/>
              </a:rPr>
              <a:t>Y deben cuidarse muy bien, porque no vieron ninguna imagen el día que Hashem les habló en </a:t>
            </a:r>
            <a:r>
              <a:rPr lang="es-ES" sz="3100" i="1" dirty="0" err="1" smtClean="0">
                <a:latin typeface="Bookman Old Style" pitchFamily="18" charset="0"/>
              </a:rPr>
              <a:t>Horev</a:t>
            </a:r>
            <a:r>
              <a:rPr lang="es-ES" sz="3100" i="1" dirty="0" smtClean="0">
                <a:latin typeface="Bookman Old Style" pitchFamily="18" charset="0"/>
              </a:rPr>
              <a:t> de en medio del fuego. No sea que se corrompan y se hagan una imagen esculpida, la representación de cualquier forma, la semejanza de macho o hembra, la semejanza de cualquier bestia que está en la tierra... </a:t>
            </a:r>
          </a:p>
        </p:txBody>
      </p:sp>
    </p:spTree>
    <p:extLst>
      <p:ext uri="{BB962C8B-B14F-4D97-AF65-F5344CB8AC3E}">
        <p14:creationId xmlns:p14="http://schemas.microsoft.com/office/powerpoint/2010/main" xmlns=""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i="1" dirty="0" smtClean="0">
                <a:latin typeface="Bookman Old Style" pitchFamily="18" charset="0"/>
              </a:rPr>
              <a:t>... Y no sea que alcen sus ojos al cielo y vean el sol , y la luna, y las estrellas, todo el ejército del cielo, que Hashem, su Señor, asignó a todos los pueblos debajo de todo el cielo, y sean atraídos para postrarse ante ellos y adorarlos. </a:t>
            </a:r>
            <a:r>
              <a:rPr lang="es-ES" sz="2000" b="1" dirty="0" smtClean="0">
                <a:latin typeface="Bookman Old Style" pitchFamily="18" charset="0"/>
              </a:rPr>
              <a:t>(</a:t>
            </a:r>
            <a:r>
              <a:rPr lang="es-ES" sz="2000" b="1" dirty="0" err="1" smtClean="0">
                <a:latin typeface="Bookman Old Style" pitchFamily="18" charset="0"/>
              </a:rPr>
              <a:t>Sefer</a:t>
            </a:r>
            <a:r>
              <a:rPr lang="es-ES" sz="2000" b="1" dirty="0" smtClean="0">
                <a:latin typeface="Bookman Old Style" pitchFamily="18" charset="0"/>
              </a:rPr>
              <a:t> Devarim 4: 15-19)</a:t>
            </a:r>
            <a:endParaRPr lang="es-MX"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b="1" dirty="0" smtClean="0">
                <a:latin typeface="Bookman Old Style" pitchFamily="18" charset="0"/>
              </a:rPr>
              <a:t>V. La atracción de la idolatría</a:t>
            </a:r>
          </a:p>
          <a:p>
            <a:r>
              <a:rPr lang="es-ES" dirty="0" smtClean="0">
                <a:latin typeface="Bookman Old Style" pitchFamily="18" charset="0"/>
              </a:rPr>
              <a:t>En los pasajes anteriores, Moshe recuerda a la gente que no vieron una imagen de Hashem en la Revelación.</a:t>
            </a:r>
          </a:p>
          <a:p>
            <a:r>
              <a:rPr lang="es-ES" dirty="0" smtClean="0">
                <a:latin typeface="Bookman Old Style" pitchFamily="18" charset="0"/>
              </a:rPr>
              <a:t>Solo escucharon Su voz. Les advierte que no deben crear imágenes esculpidas o adorar al sol, la luna o las huestes celestiales. </a:t>
            </a:r>
          </a:p>
        </p:txBody>
      </p:sp>
    </p:spTree>
    <p:extLst>
      <p:ext uri="{BB962C8B-B14F-4D97-AF65-F5344CB8AC3E}">
        <p14:creationId xmlns:p14="http://schemas.microsoft.com/office/powerpoint/2010/main" xmlns=""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¿Por qué Moshe le recordó a la gente que no vieron una imagen de Hashem en el Sinaí? ellos solo escucharon su voz. </a:t>
            </a:r>
          </a:p>
          <a:p>
            <a:r>
              <a:rPr lang="es-ES" sz="3000" dirty="0" smtClean="0">
                <a:latin typeface="Bookman Old Style" pitchFamily="18" charset="0"/>
              </a:rPr>
              <a:t>¿Por qué siguió inmediatamente esta revisión de la Revelación con una advertencia contra la creación de imágenes esculpidas o la adoración de los cuerpos en los cielos?</a:t>
            </a:r>
          </a:p>
        </p:txBody>
      </p:sp>
    </p:spTree>
    <p:extLst>
      <p:ext uri="{BB962C8B-B14F-4D97-AF65-F5344CB8AC3E}">
        <p14:creationId xmlns:p14="http://schemas.microsoft.com/office/powerpoint/2010/main" xmlns=""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dirty="0" smtClean="0">
                <a:latin typeface="Bookman Old Style" pitchFamily="18" charset="0"/>
              </a:rPr>
              <a:t>Aparentemente, Moshe entendió que luchamos por disociar nuestro concepto de Hashem de la forma material. </a:t>
            </a:r>
          </a:p>
          <a:p>
            <a:r>
              <a:rPr lang="es-ES" dirty="0" smtClean="0">
                <a:latin typeface="Bookman Old Style" pitchFamily="18" charset="0"/>
              </a:rPr>
              <a:t>Tendemos a imaginarnos a Hashem en forma física, sentado en Su trono y gobernando Su universo. </a:t>
            </a:r>
          </a:p>
        </p:txBody>
      </p:sp>
    </p:spTree>
    <p:extLst>
      <p:ext uri="{BB962C8B-B14F-4D97-AF65-F5344CB8AC3E}">
        <p14:creationId xmlns:p14="http://schemas.microsoft.com/office/powerpoint/2010/main" xmlns=""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dirty="0" smtClean="0">
                <a:latin typeface="Bookman Old Style" pitchFamily="18" charset="0"/>
              </a:rPr>
              <a:t>Moshe le dice a la gente que deben abandonar esta imaginería. </a:t>
            </a:r>
          </a:p>
          <a:p>
            <a:r>
              <a:rPr lang="es-ES" dirty="0" smtClean="0">
                <a:latin typeface="Bookman Old Style" pitchFamily="18" charset="0"/>
              </a:rPr>
              <a:t>No deben sucumbir a la tentación de atribuir forma material a Hashem.</a:t>
            </a:r>
          </a:p>
          <a:p>
            <a:r>
              <a:rPr lang="es-ES" dirty="0" smtClean="0">
                <a:latin typeface="Bookman Old Style" pitchFamily="18" charset="0"/>
              </a:rPr>
              <a:t>La advertencia de Moshe de no participar en la idolatría se refiere a la misma debilidad humana. </a:t>
            </a:r>
          </a:p>
        </p:txBody>
      </p:sp>
    </p:spTree>
    <p:extLst>
      <p:ext uri="{BB962C8B-B14F-4D97-AF65-F5344CB8AC3E}">
        <p14:creationId xmlns:p14="http://schemas.microsoft.com/office/powerpoint/2010/main" xmlns=""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dirty="0" smtClean="0">
                <a:latin typeface="Bookman Old Style" pitchFamily="18" charset="0"/>
              </a:rPr>
              <a:t>La idolatría es otro intento de satisfacer la necesidad de adorar algo que tiene forma material. </a:t>
            </a:r>
          </a:p>
          <a:p>
            <a:r>
              <a:rPr lang="es-ES" dirty="0" smtClean="0">
                <a:latin typeface="Bookman Old Style" pitchFamily="18" charset="0"/>
              </a:rPr>
              <a:t>En otras palabras, buscamos adorar lo que podemos imaginar. </a:t>
            </a:r>
          </a:p>
          <a:p>
            <a:r>
              <a:rPr lang="es-ES" dirty="0" smtClean="0">
                <a:latin typeface="Bookman Old Style" pitchFamily="18" charset="0"/>
              </a:rPr>
              <a:t>Luchamos por servir a Hashem, Quien no tiene forma y a Quien no se le puede atribuir ninguna forma.</a:t>
            </a:r>
          </a:p>
        </p:txBody>
      </p:sp>
    </p:spTree>
    <p:extLst>
      <p:ext uri="{BB962C8B-B14F-4D97-AF65-F5344CB8AC3E}">
        <p14:creationId xmlns:p14="http://schemas.microsoft.com/office/powerpoint/2010/main" xmlns=""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b="1" dirty="0" smtClean="0">
                <a:latin typeface="Bookman Old Style" pitchFamily="18" charset="0"/>
              </a:rPr>
              <a:t>VI. La atracción de intermediarios</a:t>
            </a:r>
          </a:p>
          <a:p>
            <a:r>
              <a:rPr lang="es-ES" dirty="0" smtClean="0">
                <a:latin typeface="Bookman Old Style" pitchFamily="18" charset="0"/>
              </a:rPr>
              <a:t>Ahora, podemos entender que Rambam incluye una prohibición contra la creación de intermediarios dentro de su discusión sobre la idolatría. El problema con los intermediarios es que apelan a la misma debilidad que la idolatría. </a:t>
            </a:r>
          </a:p>
        </p:txBody>
      </p:sp>
    </p:spTree>
    <p:extLst>
      <p:ext uri="{BB962C8B-B14F-4D97-AF65-F5344CB8AC3E}">
        <p14:creationId xmlns:p14="http://schemas.microsoft.com/office/powerpoint/2010/main" xmlns=""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2900" dirty="0" smtClean="0">
                <a:latin typeface="Bookman Old Style" pitchFamily="18" charset="0"/>
              </a:rPr>
              <a:t>Hashem no es material y nuestro concepto de Él es abstracto. </a:t>
            </a:r>
          </a:p>
          <a:p>
            <a:r>
              <a:rPr lang="es-ES" sz="2900" dirty="0" smtClean="0">
                <a:latin typeface="Bookman Old Style" pitchFamily="18" charset="0"/>
              </a:rPr>
              <a:t>Esto lleva a la necesidad de reemplazarlo por algo más tangible y "presente". Adorar a uno de los ministros de Hashem o crear un intermediario son formas de reemplazar el Hashem abstracto con algo material y más fácilmente accesible a nuestra imaginación.</a:t>
            </a:r>
          </a:p>
        </p:txBody>
      </p:sp>
    </p:spTree>
    <p:extLst>
      <p:ext uri="{BB962C8B-B14F-4D97-AF65-F5344CB8AC3E}">
        <p14:creationId xmlns:p14="http://schemas.microsoft.com/office/powerpoint/2010/main" xmlns=""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dirty="0" smtClean="0">
                <a:latin typeface="Bookman Old Style" pitchFamily="18" charset="0"/>
              </a:rPr>
              <a:t>La generación de Enosh no entendió esto. </a:t>
            </a:r>
          </a:p>
          <a:p>
            <a:r>
              <a:rPr lang="es-ES" dirty="0" smtClean="0">
                <a:latin typeface="Bookman Old Style" pitchFamily="18" charset="0"/>
              </a:rPr>
              <a:t>Creían que la idolatría está prohibida porque debemos dirigir nuestra devoción únicamente a Hashem. No podemos restarle mérito a Su gloria. Creían que su innovación aumentaba Su gloria. </a:t>
            </a:r>
          </a:p>
        </p:txBody>
      </p:sp>
    </p:spTree>
    <p:extLst>
      <p:ext uri="{BB962C8B-B14F-4D97-AF65-F5344CB8AC3E}">
        <p14:creationId xmlns:p14="http://schemas.microsoft.com/office/powerpoint/2010/main" xmlns=""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dirty="0" smtClean="0">
                <a:latin typeface="Bookman Old Style" pitchFamily="18" charset="0"/>
              </a:rPr>
              <a:t>Pero entendieron mal la naturaleza fundamental de la prohibición. </a:t>
            </a:r>
          </a:p>
          <a:p>
            <a:r>
              <a:rPr lang="es-ES" dirty="0" smtClean="0">
                <a:latin typeface="Bookman Old Style" pitchFamily="18" charset="0"/>
              </a:rPr>
              <a:t>No podemos retirarnos del desafío de relacionarnos con Hashem como Él realmente existe. </a:t>
            </a:r>
          </a:p>
          <a:p>
            <a:r>
              <a:rPr lang="es-ES" dirty="0" smtClean="0">
                <a:latin typeface="Bookman Old Style" pitchFamily="18" charset="0"/>
              </a:rPr>
              <a:t>No es material y no puede ser captado por la imaginación.</a:t>
            </a:r>
            <a:endParaRPr lang="es-MX"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2800" i="1" dirty="0" smtClean="0">
                <a:latin typeface="Bookman Old Style" pitchFamily="18" charset="0"/>
              </a:rPr>
              <a:t>Según la ley te instruyan y según el juicio que te digan, harás; no te desviarás de la palabra que te digan, ni a derecha ni a izquierda. </a:t>
            </a:r>
            <a:r>
              <a:rPr lang="es-ES" sz="1800" b="1" dirty="0" smtClean="0">
                <a:latin typeface="Bookman Old Style" pitchFamily="18" charset="0"/>
              </a:rPr>
              <a:t>(</a:t>
            </a:r>
            <a:r>
              <a:rPr lang="es-ES" sz="1800" b="1" dirty="0" err="1" smtClean="0">
                <a:latin typeface="Bookman Old Style" pitchFamily="18" charset="0"/>
              </a:rPr>
              <a:t>Sefer</a:t>
            </a:r>
            <a:r>
              <a:rPr lang="es-ES" sz="1800" b="1" dirty="0" smtClean="0">
                <a:latin typeface="Bookman Old Style" pitchFamily="18" charset="0"/>
              </a:rPr>
              <a:t> Devarim 17:11)</a:t>
            </a:r>
            <a:endParaRPr lang="es-ES" sz="2800" b="1" dirty="0" smtClean="0">
              <a:latin typeface="Bookman Old Style" pitchFamily="18" charset="0"/>
            </a:endParaRPr>
          </a:p>
          <a:p>
            <a:r>
              <a:rPr lang="es-ES" sz="2800" i="1" dirty="0" smtClean="0">
                <a:latin typeface="Bookman Old Style" pitchFamily="18" charset="0"/>
              </a:rPr>
              <a:t>Les daré un profeta de entre sus hermanos como tú, y pondré mis palabras en su boca, y él les hablará todo lo que yo le ordene. Y será que al que no escuche mis palabras que habla en mi nombre, se lo exigiré. </a:t>
            </a:r>
            <a:r>
              <a:rPr lang="es-ES" sz="2000" b="1" dirty="0" smtClean="0">
                <a:latin typeface="Bookman Old Style" pitchFamily="18" charset="0"/>
              </a:rPr>
              <a:t>(</a:t>
            </a:r>
            <a:r>
              <a:rPr lang="es-ES" sz="2000" b="1" dirty="0" err="1" smtClean="0">
                <a:latin typeface="Bookman Old Style" pitchFamily="18" charset="0"/>
              </a:rPr>
              <a:t>Sefer</a:t>
            </a:r>
            <a:r>
              <a:rPr lang="es-ES" sz="2000" b="1" dirty="0" smtClean="0">
                <a:latin typeface="Bookman Old Style" pitchFamily="18" charset="0"/>
              </a:rPr>
              <a:t> Devarim 18: 18-19)</a:t>
            </a:r>
            <a:endParaRPr lang="es-ES" b="1"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2900" b="1" dirty="0" smtClean="0">
                <a:latin typeface="Bookman Old Style" pitchFamily="18" charset="0"/>
              </a:rPr>
              <a:t>VII. Aplicaciones</a:t>
            </a:r>
          </a:p>
          <a:p>
            <a:r>
              <a:rPr lang="es-ES" sz="2900" dirty="0" smtClean="0">
                <a:latin typeface="Bookman Old Style" pitchFamily="18" charset="0"/>
              </a:rPr>
              <a:t>La explicación de Rambam tiene aplicaciones importantes. Uno se refleja en los pasajes anteriores. El primer pasaje describe la autoridad de nuestros sabios. [4] </a:t>
            </a:r>
          </a:p>
          <a:p>
            <a:r>
              <a:rPr lang="es-ES" sz="2900" dirty="0" smtClean="0">
                <a:latin typeface="Bookman Old Style" pitchFamily="18" charset="0"/>
              </a:rPr>
              <a:t>Estamos obligados a adherirnos a sus decisiones incluso cuando nos parezcan erróneas. </a:t>
            </a:r>
          </a:p>
        </p:txBody>
      </p:sp>
    </p:spTree>
    <p:extLst>
      <p:ext uri="{BB962C8B-B14F-4D97-AF65-F5344CB8AC3E}">
        <p14:creationId xmlns:p14="http://schemas.microsoft.com/office/powerpoint/2010/main" xmlns=""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El segundo conjunto de pasajes describe la autoridad del profeta. </a:t>
            </a:r>
          </a:p>
          <a:p>
            <a:r>
              <a:rPr lang="es-ES" sz="3000" dirty="0" smtClean="0">
                <a:latin typeface="Bookman Old Style" pitchFamily="18" charset="0"/>
              </a:rPr>
              <a:t>Se nos ordena obedecer las directivas del profeta. </a:t>
            </a:r>
          </a:p>
          <a:p>
            <a:r>
              <a:rPr lang="es-ES" sz="3000" dirty="0" smtClean="0">
                <a:latin typeface="Bookman Old Style" pitchFamily="18" charset="0"/>
              </a:rPr>
              <a:t>La autoridad de los sabios y los profetas es prácticamente absoluta. Sin embargo, esta autoridad, en un aspecto importante, está muy limitada. </a:t>
            </a:r>
          </a:p>
        </p:txBody>
      </p:sp>
    </p:spTree>
    <p:extLst>
      <p:ext uri="{BB962C8B-B14F-4D97-AF65-F5344CB8AC3E}">
        <p14:creationId xmlns:p14="http://schemas.microsoft.com/office/powerpoint/2010/main" xmlns=""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3000" dirty="0" smtClean="0">
                <a:latin typeface="Bookman Old Style" pitchFamily="18" charset="0"/>
              </a:rPr>
              <a:t>El mayor sabio o profeta no puede ser un intermediario entre el individuo y Hashem. En otras palabras, uno no puede permitir que el respeto, la admiración y la devoción del sabio o profeta invadan la relación de uno con Hashem. El sabio o profeta no puede convertirse en un sustituto material de Hashem. [5]</a:t>
            </a:r>
            <a:endParaRPr lang="es-MX" sz="3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latin typeface="Bookman Old Style" pitchFamily="18" charset="0"/>
              </a:rPr>
              <a:t>La idolatría y sus equivalentes</a:t>
            </a:r>
          </a:p>
          <a:p>
            <a:r>
              <a:rPr lang="es-ES" sz="2000" dirty="0" smtClean="0">
                <a:latin typeface="Bookman Old Style" pitchFamily="18" charset="0"/>
              </a:rPr>
              <a:t>[1] </a:t>
            </a:r>
            <a:r>
              <a:rPr lang="es-ES" sz="2000" dirty="0" err="1" smtClean="0">
                <a:latin typeface="Bookman Old Style" pitchFamily="18" charset="0"/>
              </a:rPr>
              <a:t>Rabbeinu</a:t>
            </a:r>
            <a:r>
              <a:rPr lang="es-ES" sz="2000" dirty="0" smtClean="0">
                <a:latin typeface="Bookman Old Style" pitchFamily="18" charset="0"/>
              </a:rPr>
              <a:t> Moshe ben </a:t>
            </a:r>
            <a:r>
              <a:rPr lang="es-ES" sz="2000" dirty="0" err="1" smtClean="0">
                <a:latin typeface="Bookman Old Style" pitchFamily="18" charset="0"/>
              </a:rPr>
              <a:t>Maimon</a:t>
            </a:r>
            <a:r>
              <a:rPr lang="es-ES" sz="2000" dirty="0" smtClean="0">
                <a:latin typeface="Bookman Old Style" pitchFamily="18" charset="0"/>
              </a:rPr>
              <a:t> (Rambam / Maimónides) Mishná Torá, Hiljot Avodat </a:t>
            </a:r>
            <a:r>
              <a:rPr lang="es-ES" sz="2000" dirty="0" err="1" smtClean="0">
                <a:latin typeface="Bookman Old Style" pitchFamily="18" charset="0"/>
              </a:rPr>
              <a:t>Kochavim</a:t>
            </a:r>
            <a:r>
              <a:rPr lang="es-ES" sz="2000" dirty="0" smtClean="0">
                <a:latin typeface="Bookman Old Style" pitchFamily="18" charset="0"/>
              </a:rPr>
              <a:t> 1: 1-2.</a:t>
            </a:r>
          </a:p>
          <a:p>
            <a:r>
              <a:rPr lang="es-ES" sz="2000" dirty="0" smtClean="0">
                <a:latin typeface="Bookman Old Style" pitchFamily="18" charset="0"/>
              </a:rPr>
              <a:t>[2] </a:t>
            </a:r>
            <a:r>
              <a:rPr lang="es-ES" sz="2000" dirty="0" err="1" smtClean="0">
                <a:latin typeface="Bookman Old Style" pitchFamily="18" charset="0"/>
              </a:rPr>
              <a:t>Rabbeinu</a:t>
            </a:r>
            <a:r>
              <a:rPr lang="es-ES" sz="2000" dirty="0" smtClean="0">
                <a:latin typeface="Bookman Old Style" pitchFamily="18" charset="0"/>
              </a:rPr>
              <a:t> Moshe ben Maimón (Rambam / Maimónides) Mishná Torá, Hiljot Melajim 7: 1.</a:t>
            </a:r>
          </a:p>
          <a:p>
            <a:r>
              <a:rPr lang="es-ES" sz="2000" dirty="0" smtClean="0">
                <a:latin typeface="Bookman Old Style" pitchFamily="18" charset="0"/>
              </a:rPr>
              <a:t>[3] </a:t>
            </a:r>
            <a:r>
              <a:rPr lang="es-ES" sz="2000" dirty="0" err="1" smtClean="0">
                <a:latin typeface="Bookman Old Style" pitchFamily="18" charset="0"/>
              </a:rPr>
              <a:t>Rabbeinu</a:t>
            </a:r>
            <a:r>
              <a:rPr lang="es-ES" sz="2000" dirty="0" smtClean="0">
                <a:latin typeface="Bookman Old Style" pitchFamily="18" charset="0"/>
              </a:rPr>
              <a:t> Moshe ben Maimón (Rambam / Maimónides) Mishná Torá, Hiljot Avodat </a:t>
            </a:r>
            <a:r>
              <a:rPr lang="es-ES" sz="2000" dirty="0" err="1" smtClean="0">
                <a:latin typeface="Bookman Old Style" pitchFamily="18" charset="0"/>
              </a:rPr>
              <a:t>Kochavim</a:t>
            </a:r>
            <a:r>
              <a:rPr lang="es-ES" sz="2000" dirty="0" smtClean="0">
                <a:latin typeface="Bookman Old Style" pitchFamily="18" charset="0"/>
              </a:rPr>
              <a:t> 2: 1.</a:t>
            </a:r>
          </a:p>
          <a:p>
            <a:r>
              <a:rPr lang="es-ES" sz="2000" dirty="0" smtClean="0">
                <a:latin typeface="Bookman Old Style" pitchFamily="18" charset="0"/>
              </a:rPr>
              <a:t>[4] Los sabios a los que se refiere el pasaje son aquellos cuya autoridad deriva de Moshé. Su autoridad les fue conferida a través de una cadena de sabios que se originó con Moshe. Esta forma y grado de autoridad rabínica ya no existe.</a:t>
            </a:r>
          </a:p>
          <a:p>
            <a:r>
              <a:rPr lang="es-ES" sz="2000" dirty="0" smtClean="0">
                <a:latin typeface="Bookman Old Style" pitchFamily="18" charset="0"/>
              </a:rPr>
              <a:t>[5] Este material fue desarrollado a partir de una discusión con mi Rebe, Rav Yisroel </a:t>
            </a:r>
            <a:r>
              <a:rPr lang="es-ES" sz="2000" dirty="0" err="1" smtClean="0">
                <a:latin typeface="Bookman Old Style" pitchFamily="18" charset="0"/>
              </a:rPr>
              <a:t>Chait</a:t>
            </a:r>
            <a:r>
              <a:rPr lang="es-ES" sz="2000" dirty="0" smtClean="0">
                <a:latin typeface="Bookman Old Style" pitchFamily="18" charset="0"/>
              </a:rPr>
              <a:t>.</a:t>
            </a:r>
            <a:endParaRPr lang="es-MX" sz="2000"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800" b="1" dirty="0" smtClean="0">
                <a:latin typeface="Bookman Old Style" pitchFamily="18" charset="0"/>
              </a:rPr>
              <a:t>Los Jueces y Policías interiores</a:t>
            </a:r>
            <a:endParaRPr lang="es-CO" sz="2800" b="1" noProof="1" smtClean="0">
              <a:latin typeface="Bookman Old Style" pitchFamily="18" charset="0"/>
            </a:endParaRPr>
          </a:p>
          <a:p>
            <a:r>
              <a:rPr lang="es-MX" sz="2400" b="1" i="1" dirty="0" smtClean="0">
                <a:latin typeface="Bookman Old Style" pitchFamily="18" charset="0"/>
              </a:rPr>
              <a:t>Sforno </a:t>
            </a:r>
            <a:endParaRPr lang="es-MX" b="1" i="1" dirty="0" smtClean="0">
              <a:latin typeface="Bookman Old Style" pitchFamily="18" charset="0"/>
            </a:endParaRPr>
          </a:p>
          <a:p>
            <a:r>
              <a:rPr lang="he-IL" b="1" dirty="0" smtClean="0">
                <a:latin typeface="Bookman Old Style" pitchFamily="18" charset="0"/>
              </a:rPr>
              <a:t>שופטים ושוטרים</a:t>
            </a:r>
            <a:r>
              <a:rPr lang="en-US" b="1" dirty="0" smtClean="0">
                <a:latin typeface="Bookman Old Style" pitchFamily="18" charset="0"/>
              </a:rPr>
              <a:t> </a:t>
            </a:r>
            <a:r>
              <a:rPr lang="he-IL" b="1" dirty="0" smtClean="0">
                <a:latin typeface="Bookman Old Style" pitchFamily="18" charset="0"/>
              </a:rPr>
              <a:t>, </a:t>
            </a:r>
            <a:r>
              <a:rPr lang="en-US" b="1" dirty="0" smtClean="0">
                <a:latin typeface="Bookman Old Style" pitchFamily="18" charset="0"/>
              </a:rPr>
              <a:t>-</a:t>
            </a:r>
            <a:r>
              <a:rPr lang="en-US" b="1" dirty="0" err="1" smtClean="0">
                <a:latin typeface="Bookman Old Style" pitchFamily="18" charset="0"/>
              </a:rPr>
              <a:t>shoftim</a:t>
            </a:r>
            <a:r>
              <a:rPr lang="en-US" b="1" dirty="0" smtClean="0">
                <a:latin typeface="Bookman Old Style" pitchFamily="18" charset="0"/>
              </a:rPr>
              <a:t> </a:t>
            </a:r>
            <a:r>
              <a:rPr lang="en-US" b="1" dirty="0" err="1" smtClean="0">
                <a:latin typeface="Bookman Old Style" pitchFamily="18" charset="0"/>
              </a:rPr>
              <a:t>veshotrim</a:t>
            </a:r>
            <a:endParaRPr lang="en-US" b="1" dirty="0" smtClean="0">
              <a:latin typeface="Bookman Old Style" pitchFamily="18" charset="0"/>
            </a:endParaRPr>
          </a:p>
          <a:p>
            <a:r>
              <a:rPr lang="es-MX" dirty="0" smtClean="0">
                <a:latin typeface="Bookman Old Style" pitchFamily="18" charset="0"/>
              </a:rPr>
              <a:t>Después de que Moisés había dirigido una serie de mandamientos al pueblo en general, ahora se dirigió a instruir a los líderes del pueblo en los mandamientos de especial interés para ellos. </a:t>
            </a:r>
          </a:p>
        </p:txBody>
      </p:sp>
    </p:spTree>
    <p:extLst>
      <p:ext uri="{BB962C8B-B14F-4D97-AF65-F5344CB8AC3E}">
        <p14:creationId xmlns:p14="http://schemas.microsoft.com/office/powerpoint/2010/main" xmlns=""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MX" sz="1600" b="1" i="1" dirty="0" smtClean="0">
                <a:latin typeface="Bookman Old Style" pitchFamily="18" charset="0"/>
              </a:rPr>
              <a:t>Sforno</a:t>
            </a:r>
            <a:r>
              <a:rPr lang="es-MX" sz="1600" dirty="0" smtClean="0">
                <a:latin typeface="Bookman Old Style" pitchFamily="18" charset="0"/>
              </a:rPr>
              <a:t> </a:t>
            </a:r>
            <a:endParaRPr lang="en-US" sz="1600" dirty="0" smtClean="0">
              <a:latin typeface="Bookman Old Style" pitchFamily="18" charset="0"/>
            </a:endParaRPr>
          </a:p>
          <a:p>
            <a:r>
              <a:rPr lang="en-US" dirty="0" smtClean="0">
                <a:latin typeface="Bookman Old Style" pitchFamily="18" charset="0"/>
              </a:rPr>
              <a:t>A</a:t>
            </a:r>
            <a:r>
              <a:rPr lang="es-MX" dirty="0" smtClean="0">
                <a:latin typeface="Bookman Old Style" pitchFamily="18" charset="0"/>
              </a:rPr>
              <a:t>l prestar especial atención a la observancia de estas leyes, los líderes, especialmente los jueces, reyes y profetas, podrían mantener el nivel espiritual del pueblo en general, y así garantizar la tenencia continuada de la Tierra de Israel por parte del pueblo. </a:t>
            </a:r>
          </a:p>
        </p:txBody>
      </p:sp>
    </p:spTree>
    <p:extLst>
      <p:ext uri="{BB962C8B-B14F-4D97-AF65-F5344CB8AC3E}">
        <p14:creationId xmlns:p14="http://schemas.microsoft.com/office/powerpoint/2010/main" xmlns=""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MX" dirty="0" smtClean="0">
                <a:latin typeface="Bookman Old Style" pitchFamily="18" charset="0"/>
              </a:rPr>
              <a:t>En palabras del profeta: “</a:t>
            </a:r>
            <a:r>
              <a:rPr lang="es-MX" b="1" dirty="0" err="1" smtClean="0">
                <a:latin typeface="Bookman Old Style" pitchFamily="18" charset="0"/>
              </a:rPr>
              <a:t>Aryeh</a:t>
            </a:r>
            <a:r>
              <a:rPr lang="es-MX" b="1" dirty="0" smtClean="0">
                <a:latin typeface="Bookman Old Style" pitchFamily="18" charset="0"/>
              </a:rPr>
              <a:t> </a:t>
            </a:r>
            <a:r>
              <a:rPr lang="es-MX" b="1" dirty="0" err="1" smtClean="0">
                <a:latin typeface="Bookman Old Style" pitchFamily="18" charset="0"/>
              </a:rPr>
              <a:t>sha-ag</a:t>
            </a:r>
            <a:r>
              <a:rPr lang="es-MX" b="1" dirty="0" smtClean="0">
                <a:latin typeface="Bookman Old Style" pitchFamily="18" charset="0"/>
              </a:rPr>
              <a:t> mi lo </a:t>
            </a:r>
            <a:r>
              <a:rPr lang="es-MX" b="1" dirty="0" err="1" smtClean="0">
                <a:latin typeface="Bookman Old Style" pitchFamily="18" charset="0"/>
              </a:rPr>
              <a:t>yirá</a:t>
            </a:r>
            <a:r>
              <a:rPr lang="es-MX" b="1" dirty="0" smtClean="0">
                <a:latin typeface="Bookman Old Style" pitchFamily="18" charset="0"/>
              </a:rPr>
              <a:t> -cuando ruge el león, ¿quién no tiembla?</a:t>
            </a:r>
            <a:r>
              <a:rPr lang="es-MX" dirty="0" smtClean="0">
                <a:latin typeface="Bookman Old Style" pitchFamily="18" charset="0"/>
              </a:rPr>
              <a:t>" </a:t>
            </a:r>
            <a:r>
              <a:rPr lang="es-MX" sz="2400" b="1" dirty="0" smtClean="0">
                <a:latin typeface="Bookman Old Style" pitchFamily="18" charset="0"/>
              </a:rPr>
              <a:t>(Amós 3,8) </a:t>
            </a:r>
            <a:endParaRPr lang="es-MX" b="1" dirty="0" smtClean="0">
              <a:latin typeface="Bookman Old Style" pitchFamily="18" charset="0"/>
            </a:endParaRPr>
          </a:p>
          <a:p>
            <a:r>
              <a:rPr lang="es-MX" dirty="0" smtClean="0">
                <a:latin typeface="Bookman Old Style" pitchFamily="18" charset="0"/>
              </a:rPr>
              <a:t>Tzefanías lo expresó de manera algo diferente, proporcionando grados de reacción a las personas en diversos grados de autoridad. </a:t>
            </a:r>
          </a:p>
        </p:txBody>
      </p:sp>
    </p:spTree>
    <p:extLst>
      <p:ext uri="{BB962C8B-B14F-4D97-AF65-F5344CB8AC3E}">
        <p14:creationId xmlns:p14="http://schemas.microsoft.com/office/powerpoint/2010/main" xmlns=""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MX" sz="2800" dirty="0" smtClean="0">
                <a:latin typeface="Bookman Old Style" pitchFamily="18" charset="0"/>
              </a:rPr>
              <a:t>(Tzefanías 3,3 describe a los príncipes, autoridades principales como temidos como leones rugientes, mientras que los jueces que no tienen poderes ejecutivos son temidos de la misma manera que uno teme a los lobos).</a:t>
            </a:r>
            <a:endParaRPr lang="en-US" sz="2800" dirty="0" smtClean="0">
              <a:latin typeface="Bookman Old Style" pitchFamily="18" charset="0"/>
            </a:endParaRPr>
          </a:p>
          <a:p>
            <a:r>
              <a:rPr lang="es-ES" sz="2800" i="1" dirty="0" smtClean="0">
                <a:latin typeface="Bookman Old Style" pitchFamily="18" charset="0"/>
              </a:rPr>
              <a:t>“Sus príncipes dentro de ella son leones rugientes, sus jueces, lobos vespertinos, no roen los huesos hasta la mañana”</a:t>
            </a:r>
            <a:endParaRPr lang="en-US" sz="2800"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he-IL" sz="2800" b="1" dirty="0" smtClean="0">
                <a:latin typeface="Bookman Old Style" pitchFamily="18" charset="0"/>
              </a:rPr>
              <a:t>נותן לך לשבטיך</a:t>
            </a:r>
            <a:r>
              <a:rPr lang="en-US" sz="2800" b="1" dirty="0" smtClean="0">
                <a:latin typeface="Bookman Old Style" pitchFamily="18" charset="0"/>
              </a:rPr>
              <a:t> </a:t>
            </a:r>
            <a:r>
              <a:rPr lang="he-IL" sz="2800" b="1" dirty="0" smtClean="0">
                <a:latin typeface="Bookman Old Style" pitchFamily="18" charset="0"/>
              </a:rPr>
              <a:t>, </a:t>
            </a:r>
            <a:r>
              <a:rPr lang="en-US" sz="2800" b="1" dirty="0" err="1" smtClean="0">
                <a:latin typeface="Bookman Old Style" pitchFamily="18" charset="0"/>
              </a:rPr>
              <a:t>noten</a:t>
            </a:r>
            <a:r>
              <a:rPr lang="en-US" sz="2800" b="1" dirty="0" smtClean="0">
                <a:latin typeface="Bookman Old Style" pitchFamily="18" charset="0"/>
              </a:rPr>
              <a:t> </a:t>
            </a:r>
            <a:r>
              <a:rPr lang="en-US" sz="2800" b="1" dirty="0" err="1" smtClean="0">
                <a:latin typeface="Bookman Old Style" pitchFamily="18" charset="0"/>
              </a:rPr>
              <a:t>lejá</a:t>
            </a:r>
            <a:r>
              <a:rPr lang="en-US" sz="2800" b="1" dirty="0" smtClean="0">
                <a:latin typeface="Bookman Old Style" pitchFamily="18" charset="0"/>
              </a:rPr>
              <a:t> </a:t>
            </a:r>
            <a:r>
              <a:rPr lang="en-US" sz="2800" b="1" dirty="0" err="1" smtClean="0">
                <a:latin typeface="Bookman Old Style" pitchFamily="18" charset="0"/>
              </a:rPr>
              <a:t>lishvateja</a:t>
            </a:r>
            <a:r>
              <a:rPr lang="en-US" sz="2800" b="1" dirty="0" smtClean="0">
                <a:latin typeface="Bookman Old Style" pitchFamily="18" charset="0"/>
              </a:rPr>
              <a:t>- </a:t>
            </a:r>
            <a:r>
              <a:rPr lang="es-MX" sz="2800" b="1" dirty="0" smtClean="0">
                <a:latin typeface="Bookman Old Style" pitchFamily="18" charset="0"/>
              </a:rPr>
              <a:t>en cada una de tus tribus (puertas) (ciudades) </a:t>
            </a:r>
          </a:p>
          <a:p>
            <a:r>
              <a:rPr lang="es-MX" sz="2800" dirty="0" smtClean="0">
                <a:latin typeface="Bookman Old Style" pitchFamily="18" charset="0"/>
              </a:rPr>
              <a:t>Él está a punto de darte. </a:t>
            </a:r>
          </a:p>
          <a:p>
            <a:r>
              <a:rPr lang="es-MX" sz="2800" dirty="0" smtClean="0">
                <a:latin typeface="Bookman Old Style" pitchFamily="18" charset="0"/>
              </a:rPr>
              <a:t>Debes dividir a los jueces en distritos, es decir, cada una de tus ciudades debe tener un poder judicial. Esta restricción no se aplica a la tierra conquistada fuera de los límites tradicionales de Israel; </a:t>
            </a:r>
          </a:p>
        </p:txBody>
      </p:sp>
    </p:spTree>
    <p:extLst>
      <p:ext uri="{BB962C8B-B14F-4D97-AF65-F5344CB8AC3E}">
        <p14:creationId xmlns:p14="http://schemas.microsoft.com/office/powerpoint/2010/main" xmlns="" val="26115799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MX" sz="2800" dirty="0" smtClean="0">
                <a:latin typeface="Bookman Old Style" pitchFamily="18" charset="0"/>
              </a:rPr>
              <a:t>Allí, dado que la tierra no estaba dividida en parcelas tribales, el poder judicial designado tampoco tuvo que adherirse a este patrón. </a:t>
            </a:r>
          </a:p>
          <a:p>
            <a:r>
              <a:rPr lang="es-MX" sz="2800" dirty="0" smtClean="0">
                <a:latin typeface="Bookman Old Style" pitchFamily="18" charset="0"/>
              </a:rPr>
              <a:t>Ejemplos de tales regiones son Siria, etc. </a:t>
            </a:r>
          </a:p>
          <a:p>
            <a:r>
              <a:rPr lang="he-IL" sz="2800" b="1" dirty="0" smtClean="0">
                <a:latin typeface="Bookman Old Style" pitchFamily="18" charset="0"/>
              </a:rPr>
              <a:t>משפט צדק</a:t>
            </a:r>
            <a:r>
              <a:rPr lang="en-US" sz="2800" b="1" dirty="0" smtClean="0">
                <a:latin typeface="Bookman Old Style" pitchFamily="18" charset="0"/>
              </a:rPr>
              <a:t> mishpat </a:t>
            </a:r>
            <a:r>
              <a:rPr lang="en-US" sz="2800" b="1" dirty="0" err="1" smtClean="0">
                <a:latin typeface="Bookman Old Style" pitchFamily="18" charset="0"/>
              </a:rPr>
              <a:t>tzedek</a:t>
            </a:r>
            <a:r>
              <a:rPr lang="he-IL" sz="2800" b="1" dirty="0" smtClean="0">
                <a:latin typeface="Bookman Old Style" pitchFamily="18" charset="0"/>
              </a:rPr>
              <a:t>,</a:t>
            </a:r>
            <a:r>
              <a:rPr lang="en-US" sz="2800" b="1" dirty="0" smtClean="0">
                <a:latin typeface="Bookman Old Style" pitchFamily="18" charset="0"/>
              </a:rPr>
              <a:t>-</a:t>
            </a:r>
            <a:r>
              <a:rPr lang="en-US" sz="2800" b="1" dirty="0" err="1" smtClean="0">
                <a:latin typeface="Bookman Old Style" pitchFamily="18" charset="0"/>
              </a:rPr>
              <a:t>juicios</a:t>
            </a:r>
            <a:r>
              <a:rPr lang="en-US" sz="2800" b="1" dirty="0" smtClean="0">
                <a:latin typeface="Bookman Old Style" pitchFamily="18" charset="0"/>
              </a:rPr>
              <a:t> </a:t>
            </a:r>
            <a:r>
              <a:rPr lang="en-US" sz="2800" b="1" dirty="0" err="1" smtClean="0">
                <a:latin typeface="Bookman Old Style" pitchFamily="18" charset="0"/>
              </a:rPr>
              <a:t>justos</a:t>
            </a:r>
            <a:endParaRPr lang="en-US" sz="2800" b="1" dirty="0" smtClean="0">
              <a:latin typeface="Bookman Old Style" pitchFamily="18" charset="0"/>
            </a:endParaRPr>
          </a:p>
          <a:p>
            <a:r>
              <a:rPr lang="es-MX" sz="2800" dirty="0" smtClean="0">
                <a:latin typeface="Bookman Old Style" pitchFamily="18" charset="0"/>
              </a:rPr>
              <a:t>Al escuchar las quejas de los litigantes se debe esperar que las decisiones resultantes sean justas</a:t>
            </a:r>
            <a:r>
              <a:rPr lang="es-MX" sz="2800" b="1" dirty="0" smtClean="0">
                <a:latin typeface="Bookman Old Style" pitchFamily="18" charset="0"/>
              </a:rPr>
              <a:t>, </a:t>
            </a:r>
            <a:r>
              <a:rPr lang="he-IL" sz="2800" b="1" dirty="0" smtClean="0">
                <a:latin typeface="Bookman Old Style" pitchFamily="18" charset="0"/>
              </a:rPr>
              <a:t>צדק</a:t>
            </a:r>
            <a:r>
              <a:rPr lang="en-US" sz="2800" b="1" dirty="0" smtClean="0">
                <a:latin typeface="Bookman Old Style" pitchFamily="18" charset="0"/>
              </a:rPr>
              <a:t> </a:t>
            </a:r>
            <a:r>
              <a:rPr lang="he-IL" sz="2800" b="1" dirty="0" smtClean="0">
                <a:latin typeface="Bookman Old Style" pitchFamily="18" charset="0"/>
              </a:rPr>
              <a:t>, </a:t>
            </a:r>
            <a:r>
              <a:rPr lang="es-MX" sz="2800" b="1" dirty="0" smtClean="0">
                <a:latin typeface="Bookman Old Style" pitchFamily="18" charset="0"/>
              </a:rPr>
              <a:t>justas</a:t>
            </a:r>
            <a:r>
              <a:rPr lang="es-MX" sz="2800" dirty="0" smtClean="0">
                <a:latin typeface="Bookman Old Style" pitchFamily="18" charset="0"/>
              </a:rPr>
              <a:t>. </a:t>
            </a:r>
            <a:endParaRPr lang="en-US" sz="2800" i="1"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n-US" sz="2000" b="1" i="1" dirty="0" smtClean="0">
                <a:latin typeface="Bookman Old Style" pitchFamily="18" charset="0"/>
              </a:rPr>
              <a:t>Devarim Rabáh 5:1</a:t>
            </a:r>
          </a:p>
          <a:p>
            <a:r>
              <a:rPr lang="es-ES" sz="2400" dirty="0" smtClean="0">
                <a:latin typeface="Bookman Old Style" pitchFamily="18" charset="0"/>
              </a:rPr>
              <a:t>Está escrito</a:t>
            </a:r>
            <a:r>
              <a:rPr lang="es-ES" sz="1800" dirty="0" smtClean="0">
                <a:latin typeface="Bookman Old Style" pitchFamily="18" charset="0"/>
              </a:rPr>
              <a:t> </a:t>
            </a:r>
            <a:r>
              <a:rPr lang="es-ES" sz="1800" b="1" dirty="0" smtClean="0">
                <a:latin typeface="Bookman Old Style" pitchFamily="18" charset="0"/>
              </a:rPr>
              <a:t>(Deuteronomio 21: 5) </a:t>
            </a:r>
            <a:r>
              <a:rPr lang="es-ES" sz="2400" dirty="0" smtClean="0">
                <a:latin typeface="Bookman Old Style" pitchFamily="18" charset="0"/>
              </a:rPr>
              <a:t>, "Entonces los sacerdotes, los hijos de </a:t>
            </a:r>
            <a:r>
              <a:rPr lang="es-ES" sz="2400" dirty="0" err="1" smtClean="0">
                <a:latin typeface="Bookman Old Style" pitchFamily="18" charset="0"/>
              </a:rPr>
              <a:t>Leví</a:t>
            </a:r>
            <a:r>
              <a:rPr lang="es-ES" sz="2400" dirty="0" smtClean="0">
                <a:latin typeface="Bookman Old Style" pitchFamily="18" charset="0"/>
              </a:rPr>
              <a:t>, se presentarán, porque el Señor tu Dios los ha elegido para que Le sirvan y para bendecir en el nombre del Señor, y por su palabra toda disputa y toda aflicción de piel será resuelta ". – </a:t>
            </a:r>
          </a:p>
          <a:p>
            <a:r>
              <a:rPr lang="en-US" sz="2000" b="1" dirty="0" err="1" smtClean="0">
                <a:latin typeface="Bookman Old Style" pitchFamily="18" charset="0"/>
              </a:rPr>
              <a:t>Venigshu</a:t>
            </a:r>
            <a:r>
              <a:rPr lang="en-US" sz="2000" b="1" dirty="0" smtClean="0">
                <a:latin typeface="Bookman Old Style" pitchFamily="18" charset="0"/>
              </a:rPr>
              <a:t> </a:t>
            </a:r>
            <a:r>
              <a:rPr lang="en-US" sz="2000" b="1" dirty="0" err="1" smtClean="0">
                <a:latin typeface="Bookman Old Style" pitchFamily="18" charset="0"/>
              </a:rPr>
              <a:t>hakohanim</a:t>
            </a:r>
            <a:r>
              <a:rPr lang="en-US" sz="2000" b="1" dirty="0" smtClean="0">
                <a:latin typeface="Bookman Old Style" pitchFamily="18" charset="0"/>
              </a:rPr>
              <a:t> </a:t>
            </a:r>
            <a:r>
              <a:rPr lang="en-US" sz="2000" b="1" dirty="0" err="1" smtClean="0">
                <a:latin typeface="Bookman Old Style" pitchFamily="18" charset="0"/>
              </a:rPr>
              <a:t>beney</a:t>
            </a:r>
            <a:r>
              <a:rPr lang="en-US" sz="2000" b="1" dirty="0" smtClean="0">
                <a:latin typeface="Bookman Old Style" pitchFamily="18" charset="0"/>
              </a:rPr>
              <a:t> Levi ki </a:t>
            </a:r>
            <a:r>
              <a:rPr lang="en-US" sz="2000" b="1" dirty="0" err="1" smtClean="0">
                <a:latin typeface="Bookman Old Style" pitchFamily="18" charset="0"/>
              </a:rPr>
              <a:t>vam</a:t>
            </a:r>
            <a:r>
              <a:rPr lang="en-US" sz="2000" b="1" dirty="0" smtClean="0">
                <a:latin typeface="Bookman Old Style" pitchFamily="18" charset="0"/>
              </a:rPr>
              <a:t> </a:t>
            </a:r>
            <a:r>
              <a:rPr lang="en-US" sz="2000" b="1" dirty="0" err="1" smtClean="0">
                <a:latin typeface="Bookman Old Style" pitchFamily="18" charset="0"/>
              </a:rPr>
              <a:t>bajar</a:t>
            </a:r>
            <a:r>
              <a:rPr lang="en-US" sz="2000" b="1" dirty="0" smtClean="0">
                <a:latin typeface="Bookman Old Style" pitchFamily="18" charset="0"/>
              </a:rPr>
              <a:t> </a:t>
            </a:r>
            <a:r>
              <a:rPr lang="en-US" sz="2000" b="1" dirty="0" err="1" smtClean="0">
                <a:latin typeface="Bookman Old Style" pitchFamily="18" charset="0"/>
              </a:rPr>
              <a:t>Adonay</a:t>
            </a:r>
            <a:r>
              <a:rPr lang="en-US" sz="2000" b="1" dirty="0" smtClean="0">
                <a:latin typeface="Bookman Old Style" pitchFamily="18" charset="0"/>
              </a:rPr>
              <a:t> </a:t>
            </a:r>
            <a:r>
              <a:rPr lang="en-US" sz="2000" b="1" dirty="0" err="1" smtClean="0">
                <a:latin typeface="Bookman Old Style" pitchFamily="18" charset="0"/>
              </a:rPr>
              <a:t>Eloheyja</a:t>
            </a:r>
            <a:r>
              <a:rPr lang="en-US" sz="2000" b="1" dirty="0" smtClean="0">
                <a:latin typeface="Bookman Old Style" pitchFamily="18" charset="0"/>
              </a:rPr>
              <a:t> </a:t>
            </a:r>
            <a:r>
              <a:rPr lang="en-US" sz="2000" b="1" dirty="0" err="1" smtClean="0">
                <a:latin typeface="Bookman Old Style" pitchFamily="18" charset="0"/>
              </a:rPr>
              <a:t>lesharto</a:t>
            </a:r>
            <a:r>
              <a:rPr lang="en-US" sz="2000" b="1" dirty="0" smtClean="0">
                <a:latin typeface="Bookman Old Style" pitchFamily="18" charset="0"/>
              </a:rPr>
              <a:t> </a:t>
            </a:r>
            <a:r>
              <a:rPr lang="en-US" sz="2000" b="1" dirty="0" err="1" smtClean="0">
                <a:latin typeface="Bookman Old Style" pitchFamily="18" charset="0"/>
              </a:rPr>
              <a:t>ulevarej</a:t>
            </a:r>
            <a:r>
              <a:rPr lang="en-US" sz="2000" b="1" dirty="0" smtClean="0">
                <a:latin typeface="Bookman Old Style" pitchFamily="18" charset="0"/>
              </a:rPr>
              <a:t> </a:t>
            </a:r>
            <a:r>
              <a:rPr lang="en-US" sz="2000" b="1" dirty="0" err="1" smtClean="0">
                <a:latin typeface="Bookman Old Style" pitchFamily="18" charset="0"/>
              </a:rPr>
              <a:t>beshem</a:t>
            </a:r>
            <a:r>
              <a:rPr lang="en-US" sz="2000" b="1" dirty="0" smtClean="0">
                <a:latin typeface="Bookman Old Style" pitchFamily="18" charset="0"/>
              </a:rPr>
              <a:t> </a:t>
            </a:r>
            <a:r>
              <a:rPr lang="en-US" sz="2000" b="1" dirty="0" err="1" smtClean="0">
                <a:latin typeface="Bookman Old Style" pitchFamily="18" charset="0"/>
              </a:rPr>
              <a:t>Adonay</a:t>
            </a:r>
            <a:r>
              <a:rPr lang="en-US" sz="2000" b="1" dirty="0" smtClean="0">
                <a:latin typeface="Bookman Old Style" pitchFamily="18" charset="0"/>
              </a:rPr>
              <a:t> </a:t>
            </a:r>
            <a:r>
              <a:rPr lang="en-US" sz="2000" b="1" dirty="0" err="1" smtClean="0">
                <a:latin typeface="Bookman Old Style" pitchFamily="18" charset="0"/>
              </a:rPr>
              <a:t>ve'al-pihem</a:t>
            </a:r>
            <a:r>
              <a:rPr lang="en-US" sz="2000" b="1" dirty="0" smtClean="0">
                <a:latin typeface="Bookman Old Style" pitchFamily="18" charset="0"/>
              </a:rPr>
              <a:t> </a:t>
            </a:r>
            <a:r>
              <a:rPr lang="en-US" sz="2000" b="1" dirty="0" err="1" smtClean="0">
                <a:latin typeface="Bookman Old Style" pitchFamily="18" charset="0"/>
              </a:rPr>
              <a:t>yiheyeh</a:t>
            </a:r>
            <a:r>
              <a:rPr lang="en-US" sz="2000" b="1" dirty="0" smtClean="0">
                <a:latin typeface="Bookman Old Style" pitchFamily="18" charset="0"/>
              </a:rPr>
              <a:t> kol-</a:t>
            </a:r>
            <a:r>
              <a:rPr lang="en-US" sz="2000" b="1" dirty="0" err="1" smtClean="0">
                <a:latin typeface="Bookman Old Style" pitchFamily="18" charset="0"/>
              </a:rPr>
              <a:t>riv</a:t>
            </a:r>
            <a:r>
              <a:rPr lang="en-US" sz="2000" b="1" dirty="0" smtClean="0">
                <a:latin typeface="Bookman Old Style" pitchFamily="18" charset="0"/>
              </a:rPr>
              <a:t> </a:t>
            </a:r>
            <a:r>
              <a:rPr lang="en-US" sz="2000" b="1" dirty="0" err="1" smtClean="0">
                <a:latin typeface="Bookman Old Style" pitchFamily="18" charset="0"/>
              </a:rPr>
              <a:t>vecol-naga</a:t>
            </a:r>
            <a:r>
              <a:rPr lang="en-US" sz="2000" b="1" dirty="0" smtClean="0">
                <a:latin typeface="Bookman Old Style" pitchFamily="18" charset="0"/>
              </a:rPr>
              <a:t>. </a:t>
            </a:r>
          </a:p>
        </p:txBody>
      </p:sp>
    </p:spTree>
    <p:extLst>
      <p:ext uri="{BB962C8B-B14F-4D97-AF65-F5344CB8AC3E}">
        <p14:creationId xmlns:p14="http://schemas.microsoft.com/office/powerpoint/2010/main" xmlns="" val="2611579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n-US" sz="1600" b="1" i="1" dirty="0" smtClean="0">
                <a:latin typeface="Bookman Old Style" pitchFamily="18" charset="0"/>
              </a:rPr>
              <a:t>Devarim Rabáh 5:1</a:t>
            </a:r>
          </a:p>
          <a:p>
            <a:r>
              <a:rPr lang="es-ES" sz="2800" dirty="0" smtClean="0">
                <a:latin typeface="Bookman Old Style" pitchFamily="18" charset="0"/>
              </a:rPr>
              <a:t>Ven a ver la relación entre las aflicciones de la piel y las disputas. Así como las aflicciones de la piel [se examinan] durante el día, así también [se hacen] juicios durante el día. </a:t>
            </a:r>
          </a:p>
          <a:p>
            <a:r>
              <a:rPr lang="es-ES" sz="2800" dirty="0" smtClean="0">
                <a:latin typeface="Bookman Old Style" pitchFamily="18" charset="0"/>
              </a:rPr>
              <a:t>Así como las disputas excluyen a los parientes [como testigos], también las aflicciones de la piel excluyen a los parientes [como examinadores]. </a:t>
            </a:r>
          </a:p>
        </p:txBody>
      </p:sp>
    </p:spTree>
    <p:extLst>
      <p:ext uri="{BB962C8B-B14F-4D97-AF65-F5344CB8AC3E}">
        <p14:creationId xmlns:p14="http://schemas.microsoft.com/office/powerpoint/2010/main" xmlns="" val="261157990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n-US" sz="1800" b="1" i="1" dirty="0" smtClean="0">
                <a:latin typeface="Bookman Old Style" pitchFamily="18" charset="0"/>
              </a:rPr>
              <a:t>Devarim Rabáh 5:1</a:t>
            </a:r>
          </a:p>
          <a:p>
            <a:r>
              <a:rPr lang="es-ES" sz="3000" dirty="0" smtClean="0">
                <a:latin typeface="Bookman Old Style" pitchFamily="18" charset="0"/>
              </a:rPr>
              <a:t>El rabino Shimon ben Gamliel dijo: No te burles de la ley, porque es una de las tres patas del mundo.</a:t>
            </a:r>
          </a:p>
          <a:p>
            <a:r>
              <a:rPr lang="es-ES" sz="3000" dirty="0" smtClean="0">
                <a:latin typeface="Bookman Old Style" pitchFamily="18" charset="0"/>
              </a:rPr>
              <a:t> ¿Por qué? </a:t>
            </a:r>
          </a:p>
          <a:p>
            <a:r>
              <a:rPr lang="es-ES" sz="3000" dirty="0" smtClean="0">
                <a:latin typeface="Bookman Old Style" pitchFamily="18" charset="0"/>
              </a:rPr>
              <a:t>Para los sabios enseñados, (Pirké Avot 1:18) "En tres cosas se apoya el mundo: en la ley, en la verdad y en la paz". </a:t>
            </a:r>
          </a:p>
        </p:txBody>
      </p:sp>
    </p:spTree>
    <p:extLst>
      <p:ext uri="{BB962C8B-B14F-4D97-AF65-F5344CB8AC3E}">
        <p14:creationId xmlns:p14="http://schemas.microsoft.com/office/powerpoint/2010/main" xmlns="" val="261157990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dirty="0" smtClean="0">
                <a:latin typeface="Bookman Old Style" pitchFamily="18" charset="0"/>
              </a:rPr>
              <a:t>Fíjate que si perviertes la ley, has conmocionado al mundo, porque es una de sus piernas. </a:t>
            </a:r>
          </a:p>
          <a:p>
            <a:r>
              <a:rPr lang="es-ES" dirty="0" smtClean="0">
                <a:latin typeface="Bookman Old Style" pitchFamily="18" charset="0"/>
              </a:rPr>
              <a:t>Nuestros rabinos dicen: El poder de la ley es feroz, porque es una de las piernas de la Silla de la Gloria. </a:t>
            </a:r>
          </a:p>
          <a:p>
            <a:r>
              <a:rPr lang="es-ES" dirty="0" smtClean="0">
                <a:latin typeface="Bookman Old Style" pitchFamily="18" charset="0"/>
              </a:rPr>
              <a:t>¿Como sabemos? (Salmos 89:15)</a:t>
            </a:r>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sz="2000" b="1" dirty="0" smtClean="0">
                <a:latin typeface="Bookman Old Style" pitchFamily="18" charset="0"/>
              </a:rPr>
              <a:t>(Salmos 89:15) </a:t>
            </a:r>
            <a:r>
              <a:rPr lang="es-ES" sz="2800" dirty="0" smtClean="0">
                <a:latin typeface="Bookman Old Style" pitchFamily="18" charset="0"/>
              </a:rPr>
              <a:t>"La justicia y el derecho son el fundamento de Tu trono; el amor y la fidelidad van delante de Ti". </a:t>
            </a:r>
          </a:p>
          <a:p>
            <a:r>
              <a:rPr lang="es-ES" sz="2800" dirty="0" smtClean="0">
                <a:latin typeface="Bookman Old Style" pitchFamily="18" charset="0"/>
              </a:rPr>
              <a:t>El Santo, bendito sea, dice: Dado que el castigo de la ley es feroz, ten cuidado. ¿De dónde sabemos esto? De lo que leemos sobre el tema, </a:t>
            </a:r>
            <a:r>
              <a:rPr lang="es-ES" sz="2000" b="1" dirty="0" smtClean="0">
                <a:latin typeface="Bookman Old Style" pitchFamily="18" charset="0"/>
              </a:rPr>
              <a:t>(Deuteronomio 16:18) </a:t>
            </a:r>
            <a:r>
              <a:rPr lang="es-ES" sz="2800" dirty="0" smtClean="0">
                <a:latin typeface="Bookman Old Style" pitchFamily="18" charset="0"/>
              </a:rPr>
              <a:t>"Jueces y oficiales designarás para ti”.</a:t>
            </a:r>
          </a:p>
          <a:p>
            <a:endParaRPr lang="en-US" dirty="0"/>
          </a:p>
        </p:txBody>
      </p:sp>
    </p:spTree>
    <p:extLst>
      <p:ext uri="{BB962C8B-B14F-4D97-AF65-F5344CB8AC3E}">
        <p14:creationId xmlns:p14="http://schemas.microsoft.com/office/powerpoint/2010/main" xmlns="" val="26115799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sz="2000" b="1" dirty="0" smtClean="0">
                <a:latin typeface="Bookman Old Style" pitchFamily="18" charset="0"/>
              </a:rPr>
              <a:t>Noam </a:t>
            </a:r>
            <a:r>
              <a:rPr lang="es-ES" sz="2000" b="1" dirty="0" err="1" smtClean="0">
                <a:latin typeface="Bookman Old Style" pitchFamily="18" charset="0"/>
              </a:rPr>
              <a:t>Elimelech</a:t>
            </a:r>
            <a:r>
              <a:rPr lang="es-ES" sz="2000" b="1" dirty="0" smtClean="0">
                <a:latin typeface="Bookman Old Style" pitchFamily="18" charset="0"/>
              </a:rPr>
              <a:t>, </a:t>
            </a:r>
            <a:r>
              <a:rPr lang="es-ES" sz="2000" b="1" dirty="0" err="1" smtClean="0">
                <a:latin typeface="Bookman Old Style" pitchFamily="18" charset="0"/>
              </a:rPr>
              <a:t>Sefer</a:t>
            </a:r>
            <a:r>
              <a:rPr lang="es-ES" sz="2000" b="1" dirty="0" smtClean="0">
                <a:latin typeface="Bookman Old Style" pitchFamily="18" charset="0"/>
              </a:rPr>
              <a:t> Devarim, Shoftim 1: 1-2 Jueces [</a:t>
            </a:r>
            <a:r>
              <a:rPr lang="es-ES" sz="2000" b="1" dirty="0" err="1" smtClean="0">
                <a:latin typeface="Bookman Old Style" pitchFamily="18" charset="0"/>
              </a:rPr>
              <a:t>shoftim</a:t>
            </a:r>
            <a:r>
              <a:rPr lang="es-ES" sz="2000" b="1" dirty="0" smtClean="0">
                <a:latin typeface="Bookman Old Style" pitchFamily="18" charset="0"/>
              </a:rPr>
              <a:t>] y Oficiales, etc., </a:t>
            </a:r>
          </a:p>
          <a:p>
            <a:r>
              <a:rPr lang="es-ES" sz="2800" dirty="0" smtClean="0">
                <a:latin typeface="Bookman Old Style" pitchFamily="18" charset="0"/>
              </a:rPr>
              <a:t>Explicamos esto a través de lo que está escrito en la Gemará "los justos son gobernados [</a:t>
            </a:r>
            <a:r>
              <a:rPr lang="es-ES" sz="2800" b="1" dirty="0" smtClean="0">
                <a:latin typeface="Bookman Old Style" pitchFamily="18" charset="0"/>
              </a:rPr>
              <a:t>shoftán</a:t>
            </a:r>
            <a:r>
              <a:rPr lang="es-ES" sz="2800" dirty="0" smtClean="0">
                <a:latin typeface="Bookman Old Style" pitchFamily="18" charset="0"/>
              </a:rPr>
              <a:t>] por su inclinación al bien, etc." </a:t>
            </a:r>
            <a:r>
              <a:rPr lang="es-ES" sz="1800" b="1" dirty="0" smtClean="0">
                <a:latin typeface="Bookman Old Style" pitchFamily="18" charset="0"/>
              </a:rPr>
              <a:t>(Berajot 61b). </a:t>
            </a:r>
            <a:r>
              <a:rPr lang="es-ES" sz="2800" dirty="0" smtClean="0">
                <a:latin typeface="Bookman Old Style" pitchFamily="18" charset="0"/>
              </a:rPr>
              <a:t>La explicación es que el camino de los justos es que tienen (internamente) un reprendedor que los reprende en cada acción que toman, </a:t>
            </a:r>
          </a:p>
        </p:txBody>
      </p:sp>
    </p:spTree>
    <p:extLst>
      <p:ext uri="{BB962C8B-B14F-4D97-AF65-F5344CB8AC3E}">
        <p14:creationId xmlns:p14="http://schemas.microsoft.com/office/powerpoint/2010/main" xmlns="" val="261157990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dirty="0" smtClean="0">
                <a:latin typeface="Bookman Old Style" pitchFamily="18" charset="0"/>
              </a:rPr>
              <a:t>Los reprende en sus caras y les muestra que incluso aun en sus buenas obras cómo les hizo falta y cómo no lo hicieron apropiadamente (lit. según la Halajá) para hacerlos por el bien del Creador, Alabado sea, y este es "el impulso de hacer el bien los gobierna". </a:t>
            </a:r>
          </a:p>
        </p:txBody>
      </p:sp>
    </p:spTree>
    <p:extLst>
      <p:ext uri="{BB962C8B-B14F-4D97-AF65-F5344CB8AC3E}">
        <p14:creationId xmlns:p14="http://schemas.microsoft.com/office/powerpoint/2010/main" xmlns="" val="26115799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dirty="0" smtClean="0">
                <a:latin typeface="Bookman Old Style" pitchFamily="18" charset="0"/>
              </a:rPr>
              <a:t>Esto no es lo que les sucede a los malos, a quienes todo está al revés, ya que todas sus obras son buenas a sus ojos, e incluso las malas acciones que hacen el impulso de hacer el mal les muestra que hicieron algo bueno, y esto es "el impulso de hacer el mal los gobierna". </a:t>
            </a:r>
          </a:p>
        </p:txBody>
      </p:sp>
    </p:spTree>
    <p:extLst>
      <p:ext uri="{BB962C8B-B14F-4D97-AF65-F5344CB8AC3E}">
        <p14:creationId xmlns:p14="http://schemas.microsoft.com/office/powerpoint/2010/main" xmlns="" val="261157990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sz="2800" dirty="0" smtClean="0">
                <a:latin typeface="Bookman Old Style" pitchFamily="18" charset="0"/>
              </a:rPr>
              <a:t>"Los medianos se rigen por ambos", como dice El tanna "como nosotros, los medianos".</a:t>
            </a:r>
          </a:p>
          <a:p>
            <a:r>
              <a:rPr lang="es-ES" sz="2800" dirty="0" smtClean="0">
                <a:latin typeface="Bookman Old Style" pitchFamily="18" charset="0"/>
              </a:rPr>
              <a:t>Es decir, una persona necesita fortalecerse con estas dos formas, disputar siempre internamente sobre las propias acciones, verse a sí mismo todo el tiempo falto en el trabajo (</a:t>
            </a:r>
            <a:r>
              <a:rPr lang="es-ES" sz="2800" b="1" i="1" dirty="0" smtClean="0">
                <a:latin typeface="Bookman Old Style" pitchFamily="18" charset="0"/>
              </a:rPr>
              <a:t>Avodá</a:t>
            </a:r>
            <a:r>
              <a:rPr lang="es-ES" sz="2800" dirty="0" smtClean="0">
                <a:latin typeface="Bookman Old Style" pitchFamily="18" charset="0"/>
              </a:rPr>
              <a:t>, también adoración) al Santo, y que no ha cumplido con su obligación. </a:t>
            </a:r>
          </a:p>
        </p:txBody>
      </p:sp>
    </p:spTree>
    <p:extLst>
      <p:ext uri="{BB962C8B-B14F-4D97-AF65-F5344CB8AC3E}">
        <p14:creationId xmlns:p14="http://schemas.microsoft.com/office/powerpoint/2010/main" xmlns="" val="26115799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sz="3000" dirty="0" smtClean="0">
                <a:latin typeface="Bookman Old Style" pitchFamily="18" charset="0"/>
              </a:rPr>
              <a:t>Cuando una persona cumple una de las mitzvot de Dios, uno necesita entender y comprender muy bien que no lo hizo con todos los requisitos en cuanto a claridad (lucidez) y mérito como apropiado para Hashem el Alabado, y entonces uno se verá a sí mismo como humilde y despreciado a los ojos de uno, </a:t>
            </a:r>
          </a:p>
        </p:txBody>
      </p:sp>
    </p:spTree>
    <p:extLst>
      <p:ext uri="{BB962C8B-B14F-4D97-AF65-F5344CB8AC3E}">
        <p14:creationId xmlns:p14="http://schemas.microsoft.com/office/powerpoint/2010/main" xmlns="" val="26115799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sz="3000" dirty="0" smtClean="0">
                <a:latin typeface="Bookman Old Style" pitchFamily="18" charset="0"/>
              </a:rPr>
              <a:t>y sin embargo uno no debe, Dios no lo quiera, considerarse malvado, porque en ese caso uno no podrá tener corazón para hacer una mitzvá o estudiar Torá u orar, y qué ¿esto es? ¿Un acontecimiento kosher y directo? Por supuesto que no. Uno, en ese caso, se desespera y dice que no es capaz de hacer esto. </a:t>
            </a:r>
          </a:p>
        </p:txBody>
      </p:sp>
    </p:spTree>
    <p:extLst>
      <p:ext uri="{BB962C8B-B14F-4D97-AF65-F5344CB8AC3E}">
        <p14:creationId xmlns:p14="http://schemas.microsoft.com/office/powerpoint/2010/main" xmlns="" val="26115799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sz="2800" dirty="0" smtClean="0">
                <a:latin typeface="Bookman Old Style" pitchFamily="18" charset="0"/>
              </a:rPr>
              <a:t>Encontramos que una persona necesita fortalecer estos dos niveles intencionalmente juntos para que sean perfectos dentro de uno mismo, como dicen los rabinos de bendita memoria "con todo su corazón - con sus dos inclinaciones", y esto es "como nosotros, los del medio” y “los medianos son gobernados por ambos".</a:t>
            </a:r>
            <a:endParaRPr lang="en-US" sz="2800"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sz="2800" dirty="0" smtClean="0">
                <a:latin typeface="Bookman Old Style" pitchFamily="18" charset="0"/>
              </a:rPr>
              <a:t>Y esto es "jueces y oficiales nombrarás" </a:t>
            </a:r>
            <a:r>
              <a:rPr lang="es-ES" sz="1800" b="1" dirty="0" smtClean="0">
                <a:latin typeface="Bookman Old Style" pitchFamily="18" charset="0"/>
              </a:rPr>
              <a:t>(Deuteronomio 16:18): </a:t>
            </a:r>
            <a:r>
              <a:rPr lang="es-ES" sz="2800" dirty="0" smtClean="0">
                <a:latin typeface="Bookman Old Style" pitchFamily="18" charset="0"/>
              </a:rPr>
              <a:t>una pista para los dos jueces hablados antes </a:t>
            </a:r>
            <a:r>
              <a:rPr lang="es-ES" sz="1800" dirty="0" smtClean="0">
                <a:latin typeface="Bookman Old Style" pitchFamily="18" charset="0"/>
              </a:rPr>
              <a:t>[párrafo 1] </a:t>
            </a:r>
            <a:r>
              <a:rPr lang="es-ES" sz="2800" dirty="0" smtClean="0">
                <a:latin typeface="Bookman Old Style" pitchFamily="18" charset="0"/>
              </a:rPr>
              <a:t>que son el impulso al bien y el impulso al mal, y el texto designa el impulso al bien con la expresión "oficiales", ya que es como el policía que controla a las personas sin hacerles daño/maldad, </a:t>
            </a:r>
          </a:p>
        </p:txBody>
      </p:sp>
    </p:spTree>
    <p:extLst>
      <p:ext uri="{BB962C8B-B14F-4D97-AF65-F5344CB8AC3E}">
        <p14:creationId xmlns:p14="http://schemas.microsoft.com/office/powerpoint/2010/main" xmlns="" val="261157990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600" b="1" dirty="0" smtClean="0">
                <a:latin typeface="Bookman Old Style" pitchFamily="18" charset="0"/>
              </a:rPr>
              <a:t>Los Jueces y Policías interiores</a:t>
            </a:r>
            <a:endParaRPr lang="es-CO" sz="1600" b="1" noProof="1" smtClean="0">
              <a:latin typeface="Bookman Old Style" pitchFamily="18" charset="0"/>
            </a:endParaRPr>
          </a:p>
          <a:p>
            <a:r>
              <a:rPr lang="es-ES" dirty="0" smtClean="0">
                <a:latin typeface="Bookman Old Style" pitchFamily="18" charset="0"/>
              </a:rPr>
              <a:t>También el impulso al bien es el que reprende y castiga a una persona con el bastón de su boca, y muestra a la persona lo que le falta a su devoción. </a:t>
            </a:r>
          </a:p>
          <a:p>
            <a:r>
              <a:rPr lang="es-ES" dirty="0" smtClean="0">
                <a:latin typeface="Bookman Old Style" pitchFamily="18" charset="0"/>
              </a:rPr>
              <a:t>"En / En todas tus puertas" [se usa] porque para todo lo relacionado con una mitzvá y con la santidad hay una puerta propia, </a:t>
            </a:r>
          </a:p>
        </p:txBody>
      </p:sp>
    </p:spTree>
    <p:extLst>
      <p:ext uri="{BB962C8B-B14F-4D97-AF65-F5344CB8AC3E}">
        <p14:creationId xmlns:p14="http://schemas.microsoft.com/office/powerpoint/2010/main" xmlns="" val="26115799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buNone/>
            </a:pPr>
            <a:r>
              <a:rPr lang="es-CO" sz="1800" b="1" dirty="0" smtClean="0">
                <a:latin typeface="Bookman Old Style" pitchFamily="18" charset="0"/>
              </a:rPr>
              <a:t>Los Jueces y Policías interiores</a:t>
            </a:r>
            <a:endParaRPr lang="es-CO" sz="1800" b="1" noProof="1" smtClean="0">
              <a:latin typeface="Bookman Old Style" pitchFamily="18" charset="0"/>
            </a:endParaRPr>
          </a:p>
          <a:p>
            <a:r>
              <a:rPr lang="es-ES" dirty="0" smtClean="0">
                <a:latin typeface="Bookman Old Style" pitchFamily="18" charset="0"/>
              </a:rPr>
              <a:t>y todo lo que una persona hace en este mundo, ya sea Torá, oración o algún santo [acto], la persona abre la puerta de esa mitzvá, y esto es "en todas tus puertas".</a:t>
            </a:r>
          </a:p>
          <a:p>
            <a:endParaRPr lang="en-US" dirty="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Devarim 16:18 – 21:9 </a:t>
            </a:r>
            <a:r>
              <a:rPr lang="es-CO" sz="2000" b="1" noProof="1" smtClean="0">
                <a:latin typeface="Bookman Old Style" pitchFamily="18" charset="0"/>
              </a:rPr>
              <a:t>y Yeshayahu 51:12 al 52:12</a:t>
            </a:r>
          </a:p>
          <a:p>
            <a:r>
              <a:rPr lang="es-MX" i="1" dirty="0" smtClean="0">
                <a:latin typeface="Bookman Old Style" pitchFamily="18" charset="0"/>
              </a:rPr>
              <a:t>Parashat Shoftim Preguntas de debate</a:t>
            </a:r>
            <a:endParaRPr lang="en-US" i="1" dirty="0" smtClean="0">
              <a:latin typeface="Bookman Old Style" pitchFamily="18" charset="0"/>
            </a:endParaRPr>
          </a:p>
          <a:p>
            <a:r>
              <a:rPr lang="es-MX" dirty="0" smtClean="0">
                <a:latin typeface="Bookman Old Style" pitchFamily="18" charset="0"/>
              </a:rPr>
              <a:t>1) ¿Por qué es tan importante tener dos o tres testigos de un delito en lugar de solo uno?</a:t>
            </a:r>
            <a:endParaRPr lang="en-US" dirty="0" smtClean="0">
              <a:latin typeface="Bookman Old Style" pitchFamily="18" charset="0"/>
            </a:endParaRPr>
          </a:p>
          <a:p>
            <a:r>
              <a:rPr lang="es-MX" dirty="0" smtClean="0">
                <a:latin typeface="Bookman Old Style" pitchFamily="18" charset="0"/>
              </a:rPr>
              <a:t>2) ¿Qué es la justicia? ¿Por qué la justicia es tan importante para Dios y para la humanidad? ¿Es este un mundo justo?</a:t>
            </a:r>
            <a:endParaRPr lang="en-US" dirty="0" smtClean="0">
              <a:latin typeface="Bookman Old Style" pitchFamily="18" charset="0"/>
            </a:endParaRPr>
          </a:p>
        </p:txBody>
      </p:sp>
    </p:spTree>
    <p:extLst>
      <p:ext uri="{BB962C8B-B14F-4D97-AF65-F5344CB8AC3E}">
        <p14:creationId xmlns:p14="http://schemas.microsoft.com/office/powerpoint/2010/main" xmlns="" val="261157990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DEVARIM   SHOFTIM</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Devarim 16:18 – 21:9 </a:t>
            </a:r>
            <a:r>
              <a:rPr lang="es-CO" sz="2000" b="1" noProof="1" smtClean="0">
                <a:latin typeface="Bookman Old Style" pitchFamily="18" charset="0"/>
              </a:rPr>
              <a:t>y Yeshayahu 51:12 al 52:12</a:t>
            </a:r>
          </a:p>
          <a:p>
            <a:r>
              <a:rPr lang="es-MX" sz="2800" dirty="0" smtClean="0">
                <a:latin typeface="Bookman Old Style" pitchFamily="18" charset="0"/>
              </a:rPr>
              <a:t>3) ¿Te has sentido víctima de la injusticia? ¿Cómo reaccionaste? ¿Alguna vez has recibido justicia? ¿Cómo se sintió eso?</a:t>
            </a:r>
            <a:endParaRPr lang="en-US" sz="2800" dirty="0" smtClean="0">
              <a:latin typeface="Bookman Old Style" pitchFamily="18" charset="0"/>
            </a:endParaRPr>
          </a:p>
          <a:p>
            <a:r>
              <a:rPr lang="es-MX" sz="2800" dirty="0" smtClean="0">
                <a:latin typeface="Bookman Old Style" pitchFamily="18" charset="0"/>
              </a:rPr>
              <a:t>4) Este pasaje habla de reyes y profetas designados por Dios y de aquellos que no son designados por Dios. ¿Crees que Dios todavía nombra reyes y profetas? ¿Por qué o por qué no?</a:t>
            </a:r>
            <a:endParaRPr lang="en-US" sz="2800" dirty="0" smtClean="0">
              <a:latin typeface="Bookman Old Style" pitchFamily="18" charset="0"/>
            </a:endParaRPr>
          </a:p>
          <a:p>
            <a:r>
              <a:rPr lang="en-US" sz="1200" dirty="0" err="1" smtClean="0">
                <a:latin typeface="Bookman Old Style" pitchFamily="18" charset="0"/>
              </a:rPr>
              <a:t>Reimpreso</a:t>
            </a:r>
            <a:r>
              <a:rPr lang="en-US" sz="1200" dirty="0" smtClean="0">
                <a:latin typeface="Bookman Old Style" pitchFamily="18" charset="0"/>
              </a:rPr>
              <a:t> con </a:t>
            </a:r>
            <a:r>
              <a:rPr lang="en-US" sz="1200" dirty="0" err="1" smtClean="0">
                <a:latin typeface="Bookman Old Style" pitchFamily="18" charset="0"/>
              </a:rPr>
              <a:t>permiso</a:t>
            </a:r>
            <a:r>
              <a:rPr lang="en-US" sz="1200" dirty="0" smtClean="0">
                <a:latin typeface="Bookman Old Style" pitchFamily="18" charset="0"/>
              </a:rPr>
              <a:t> de Jewish Family &amp; Life!</a:t>
            </a:r>
          </a:p>
          <a:p>
            <a:endParaRPr lang="en-US" dirty="0" smtClean="0"/>
          </a:p>
          <a:p>
            <a:endParaRPr lang="en-US" dirty="0" smtClean="0"/>
          </a:p>
          <a:p>
            <a:endParaRPr lang="en-US" dirty="0" smtClean="0"/>
          </a:p>
          <a:p>
            <a:pPr marL="0" indent="0" algn="ctr">
              <a:buNone/>
            </a:pPr>
            <a:endParaRPr lang="es-CO" sz="2000" b="1" noProof="1" smtClean="0"/>
          </a:p>
        </p:txBody>
      </p:sp>
    </p:spTree>
    <p:extLst>
      <p:ext uri="{BB962C8B-B14F-4D97-AF65-F5344CB8AC3E}">
        <p14:creationId xmlns:p14="http://schemas.microsoft.com/office/powerpoint/2010/main" xmlns="" val="26115799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5"/>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rPr>
              <a:t>http://www.psyche.com/psyche/lex/qbl/42letter_name.html</a:t>
            </a: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6"/>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1 de Elul, </a:t>
            </a:r>
            <a:r>
              <a:rPr lang="es-ES" sz="1800" b="0" i="0" u="none" strike="noStrike" cap="none" dirty="0" smtClean="0">
                <a:solidFill>
                  <a:srgbClr val="898989"/>
                </a:solidFill>
                <a:latin typeface="Bookman Old Style" pitchFamily="18" charset="0"/>
                <a:sym typeface="Calibri"/>
              </a:rPr>
              <a:t>5783  </a:t>
            </a:r>
            <a:r>
              <a:rPr lang="es-ES" sz="1800" b="0" i="0" u="none" strike="noStrike" cap="none" dirty="0">
                <a:solidFill>
                  <a:srgbClr val="898989"/>
                </a:solidFill>
                <a:latin typeface="Bookman Old Style" pitchFamily="18" charset="0"/>
                <a:sym typeface="Calibri"/>
              </a:rPr>
              <a:t>–  </a:t>
            </a:r>
            <a:r>
              <a:rPr lang="es-ES" sz="1800" b="0" i="0" u="none" strike="noStrike" cap="none" dirty="0" smtClean="0">
                <a:solidFill>
                  <a:srgbClr val="898989"/>
                </a:solidFill>
                <a:latin typeface="Bookman Old Style" pitchFamily="18" charset="0"/>
                <a:sym typeface="Calibri"/>
              </a:rPr>
              <a:t>Agosto 18, 2023-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83022</TotalTime>
  <Words>13536</Words>
  <Application>Microsoft Office PowerPoint</Application>
  <PresentationFormat>On-screen Show (4:3)</PresentationFormat>
  <Paragraphs>1081</Paragraphs>
  <Slides>225</Slides>
  <Notes>225</Notes>
  <HiddenSlides>0</HiddenSlides>
  <MMClips>0</MMClips>
  <ScaleCrop>false</ScaleCrop>
  <HeadingPairs>
    <vt:vector size="4" baseType="variant">
      <vt:variant>
        <vt:lpstr>Theme</vt:lpstr>
      </vt:variant>
      <vt:variant>
        <vt:i4>1</vt:i4>
      </vt:variant>
      <vt:variant>
        <vt:lpstr>Slide Titles</vt:lpstr>
      </vt:variant>
      <vt:variant>
        <vt:i4>225</vt:i4>
      </vt:variant>
    </vt:vector>
  </HeadingPairs>
  <TitlesOfParts>
    <vt:vector size="226" baseType="lpstr">
      <vt:lpstr>Office Theme</vt:lpstr>
      <vt:lpstr> </vt:lpstr>
      <vt:lpstr>PARASHA DEVARIM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PARASHA DEVARIM   SHOFTIM</vt:lpstr>
      <vt:lpstr>Slide 225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471</cp:revision>
  <dcterms:modified xsi:type="dcterms:W3CDTF">2024-09-05T14:06:04Z</dcterms:modified>
</cp:coreProperties>
</file>