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82"/>
  </p:notesMasterIdLst>
  <p:sldIdLst>
    <p:sldId id="256" r:id="rId2"/>
    <p:sldId id="943" r:id="rId3"/>
    <p:sldId id="978" r:id="rId4"/>
    <p:sldId id="979" r:id="rId5"/>
    <p:sldId id="987" r:id="rId6"/>
    <p:sldId id="980" r:id="rId7"/>
    <p:sldId id="981" r:id="rId8"/>
    <p:sldId id="982" r:id="rId9"/>
    <p:sldId id="983" r:id="rId10"/>
    <p:sldId id="984" r:id="rId11"/>
    <p:sldId id="985" r:id="rId12"/>
    <p:sldId id="986" r:id="rId13"/>
    <p:sldId id="988" r:id="rId14"/>
    <p:sldId id="989" r:id="rId15"/>
    <p:sldId id="990" r:id="rId16"/>
    <p:sldId id="991" r:id="rId17"/>
    <p:sldId id="992" r:id="rId18"/>
    <p:sldId id="993" r:id="rId19"/>
    <p:sldId id="994" r:id="rId20"/>
    <p:sldId id="995" r:id="rId21"/>
    <p:sldId id="996" r:id="rId22"/>
    <p:sldId id="997" r:id="rId23"/>
    <p:sldId id="998" r:id="rId24"/>
    <p:sldId id="999" r:id="rId25"/>
    <p:sldId id="1000" r:id="rId26"/>
    <p:sldId id="1001" r:id="rId27"/>
    <p:sldId id="1002" r:id="rId28"/>
    <p:sldId id="1004" r:id="rId29"/>
    <p:sldId id="1003" r:id="rId30"/>
    <p:sldId id="1005" r:id="rId31"/>
    <p:sldId id="1006" r:id="rId32"/>
    <p:sldId id="1007" r:id="rId33"/>
    <p:sldId id="1008" r:id="rId34"/>
    <p:sldId id="1009" r:id="rId35"/>
    <p:sldId id="1010" r:id="rId36"/>
    <p:sldId id="1011" r:id="rId37"/>
    <p:sldId id="1012" r:id="rId38"/>
    <p:sldId id="1015" r:id="rId39"/>
    <p:sldId id="1013" r:id="rId40"/>
    <p:sldId id="1016" r:id="rId41"/>
    <p:sldId id="1018" r:id="rId42"/>
    <p:sldId id="1017" r:id="rId43"/>
    <p:sldId id="1019" r:id="rId44"/>
    <p:sldId id="1020" r:id="rId45"/>
    <p:sldId id="1021" r:id="rId46"/>
    <p:sldId id="1022" r:id="rId47"/>
    <p:sldId id="1023" r:id="rId48"/>
    <p:sldId id="1024" r:id="rId49"/>
    <p:sldId id="1025" r:id="rId50"/>
    <p:sldId id="1026" r:id="rId51"/>
    <p:sldId id="1027" r:id="rId52"/>
    <p:sldId id="1028" r:id="rId53"/>
    <p:sldId id="1029" r:id="rId54"/>
    <p:sldId id="1030" r:id="rId55"/>
    <p:sldId id="1031" r:id="rId56"/>
    <p:sldId id="1032" r:id="rId57"/>
    <p:sldId id="1033" r:id="rId58"/>
    <p:sldId id="1034" r:id="rId59"/>
    <p:sldId id="1035" r:id="rId60"/>
    <p:sldId id="1036" r:id="rId61"/>
    <p:sldId id="1037" r:id="rId62"/>
    <p:sldId id="1038" r:id="rId63"/>
    <p:sldId id="1039" r:id="rId64"/>
    <p:sldId id="1040" r:id="rId65"/>
    <p:sldId id="1041" r:id="rId66"/>
    <p:sldId id="1042" r:id="rId67"/>
    <p:sldId id="1043" r:id="rId68"/>
    <p:sldId id="1044" r:id="rId69"/>
    <p:sldId id="1045" r:id="rId70"/>
    <p:sldId id="1046" r:id="rId71"/>
    <p:sldId id="1047" r:id="rId72"/>
    <p:sldId id="1048" r:id="rId73"/>
    <p:sldId id="1049" r:id="rId74"/>
    <p:sldId id="1050" r:id="rId75"/>
    <p:sldId id="1051" r:id="rId76"/>
    <p:sldId id="1052" r:id="rId77"/>
    <p:sldId id="1053" r:id="rId78"/>
    <p:sldId id="1054" r:id="rId79"/>
    <p:sldId id="1055" r:id="rId80"/>
    <p:sldId id="1014" r:id="rId8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varScale="1">
        <p:scale>
          <a:sx n="77" d="100"/>
          <a:sy n="77" d="100"/>
        </p:scale>
        <p:origin x="-552"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3F0FBCB-CB7D-41EC-8FBF-920A6F93FF9C}" type="datetime1">
              <a:rPr/>
              <a:pPr>
                <a:defRPr/>
              </a:pPr>
              <a:t>5/7/2025</a:t>
            </a:fld>
            <a:endParaRPr/>
          </a:p>
        </p:txBody>
      </p:sp>
      <p:sp>
        <p:nvSpPr>
          <p:cNvPr id="39940"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B77058F-9D70-439E-B7A5-9A87E0CD448A}"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54</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56</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57</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58</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59</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60</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61</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62</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63</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64</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65</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66</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67</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68</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69</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71</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72</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73</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74</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75</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76</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77</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78</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60203FB-57F0-4CA9-8F31-F03811B4969D}" type="slidenum">
              <a:rPr smtClean="0"/>
              <a:pPr>
                <a:defRPr/>
              </a:pPr>
              <a:t>79</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20" name="19 Marcador de pie de página"/>
          <p:cNvSpPr>
            <a:spLocks noGrp="1"/>
          </p:cNvSpPr>
          <p:nvPr>
            <p:ph type="ftr" sz="quarter" idx="11"/>
          </p:nvPr>
        </p:nvSpPr>
        <p:spPr/>
        <p:txBody>
          <a:bodyPr/>
          <a:lstStyle>
            <a:extLst/>
          </a:lstStyle>
          <a:p>
            <a:pPr>
              <a:defRPr/>
            </a:pPr>
            <a:endParaRPr lang="en-US"/>
          </a:p>
        </p:txBody>
      </p:sp>
      <p:sp>
        <p:nvSpPr>
          <p:cNvPr id="10" name="9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8" name="7 Marcador de pie de página"/>
          <p:cNvSpPr>
            <a:spLocks noGrp="1"/>
          </p:cNvSpPr>
          <p:nvPr>
            <p:ph type="ftr" sz="quarter" idx="11"/>
          </p:nvPr>
        </p:nvSpPr>
        <p:spPr/>
        <p:txBody>
          <a:bodyPr/>
          <a:lstStyle>
            <a:extLst/>
          </a:lstStyle>
          <a:p>
            <a:pPr>
              <a:defRPr/>
            </a:pPr>
            <a:endParaRPr lang="en-US"/>
          </a:p>
        </p:txBody>
      </p:sp>
      <p:sp>
        <p:nvSpPr>
          <p:cNvPr id="9" name="8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4" name="3 Marcador de pie de página"/>
          <p:cNvSpPr>
            <a:spLocks noGrp="1"/>
          </p:cNvSpPr>
          <p:nvPr>
            <p:ph type="ftr" sz="quarter" idx="11"/>
          </p:nvPr>
        </p:nvSpPr>
        <p:spPr/>
        <p:txBody>
          <a:bodyPr/>
          <a:lstStyle>
            <a:extLst/>
          </a:lstStyle>
          <a:p>
            <a:pPr>
              <a:defRPr/>
            </a:pPr>
            <a:endParaRPr lang="en-US"/>
          </a:p>
        </p:txBody>
      </p:sp>
      <p:sp>
        <p:nvSpPr>
          <p:cNvPr id="5" name="4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3" name="2 Marcador de pie de página"/>
          <p:cNvSpPr>
            <a:spLocks noGrp="1"/>
          </p:cNvSpPr>
          <p:nvPr>
            <p:ph type="ftr" sz="quarter" idx="11"/>
          </p:nvPr>
        </p:nvSpPr>
        <p:spPr/>
        <p:txBody>
          <a:bodyPr/>
          <a:lstStyle>
            <a:extLst/>
          </a:lstStyle>
          <a:p>
            <a:pPr>
              <a:defRPr/>
            </a:pPr>
            <a:endParaRPr lang="en-US"/>
          </a:p>
        </p:txBody>
      </p:sp>
      <p:sp>
        <p:nvSpPr>
          <p:cNvPr id="4" name="3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6" name="5 Marcador de pie de página"/>
          <p:cNvSpPr>
            <a:spLocks noGrp="1"/>
          </p:cNvSpPr>
          <p:nvPr>
            <p:ph type="ftr" sz="quarter" idx="11"/>
          </p:nvPr>
        </p:nvSpPr>
        <p:spPr/>
        <p:txBody>
          <a:bodyPr/>
          <a:lstStyle>
            <a:extLst/>
          </a:lstStyle>
          <a:p>
            <a:pPr>
              <a:defRPr/>
            </a:pPr>
            <a:endParaRPr lang="en-US"/>
          </a:p>
        </p:txBody>
      </p:sp>
      <p:sp>
        <p:nvSpPr>
          <p:cNvPr id="7" name="6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pPr>
              <a:defRPr/>
            </a:pPr>
            <a:fld id="{02765B62-4AD7-4821-BE69-6477CA76E289}" type="datetime1">
              <a:rPr lang="en-US" smtClean="0"/>
              <a:pPr>
                <a:defRPr/>
              </a:pPr>
              <a:t>5/14/2025</a:t>
            </a:fld>
            <a:endParaRPr lang="en-US"/>
          </a:p>
        </p:txBody>
      </p:sp>
      <p:sp>
        <p:nvSpPr>
          <p:cNvPr id="5" name="4 Marcador de pie de página"/>
          <p:cNvSpPr>
            <a:spLocks noGrp="1"/>
          </p:cNvSpPr>
          <p:nvPr>
            <p:ph type="ftr" sz="quarter" idx="11"/>
          </p:nvPr>
        </p:nvSpPr>
        <p:spPr/>
        <p:txBody>
          <a:bodyPr/>
          <a:lstStyle>
            <a:extLst/>
          </a:lstStyle>
          <a:p>
            <a:pPr>
              <a:defRPr/>
            </a:pPr>
            <a:endParaRPr lang="en-US"/>
          </a:p>
        </p:txBody>
      </p:sp>
      <p:sp>
        <p:nvSpPr>
          <p:cNvPr id="6" name="5 Marcador de número de diapositiva"/>
          <p:cNvSpPr>
            <a:spLocks noGrp="1"/>
          </p:cNvSpPr>
          <p:nvPr>
            <p:ph type="sldNum" sz="quarter" idx="12"/>
          </p:nvPr>
        </p:nvSpPr>
        <p:spPr/>
        <p:txBody>
          <a:bodyPr/>
          <a:lstStyle>
            <a:extLst/>
          </a:lstStyle>
          <a:p>
            <a:pPr>
              <a:defRPr/>
            </a:pPr>
            <a:fld id="{F5E2CAF3-E7D1-4CAE-AD69-4BC95C5BDF02}" type="slidenum">
              <a:rPr lang="en-US" smtClean="0"/>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02765B62-4AD7-4821-BE69-6477CA76E289}" type="datetime1">
              <a:rPr lang="en-US" smtClean="0"/>
              <a:pPr>
                <a:defRPr/>
              </a:pPr>
              <a:t>5/14/2025</a:t>
            </a:fld>
            <a:endParaRPr lang="en-U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F5E2CAF3-E7D1-4CAE-AD69-4BC95C5BDF02}" type="slidenum">
              <a:rPr lang="en-US" smtClean="0"/>
              <a:pPr>
                <a:defRPr/>
              </a:pPr>
              <a:t>‹Nº›</a:t>
            </a:fld>
            <a:endParaRPr lang="en-U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www.shalomhaverim.org/" TargetMode="External"/><Relationship Id="rId4" Type="http://schemas.openxmlformats.org/officeDocument/2006/relationships/hyperlink" Target="http://www.ascentofsafed.com/cgi-bin/ascent.cgi?Name=mm-kip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smtClean="0">
                <a:solidFill>
                  <a:srgbClr val="000000"/>
                </a:solidFill>
                <a:latin typeface="Calibri" pitchFamily="34" charset="0"/>
              </a:rPr>
              <a:t>HALAJA </a:t>
            </a:r>
            <a:r>
              <a:rPr lang="es-CO" sz="4100" dirty="0" smtClean="0">
                <a:solidFill>
                  <a:srgbClr val="000000"/>
                </a:solidFill>
                <a:latin typeface="Calibri" pitchFamily="34" charset="0"/>
              </a:rPr>
              <a:t>1 Y 2</a:t>
            </a:r>
            <a:endParaRPr lang="es-CO" sz="4100" dirty="0">
              <a:solidFill>
                <a:srgbClr val="000000"/>
              </a:solidFill>
              <a:latin typeface="Calibri" pitchFamily="34" charset="0"/>
            </a:endParaRPr>
          </a:p>
          <a:p>
            <a:pPr algn="ctr">
              <a:lnSpc>
                <a:spcPct val="90000"/>
              </a:lnSpc>
            </a:pPr>
            <a:r>
              <a:rPr lang="es-CO" sz="2800" dirty="0">
                <a:solidFill>
                  <a:srgbClr val="000000"/>
                </a:solidFill>
                <a:latin typeface="Calibri" pitchFamily="34" charset="0"/>
              </a:rPr>
              <a:t> </a:t>
            </a:r>
            <a:r>
              <a:rPr lang="es-CO" sz="2800" dirty="0" smtClean="0">
                <a:solidFill>
                  <a:srgbClr val="000000"/>
                </a:solidFill>
                <a:latin typeface="Calibri" pitchFamily="34" charset="0"/>
              </a:rPr>
              <a:t>AMOR AL PROJIMO Y MENTIR</a:t>
            </a:r>
            <a:endParaRPr lang="es-CO" sz="28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2400">
                <a:solidFill>
                  <a:srgbClr val="000000"/>
                </a:solidFill>
                <a:latin typeface="Calibri" pitchFamily="34" charset="0"/>
              </a:rPr>
              <a:t>Por: Eliyahu BaYonah</a:t>
            </a:r>
          </a:p>
          <a:p>
            <a:pPr algn="ctr">
              <a:spcBef>
                <a:spcPts val="800"/>
              </a:spcBef>
            </a:pPr>
            <a:r>
              <a:rPr lang="es-CO" sz="2400">
                <a:solidFill>
                  <a:srgbClr val="000000"/>
                </a:solidFill>
                <a:latin typeface="Calibri" pitchFamily="34" charset="0"/>
              </a:rPr>
              <a:t>Director Shalom Haverim Org</a:t>
            </a:r>
          </a:p>
          <a:p>
            <a:pPr algn="ctr">
              <a:spcBef>
                <a:spcPts val="800"/>
              </a:spcBef>
            </a:pPr>
            <a:r>
              <a:rPr lang="es-CO" sz="2400">
                <a:solidFill>
                  <a:srgbClr val="000000"/>
                </a:solidFill>
                <a:latin typeface="Calibri" pitchFamily="34" charset="0"/>
              </a:rPr>
              <a:t>New York</a:t>
            </a:r>
            <a:endParaRPr lang="en-US" sz="24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2"/>
          <p:cNvPicPr>
            <a:picLocks noChangeAspect="1"/>
          </p:cNvPicPr>
          <p:nvPr/>
        </p:nvPicPr>
        <p:blipFill>
          <a:blip r:embed="rId3" cstate="print"/>
          <a:srcRect/>
          <a:stretch>
            <a:fillRect/>
          </a:stretch>
        </p:blipFill>
        <p:spPr bwMode="auto">
          <a:xfrm>
            <a:off x="7772400" y="6096000"/>
            <a:ext cx="1219200" cy="619125"/>
          </a:xfrm>
          <a:prstGeom prst="rect">
            <a:avLst/>
          </a:prstGeom>
          <a:noFill/>
          <a:ln w="9525">
            <a:noFill/>
            <a:miter lim="800000"/>
            <a:headEnd/>
            <a:tailEnd/>
          </a:ln>
        </p:spPr>
      </p:pic>
      <p:pic>
        <p:nvPicPr>
          <p:cNvPr id="2056" name="Picture 2"/>
          <p:cNvPicPr>
            <a:picLocks noChangeAspect="1" noChangeArrowheads="1"/>
          </p:cNvPicPr>
          <p:nvPr/>
        </p:nvPicPr>
        <p:blipFill>
          <a:blip r:embed="rId4" cstate="print"/>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dirty="0" smtClean="0">
              <a:latin typeface="Calibri" pitchFamily="34" charset="0"/>
            </a:endParaRPr>
          </a:p>
        </p:txBody>
      </p:sp>
      <p:pic>
        <p:nvPicPr>
          <p:cNvPr id="3078" name="Picture 6"/>
          <p:cNvPicPr>
            <a:picLocks noGrp="1" noChangeAspect="1" noChangeArrowheads="1"/>
          </p:cNvPicPr>
          <p:nvPr>
            <p:ph idx="1"/>
          </p:nvPr>
        </p:nvPicPr>
        <p:blipFill>
          <a:blip r:embed="rId4" cstate="print"/>
          <a:srcRect/>
          <a:stretch>
            <a:fillRect/>
          </a:stretch>
        </p:blipFill>
        <p:spPr bwMode="auto">
          <a:xfrm>
            <a:off x="829016" y="1295399"/>
            <a:ext cx="8162584" cy="459076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lstStyle/>
          <a:p>
            <a:pPr marL="457200" indent="-457200">
              <a:buNone/>
            </a:pPr>
            <a:r>
              <a:rPr lang="es-ES" b="1" dirty="0" smtClean="0">
                <a:latin typeface="Calibri" pitchFamily="34" charset="0"/>
              </a:rPr>
              <a:t>Amar al prójimo</a:t>
            </a:r>
          </a:p>
          <a:p>
            <a:pPr marL="457200" indent="-457200">
              <a:buNone/>
            </a:pPr>
            <a:r>
              <a:rPr lang="es-ES" dirty="0" smtClean="0">
                <a:latin typeface="Calibri" pitchFamily="34" charset="0"/>
              </a:rPr>
              <a:t>Notas del Rabino Eli Ozarowski</a:t>
            </a:r>
          </a:p>
          <a:p>
            <a:pPr marL="514350" indent="-514350">
              <a:buAutoNum type="arabicPeriod"/>
            </a:pPr>
            <a:r>
              <a:rPr lang="es-ES" dirty="0" smtClean="0">
                <a:latin typeface="Calibri" pitchFamily="34" charset="0"/>
              </a:rPr>
              <a:t>La Torá exige amar a los demás judíos como a uno mismo (Vaikrá 19:18). </a:t>
            </a:r>
          </a:p>
          <a:p>
            <a:pPr marL="514350" indent="-514350">
              <a:buNone/>
            </a:pPr>
            <a:r>
              <a:rPr lang="es-ES" dirty="0" smtClean="0">
                <a:latin typeface="Calibri" pitchFamily="34" charset="0"/>
              </a:rPr>
              <a:t>Muchos comentarios explican la mitzvá como realizar acciones para ayudar a los demás de la misma manera que uno esperaría que los demás se ayudaran a sí mismo </a:t>
            </a:r>
            <a:r>
              <a:rPr lang="es-ES" sz="2400" dirty="0" smtClean="0">
                <a:latin typeface="Calibri" pitchFamily="34" charset="0"/>
              </a:rPr>
              <a:t>(Jizkuní; Rambam, Hiljot Avel 14:20). </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lstStyle/>
          <a:p>
            <a:pPr marL="514350" indent="-514350">
              <a:buNone/>
            </a:pPr>
            <a:r>
              <a:rPr lang="es-ES" dirty="0" smtClean="0">
                <a:latin typeface="Calibri" pitchFamily="34" charset="0"/>
              </a:rPr>
              <a:t>Otros explican que también se debe desear lo mejor para el prójimo (Rambam, Seforno). </a:t>
            </a:r>
          </a:p>
          <a:p>
            <a:pPr marL="514350" indent="-514350">
              <a:buNone/>
            </a:pPr>
            <a:r>
              <a:rPr lang="es-ES" dirty="0" smtClean="0">
                <a:latin typeface="Calibri" pitchFamily="34" charset="0"/>
              </a:rPr>
              <a:t>Según esto, se debe desear el éxito de los demás tanto como se desea el propio (Séfer Lereiajá Kamojá, vol. 2, cap. 4). </a:t>
            </a:r>
          </a:p>
          <a:p>
            <a:pPr marL="514350" indent="-514350">
              <a:buNone/>
            </a:pPr>
            <a:r>
              <a:rPr lang="es-ES" dirty="0" smtClean="0">
                <a:latin typeface="Calibri" pitchFamily="34" charset="0"/>
              </a:rPr>
              <a:t>Se debe procurar cumplir con ambas interpretaciones (Séfer Halijot Bein Adam L’javeró, cap. 1).</a:t>
            </a:r>
            <a:endParaRPr lang="es-ES" sz="3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rmAutofit fontScale="92500" lnSpcReduction="10000"/>
          </a:bodyPr>
          <a:lstStyle/>
          <a:p>
            <a:pPr marL="514350" indent="-514350">
              <a:buNone/>
            </a:pPr>
            <a:r>
              <a:rPr lang="es-ES" dirty="0" smtClean="0">
                <a:latin typeface="Calibri" pitchFamily="34" charset="0"/>
              </a:rPr>
              <a:t>Halijot Bein Adam la Javeró </a:t>
            </a:r>
          </a:p>
          <a:p>
            <a:pPr marL="514350" indent="-514350">
              <a:buNone/>
            </a:pPr>
            <a:r>
              <a:rPr lang="es-ES" dirty="0" smtClean="0">
                <a:latin typeface="Calibri" pitchFamily="34" charset="0"/>
              </a:rPr>
              <a:t>"Bein adam la-</a:t>
            </a:r>
            <a:r>
              <a:rPr lang="es-ES" dirty="0" err="1" smtClean="0">
                <a:latin typeface="Calibri" pitchFamily="34" charset="0"/>
              </a:rPr>
              <a:t>javeiró</a:t>
            </a:r>
            <a:r>
              <a:rPr lang="es-ES" dirty="0" smtClean="0">
                <a:latin typeface="Calibri" pitchFamily="34" charset="0"/>
              </a:rPr>
              <a:t>" se traduce como "entre una persona y su prójimo". Se refiere a las mitzvot (mandamientos) éticas y sociales que rigen las interacciones y relaciones entre los individuos. En esencia, abarca los aspectos de la ley y la ética judías relacionados con la conducta interpersonal, a diferencia de las mitzvot Bein adam la-</a:t>
            </a:r>
            <a:r>
              <a:rPr lang="es-ES" dirty="0" err="1" smtClean="0">
                <a:latin typeface="Calibri" pitchFamily="34" charset="0"/>
              </a:rPr>
              <a:t>Makom</a:t>
            </a:r>
            <a:r>
              <a:rPr lang="es-ES" dirty="0" smtClean="0">
                <a:latin typeface="Calibri" pitchFamily="34" charset="0"/>
              </a:rPr>
              <a:t>, que se centran en la relación del hombre con Dios.</a:t>
            </a:r>
            <a:endParaRPr lang="es-ES" sz="3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2. La mitzvá de amar a los demás judíos implica dos componentes: </a:t>
            </a:r>
          </a:p>
          <a:p>
            <a:pPr marL="514350" indent="-514350">
              <a:buAutoNum type="arabicParenR"/>
            </a:pPr>
            <a:r>
              <a:rPr lang="es-ES" dirty="0" smtClean="0">
                <a:latin typeface="Calibri" pitchFamily="34" charset="0"/>
              </a:rPr>
              <a:t>Un componente positivo para ayudar a los demás. </a:t>
            </a:r>
          </a:p>
          <a:p>
            <a:pPr marL="514350" indent="-514350">
              <a:buNone/>
            </a:pPr>
            <a:r>
              <a:rPr lang="es-ES" dirty="0" smtClean="0">
                <a:latin typeface="Calibri" pitchFamily="34" charset="0"/>
              </a:rPr>
              <a:t>Quien realiza actos de jésed por otros judíos cumple con este aspecto de la mitzvá (Rambam, ibíd.), al igual que quien cumple con la mitzvá descrita en la primera halajá.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Quien trabaja en una profesión que implica ayudar a otros de cualquier manera puede cumplir con la mitzvá simplemente por tener en mente cumplirla o por realizar actos adicionales de ayuda por los cuales no recibe remuneración (Séfer Lereiajá Kamojá, vol. 2, cap. 1).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2) Un componente negativo para evitar hacerle a otro algo que uno no querría que le hicieran a sí mismo. </a:t>
            </a:r>
          </a:p>
          <a:p>
            <a:pPr marL="514350" indent="-514350">
              <a:buNone/>
            </a:pPr>
            <a:r>
              <a:rPr lang="es-ES" dirty="0" smtClean="0">
                <a:latin typeface="Calibri" pitchFamily="34" charset="0"/>
              </a:rPr>
              <a:t>A quien hace algo de esta naturaleza se le ha “</a:t>
            </a:r>
            <a:r>
              <a:rPr lang="es-ES" i="1" dirty="0" smtClean="0">
                <a:latin typeface="Calibri" pitchFamily="34" charset="0"/>
              </a:rPr>
              <a:t>mevatel</a:t>
            </a:r>
            <a:r>
              <a:rPr lang="es-ES" dirty="0" smtClean="0">
                <a:latin typeface="Calibri" pitchFamily="34" charset="0"/>
              </a:rPr>
              <a:t>” (abolido) la mitzvá (Séfer Lereiajá Kamojá, vol. 2, cap. 1, basado en la Guemará, Shabat 31a).</a:t>
            </a:r>
            <a:endParaRPr lang="es-ES" sz="3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b="1" dirty="0" smtClean="0">
                <a:latin typeface="Calibri" pitchFamily="34" charset="0"/>
              </a:rPr>
              <a:t>2. No odiar al prójimo</a:t>
            </a:r>
          </a:p>
          <a:p>
            <a:pPr marL="514350" indent="-514350">
              <a:buAutoNum type="arabicPeriod"/>
            </a:pPr>
            <a:r>
              <a:rPr lang="es-ES" dirty="0" smtClean="0">
                <a:latin typeface="Calibri" pitchFamily="34" charset="0"/>
              </a:rPr>
              <a:t>La Torá prohíbe a toda persona odiar a otros judíos “en su corazón” (Vaikrá 19:17). </a:t>
            </a:r>
          </a:p>
          <a:p>
            <a:pPr marL="514350" indent="-514350">
              <a:buNone/>
            </a:pPr>
            <a:r>
              <a:rPr lang="es-ES" dirty="0" smtClean="0">
                <a:latin typeface="Calibri" pitchFamily="34" charset="0"/>
              </a:rPr>
              <a:t>Algunos entienden que esto significa que no se debe odiarlos en absoluto, mientras que otros entienden que solo se puede odiarlos o guardar rencor en silencio </a:t>
            </a:r>
            <a:r>
              <a:rPr lang="es-ES" sz="2000" dirty="0" smtClean="0">
                <a:latin typeface="Calibri" pitchFamily="34" charset="0"/>
              </a:rPr>
              <a:t>(Rambam, Séfer Hamitzvot, Mitzvot Negativa 302), </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pero quien verbaliza sus sentimientos no viola esta prohibición (aunque sí puede violar otras prohibiciones). Se debe cumplir con ambas opiniones </a:t>
            </a:r>
            <a:r>
              <a:rPr lang="es-ES" sz="2400" dirty="0" smtClean="0">
                <a:latin typeface="Calibri" pitchFamily="34" charset="0"/>
              </a:rPr>
              <a:t>(Séfer Halijot Bein Adam L'javeró, cap. 1).</a:t>
            </a:r>
            <a:endParaRPr lang="es-ES" dirty="0" smtClean="0">
              <a:latin typeface="Calibri" pitchFamily="34" charset="0"/>
            </a:endParaRPr>
          </a:p>
          <a:p>
            <a:pPr marL="514350" indent="-514350">
              <a:buNone/>
            </a:pPr>
            <a:r>
              <a:rPr lang="es-ES" dirty="0" smtClean="0">
                <a:latin typeface="Calibri" pitchFamily="34" charset="0"/>
              </a:rPr>
              <a:t>2. Se viola esta prohibición cuando se odia a otra persona hasta el punto de que ocurre una de las siguientes situaciones </a:t>
            </a:r>
            <a:r>
              <a:rPr lang="es-ES" sz="2400" dirty="0" smtClean="0">
                <a:latin typeface="Calibri" pitchFamily="34" charset="0"/>
              </a:rPr>
              <a:t>(Séfer Halijot Bein Adam L'javeró, cap. 1): 1) </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900" dirty="0" smtClean="0">
                <a:latin typeface="Calibri" pitchFamily="34" charset="0"/>
              </a:rPr>
              <a:t>No se habla con la persona durante tres días por animosidad </a:t>
            </a:r>
            <a:r>
              <a:rPr lang="es-ES" sz="2400" dirty="0" smtClean="0">
                <a:latin typeface="Calibri" pitchFamily="34" charset="0"/>
              </a:rPr>
              <a:t>(Ahavat Jésed, cap. 2); </a:t>
            </a:r>
            <a:endParaRPr lang="es-ES" sz="2900" dirty="0" smtClean="0">
              <a:latin typeface="Calibri" pitchFamily="34" charset="0"/>
            </a:endParaRPr>
          </a:p>
          <a:p>
            <a:pPr marL="514350" indent="-514350">
              <a:buNone/>
            </a:pPr>
            <a:r>
              <a:rPr lang="es-ES" sz="2900" dirty="0" smtClean="0">
                <a:latin typeface="Calibri" pitchFamily="34" charset="0"/>
              </a:rPr>
              <a:t>2) Se desea que le sucedan cosas malas </a:t>
            </a:r>
            <a:r>
              <a:rPr lang="es-ES" sz="2400" dirty="0" smtClean="0">
                <a:latin typeface="Calibri" pitchFamily="34" charset="0"/>
              </a:rPr>
              <a:t>(Responsa del Maharshal 33); </a:t>
            </a:r>
            <a:endParaRPr lang="es-ES" sz="2900" dirty="0" smtClean="0">
              <a:latin typeface="Calibri" pitchFamily="34" charset="0"/>
            </a:endParaRPr>
          </a:p>
          <a:p>
            <a:pPr marL="514350" indent="-514350">
              <a:buNone/>
            </a:pPr>
            <a:r>
              <a:rPr lang="es-ES" sz="2900" dirty="0" smtClean="0">
                <a:latin typeface="Calibri" pitchFamily="34" charset="0"/>
              </a:rPr>
              <a:t>3) Se alegra por la caída de la persona </a:t>
            </a:r>
            <a:r>
              <a:rPr lang="es-ES" sz="2400" dirty="0" smtClean="0">
                <a:latin typeface="Calibri" pitchFamily="34" charset="0"/>
              </a:rPr>
              <a:t>(Ramón, Yoréh Deah 335:2). </a:t>
            </a:r>
          </a:p>
          <a:p>
            <a:pPr marL="514350" indent="-514350">
              <a:buNone/>
            </a:pPr>
            <a:r>
              <a:rPr lang="es-ES" sz="2900" dirty="0" smtClean="0">
                <a:latin typeface="Calibri" pitchFamily="34" charset="0"/>
              </a:rPr>
              <a:t>Quien observe que otra persona parece odiarlo a tal grado debería considerar la razón e intentar disculparse o hablar del asunto con esa persona si es necesario </a:t>
            </a:r>
            <a:r>
              <a:rPr lang="es-ES" sz="2400" dirty="0" smtClean="0">
                <a:latin typeface="Calibri" pitchFamily="34" charset="0"/>
              </a:rPr>
              <a:t>(ver Rambam, Hiljot Deot 6:5-6).</a:t>
            </a:r>
            <a:endParaRPr lang="es-ES" sz="29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b="1" dirty="0" smtClean="0">
                <a:latin typeface="Calibri" pitchFamily="34" charset="0"/>
              </a:rPr>
              <a:t>3. Amar al prójimo: Majshavá</a:t>
            </a:r>
          </a:p>
          <a:p>
            <a:pPr marL="514350" indent="-514350">
              <a:buNone/>
            </a:pPr>
            <a:r>
              <a:rPr lang="es-ES" sz="3000" dirty="0" smtClean="0">
                <a:latin typeface="Calibri" pitchFamily="34" charset="0"/>
              </a:rPr>
              <a:t>Rabí Akiva afirma que la mitzvá de amar al prójimo como a uno mismo es “un gran principio de la Torá”. </a:t>
            </a:r>
          </a:p>
          <a:p>
            <a:pPr marL="514350" indent="-514350">
              <a:buNone/>
            </a:pPr>
            <a:r>
              <a:rPr lang="es-ES" sz="3000" dirty="0" smtClean="0">
                <a:latin typeface="Calibri" pitchFamily="34" charset="0"/>
              </a:rPr>
              <a:t>Una de las explicaciones para esta idea la da el Jazón Ish </a:t>
            </a:r>
            <a:r>
              <a:rPr lang="es-ES" sz="2400" dirty="0" smtClean="0">
                <a:latin typeface="Calibri" pitchFamily="34" charset="0"/>
              </a:rPr>
              <a:t>(Peer HaDor 4:156): </a:t>
            </a:r>
            <a:r>
              <a:rPr lang="es-ES" sz="3000" dirty="0" smtClean="0">
                <a:latin typeface="Calibri" pitchFamily="34" charset="0"/>
              </a:rPr>
              <a:t>La envidia y los celos de los demás a menudo causan malestar y la llevan a violar muchas otras prohibiciones (no solo las de ser adam lejaveró).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900" dirty="0" smtClean="0">
                <a:latin typeface="Calibri" pitchFamily="34" charset="0"/>
              </a:rPr>
              <a:t>Si una persona se entrena para amar a los demás, incluso a aquellos con quienes no comparte una relación particularmente positiva, logrará también cumplir con otros aspectos de la Torá.</a:t>
            </a:r>
          </a:p>
          <a:p>
            <a:pPr marL="514350" indent="-514350">
              <a:buNone/>
            </a:pPr>
            <a:r>
              <a:rPr lang="es-ES" sz="2900" dirty="0" smtClean="0">
                <a:latin typeface="Calibri" pitchFamily="34" charset="0"/>
              </a:rPr>
              <a:t>El Jazón Ish explicó además que quien está dispuesto a renunciar a sus propios deseos o derechos por el bien de otro también será capaz de renunciar a esos mismos deseos para servir a Hashem.</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dirty="0" smtClean="0">
                <a:latin typeface="Calibri" pitchFamily="34" charset="0"/>
              </a:rPr>
              <a:t>El Arizal (Isaac Luria) recomienda declarar cada mañana que uno está dispuesto a cumplir la mitzvá de amar al prójimo. </a:t>
            </a:r>
          </a:p>
          <a:p>
            <a:pPr marL="514350" indent="-514350">
              <a:buNone/>
            </a:pPr>
            <a:r>
              <a:rPr lang="es-ES" sz="3000" dirty="0" smtClean="0">
                <a:latin typeface="Calibri" pitchFamily="34" charset="0"/>
              </a:rPr>
              <a:t>Debemos animarnos a diario a estar verdaderamente dispuestos a ayudar a los demás, incluso a costa nuestra. Por ese mérito, que alcancemos un mayor crecimiento en nuestra observancia general de las mitzvot y una mayor felicidad en nuestras vidas.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b="1" dirty="0" smtClean="0">
                <a:latin typeface="Calibri" pitchFamily="34" charset="0"/>
              </a:rPr>
              <a:t>4. La Prohibición de Mentir</a:t>
            </a:r>
          </a:p>
          <a:p>
            <a:pPr marL="514350" indent="-514350">
              <a:buNone/>
            </a:pPr>
            <a:r>
              <a:rPr lang="es-ES" sz="3000" dirty="0" smtClean="0">
                <a:latin typeface="Calibri" pitchFamily="34" charset="0"/>
              </a:rPr>
              <a:t>1. La Torá establece: “Dejarás de mentir” (Shemot 23:7). Muchos comentaristas infieren de aquí que mentir constituye una transgresión a la Torá </a:t>
            </a:r>
            <a:r>
              <a:rPr lang="es-ES" sz="2400" dirty="0" smtClean="0">
                <a:latin typeface="Calibri" pitchFamily="34" charset="0"/>
              </a:rPr>
              <a:t>(Smag; Séfer Jafetz Jaim, Petijah), </a:t>
            </a:r>
            <a:r>
              <a:rPr lang="es-ES" sz="3000" dirty="0" smtClean="0">
                <a:latin typeface="Calibri" pitchFamily="34" charset="0"/>
              </a:rPr>
              <a:t>mientras que algunos sostienen que constituye solo una transgresión rabínica y que la prohibición de la Torá se refiere a mentir en Beit Din </a:t>
            </a:r>
            <a:r>
              <a:rPr lang="es-ES" sz="2400" dirty="0" smtClean="0">
                <a:latin typeface="Calibri" pitchFamily="34" charset="0"/>
              </a:rPr>
              <a:t>(Shaarei Teshuvá 3:181; Séfer HaJinuj).</a:t>
            </a:r>
            <a:endParaRPr lang="es-ES" sz="3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2. Está prohibido mentir cuando se obtiene un beneficio económico o de alguna otra manera, o cuando se perjudica a otra persona como resultado </a:t>
            </a:r>
            <a:r>
              <a:rPr lang="es-ES" sz="2400" dirty="0" smtClean="0">
                <a:latin typeface="Calibri" pitchFamily="34" charset="0"/>
              </a:rPr>
              <a:t>(véase Shulján Aruj, Joshen Mishpat 228). </a:t>
            </a:r>
            <a:endParaRPr lang="es-ES" dirty="0" smtClean="0">
              <a:latin typeface="Calibri" pitchFamily="34" charset="0"/>
            </a:endParaRPr>
          </a:p>
          <a:p>
            <a:pPr marL="514350" indent="-514350">
              <a:buNone/>
            </a:pPr>
            <a:r>
              <a:rPr lang="es-ES" dirty="0" smtClean="0">
                <a:latin typeface="Calibri" pitchFamily="34" charset="0"/>
              </a:rPr>
              <a:t>Este tipo de mentira también viola una prohibición adicional de “</a:t>
            </a:r>
            <a:r>
              <a:rPr lang="es-ES" i="1" dirty="0" smtClean="0">
                <a:latin typeface="Calibri" pitchFamily="34" charset="0"/>
              </a:rPr>
              <a:t>geneivat daat</a:t>
            </a:r>
            <a:r>
              <a:rPr lang="es-ES" dirty="0" smtClean="0">
                <a:latin typeface="Calibri" pitchFamily="34" charset="0"/>
              </a:rPr>
              <a:t>” (literalmente, robar conocimiento, es decir, engañar a otros).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Por ejemplo, no se puede declarar impuestos de forma deshonesta ni hacer trampa en un examen, ya que se obtendrá un beneficio indebido de dicha acción </a:t>
            </a:r>
            <a:r>
              <a:rPr lang="es-ES" sz="2400" dirty="0" smtClean="0">
                <a:latin typeface="Calibri" pitchFamily="34" charset="0"/>
              </a:rPr>
              <a:t>(véase Igrot Moshé, Joshen Mishpat 2:30; Mishné Halajot 7:275). </a:t>
            </a:r>
            <a:r>
              <a:rPr lang="es-ES" dirty="0" smtClean="0">
                <a:latin typeface="Calibri" pitchFamily="34" charset="0"/>
              </a:rPr>
              <a:t>Además, no se puede negar falsamente la responsabilidad por una acción realizada, como causar daño a otro </a:t>
            </a:r>
            <a:r>
              <a:rPr lang="es-ES" sz="2400" dirty="0" smtClean="0">
                <a:latin typeface="Calibri" pitchFamily="34" charset="0"/>
              </a:rPr>
              <a:t>(véase Tzitz Eliezer 15:12; Halijot Bein Adam Lejaveró 20:13 y n.º 31).</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Geneivat daat o g'neivat daat o genebath da'ath (hebreo: </a:t>
            </a:r>
            <a:r>
              <a:rPr lang="he-IL" dirty="0" smtClean="0">
                <a:latin typeface="Calibri" pitchFamily="34" charset="0"/>
              </a:rPr>
              <a:t>גניבת דעת</a:t>
            </a:r>
            <a:r>
              <a:rPr lang="en-US" dirty="0" smtClean="0">
                <a:latin typeface="Calibri" pitchFamily="34" charset="0"/>
              </a:rPr>
              <a:t> </a:t>
            </a:r>
            <a:r>
              <a:rPr lang="he-IL" dirty="0" smtClean="0">
                <a:latin typeface="Calibri" pitchFamily="34" charset="0"/>
              </a:rPr>
              <a:t>, </a:t>
            </a:r>
            <a:r>
              <a:rPr lang="es-ES" dirty="0" smtClean="0">
                <a:latin typeface="Calibri" pitchFamily="34" charset="0"/>
              </a:rPr>
              <a:t>lit. «robo de la mente», del hebreo </a:t>
            </a:r>
            <a:r>
              <a:rPr lang="he-IL" dirty="0" smtClean="0">
                <a:latin typeface="Calibri" pitchFamily="34" charset="0"/>
              </a:rPr>
              <a:t>גנבה</a:t>
            </a:r>
            <a:r>
              <a:rPr lang="en-US" dirty="0" smtClean="0">
                <a:latin typeface="Calibri" pitchFamily="34" charset="0"/>
              </a:rPr>
              <a:t> </a:t>
            </a:r>
            <a:r>
              <a:rPr lang="he-IL" dirty="0" smtClean="0">
                <a:latin typeface="Calibri" pitchFamily="34" charset="0"/>
              </a:rPr>
              <a:t> «</a:t>
            </a:r>
            <a:r>
              <a:rPr lang="en-US" i="1" dirty="0" smtClean="0">
                <a:latin typeface="Calibri" pitchFamily="34" charset="0"/>
              </a:rPr>
              <a:t>ginevá</a:t>
            </a:r>
            <a:r>
              <a:rPr lang="en-US" dirty="0" smtClean="0">
                <a:latin typeface="Calibri" pitchFamily="34" charset="0"/>
              </a:rPr>
              <a:t>, </a:t>
            </a:r>
            <a:r>
              <a:rPr lang="es-ES" dirty="0" smtClean="0">
                <a:latin typeface="Calibri" pitchFamily="34" charset="0"/>
              </a:rPr>
              <a:t>robo» y </a:t>
            </a:r>
            <a:r>
              <a:rPr lang="he-IL" dirty="0" smtClean="0">
                <a:latin typeface="Calibri" pitchFamily="34" charset="0"/>
              </a:rPr>
              <a:t>דעת</a:t>
            </a:r>
            <a:r>
              <a:rPr lang="en-US" dirty="0" smtClean="0">
                <a:latin typeface="Calibri" pitchFamily="34" charset="0"/>
              </a:rPr>
              <a:t> </a:t>
            </a:r>
            <a:r>
              <a:rPr lang="he-IL" dirty="0" smtClean="0">
                <a:latin typeface="Calibri" pitchFamily="34" charset="0"/>
              </a:rPr>
              <a:t> «</a:t>
            </a:r>
            <a:r>
              <a:rPr lang="en-US" dirty="0" smtClean="0">
                <a:latin typeface="Calibri" pitchFamily="34" charset="0"/>
              </a:rPr>
              <a:t>da’at, </a:t>
            </a:r>
            <a:r>
              <a:rPr lang="es-ES" dirty="0" smtClean="0">
                <a:latin typeface="Calibri" pitchFamily="34" charset="0"/>
              </a:rPr>
              <a:t>conocimiento») es un concepto de la ley y la ética judías que se refiere a un tipo de tergiversación o engaño deshonesto. Se aplica en una amplia gama de situaciones interpersonales, especialmente en transacciones comerciales.[1]</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El origen del término se atribuye a Samuel de Nehardea en el Talmud de Babilonia: «Está prohibido engañar a la gente, incluso a un no judío».[2] Un Midrash afirma que geneivat daat es el peor tipo de robo. Geneivat daat es el peor porque perjudica directamente a la persona, no solo a su dinero.[3][4] En la exégesis rabínica, la ley se asocia con Génesis 31:26 y 2 Samuel 15:6.[1]</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Las falsas impresiones son permisibles en ciertas circunstancias, por ejemplo, para honrar a alguien. </a:t>
            </a:r>
          </a:p>
          <a:p>
            <a:pPr marL="514350" indent="-514350">
              <a:buNone/>
            </a:pPr>
            <a:r>
              <a:rPr lang="es-ES" dirty="0" smtClean="0">
                <a:latin typeface="Calibri" pitchFamily="34" charset="0"/>
              </a:rPr>
              <a:t>Por ejemplo, generalmente no se debe invitar a un conocido a tomar vino sabiendo que el recipiente está vacío. Sin embargo, se puede ofrecer el recipiente vacío para honrar al invitado y mostrar públicamente su respeto.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De igual manera, se puede ofrecer un vino fino para honrar a un invitado, incluso si es probable que este lo rechace de todos modos.[3]</a:t>
            </a:r>
          </a:p>
          <a:p>
            <a:pPr marL="514350" indent="-514350">
              <a:buNone/>
            </a:pPr>
            <a:r>
              <a:rPr lang="es-ES" dirty="0" smtClean="0">
                <a:latin typeface="Calibri" pitchFamily="34" charset="0"/>
              </a:rPr>
              <a:t>Geneivat daat se transgrede con una declaración técnicamente correcta, pero que pretende causar una falsa impresión.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Si bien este tipo de engaño suele involucrar transacciones comerciales, según la ley rabínica, está prohibido incluso si no hay una pérdida monetaria en juego.[5] </a:t>
            </a:r>
          </a:p>
          <a:p>
            <a:pPr marL="514350" indent="-514350">
              <a:buNone/>
            </a:pPr>
            <a:r>
              <a:rPr lang="es-ES" dirty="0" smtClean="0">
                <a:latin typeface="Calibri" pitchFamily="34" charset="0"/>
              </a:rPr>
              <a:t>Por lo tanto, la regla se aplica tanto a las ventas comerciales como a la entrega de regalos.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Un ejemplo sencillo de geneivat daat sería invitar a alguien a cenar, simplemente para parecer hospitalario, a sabiendas de que el destinatario declinaría debido a un compromiso previo.[6]</a:t>
            </a:r>
          </a:p>
          <a:p>
            <a:pPr marL="514350" indent="-514350">
              <a:buNone/>
            </a:pPr>
            <a:r>
              <a:rPr lang="es-ES" dirty="0" smtClean="0">
                <a:latin typeface="Calibri" pitchFamily="34" charset="0"/>
              </a:rPr>
              <a:t>Los autores de ética judía han aplicado la geneivat daat a diversos dilemas éticos contemporáneos.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En la ética empresarial judía, la prohibición de causar una falsa impresión se aplica comúnmente a la publicidad y las técnicas de venta. </a:t>
            </a:r>
          </a:p>
          <a:p>
            <a:pPr marL="514350" indent="-514350">
              <a:buNone/>
            </a:pPr>
            <a:r>
              <a:rPr lang="es-ES" dirty="0" smtClean="0">
                <a:latin typeface="Calibri" pitchFamily="34" charset="0"/>
              </a:rPr>
              <a:t>La geneivat daat permite a los especialistas en ética analizar técnicas de venta indebidas, como usar un pretexto para entrar en una casa y hacer una presentación de ventas puerta a puerta.[7]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Afirmar que se vende con descuento puede contravenir la geneivat daat cuando el catálogo es engañoso. </a:t>
            </a:r>
          </a:p>
          <a:p>
            <a:pPr marL="514350" indent="-514350">
              <a:buNone/>
            </a:pPr>
            <a:r>
              <a:rPr lang="es-ES" dirty="0" smtClean="0">
                <a:latin typeface="Calibri" pitchFamily="34" charset="0"/>
              </a:rPr>
              <a:t>En concreto, si no hay un precio de venta sugerido, el catálogo no debe afirmar que ofrece un descuento basado en el precio "estándar" estimado por el propio vendedor.[8]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Asimismo, los descuentos basados ​​en pretextos engañosos, como una liquidación por cierre cuando la tienda no cierra, también transgreden la geneivat daat.[9] </a:t>
            </a:r>
          </a:p>
          <a:p>
            <a:pPr marL="514350" indent="-514350">
              <a:buNone/>
            </a:pPr>
            <a:r>
              <a:rPr lang="es-ES" dirty="0" smtClean="0">
                <a:latin typeface="Calibri" pitchFamily="34" charset="0"/>
              </a:rPr>
              <a:t>Además, este principio se ha utilizado para advertir contra los empaques recargados, que dan la impresión de un producto de mayor tamaño.[10]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De igual manera, anunciar un artículo de lujo como si fuera una necesidad, y cualquier afirmación o incluso el papel de regalo que dé una impresión falsa, podría traspasar los límites establecidos por las normas de geneivat daat.[11]</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pic>
        <p:nvPicPr>
          <p:cNvPr id="88066" name="Picture 2"/>
          <p:cNvPicPr>
            <a:picLocks noGrp="1" noChangeAspect="1" noChangeArrowheads="1"/>
          </p:cNvPicPr>
          <p:nvPr>
            <p:ph idx="1"/>
          </p:nvPr>
        </p:nvPicPr>
        <p:blipFill>
          <a:blip r:embed="rId4" cstate="print"/>
          <a:srcRect/>
          <a:stretch>
            <a:fillRect/>
          </a:stretch>
        </p:blipFill>
        <p:spPr bwMode="auto">
          <a:xfrm>
            <a:off x="2621280" y="1295400"/>
            <a:ext cx="5074920" cy="507492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A través de este principio, la ley judía se ha aplicado para evaluar las regulaciones seculares de la publicidad. </a:t>
            </a:r>
          </a:p>
          <a:p>
            <a:pPr marL="514350" indent="-514350">
              <a:buNone/>
            </a:pPr>
            <a:r>
              <a:rPr lang="es-ES" dirty="0" smtClean="0">
                <a:latin typeface="Calibri" pitchFamily="34" charset="0"/>
              </a:rPr>
              <a:t>Por ejemplo, Levine argumenta que es inadmisible anunciar una promesa de no vender a un precio inferior al real, sin detalles comparables de su política de igualación de precios.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800" dirty="0" smtClean="0">
                <a:latin typeface="Calibri" pitchFamily="34" charset="0"/>
              </a:rPr>
              <a:t>El trato con información privilegiada y la información engañosa a los accionistas también se regirían por este principio.</a:t>
            </a:r>
          </a:p>
          <a:p>
            <a:pPr marL="514350" indent="-514350">
              <a:buNone/>
            </a:pPr>
            <a:r>
              <a:rPr lang="es-ES" sz="2800" dirty="0" smtClean="0">
                <a:latin typeface="Calibri" pitchFamily="34" charset="0"/>
              </a:rPr>
              <a:t>Además, geneivat daat se ha aplicado a otras formas de tergiversación en la vida contemporánea. Por ejemplo, los rabinos reformistas han argumentado que la transferencia de bienes a hijos, para simular pobreza y proteger los bienes de una residencia de ancianos, está prohibida por este principio.[13]</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Hacer trampa también puede estar prohibido bajo el principio de geneivat daat. Por ejemplo, el rabino </a:t>
            </a:r>
            <a:r>
              <a:rPr lang="es-ES" dirty="0" err="1" smtClean="0">
                <a:latin typeface="Calibri" pitchFamily="34" charset="0"/>
              </a:rPr>
              <a:t>Moshe</a:t>
            </a:r>
            <a:r>
              <a:rPr lang="es-ES" dirty="0" smtClean="0">
                <a:latin typeface="Calibri" pitchFamily="34" charset="0"/>
              </a:rPr>
              <a:t> </a:t>
            </a:r>
            <a:r>
              <a:rPr lang="es-ES" dirty="0" err="1" smtClean="0">
                <a:latin typeface="Calibri" pitchFamily="34" charset="0"/>
              </a:rPr>
              <a:t>Feinstein</a:t>
            </a:r>
            <a:r>
              <a:rPr lang="es-ES" dirty="0" smtClean="0">
                <a:latin typeface="Calibri" pitchFamily="34" charset="0"/>
              </a:rPr>
              <a:t> escribió, basándose parcialmente en este principio, que las yeshivá no deben permitir que los estudiantes copien en los exámenes anuales de Regents y que sus escuelas no deben falsear las calificaciones.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Las yeshivá tampoco deben hacer trampa en los subsidios gubernamentales mediante falsedades, como inflar el número de sus estudiantes.[14]</a:t>
            </a:r>
          </a:p>
          <a:p>
            <a:pPr marL="514350" indent="-514350">
              <a:buNone/>
            </a:pPr>
            <a:r>
              <a:rPr lang="es-ES" dirty="0" smtClean="0">
                <a:latin typeface="Calibri" pitchFamily="34" charset="0"/>
              </a:rPr>
              <a:t>Las citas adecuadas al escribir también están en juego. </a:t>
            </a:r>
          </a:p>
          <a:p>
            <a:pPr marL="514350" indent="-514350">
              <a:buNone/>
            </a:pPr>
            <a:r>
              <a:rPr lang="es-ES" dirty="0" smtClean="0">
                <a:latin typeface="Calibri" pitchFamily="34" charset="0"/>
              </a:rPr>
              <a:t>Un autor u orador que no atribuya fuentes secundarias también puede violar la geneivat daat.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Es cierto que si el público no espera atribuciones explícitas, aunque sabe que el orador se basa en fuentes secundarias, no se produciría una falsa impresión. Sin embargo, el orador no debe confiar en su propia intuición sobre las expectativas del público, sino considerar solo "una pequeña, pero significativa probabilidad estadística" (miut ha-</a:t>
            </a:r>
            <a:r>
              <a:rPr lang="es-ES" dirty="0" err="1" smtClean="0">
                <a:latin typeface="Calibri" pitchFamily="34" charset="0"/>
              </a:rPr>
              <a:t>matzui</a:t>
            </a:r>
            <a:r>
              <a:rPr lang="es-ES" dirty="0" smtClean="0">
                <a:latin typeface="Calibri" pitchFamily="34" charset="0"/>
              </a:rPr>
              <a:t>).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900" dirty="0" smtClean="0">
                <a:latin typeface="Calibri" pitchFamily="34" charset="0"/>
              </a:rPr>
              <a:t>¿Cuán pequeña? Según Levine, la expectativa del público se cuantifica según la halajá. Por un lado, no se exigiría a un orador citar fuentes simplemente para disipar la rara e ingenua expectativa de que se citen las fuentes. </a:t>
            </a:r>
          </a:p>
          <a:p>
            <a:pPr marL="514350" indent="-514350">
              <a:buNone/>
            </a:pPr>
            <a:r>
              <a:rPr lang="es-ES" sz="2900" dirty="0" smtClean="0">
                <a:latin typeface="Calibri" pitchFamily="34" charset="0"/>
              </a:rPr>
              <a:t>Por otro lado, si entre el 10 % y el 15 % del público efectivamente espera atribución, no identificar las fuentes secundarias constituiría una violación de la geneivat daat.[15]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dirty="0" smtClean="0">
                <a:latin typeface="Calibri" pitchFamily="34" charset="0"/>
              </a:rPr>
              <a:t>El concepto está incorporado en tres disposiciones del "Código de Ética Corporativa Halájico" propuesto por Meir Tamari: uso de información privilegiada (incluso cuando lo permite la ley secular), información y publicidad de productos e informes contables financieros fraudulentos.[16]</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2800" dirty="0" smtClean="0">
                <a:latin typeface="Calibri" pitchFamily="34" charset="0"/>
              </a:rPr>
              <a:t>Finalmente, en la mayoría de los casos no se puede dar una recomendación o crítica falsa sobre un asunto como una sugerencia de shiduj (casamentera), un maestro u otra persona (aunque tampoco es necesario especificar todos los detalles relevantes). Se debe buscar guía rabínica en caso de incertidumbre, especialmente con respecto a las sugerencias de shiduj, ya que existen excepciones a esta regla </a:t>
            </a:r>
            <a:r>
              <a:rPr lang="es-ES" sz="1600" dirty="0" smtClean="0">
                <a:latin typeface="Calibri" pitchFamily="34" charset="0"/>
              </a:rPr>
              <a:t>(véase </a:t>
            </a:r>
            <a:r>
              <a:rPr lang="es-ES" sz="1600" dirty="0" err="1" smtClean="0">
                <a:latin typeface="Calibri" pitchFamily="34" charset="0"/>
              </a:rPr>
              <a:t>Titen</a:t>
            </a:r>
            <a:r>
              <a:rPr lang="es-ES" sz="1600" dirty="0" smtClean="0">
                <a:latin typeface="Calibri" pitchFamily="34" charset="0"/>
              </a:rPr>
              <a:t> Emet </a:t>
            </a:r>
            <a:r>
              <a:rPr lang="es-ES" sz="1600" dirty="0" err="1" smtClean="0">
                <a:latin typeface="Calibri" pitchFamily="34" charset="0"/>
              </a:rPr>
              <a:t>L’yaakov</a:t>
            </a:r>
            <a:r>
              <a:rPr lang="es-ES" sz="1600" dirty="0" smtClean="0">
                <a:latin typeface="Calibri" pitchFamily="34" charset="0"/>
              </a:rPr>
              <a:t>, págs. 121-124, y https://halachipedia.com/index.php?title=Prohibition_to_Lie#Shidduch).</a:t>
            </a:r>
            <a:endParaRPr lang="es-ES"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7" name="6 Marcador de contenido"/>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4" cstate="print"/>
          <a:srcRect/>
          <a:stretch>
            <a:fillRect/>
          </a:stretch>
        </p:blipFill>
        <p:spPr bwMode="auto">
          <a:xfrm>
            <a:off x="976313" y="1295400"/>
            <a:ext cx="8100353" cy="47958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b="1" dirty="0" smtClean="0">
                <a:latin typeface="Calibri" pitchFamily="34" charset="0"/>
              </a:rPr>
              <a:t>LA MISHNE TORA – YAD HAZAKA</a:t>
            </a:r>
            <a:endParaRPr lang="es-ES" b="1" dirty="0" smtClean="0">
              <a:latin typeface="Calibri" pitchFamily="34" charset="0"/>
            </a:endParaRPr>
          </a:p>
          <a:p>
            <a:pPr marL="514350" indent="-514350">
              <a:buNone/>
            </a:pPr>
            <a:r>
              <a:rPr lang="es-ES" dirty="0" smtClean="0">
                <a:latin typeface="Calibri" pitchFamily="34" charset="0"/>
              </a:rPr>
              <a:t>La Mishné Torá fue escrita en hebreo por Rabí Moisés ben Maimón, Maimónides o Rambam. </a:t>
            </a:r>
            <a:endParaRPr lang="es-ES" dirty="0" smtClean="0">
              <a:latin typeface="Calibri" pitchFamily="34" charset="0"/>
            </a:endParaRPr>
          </a:p>
          <a:p>
            <a:pPr marL="514350" indent="-514350">
              <a:buNone/>
            </a:pPr>
            <a:r>
              <a:rPr lang="es-ES" dirty="0" smtClean="0">
                <a:latin typeface="Calibri" pitchFamily="34" charset="0"/>
              </a:rPr>
              <a:t>El </a:t>
            </a:r>
            <a:r>
              <a:rPr lang="es-ES" dirty="0" smtClean="0">
                <a:latin typeface="Calibri" pitchFamily="34" charset="0"/>
              </a:rPr>
              <a:t>libro consta de 14 secciones y, por ello, se le conoce como Yad </a:t>
            </a:r>
            <a:r>
              <a:rPr lang="es-ES" dirty="0" err="1" smtClean="0">
                <a:latin typeface="Calibri" pitchFamily="34" charset="0"/>
              </a:rPr>
              <a:t>Hazak</a:t>
            </a:r>
            <a:r>
              <a:rPr lang="es-ES" dirty="0" err="1" smtClean="0">
                <a:latin typeface="Calibri" pitchFamily="34" charset="0"/>
              </a:rPr>
              <a:t>á</a:t>
            </a:r>
            <a:r>
              <a:rPr lang="es-ES" dirty="0" smtClean="0">
                <a:latin typeface="Calibri" pitchFamily="34" charset="0"/>
              </a:rPr>
              <a:t>, </a:t>
            </a:r>
            <a:r>
              <a:rPr lang="es-ES" dirty="0" smtClean="0">
                <a:latin typeface="Calibri" pitchFamily="34" charset="0"/>
              </a:rPr>
              <a:t>la Mano Fuerte, en alusión a la palabra Yad, que en hebreo tiene el valor numérico de 14.</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marL="514350" indent="-514350">
              <a:buNone/>
            </a:pPr>
            <a:r>
              <a:rPr lang="es-ES" sz="3000" dirty="0" smtClean="0">
                <a:latin typeface="Calibri" pitchFamily="34" charset="0"/>
              </a:rPr>
              <a:t>Las mitzvot dadas a Moisés en el Monte Sinaí fueron entregadas junto con sus explicaciones, como lo implica Éxodo 24:12: «Y te daré las tablas de piedra, la Torá y la mitzvá</a:t>
            </a:r>
            <a:r>
              <a:rPr lang="es-ES" sz="3000" dirty="0" smtClean="0">
                <a:latin typeface="Calibri" pitchFamily="34" charset="0"/>
              </a:rPr>
              <a:t>».</a:t>
            </a:r>
          </a:p>
          <a:p>
            <a:pPr marL="514350" indent="-514350">
              <a:buNone/>
            </a:pPr>
            <a:r>
              <a:rPr lang="es-ES" sz="3000" dirty="0" smtClean="0">
                <a:latin typeface="Calibri" pitchFamily="34" charset="0"/>
              </a:rPr>
              <a:t>«</a:t>
            </a:r>
            <a:r>
              <a:rPr lang="es-ES" sz="3000" dirty="0" smtClean="0">
                <a:latin typeface="Calibri" pitchFamily="34" charset="0"/>
              </a:rPr>
              <a:t>La Torá» se refiere a la Ley Escrita; «la mitzvá», a su explicación. [Dios] nos ordenó cumplir la Torá según las instrucciones de la mitzvá. </a:t>
            </a:r>
            <a:endParaRPr lang="es-ES" sz="3000" dirty="0" smtClean="0">
              <a:latin typeface="Calibri" pitchFamily="34" charset="0"/>
            </a:endParaRPr>
          </a:p>
          <a:p>
            <a:pPr marL="514350" indent="-514350">
              <a:buNone/>
            </a:pPr>
            <a:r>
              <a:rPr lang="es-ES" sz="3000" dirty="0" smtClean="0">
                <a:latin typeface="Calibri" pitchFamily="34" charset="0"/>
              </a:rPr>
              <a:t>La </a:t>
            </a:r>
            <a:r>
              <a:rPr lang="es-ES" sz="3000" dirty="0" smtClean="0">
                <a:latin typeface="Calibri" pitchFamily="34" charset="0"/>
              </a:rPr>
              <a:t>mitzvá se llama Ley Oral.</a:t>
            </a:r>
            <a:endParaRPr lang="es-ES" sz="3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Moisés, nuestro maestro, transcribió personalmente toda la Torá antes de morir. </a:t>
            </a:r>
            <a:endParaRPr lang="es-ES" dirty="0" smtClean="0"/>
          </a:p>
          <a:p>
            <a:pPr>
              <a:buNone/>
            </a:pPr>
            <a:r>
              <a:rPr lang="es-ES" dirty="0" smtClean="0"/>
              <a:t>Entregó </a:t>
            </a:r>
            <a:r>
              <a:rPr lang="es-ES" dirty="0" smtClean="0"/>
              <a:t>un rollo de la Torá a cada tribu y colocó otro rollo en el arca como testimonio, como dice [Deuteronomio 31:26]: «Tomen este rollo de la Torá y colóquenlo [junto al arca…], y allí estará como testimonio</a:t>
            </a:r>
            <a:r>
              <a:rPr lang="es-ES" dirty="0" smtClean="0"/>
              <a:t>».</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La </a:t>
            </a:r>
            <a:r>
              <a:rPr lang="es-ES" dirty="0" smtClean="0"/>
              <a:t>mitzvá —es decir, la explicación de la Torá— no la transcribió. </a:t>
            </a:r>
            <a:endParaRPr lang="es-ES" dirty="0" smtClean="0"/>
          </a:p>
          <a:p>
            <a:pPr>
              <a:buNone/>
            </a:pPr>
            <a:r>
              <a:rPr lang="es-ES" dirty="0" smtClean="0"/>
              <a:t>En </a:t>
            </a:r>
            <a:r>
              <a:rPr lang="es-ES" dirty="0" smtClean="0"/>
              <a:t>cambio, la ordenó [verbalmente] a los ancianos, a Josué y a todo Israel, como dice [Deuteronomio 13:1]: «Cuídense de observar todo lo que les prescribo». </a:t>
            </a:r>
            <a:endParaRPr lang="es-ES" dirty="0" smtClean="0"/>
          </a:p>
          <a:p>
            <a:pPr>
              <a:buNone/>
            </a:pPr>
            <a:r>
              <a:rPr lang="es-ES" dirty="0" smtClean="0"/>
              <a:t>Por </a:t>
            </a:r>
            <a:r>
              <a:rPr lang="es-ES" dirty="0" smtClean="0"/>
              <a:t>esta razón, se le llama la Ley Oral.</a:t>
            </a:r>
            <a:endParaRPr lang="es-ES"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Aunque la Ley Oral no fue transcrita, Moisés, nuestro maestro, la enseñó íntegramente en su corte a los setenta ancianos. </a:t>
            </a:r>
            <a:endParaRPr lang="es-ES" dirty="0" smtClean="0"/>
          </a:p>
          <a:p>
            <a:pPr>
              <a:buNone/>
            </a:pPr>
            <a:r>
              <a:rPr lang="es-ES" dirty="0" smtClean="0"/>
              <a:t>Elazar</a:t>
            </a:r>
            <a:r>
              <a:rPr lang="es-ES" dirty="0" smtClean="0"/>
              <a:t>, Pinjás y Josué recibieron la tradición de Moisés. [En particular, Moisés] transmitió la Ley Oral a Josué, quien era su discípulo principal, y le instruyó al respecto</a:t>
            </a:r>
            <a:r>
              <a:rPr lang="es-ES" dirty="0" smtClean="0"/>
              <a:t>.</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De </a:t>
            </a:r>
            <a:r>
              <a:rPr lang="es-ES" dirty="0" smtClean="0"/>
              <a:t>igual manera, a lo largo de su vida, Josué enseñó la Ley Oral. </a:t>
            </a:r>
            <a:endParaRPr lang="es-ES" dirty="0" smtClean="0"/>
          </a:p>
          <a:p>
            <a:pPr>
              <a:buNone/>
            </a:pPr>
            <a:r>
              <a:rPr lang="es-ES" dirty="0" smtClean="0"/>
              <a:t>Muchos </a:t>
            </a:r>
            <a:r>
              <a:rPr lang="es-ES" dirty="0" smtClean="0"/>
              <a:t>ancianos recibieron la tradición de él. </a:t>
            </a:r>
            <a:endParaRPr lang="es-ES" dirty="0" smtClean="0"/>
          </a:p>
          <a:p>
            <a:pPr>
              <a:buNone/>
            </a:pPr>
            <a:r>
              <a:rPr lang="es-ES" dirty="0" smtClean="0"/>
              <a:t>Elí </a:t>
            </a:r>
            <a:r>
              <a:rPr lang="es-ES" dirty="0" smtClean="0"/>
              <a:t>la recibió de los ancianos y de Pinjás. </a:t>
            </a:r>
            <a:endParaRPr lang="es-ES" dirty="0" smtClean="0"/>
          </a:p>
          <a:p>
            <a:pPr>
              <a:buNone/>
            </a:pPr>
            <a:r>
              <a:rPr lang="es-ES" dirty="0" smtClean="0"/>
              <a:t>Samuel </a:t>
            </a:r>
            <a:r>
              <a:rPr lang="es-ES" dirty="0" smtClean="0"/>
              <a:t>la recibió de Elí y su corte. </a:t>
            </a:r>
            <a:endParaRPr lang="es-ES" dirty="0" smtClean="0"/>
          </a:p>
          <a:p>
            <a:pPr>
              <a:buNone/>
            </a:pPr>
            <a:r>
              <a:rPr lang="es-ES" dirty="0" smtClean="0"/>
              <a:t>David </a:t>
            </a:r>
            <a:r>
              <a:rPr lang="es-ES" dirty="0" smtClean="0"/>
              <a:t>la recibió de Samuel y su corte</a:t>
            </a:r>
            <a:r>
              <a:rPr lang="es-ES" dirty="0" smtClean="0"/>
              <a:t>.</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Aquías </a:t>
            </a:r>
            <a:r>
              <a:rPr lang="es-ES" dirty="0" smtClean="0"/>
              <a:t>de Silo fue uno de los que experimentaron el éxodo de Egipto. Era levita y escuchó las enseñanzas de Moisés. </a:t>
            </a:r>
            <a:r>
              <a:rPr lang="es-ES" dirty="0" smtClean="0"/>
              <a:t>(</a:t>
            </a:r>
            <a:r>
              <a:rPr lang="es-ES" dirty="0" smtClean="0"/>
              <a:t>la tribu de Leví no estaba incluida en el decreto divino de muerte en el desierto [véase B. B. 121b]), y también discípulo de David</a:t>
            </a:r>
            <a:r>
              <a:rPr lang="es-ES" dirty="0" smtClean="0"/>
              <a:t>.</a:t>
            </a:r>
          </a:p>
          <a:p>
            <a:pPr>
              <a:buNone/>
            </a:pPr>
            <a:r>
              <a:rPr lang="es-ES" dirty="0" smtClean="0"/>
              <a:t>Según </a:t>
            </a:r>
            <a:r>
              <a:rPr lang="es-ES" dirty="0" smtClean="0"/>
              <a:t>esta tradición, </a:t>
            </a:r>
            <a:r>
              <a:rPr lang="es-ES" dirty="0" smtClean="0"/>
              <a:t> Ahías </a:t>
            </a:r>
            <a:r>
              <a:rPr lang="es-ES" dirty="0" smtClean="0"/>
              <a:t>vivió más de seiscientos </a:t>
            </a:r>
            <a:r>
              <a:rPr lang="es-ES" dirty="0" smtClean="0"/>
              <a:t>años.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Ahías recibió </a:t>
            </a:r>
            <a:r>
              <a:rPr lang="es-ES" dirty="0" smtClean="0"/>
              <a:t>su sabiduría de Amram, el padre de </a:t>
            </a:r>
            <a:r>
              <a:rPr lang="es-ES" dirty="0" smtClean="0"/>
              <a:t>Moisés, </a:t>
            </a:r>
            <a:r>
              <a:rPr lang="es-ES" dirty="0" smtClean="0"/>
              <a:t>o de Será, la hija de </a:t>
            </a:r>
            <a:r>
              <a:rPr lang="es-ES" dirty="0" smtClean="0"/>
              <a:t>Aser.</a:t>
            </a:r>
          </a:p>
          <a:p>
            <a:pPr>
              <a:buNone/>
            </a:pPr>
            <a:r>
              <a:rPr lang="es-ES" dirty="0" smtClean="0"/>
              <a:t>Posteriormente</a:t>
            </a:r>
            <a:r>
              <a:rPr lang="es-ES" dirty="0" smtClean="0"/>
              <a:t>, recibió la tradición de David y su corte</a:t>
            </a:r>
            <a:r>
              <a:rPr lang="es-ES" dirty="0" smtClean="0"/>
              <a:t>.</a:t>
            </a:r>
          </a:p>
          <a:p>
            <a:pPr>
              <a:buNone/>
            </a:pPr>
            <a:r>
              <a:rPr lang="es-ES" dirty="0" smtClean="0">
                <a:latin typeface="Calibri" pitchFamily="34" charset="0"/>
              </a:rPr>
              <a:t>Elías recibió la tradición de Aquías de Silo y su corte. </a:t>
            </a:r>
            <a:endParaRPr lang="es-ES" dirty="0" smtClean="0">
              <a:latin typeface="Calibri" pitchFamily="34" charset="0"/>
            </a:endParaRPr>
          </a:p>
          <a:p>
            <a:pPr>
              <a:buNone/>
            </a:pPr>
            <a:r>
              <a:rPr lang="es-ES" dirty="0" smtClean="0">
                <a:latin typeface="Calibri" pitchFamily="34" charset="0"/>
              </a:rPr>
              <a:t>Eliseo </a:t>
            </a:r>
            <a:r>
              <a:rPr lang="es-ES" dirty="0" smtClean="0">
                <a:latin typeface="Calibri" pitchFamily="34" charset="0"/>
              </a:rPr>
              <a:t>la recibió de Elías y su corte</a:t>
            </a:r>
            <a:r>
              <a:rPr lang="es-ES" dirty="0" smtClean="0">
                <a:latin typeface="Calibri" pitchFamily="34" charset="0"/>
              </a:rPr>
              <a:t>.</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Yehoiada</a:t>
            </a:r>
            <a:r>
              <a:rPr lang="es-ES" dirty="0" smtClean="0"/>
              <a:t>, el sacerdote, recibió la tradición de Eliseo y su corte. </a:t>
            </a:r>
            <a:endParaRPr lang="es-ES" dirty="0" smtClean="0"/>
          </a:p>
          <a:p>
            <a:pPr>
              <a:buNone/>
            </a:pPr>
            <a:r>
              <a:rPr lang="es-ES" dirty="0" smtClean="0"/>
              <a:t>Zacarías </a:t>
            </a:r>
            <a:r>
              <a:rPr lang="es-ES" dirty="0" smtClean="0"/>
              <a:t>la recibió de Yehoiada y su corte. </a:t>
            </a:r>
            <a:endParaRPr lang="es-ES" dirty="0" smtClean="0"/>
          </a:p>
          <a:p>
            <a:pPr>
              <a:buNone/>
            </a:pPr>
            <a:r>
              <a:rPr lang="es-ES" dirty="0" smtClean="0"/>
              <a:t>Oseas </a:t>
            </a:r>
            <a:r>
              <a:rPr lang="es-ES" dirty="0" smtClean="0"/>
              <a:t>la recibió de Zacarías y su corte. </a:t>
            </a:r>
            <a:endParaRPr lang="es-ES" dirty="0" smtClean="0"/>
          </a:p>
          <a:p>
            <a:pPr>
              <a:buNone/>
            </a:pPr>
            <a:r>
              <a:rPr lang="es-ES" dirty="0" smtClean="0"/>
              <a:t>Amós </a:t>
            </a:r>
            <a:r>
              <a:rPr lang="es-ES" dirty="0" smtClean="0"/>
              <a:t>recibió la tradición de Oseas y su corte. </a:t>
            </a:r>
            <a:endParaRPr lang="es-ES" dirty="0" smtClean="0"/>
          </a:p>
          <a:p>
            <a:pPr>
              <a:buNone/>
            </a:pPr>
            <a:r>
              <a:rPr lang="es-ES" dirty="0" smtClean="0"/>
              <a:t>Isaías </a:t>
            </a:r>
            <a:r>
              <a:rPr lang="es-ES" dirty="0" smtClean="0"/>
              <a:t>la recibió de Amós y su corte. </a:t>
            </a:r>
            <a:endParaRPr lang="es-ES" dirty="0" smtClean="0"/>
          </a:p>
          <a:p>
            <a:pPr>
              <a:buNone/>
            </a:pPr>
            <a:r>
              <a:rPr lang="es-ES" dirty="0" smtClean="0"/>
              <a:t>Miqueas </a:t>
            </a:r>
            <a:r>
              <a:rPr lang="es-ES" dirty="0" smtClean="0"/>
              <a:t>la recibió de Isaías y su corte. </a:t>
            </a:r>
            <a:endParaRPr lang="es-ES" dirty="0" smtClean="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Yoel </a:t>
            </a:r>
            <a:r>
              <a:rPr lang="es-ES" dirty="0" smtClean="0"/>
              <a:t>la recibió de Miqueas y su corte. </a:t>
            </a:r>
            <a:endParaRPr lang="es-ES" dirty="0" smtClean="0"/>
          </a:p>
          <a:p>
            <a:pPr>
              <a:buNone/>
            </a:pPr>
            <a:r>
              <a:rPr lang="es-ES" dirty="0" smtClean="0"/>
              <a:t>Najum </a:t>
            </a:r>
            <a:r>
              <a:rPr lang="es-ES" dirty="0" smtClean="0"/>
              <a:t>la recibió de Yoel y su corte. </a:t>
            </a:r>
            <a:endParaRPr lang="es-ES" dirty="0" smtClean="0"/>
          </a:p>
          <a:p>
            <a:pPr>
              <a:buNone/>
            </a:pPr>
            <a:r>
              <a:rPr lang="es-ES" dirty="0" smtClean="0"/>
              <a:t>Habacuc </a:t>
            </a:r>
            <a:r>
              <a:rPr lang="es-ES" dirty="0" smtClean="0"/>
              <a:t>la recibió de Najum y su corte. </a:t>
            </a:r>
            <a:endParaRPr lang="es-ES" dirty="0" smtClean="0"/>
          </a:p>
          <a:p>
            <a:pPr>
              <a:buNone/>
            </a:pPr>
            <a:r>
              <a:rPr lang="es-ES" dirty="0" smtClean="0"/>
              <a:t>Tzefanías </a:t>
            </a:r>
            <a:r>
              <a:rPr lang="es-ES" dirty="0" smtClean="0"/>
              <a:t>la recibió de </a:t>
            </a:r>
            <a:r>
              <a:rPr lang="es-ES" dirty="0" smtClean="0"/>
              <a:t>Habacuc </a:t>
            </a:r>
            <a:r>
              <a:rPr lang="es-ES" dirty="0" smtClean="0"/>
              <a:t>y su corte. </a:t>
            </a:r>
            <a:endParaRPr lang="es-ES" dirty="0" smtClean="0"/>
          </a:p>
          <a:p>
            <a:pPr>
              <a:buNone/>
            </a:pPr>
            <a:r>
              <a:rPr lang="es-ES" dirty="0" smtClean="0"/>
              <a:t>Jeremías </a:t>
            </a:r>
            <a:r>
              <a:rPr lang="es-ES" dirty="0" smtClean="0"/>
              <a:t>la recibió de Tzefanías y su corte. </a:t>
            </a:r>
            <a:endParaRPr lang="es-ES" dirty="0" smtClean="0"/>
          </a:p>
          <a:p>
            <a:pPr>
              <a:buNone/>
            </a:pPr>
            <a:r>
              <a:rPr lang="es-ES" dirty="0" smtClean="0"/>
              <a:t>Baruc </a:t>
            </a:r>
            <a:r>
              <a:rPr lang="es-ES" dirty="0" smtClean="0"/>
              <a:t>ben </a:t>
            </a:r>
            <a:r>
              <a:rPr lang="es-ES" dirty="0" smtClean="0"/>
              <a:t>Neriy</a:t>
            </a:r>
            <a:r>
              <a:rPr lang="es-ES" dirty="0" smtClean="0"/>
              <a:t>á</a:t>
            </a:r>
            <a:r>
              <a:rPr lang="es-ES" dirty="0" smtClean="0"/>
              <a:t>h </a:t>
            </a:r>
            <a:r>
              <a:rPr lang="es-ES" dirty="0" smtClean="0"/>
              <a:t>la recibió de Jeremías y su corte. </a:t>
            </a:r>
            <a:endParaRPr lang="es-ES" dirty="0" smtClean="0"/>
          </a:p>
          <a:p>
            <a:pPr>
              <a:buNone/>
            </a:pPr>
            <a:r>
              <a:rPr lang="es-ES" dirty="0" smtClean="0"/>
              <a:t>Esdras </a:t>
            </a:r>
            <a:r>
              <a:rPr lang="es-ES" dirty="0" smtClean="0"/>
              <a:t>y su corte recibieron la tradición de Baruc y su corte.</a:t>
            </a:r>
            <a:endParaRPr lang="es-ES" dirty="0" smtClean="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100" dirty="0" smtClean="0"/>
              <a:t>[Los miembros de] la corte de Esdras son conocidos como Anshei K'nesset </a:t>
            </a:r>
            <a:r>
              <a:rPr lang="es-ES" sz="3100" dirty="0" smtClean="0"/>
              <a:t>Hagedol</a:t>
            </a:r>
            <a:r>
              <a:rPr lang="es-ES" sz="3100" dirty="0" smtClean="0"/>
              <a:t>á</a:t>
            </a:r>
            <a:r>
              <a:rPr lang="es-ES" sz="3100" dirty="0" smtClean="0"/>
              <a:t>h </a:t>
            </a:r>
            <a:r>
              <a:rPr lang="es-ES" sz="3100" dirty="0" smtClean="0"/>
              <a:t>(los hombres de la gran asamblea). </a:t>
            </a:r>
            <a:endParaRPr lang="es-ES" sz="3100" dirty="0" smtClean="0"/>
          </a:p>
          <a:p>
            <a:pPr>
              <a:buNone/>
            </a:pPr>
            <a:r>
              <a:rPr lang="es-ES" sz="3100" dirty="0" smtClean="0"/>
              <a:t>Entre </a:t>
            </a:r>
            <a:r>
              <a:rPr lang="es-ES" sz="3100" dirty="0" smtClean="0"/>
              <a:t>ellos se encontraban H</a:t>
            </a:r>
            <a:r>
              <a:rPr lang="es-ES" sz="3100" dirty="0" smtClean="0"/>
              <a:t>agai</a:t>
            </a:r>
            <a:r>
              <a:rPr lang="es-ES" sz="3100" dirty="0" smtClean="0"/>
              <a:t>, Zacarías, Malaquías, Daniel, </a:t>
            </a:r>
            <a:r>
              <a:rPr lang="es-ES" sz="3100" dirty="0" smtClean="0"/>
              <a:t> Jananías</a:t>
            </a:r>
            <a:r>
              <a:rPr lang="es-ES" sz="3100" dirty="0" smtClean="0"/>
              <a:t>, Misael, </a:t>
            </a:r>
            <a:r>
              <a:rPr lang="es-ES" sz="3100" dirty="0" smtClean="0"/>
              <a:t> Azarías</a:t>
            </a:r>
            <a:r>
              <a:rPr lang="es-ES" sz="3100" dirty="0" smtClean="0"/>
              <a:t>, </a:t>
            </a:r>
            <a:r>
              <a:rPr lang="es-ES" sz="3100" dirty="0" smtClean="0"/>
              <a:t>Nehemías </a:t>
            </a:r>
            <a:r>
              <a:rPr lang="es-ES" sz="3100" dirty="0" smtClean="0"/>
              <a:t>ben </a:t>
            </a:r>
            <a:r>
              <a:rPr lang="es-ES" sz="3100" dirty="0" smtClean="0"/>
              <a:t>Jakalías</a:t>
            </a:r>
            <a:r>
              <a:rPr lang="es-ES" sz="3100" dirty="0" smtClean="0"/>
              <a:t>, Mardoqueo el lingüista, Zerubavel y muchos otros sabios: un total de 120 ancianos</a:t>
            </a:r>
            <a:r>
              <a:rPr lang="es-ES" sz="3100" dirty="0" smtClean="0"/>
              <a:t>.</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100" dirty="0" smtClean="0"/>
              <a:t>El </a:t>
            </a:r>
            <a:r>
              <a:rPr lang="es-ES" sz="3100" dirty="0" smtClean="0"/>
              <a:t>último miembro [sobreviviente] de este grupo fue Simón el Justo. Fue incluido entre los 120 ancianos y recibió la Ley Oral de todos ellos. Fue el Sumo Sacerdote después de Esdras</a:t>
            </a:r>
            <a:r>
              <a:rPr lang="es-ES" sz="3100" dirty="0" smtClean="0"/>
              <a:t>.</a:t>
            </a:r>
          </a:p>
          <a:p>
            <a:pPr>
              <a:buNone/>
            </a:pPr>
            <a:r>
              <a:rPr lang="es-ES" sz="3100" dirty="0" smtClean="0"/>
              <a:t>Antígonos </a:t>
            </a:r>
            <a:r>
              <a:rPr lang="es-ES" sz="3100" dirty="0" smtClean="0"/>
              <a:t>de Socó y su corte recibieron la tradición de Simón el Justo y su corte</a:t>
            </a:r>
            <a:r>
              <a:rPr lang="es-ES" sz="3100" dirty="0" smtClean="0"/>
              <a:t>.</a:t>
            </a:r>
          </a:p>
          <a:p>
            <a:pPr>
              <a:buNone/>
            </a:pPr>
            <a:r>
              <a:rPr lang="es-ES" sz="3100" dirty="0" smtClean="0">
                <a:solidFill>
                  <a:srgbClr val="FF0000"/>
                </a:solidFill>
              </a:rPr>
              <a:t>Yosé </a:t>
            </a:r>
            <a:r>
              <a:rPr lang="es-ES" sz="3100" dirty="0" smtClean="0">
                <a:solidFill>
                  <a:srgbClr val="FF0000"/>
                </a:solidFill>
              </a:rPr>
              <a:t>ben Yoezer de Tzreidah y Yosef ben Yojanán de Jerusalén y su corte recibieron la tradición de Antígnos y su corte. </a:t>
            </a:r>
            <a:endParaRPr lang="es-ES" sz="3100" dirty="0" smtClean="0">
              <a:solidFill>
                <a:srgbClr val="FF0000"/>
              </a:solidFill>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Yehoshua </a:t>
            </a:r>
            <a:r>
              <a:rPr lang="es-ES" dirty="0" smtClean="0"/>
              <a:t>ben Perajías y Nitai de Arbel y su corte recibieron la tradición de Yosé ben Yoezer y Yosef ben Yojanán y su corte. </a:t>
            </a:r>
            <a:endParaRPr lang="es-ES" dirty="0" smtClean="0"/>
          </a:p>
          <a:p>
            <a:pPr>
              <a:buNone/>
            </a:pPr>
            <a:r>
              <a:rPr lang="es-ES" dirty="0" smtClean="0"/>
              <a:t>Yehudá </a:t>
            </a:r>
            <a:r>
              <a:rPr lang="es-ES" dirty="0" smtClean="0"/>
              <a:t>ben </a:t>
            </a:r>
            <a:r>
              <a:rPr lang="es-ES" dirty="0" smtClean="0"/>
              <a:t>Tabai</a:t>
            </a:r>
            <a:r>
              <a:rPr lang="es-ES" dirty="0" smtClean="0"/>
              <a:t>, Shimón ben Shataj y su corte recibieron la tradición de Yehoshua ben </a:t>
            </a:r>
            <a:r>
              <a:rPr lang="es-ES" dirty="0" smtClean="0"/>
              <a:t>Peraquiah </a:t>
            </a:r>
            <a:r>
              <a:rPr lang="es-ES" dirty="0" smtClean="0"/>
              <a:t>y </a:t>
            </a:r>
            <a:r>
              <a:rPr lang="es-ES" dirty="0" smtClean="0"/>
              <a:t>Nitai </a:t>
            </a:r>
            <a:r>
              <a:rPr lang="es-ES" dirty="0" smtClean="0"/>
              <a:t>de Arbel y su corte. </a:t>
            </a:r>
            <a:endParaRPr lang="es-ES" dirty="0" smtClean="0"/>
          </a:p>
          <a:p>
            <a:pPr>
              <a:buNone/>
            </a:pPr>
            <a:r>
              <a:rPr lang="es-ES" dirty="0" smtClean="0"/>
              <a:t>Shemay</a:t>
            </a:r>
            <a:r>
              <a:rPr lang="es-ES" dirty="0" smtClean="0"/>
              <a:t>á</a:t>
            </a:r>
            <a:r>
              <a:rPr lang="es-ES" dirty="0" smtClean="0"/>
              <a:t>h </a:t>
            </a:r>
            <a:r>
              <a:rPr lang="es-ES" dirty="0" smtClean="0"/>
              <a:t>y </a:t>
            </a:r>
            <a:r>
              <a:rPr lang="es-ES" dirty="0" smtClean="0"/>
              <a:t>Avtali</a:t>
            </a:r>
            <a:r>
              <a:rPr lang="es-ES" dirty="0" smtClean="0"/>
              <a:t>ó</a:t>
            </a:r>
            <a:r>
              <a:rPr lang="es-ES" dirty="0" smtClean="0"/>
              <a:t>n</a:t>
            </a:r>
            <a:r>
              <a:rPr lang="es-ES" dirty="0" smtClean="0"/>
              <a:t>, quienes eran conversos justos, y su corte recibieron la tradición de Yehudá, Shimón y su corte. </a:t>
            </a:r>
            <a:endParaRPr lang="es-ES" dirty="0" smtClean="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Hilel </a:t>
            </a:r>
            <a:r>
              <a:rPr lang="es-ES" dirty="0" smtClean="0"/>
              <a:t>y Shamai y su corte recibieron la tradición de </a:t>
            </a:r>
            <a:r>
              <a:rPr lang="es-ES" dirty="0" smtClean="0"/>
              <a:t>Shemayáh,  Avtalión </a:t>
            </a:r>
            <a:r>
              <a:rPr lang="es-ES" dirty="0" smtClean="0"/>
              <a:t>y su corte. </a:t>
            </a:r>
            <a:endParaRPr lang="es-ES" dirty="0" smtClean="0"/>
          </a:p>
          <a:p>
            <a:pPr>
              <a:buNone/>
            </a:pPr>
            <a:r>
              <a:rPr lang="es-ES" dirty="0" smtClean="0"/>
              <a:t>Rabán </a:t>
            </a:r>
            <a:r>
              <a:rPr lang="es-ES" dirty="0" smtClean="0"/>
              <a:t>Yojanán ben </a:t>
            </a:r>
            <a:r>
              <a:rPr lang="es-ES" dirty="0" smtClean="0"/>
              <a:t>Zakai </a:t>
            </a:r>
            <a:r>
              <a:rPr lang="es-ES" dirty="0" smtClean="0"/>
              <a:t>y Rabí Shimón, hijo de </a:t>
            </a:r>
            <a:r>
              <a:rPr lang="es-ES" dirty="0" smtClean="0"/>
              <a:t>Hilel </a:t>
            </a:r>
            <a:r>
              <a:rPr lang="es-ES" dirty="0" smtClean="0"/>
              <a:t>el mayor, recibieron la tradición de </a:t>
            </a:r>
            <a:r>
              <a:rPr lang="es-ES" dirty="0" smtClean="0"/>
              <a:t>Hilel </a:t>
            </a:r>
            <a:r>
              <a:rPr lang="es-ES" dirty="0" smtClean="0"/>
              <a:t>[y Shamai] y su corte</a:t>
            </a:r>
            <a:r>
              <a:rPr lang="es-ES" dirty="0" smtClean="0"/>
              <a:t>.</a:t>
            </a:r>
          </a:p>
          <a:p>
            <a:pPr>
              <a:buNone/>
            </a:pPr>
            <a:r>
              <a:rPr lang="es-ES" dirty="0" smtClean="0"/>
              <a:t>Rabán Yojanán ben </a:t>
            </a:r>
            <a:r>
              <a:rPr lang="es-ES" dirty="0" smtClean="0"/>
              <a:t>Zakai </a:t>
            </a:r>
            <a:r>
              <a:rPr lang="es-ES" dirty="0" smtClean="0"/>
              <a:t>tuvo cinco discípulos que fueron grandes sabios y recibieron la tradición de él. </a:t>
            </a:r>
            <a:endParaRPr lang="es-ES" dirty="0" smtClean="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100" dirty="0" smtClean="0"/>
              <a:t>Ellos </a:t>
            </a:r>
            <a:r>
              <a:rPr lang="es-ES" sz="3100" dirty="0" smtClean="0"/>
              <a:t>fueron: Rabí </a:t>
            </a:r>
            <a:r>
              <a:rPr lang="es-ES" sz="3100" dirty="0" smtClean="0"/>
              <a:t>Eliezer </a:t>
            </a:r>
            <a:r>
              <a:rPr lang="es-ES" sz="3100" dirty="0" smtClean="0"/>
              <a:t>el Grande, Rabí Yehoshua, Rabí </a:t>
            </a:r>
            <a:r>
              <a:rPr lang="es-ES" sz="3100" dirty="0" smtClean="0"/>
              <a:t>Yosé </a:t>
            </a:r>
            <a:r>
              <a:rPr lang="es-ES" sz="3100" dirty="0" smtClean="0"/>
              <a:t>el sacerdote, Rabí Shimón ben Netanel y Rabí Elazar ben Araj. </a:t>
            </a:r>
            <a:endParaRPr lang="es-ES" sz="3100" dirty="0" smtClean="0"/>
          </a:p>
          <a:p>
            <a:pPr>
              <a:buNone/>
            </a:pPr>
            <a:r>
              <a:rPr lang="es-ES" sz="3100" dirty="0" smtClean="0"/>
              <a:t>Rabí </a:t>
            </a:r>
            <a:r>
              <a:rPr lang="es-ES" sz="3100" dirty="0" smtClean="0"/>
              <a:t>Akiva ben Yosef recibió la tradición del gran rabino Eliezer. Su padre, Yosef, fue un converso justo. </a:t>
            </a:r>
            <a:endParaRPr lang="es-ES" sz="3100" dirty="0" smtClean="0"/>
          </a:p>
          <a:p>
            <a:pPr>
              <a:buNone/>
            </a:pPr>
            <a:r>
              <a:rPr lang="es-ES" sz="3100" dirty="0" smtClean="0"/>
              <a:t>Rabí </a:t>
            </a:r>
            <a:r>
              <a:rPr lang="es-ES" sz="3100" dirty="0" smtClean="0"/>
              <a:t>Yishmael y Rabí Meir, hijo de conversos justos, recibieron la tradición del rabino Akiva. </a:t>
            </a:r>
            <a:endParaRPr lang="es-ES" sz="3100" dirty="0" smtClean="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Rabí </a:t>
            </a:r>
            <a:r>
              <a:rPr lang="es-ES" sz="3000" dirty="0" smtClean="0"/>
              <a:t>Meir y sus colegas también la recibieron del rabino Yishmael</a:t>
            </a:r>
            <a:r>
              <a:rPr lang="es-ES" sz="3000" dirty="0" smtClean="0"/>
              <a:t>.</a:t>
            </a:r>
          </a:p>
          <a:p>
            <a:pPr>
              <a:buNone/>
            </a:pPr>
            <a:r>
              <a:rPr lang="es-ES" sz="3000" dirty="0" smtClean="0"/>
              <a:t>Entre los colegas del rabino Meir se encuentran los rabinos </a:t>
            </a:r>
            <a:r>
              <a:rPr lang="es-ES" sz="3000" dirty="0" smtClean="0"/>
              <a:t>Yehudá, Yosé, </a:t>
            </a:r>
            <a:r>
              <a:rPr lang="es-ES" sz="3000" dirty="0" smtClean="0"/>
              <a:t>Shimon, </a:t>
            </a:r>
            <a:r>
              <a:rPr lang="es-ES" sz="3000" dirty="0" smtClean="0"/>
              <a:t>Nehemías, </a:t>
            </a:r>
            <a:r>
              <a:rPr lang="es-ES" sz="3000" dirty="0" smtClean="0"/>
              <a:t>Elazar ben Shamu'a, Yojanán el zapatero, </a:t>
            </a:r>
            <a:r>
              <a:rPr lang="es-ES" sz="3000" dirty="0" smtClean="0"/>
              <a:t>Shim</a:t>
            </a:r>
            <a:r>
              <a:rPr lang="es-ES" sz="3000" dirty="0" smtClean="0"/>
              <a:t>ó</a:t>
            </a:r>
            <a:r>
              <a:rPr lang="es-ES" sz="3000" dirty="0" smtClean="0"/>
              <a:t>n </a:t>
            </a:r>
            <a:r>
              <a:rPr lang="es-ES" sz="3000" dirty="0" smtClean="0"/>
              <a:t>ben Azzai y </a:t>
            </a:r>
            <a:r>
              <a:rPr lang="es-ES" sz="3000" dirty="0" smtClean="0"/>
              <a:t>Jananías </a:t>
            </a:r>
            <a:r>
              <a:rPr lang="es-ES" sz="3000" dirty="0" smtClean="0"/>
              <a:t>ben </a:t>
            </a:r>
            <a:r>
              <a:rPr lang="es-ES" sz="3000" dirty="0" smtClean="0"/>
              <a:t>Teradi</a:t>
            </a:r>
            <a:r>
              <a:rPr lang="es-ES" sz="3000" dirty="0" smtClean="0"/>
              <a:t>ó</a:t>
            </a:r>
            <a:r>
              <a:rPr lang="es-ES" sz="3000" dirty="0" smtClean="0"/>
              <a:t>n.</a:t>
            </a:r>
          </a:p>
          <a:p>
            <a:pPr>
              <a:buNone/>
            </a:pPr>
            <a:r>
              <a:rPr lang="es-ES" sz="3000" dirty="0" smtClean="0"/>
              <a:t>Asimismo</a:t>
            </a:r>
            <a:r>
              <a:rPr lang="es-ES" sz="3000" dirty="0" smtClean="0"/>
              <a:t>, los colegas de Rabí Akiva también recibieron la tradición del rabino Eliezer el Grande. </a:t>
            </a:r>
            <a:endParaRPr lang="es-ES" sz="3000" dirty="0" smtClean="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Entre </a:t>
            </a:r>
            <a:r>
              <a:rPr lang="es-ES" sz="3000" dirty="0" smtClean="0"/>
              <a:t>los colegas de Rabí Akiva se encuentran el rabino Tarfón —el maestro de Rabí </a:t>
            </a:r>
            <a:r>
              <a:rPr lang="es-ES" sz="3000" dirty="0" smtClean="0"/>
              <a:t>Yosé </a:t>
            </a:r>
            <a:r>
              <a:rPr lang="es-ES" sz="3000" dirty="0" smtClean="0"/>
              <a:t>de Galil—, el rabino Shimon ben Elazar y el rabino Yojanán ben Nuri</a:t>
            </a:r>
            <a:r>
              <a:rPr lang="es-ES" sz="3000" dirty="0" smtClean="0"/>
              <a:t>.</a:t>
            </a:r>
          </a:p>
          <a:p>
            <a:pPr>
              <a:buNone/>
            </a:pPr>
            <a:r>
              <a:rPr lang="es-ES" sz="3000" dirty="0" smtClean="0"/>
              <a:t>Rabán Gamliel el mayor recibió la tradición de Rabán </a:t>
            </a:r>
            <a:r>
              <a:rPr lang="es-ES" sz="3000" dirty="0" smtClean="0"/>
              <a:t>Shimon ben Hilel, </a:t>
            </a:r>
            <a:r>
              <a:rPr lang="es-ES" sz="3000" dirty="0" smtClean="0"/>
              <a:t>su padre, hijo de </a:t>
            </a:r>
            <a:r>
              <a:rPr lang="es-ES" sz="3000" dirty="0" smtClean="0"/>
              <a:t>Hilel </a:t>
            </a:r>
            <a:r>
              <a:rPr lang="es-ES" sz="3000" dirty="0" smtClean="0"/>
              <a:t>el mayor. </a:t>
            </a:r>
            <a:endParaRPr lang="es-ES" sz="3000" dirty="0" smtClean="0"/>
          </a:p>
          <a:p>
            <a:pPr>
              <a:buNone/>
            </a:pPr>
            <a:r>
              <a:rPr lang="es-ES" sz="3000" dirty="0" smtClean="0"/>
              <a:t>Rabán </a:t>
            </a:r>
            <a:r>
              <a:rPr lang="es-ES" sz="3000" dirty="0" smtClean="0"/>
              <a:t>Shimon, su hijo, la recibió de él. </a:t>
            </a:r>
            <a:endParaRPr lang="es-ES" sz="3000" dirty="0" smtClean="0"/>
          </a:p>
          <a:p>
            <a:pPr>
              <a:buNone/>
            </a:pPr>
            <a:r>
              <a:rPr lang="es-ES" sz="3000" dirty="0" smtClean="0"/>
              <a:t>Rabán </a:t>
            </a:r>
            <a:r>
              <a:rPr lang="es-ES" sz="3000" dirty="0" smtClean="0"/>
              <a:t>Gamliel, su hijo, la recibió de él y Rabán Shimon, su hijo, la recibió de él. </a:t>
            </a:r>
            <a:endParaRPr lang="es-ES" sz="3000" dirty="0" smtClean="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solidFill>
                  <a:srgbClr val="FF0000"/>
                </a:solidFill>
              </a:rPr>
              <a:t>Rabí </a:t>
            </a:r>
            <a:r>
              <a:rPr lang="es-ES" sz="3000" dirty="0" smtClean="0">
                <a:solidFill>
                  <a:srgbClr val="FF0000"/>
                </a:solidFill>
              </a:rPr>
              <a:t>Yehudá, hijo de Rabán Shimón, conocido como Rabenu Hakadosh («nuestro santo maestro»), recibió la tradición de su padre, de Rabí Elazar ben </a:t>
            </a:r>
            <a:r>
              <a:rPr lang="es-ES" sz="3000" dirty="0" smtClean="0">
                <a:solidFill>
                  <a:srgbClr val="FF0000"/>
                </a:solidFill>
              </a:rPr>
              <a:t>Shamuá</a:t>
            </a:r>
            <a:r>
              <a:rPr lang="es-ES" sz="3000" dirty="0" smtClean="0">
                <a:solidFill>
                  <a:srgbClr val="FF0000"/>
                </a:solidFill>
              </a:rPr>
              <a:t>, y de Rabán Shimón y sus colegas</a:t>
            </a:r>
            <a:r>
              <a:rPr lang="es-ES" sz="3000" dirty="0" smtClean="0">
                <a:solidFill>
                  <a:srgbClr val="FF0000"/>
                </a:solidFill>
              </a:rPr>
              <a:t>.</a:t>
            </a:r>
          </a:p>
          <a:p>
            <a:pPr>
              <a:buNone/>
            </a:pPr>
            <a:r>
              <a:rPr lang="es-ES" sz="3000" dirty="0" smtClean="0"/>
              <a:t>Rabenu Hakadosh compuso la Mishná. Desde los días de Moisés, nuestro maestro, hasta Rabenu Hakadosh, nadie había compuesto un texto con el propósito de enseñar la Ley Oral en público. </a:t>
            </a:r>
            <a:endParaRPr lang="es-ES" sz="3000" dirty="0" smtClean="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En </a:t>
            </a:r>
            <a:r>
              <a:rPr lang="es-ES" dirty="0" smtClean="0"/>
              <a:t>cambio, en cada generación, el jefe de la corte o el profeta de esa generación tomaba notas de las enseñanzas que recibía de sus maestros y las enseñaba verbalmente en público</a:t>
            </a:r>
            <a:r>
              <a:rPr lang="es-ES" dirty="0" smtClean="0"/>
              <a:t>.</a:t>
            </a:r>
          </a:p>
          <a:p>
            <a:pPr>
              <a:buNone/>
            </a:pPr>
            <a:r>
              <a:rPr lang="es-ES" dirty="0" smtClean="0"/>
              <a:t>Estos son los grandes sabios que formaron parte de la corte de Rabenu Hakadosh y que recibieron la tradición de él: </a:t>
            </a:r>
            <a:endParaRPr lang="es-ES" dirty="0" smtClean="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Sus </a:t>
            </a:r>
            <a:r>
              <a:rPr lang="es-ES" dirty="0" smtClean="0"/>
              <a:t>hijos, Shimón y Gamliel, Rabí </a:t>
            </a:r>
            <a:r>
              <a:rPr lang="es-ES" dirty="0" smtClean="0"/>
              <a:t>Efes, </a:t>
            </a:r>
            <a:r>
              <a:rPr lang="es-ES" dirty="0" smtClean="0"/>
              <a:t>Rabí </a:t>
            </a:r>
            <a:r>
              <a:rPr lang="es-ES" dirty="0" smtClean="0"/>
              <a:t>Janin</a:t>
            </a:r>
            <a:r>
              <a:rPr lang="es-ES" dirty="0" smtClean="0"/>
              <a:t>á</a:t>
            </a:r>
            <a:r>
              <a:rPr lang="es-ES" dirty="0" smtClean="0"/>
              <a:t> </a:t>
            </a:r>
            <a:r>
              <a:rPr lang="es-ES" dirty="0" smtClean="0"/>
              <a:t>ben </a:t>
            </a:r>
            <a:r>
              <a:rPr lang="es-ES" dirty="0" smtClean="0"/>
              <a:t>Jam</a:t>
            </a:r>
            <a:r>
              <a:rPr lang="es-ES" dirty="0" smtClean="0"/>
              <a:t>á</a:t>
            </a:r>
            <a:r>
              <a:rPr lang="es-ES" dirty="0" smtClean="0"/>
              <a:t>, </a:t>
            </a:r>
            <a:r>
              <a:rPr lang="es-ES" dirty="0" smtClean="0"/>
              <a:t>Rabí </a:t>
            </a:r>
            <a:r>
              <a:rPr lang="es-ES" dirty="0" smtClean="0"/>
              <a:t>Jiy</a:t>
            </a:r>
            <a:r>
              <a:rPr lang="es-ES" dirty="0" smtClean="0"/>
              <a:t>á</a:t>
            </a:r>
            <a:r>
              <a:rPr lang="es-ES" dirty="0" smtClean="0"/>
              <a:t>, </a:t>
            </a:r>
            <a:r>
              <a:rPr lang="es-ES" dirty="0" smtClean="0"/>
              <a:t>Rav, Rabí Yannai, bar Kafra, Shemuel, Rabí Yojanán, Rabí </a:t>
            </a:r>
            <a:r>
              <a:rPr lang="es-ES" dirty="0" smtClean="0"/>
              <a:t>Hoshai</a:t>
            </a:r>
            <a:r>
              <a:rPr lang="es-ES" dirty="0" smtClean="0"/>
              <a:t>á</a:t>
            </a:r>
            <a:r>
              <a:rPr lang="es-ES" dirty="0" smtClean="0"/>
              <a:t>. </a:t>
            </a:r>
          </a:p>
          <a:p>
            <a:pPr>
              <a:buNone/>
            </a:pPr>
            <a:r>
              <a:rPr lang="es-ES" dirty="0" smtClean="0"/>
              <a:t>Miles </a:t>
            </a:r>
            <a:r>
              <a:rPr lang="es-ES" dirty="0" smtClean="0"/>
              <a:t>y miríadas de otros sabios recibieron la tradición de [Rabenu Hakadosh] junto con estos grandes sabios.</a:t>
            </a:r>
            <a:endParaRPr lang="es-ES" dirty="0" smtClean="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Si bien los once sabios mencionados recibieron la tradición de Rabenu Hakadosh y asistieron a sus sesiones de estudio, [existen diferencias entre </a:t>
            </a:r>
            <a:r>
              <a:rPr lang="es-ES" dirty="0" smtClean="0"/>
              <a:t>ellos</a:t>
            </a:r>
            <a:r>
              <a:rPr lang="es-ES" dirty="0" smtClean="0"/>
              <a:t>]</a:t>
            </a:r>
            <a:r>
              <a:rPr lang="es-ES" dirty="0" smtClean="0"/>
              <a:t>. </a:t>
            </a:r>
            <a:r>
              <a:rPr lang="es-ES" dirty="0" smtClean="0"/>
              <a:t>En ese momento</a:t>
            </a:r>
            <a:r>
              <a:rPr lang="es-ES" dirty="0" smtClean="0"/>
              <a:t>, </a:t>
            </a:r>
            <a:r>
              <a:rPr lang="es-ES" dirty="0" smtClean="0"/>
              <a:t>Rabí Yojanán era de menor estatura. Posteriormente, se convirtió en discípulo de Rabí Yannai y recibió instrucción de él. </a:t>
            </a:r>
            <a:endParaRPr lang="es-ES" dirty="0" smtClean="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De </a:t>
            </a:r>
            <a:r>
              <a:rPr lang="es-ES" sz="3000" dirty="0" smtClean="0"/>
              <a:t>igual manera, Rav recibió la tradición de Rabí Yannai, y Shemuel la recibió de Rabí </a:t>
            </a:r>
            <a:r>
              <a:rPr lang="es-ES" sz="3000" dirty="0" smtClean="0"/>
              <a:t>Janin</a:t>
            </a:r>
            <a:r>
              <a:rPr lang="es-ES" sz="3000" dirty="0" smtClean="0"/>
              <a:t>á</a:t>
            </a:r>
            <a:r>
              <a:rPr lang="es-ES" sz="3000" dirty="0" smtClean="0"/>
              <a:t> </a:t>
            </a:r>
            <a:r>
              <a:rPr lang="es-ES" sz="3000" dirty="0" smtClean="0"/>
              <a:t>ben </a:t>
            </a:r>
            <a:r>
              <a:rPr lang="es-ES" sz="3000" dirty="0" smtClean="0"/>
              <a:t>Jam</a:t>
            </a:r>
            <a:r>
              <a:rPr lang="es-ES" sz="3000" dirty="0" smtClean="0"/>
              <a:t>á</a:t>
            </a:r>
            <a:r>
              <a:rPr lang="es-ES" sz="3000" dirty="0" smtClean="0"/>
              <a:t>.</a:t>
            </a:r>
          </a:p>
          <a:p>
            <a:pPr>
              <a:buNone/>
            </a:pPr>
            <a:r>
              <a:rPr lang="es-ES" sz="3000" dirty="0" smtClean="0"/>
              <a:t>Rav compuso la </a:t>
            </a:r>
            <a:r>
              <a:rPr lang="es-ES" sz="3000" dirty="0" smtClean="0"/>
              <a:t>Sifr</a:t>
            </a:r>
            <a:r>
              <a:rPr lang="es-ES" sz="3000" dirty="0" smtClean="0"/>
              <a:t>á</a:t>
            </a:r>
            <a:r>
              <a:rPr lang="es-ES" sz="3000" dirty="0" smtClean="0"/>
              <a:t> </a:t>
            </a:r>
            <a:r>
              <a:rPr lang="es-ES" sz="3000" dirty="0" smtClean="0"/>
              <a:t>y el </a:t>
            </a:r>
            <a:r>
              <a:rPr lang="es-ES" sz="3000" dirty="0" smtClean="0"/>
              <a:t>Sifr</a:t>
            </a:r>
            <a:r>
              <a:rPr lang="es-ES" sz="3000" dirty="0" smtClean="0"/>
              <a:t>é</a:t>
            </a:r>
            <a:r>
              <a:rPr lang="es-ES" sz="3000" dirty="0" smtClean="0"/>
              <a:t> </a:t>
            </a:r>
            <a:r>
              <a:rPr lang="es-ES" sz="3000" dirty="0" smtClean="0"/>
              <a:t>para explicar las fuentes de la Mishná. </a:t>
            </a:r>
            <a:endParaRPr lang="es-ES" sz="3000" dirty="0" smtClean="0"/>
          </a:p>
          <a:p>
            <a:pPr>
              <a:buNone/>
            </a:pPr>
            <a:r>
              <a:rPr lang="es-ES" sz="3000" dirty="0" smtClean="0"/>
              <a:t>Rabí </a:t>
            </a:r>
            <a:r>
              <a:rPr lang="es-ES" sz="3000" dirty="0" smtClean="0"/>
              <a:t>Jiya compuso la </a:t>
            </a:r>
            <a:r>
              <a:rPr lang="es-ES" sz="3000" dirty="0" smtClean="0"/>
              <a:t>Toseft</a:t>
            </a:r>
            <a:r>
              <a:rPr lang="es-ES" sz="3000" dirty="0" smtClean="0"/>
              <a:t>á</a:t>
            </a:r>
            <a:r>
              <a:rPr lang="es-ES" sz="3000" dirty="0" smtClean="0"/>
              <a:t> </a:t>
            </a:r>
            <a:r>
              <a:rPr lang="es-ES" sz="3000" dirty="0" smtClean="0"/>
              <a:t>para explicar los temas tratados en la Mishná. </a:t>
            </a:r>
            <a:endParaRPr lang="es-ES" sz="3000" dirty="0" smtClean="0"/>
          </a:p>
          <a:p>
            <a:pPr>
              <a:buNone/>
            </a:pPr>
            <a:r>
              <a:rPr lang="es-ES" sz="3000" dirty="0" smtClean="0"/>
              <a:t>Rabí Hoshaiá </a:t>
            </a:r>
            <a:r>
              <a:rPr lang="es-ES" sz="3000" dirty="0" smtClean="0"/>
              <a:t>y bar Kafra compusieron baraitot para explicar los asuntos tratados en la Mishná. </a:t>
            </a:r>
            <a:endParaRPr lang="es-ES" sz="3000" dirty="0" smtClean="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Rabí </a:t>
            </a:r>
            <a:r>
              <a:rPr lang="es-ES" dirty="0" smtClean="0"/>
              <a:t>Yojanán compuso el Talmud de Jerusalén en Eretz Israel aproximadamente trescientos años después de la destrucción del Templo</a:t>
            </a:r>
            <a:r>
              <a:rPr lang="es-ES" dirty="0" smtClean="0"/>
              <a:t>.</a:t>
            </a:r>
          </a:p>
          <a:p>
            <a:pPr>
              <a:buNone/>
            </a:pPr>
            <a:r>
              <a:rPr lang="es-ES" dirty="0" smtClean="0"/>
              <a:t>Entre los grandes sabios que recibieron la tradición de Rav y Shemuel se encuentran: Rav Huna, Rav </a:t>
            </a:r>
            <a:r>
              <a:rPr lang="es-ES" dirty="0" smtClean="0"/>
              <a:t>Yehudá, </a:t>
            </a:r>
            <a:r>
              <a:rPr lang="es-ES" dirty="0" smtClean="0"/>
              <a:t>Rav </a:t>
            </a:r>
            <a:r>
              <a:rPr lang="es-ES" dirty="0" smtClean="0"/>
              <a:t>Najmán </a:t>
            </a:r>
            <a:r>
              <a:rPr lang="es-ES" dirty="0" smtClean="0"/>
              <a:t>y Rav Kahana. </a:t>
            </a:r>
            <a:endParaRPr lang="es-ES" dirty="0" smtClean="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Entre los grandes sabios que recibieron la tradición de Rabí Yojanán se encuentran: Raváh bar </a:t>
            </a:r>
            <a:r>
              <a:rPr lang="es-ES" sz="3000" dirty="0" err="1" smtClean="0"/>
              <a:t>bar</a:t>
            </a:r>
            <a:r>
              <a:rPr lang="es-ES" sz="3000" dirty="0" smtClean="0"/>
              <a:t> Janáh, Rav Amí, Rav Ashí, Rav Dimí y Rav Avín.</a:t>
            </a:r>
          </a:p>
          <a:p>
            <a:pPr>
              <a:buNone/>
            </a:pPr>
            <a:r>
              <a:rPr lang="es-ES" sz="3000" dirty="0" smtClean="0"/>
              <a:t>Entre los sabios que recibieron la tradición de Rav Huna y Rav Yehudá se encuentran Rabáh y Rav Yosef. </a:t>
            </a:r>
          </a:p>
          <a:p>
            <a:pPr>
              <a:buNone/>
            </a:pPr>
            <a:r>
              <a:rPr lang="es-ES" sz="3000" dirty="0" smtClean="0"/>
              <a:t>Entre los sabios que recibieron la tradición de Rabá y Rav Yosef se encontraban Abayé y Ravá. </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Ambos </a:t>
            </a:r>
            <a:r>
              <a:rPr lang="es-ES" dirty="0" smtClean="0"/>
              <a:t>también la recibieron de Rav </a:t>
            </a:r>
            <a:r>
              <a:rPr lang="es-ES" dirty="0" smtClean="0"/>
              <a:t>Najmán. </a:t>
            </a:r>
          </a:p>
          <a:p>
            <a:pPr>
              <a:buNone/>
            </a:pPr>
            <a:r>
              <a:rPr lang="es-ES" dirty="0" smtClean="0"/>
              <a:t>Entre </a:t>
            </a:r>
            <a:r>
              <a:rPr lang="es-ES" dirty="0" smtClean="0"/>
              <a:t>los sabios que recibieron la tradición de </a:t>
            </a:r>
            <a:r>
              <a:rPr lang="es-ES" dirty="0" smtClean="0"/>
              <a:t>Ravá </a:t>
            </a:r>
            <a:r>
              <a:rPr lang="es-ES" dirty="0" smtClean="0"/>
              <a:t>se encontraban Rav </a:t>
            </a:r>
            <a:r>
              <a:rPr lang="es-ES" dirty="0" smtClean="0"/>
              <a:t>Ashí </a:t>
            </a:r>
            <a:r>
              <a:rPr lang="es-ES" dirty="0" smtClean="0"/>
              <a:t>y Ravina. </a:t>
            </a:r>
            <a:endParaRPr lang="es-ES" dirty="0" smtClean="0"/>
          </a:p>
          <a:p>
            <a:pPr>
              <a:buNone/>
            </a:pPr>
            <a:r>
              <a:rPr lang="es-ES" dirty="0" smtClean="0"/>
              <a:t>Mar </a:t>
            </a:r>
            <a:r>
              <a:rPr lang="es-ES" dirty="0" smtClean="0"/>
              <a:t>bar Rav </a:t>
            </a:r>
            <a:r>
              <a:rPr lang="es-ES" dirty="0" smtClean="0"/>
              <a:t>Ashí </a:t>
            </a:r>
            <a:r>
              <a:rPr lang="es-ES" dirty="0" smtClean="0"/>
              <a:t>la recibió de Rav </a:t>
            </a:r>
            <a:r>
              <a:rPr lang="es-ES" dirty="0" smtClean="0"/>
              <a:t>Ashí, </a:t>
            </a:r>
            <a:r>
              <a:rPr lang="es-ES" dirty="0" smtClean="0"/>
              <a:t>su padre, y de Ravina</a:t>
            </a:r>
            <a:r>
              <a:rPr lang="es-ES" dirty="0" smtClean="0"/>
              <a:t>.</a:t>
            </a:r>
          </a:p>
          <a:p>
            <a:pPr>
              <a:buNone/>
            </a:pPr>
            <a:r>
              <a:rPr lang="es-ES" dirty="0" smtClean="0"/>
              <a:t>Por lo tanto, [la fuente de] todo el conocimiento de este pueblo es Dios, el Señor de Israel. </a:t>
            </a:r>
            <a:endParaRPr lang="es-ES" dirty="0" smtClean="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Todos </a:t>
            </a:r>
            <a:r>
              <a:rPr lang="es-ES" dirty="0" smtClean="0"/>
              <a:t>los sabios mencionados fueron líderes de generaciones. </a:t>
            </a:r>
            <a:endParaRPr lang="es-ES" dirty="0" smtClean="0"/>
          </a:p>
          <a:p>
            <a:pPr>
              <a:buNone/>
            </a:pPr>
            <a:r>
              <a:rPr lang="es-ES" dirty="0" smtClean="0"/>
              <a:t>Entre </a:t>
            </a:r>
            <a:r>
              <a:rPr lang="es-ES" dirty="0" smtClean="0"/>
              <a:t>ellos se encontraban directores de academias, líderes del exilio y miembros del gran Sanedrín. </a:t>
            </a:r>
            <a:endParaRPr lang="es-ES" dirty="0" smtClean="0"/>
          </a:p>
          <a:p>
            <a:pPr>
              <a:buNone/>
            </a:pPr>
            <a:r>
              <a:rPr lang="es-ES" dirty="0" smtClean="0"/>
              <a:t>Junto </a:t>
            </a:r>
            <a:r>
              <a:rPr lang="es-ES" dirty="0" smtClean="0"/>
              <a:t>con ellos, en cada generación, miles y miríadas escucharon sus enseñanzas</a:t>
            </a:r>
            <a:r>
              <a:rPr lang="es-ES" dirty="0" smtClean="0"/>
              <a:t>.</a:t>
            </a:r>
          </a:p>
          <a:p>
            <a:pPr>
              <a:buNone/>
            </a:pPr>
            <a:r>
              <a:rPr lang="es-ES" dirty="0" smtClean="0"/>
              <a:t>Ravina y Rav </a:t>
            </a:r>
            <a:r>
              <a:rPr lang="es-ES" dirty="0" smtClean="0"/>
              <a:t>Ashí </a:t>
            </a:r>
            <a:r>
              <a:rPr lang="es-ES" dirty="0" smtClean="0"/>
              <a:t>fueron la última generación de los sabios del Talmud. </a:t>
            </a:r>
            <a:endParaRPr lang="es-ES" dirty="0" smtClean="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Rav Ashí </a:t>
            </a:r>
            <a:r>
              <a:rPr lang="es-ES" sz="3000" dirty="0" smtClean="0"/>
              <a:t>compuso el Talmud de Babilonia en </a:t>
            </a:r>
            <a:r>
              <a:rPr lang="es-ES" sz="3000" dirty="0" smtClean="0"/>
              <a:t>Shinar (Mesopotamia)  </a:t>
            </a:r>
            <a:r>
              <a:rPr lang="es-ES" sz="3000" dirty="0" smtClean="0"/>
              <a:t>aproximadamente cien años después de que Rabí Yojanán compusiera el Talmud de Jerusalén</a:t>
            </a:r>
            <a:r>
              <a:rPr lang="es-ES" sz="3000" dirty="0" smtClean="0"/>
              <a:t>.</a:t>
            </a:r>
          </a:p>
          <a:p>
            <a:pPr>
              <a:buNone/>
            </a:pPr>
            <a:r>
              <a:rPr lang="es-ES" sz="3000" dirty="0" smtClean="0"/>
              <a:t>El propósito de ambos Talmuds es dilucidar las palabras de la Mishná, explicar sus puntos más profundos y relacionar los nuevos temas desarrollados por cada corte desde la era de Rabenu HaKadosh hasta la composición del Talmud. </a:t>
            </a:r>
            <a:endParaRPr lang="es-ES" sz="3000" dirty="0" smtClean="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Del </a:t>
            </a:r>
            <a:r>
              <a:rPr lang="es-ES" dirty="0" smtClean="0"/>
              <a:t>conjunto de conocimientos que emanan de ambos Talmuds, la </a:t>
            </a:r>
            <a:r>
              <a:rPr lang="es-ES" dirty="0" smtClean="0"/>
              <a:t>Toseftá, </a:t>
            </a:r>
            <a:r>
              <a:rPr lang="es-ES" dirty="0" smtClean="0"/>
              <a:t>la </a:t>
            </a:r>
            <a:r>
              <a:rPr lang="es-ES" dirty="0" smtClean="0"/>
              <a:t>Sifrá </a:t>
            </a:r>
            <a:r>
              <a:rPr lang="es-ES" dirty="0" smtClean="0"/>
              <a:t>y la </a:t>
            </a:r>
            <a:r>
              <a:rPr lang="es-ES" dirty="0" smtClean="0"/>
              <a:t>Sifr</a:t>
            </a:r>
            <a:r>
              <a:rPr lang="es-ES" dirty="0" smtClean="0"/>
              <a:t>é</a:t>
            </a:r>
            <a:r>
              <a:rPr lang="es-ES" dirty="0" smtClean="0"/>
              <a:t>, </a:t>
            </a:r>
            <a:r>
              <a:rPr lang="es-ES" dirty="0" smtClean="0"/>
              <a:t>se puede derivar lo prohibido y lo permitido, lo impuro y lo puro, lo sujeto y lo libre de responsabilidad, lo inválido y lo válido, tal como se recibió en la tradición, una persona de otra, en una cadena que se remonta a Moisés en el Monte Sinaí.</a:t>
            </a:r>
            <a:endParaRPr lang="es-ES" dirty="0" smtClean="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2800" dirty="0" smtClean="0"/>
              <a:t>En resumen: [La intención de esta Mishné Torá] es que la persona no necesite ningún otro texto con respecto a ninguna ley judía. </a:t>
            </a:r>
            <a:endParaRPr lang="es-ES" sz="2800" dirty="0" smtClean="0"/>
          </a:p>
          <a:p>
            <a:pPr>
              <a:buNone/>
            </a:pPr>
            <a:r>
              <a:rPr lang="es-ES" sz="2800" dirty="0" smtClean="0"/>
              <a:t>Más </a:t>
            </a:r>
            <a:r>
              <a:rPr lang="es-ES" sz="2800" dirty="0" smtClean="0"/>
              <a:t>bien, este texto será una compilación de toda la Ley Oral, incluyendo también las ordenanzas, costumbres y decretos promulgados desde la época de Moisés, nuestro maestro, hasta la finalización del Talmud, tal como lo explicaron los Geonim en los textos que compusieron después del Talmud. </a:t>
            </a:r>
            <a:endParaRPr lang="es-ES" sz="2800" dirty="0" smtClean="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Por </a:t>
            </a:r>
            <a:r>
              <a:rPr lang="es-ES" dirty="0" smtClean="0"/>
              <a:t>lo tanto, </a:t>
            </a:r>
            <a:r>
              <a:rPr lang="es-ES" dirty="0" err="1" smtClean="0"/>
              <a:t>Maimonides</a:t>
            </a:r>
            <a:r>
              <a:rPr lang="es-ES" dirty="0" smtClean="0"/>
              <a:t> ha </a:t>
            </a:r>
            <a:r>
              <a:rPr lang="es-ES" dirty="0" smtClean="0"/>
              <a:t>llamado a este texto Mishné Torá ["el segundo después de la Torá", con la intención de que] la persona primero estudie la Ley Escrita, y luego estudie este texto y comprenda toda la Ley Oral a partir de él, sin tener que estudiar ningún otro texto entre ambos</a:t>
            </a:r>
            <a:r>
              <a:rPr lang="es-ES" dirty="0" smtClean="0"/>
              <a:t>.</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El </a:t>
            </a:r>
            <a:r>
              <a:rPr lang="es-ES" dirty="0" smtClean="0"/>
              <a:t>número de mitzvot que nos incumbe en todo momento es 613. </a:t>
            </a:r>
            <a:endParaRPr lang="es-ES" dirty="0" smtClean="0"/>
          </a:p>
          <a:p>
            <a:pPr>
              <a:buNone/>
            </a:pPr>
            <a:r>
              <a:rPr lang="es-ES" dirty="0" smtClean="0"/>
              <a:t>248 </a:t>
            </a:r>
            <a:r>
              <a:rPr lang="es-ES" dirty="0" smtClean="0"/>
              <a:t>son mandamientos positivos; una alusión a su [número], el número de miembros del cuerpo humano. </a:t>
            </a:r>
            <a:endParaRPr lang="es-ES" dirty="0" smtClean="0"/>
          </a:p>
          <a:p>
            <a:pPr>
              <a:buNone/>
            </a:pPr>
            <a:r>
              <a:rPr lang="es-ES" dirty="0" smtClean="0"/>
              <a:t>365 </a:t>
            </a:r>
            <a:r>
              <a:rPr lang="es-ES" dirty="0" smtClean="0"/>
              <a:t>son mandamientos negativos (prohibiciones); una alusión a su [número], el número de días de un año solar.</a:t>
            </a:r>
            <a:endParaRPr lang="es-ES" dirty="0" smtClean="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Comenzamos con los Mandamientos Positivos:</a:t>
            </a:r>
          </a:p>
          <a:p>
            <a:pPr>
              <a:buNone/>
            </a:pPr>
            <a:r>
              <a:rPr lang="es-ES" dirty="0" smtClean="0"/>
              <a:t>El primero de los mandamientos positivos es la mitzvá de saber que existe un Dios, como dice [Éxodo 20:2]: "Yo soy Dios, tu Señor</a:t>
            </a:r>
            <a:r>
              <a:rPr lang="es-ES" dirty="0" smtClean="0"/>
              <a:t>".</a:t>
            </a:r>
          </a:p>
          <a:p>
            <a:pPr>
              <a:buNone/>
            </a:pPr>
            <a:r>
              <a:rPr lang="es-ES" dirty="0" smtClean="0"/>
              <a:t>Unificarlo </a:t>
            </a:r>
            <a:r>
              <a:rPr lang="es-ES" dirty="0" smtClean="0"/>
              <a:t>a Él, como dice [Deuteronomio 6:4]: "Dios es nuestro Señor, Dios es uno</a:t>
            </a:r>
            <a:r>
              <a:rPr lang="es-ES" dirty="0" smtClean="0"/>
              <a:t>".</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Amarlo</a:t>
            </a:r>
            <a:r>
              <a:rPr lang="es-ES" dirty="0" smtClean="0"/>
              <a:t>, como dice [Deuteronomio 6:5]: "Y amarás a Dios, tu Señor</a:t>
            </a:r>
            <a:r>
              <a:rPr lang="es-ES" dirty="0" smtClean="0"/>
              <a:t>".</a:t>
            </a:r>
          </a:p>
          <a:p>
            <a:pPr>
              <a:buNone/>
            </a:pPr>
            <a:r>
              <a:rPr lang="es-ES" dirty="0" smtClean="0"/>
              <a:t>Temerlo</a:t>
            </a:r>
            <a:r>
              <a:rPr lang="es-ES" dirty="0" smtClean="0"/>
              <a:t>, como dice [Deuteronomio 6:13]: "Teme a Dios, tu Señor</a:t>
            </a:r>
            <a:r>
              <a:rPr lang="es-ES" dirty="0" smtClean="0"/>
              <a:t>".</a:t>
            </a:r>
          </a:p>
          <a:p>
            <a:pPr>
              <a:buNone/>
            </a:pPr>
            <a:r>
              <a:rPr lang="es-ES" dirty="0" smtClean="0"/>
              <a:t>Orar, como dice [Éxodo 23:25]: "Y servirás a Dios, tu Señor". Este servicio es oración</a:t>
            </a:r>
            <a:r>
              <a:rPr lang="es-ES" dirty="0" smtClean="0"/>
              <a:t>.</a:t>
            </a:r>
          </a:p>
          <a:p>
            <a:pPr>
              <a:buNone/>
            </a:pPr>
            <a:r>
              <a:rPr lang="es-ES" dirty="0" smtClean="0"/>
              <a:t>Aferrarse </a:t>
            </a:r>
            <a:r>
              <a:rPr lang="es-ES" dirty="0" smtClean="0"/>
              <a:t>a Él, como dice [Deuteronomio 10:20]: "Y te aferrarás a Él</a:t>
            </a:r>
            <a:r>
              <a:rPr lang="es-ES" dirty="0" smtClean="0"/>
              <a:t>".</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Jurar </a:t>
            </a:r>
            <a:r>
              <a:rPr lang="es-ES" dirty="0" smtClean="0"/>
              <a:t>en Su nombre, como dice Deuteronomio 10:20: «Y jurarás en Su nombre</a:t>
            </a:r>
            <a:r>
              <a:rPr lang="es-ES" dirty="0" smtClean="0"/>
              <a:t>».</a:t>
            </a:r>
          </a:p>
          <a:p>
            <a:pPr>
              <a:buNone/>
            </a:pPr>
            <a:r>
              <a:rPr lang="es-ES" dirty="0" smtClean="0"/>
              <a:t>Emulando </a:t>
            </a:r>
            <a:r>
              <a:rPr lang="es-ES" dirty="0" smtClean="0"/>
              <a:t>Sus buenos y justos caminos, como dice Deuteronomio 28:9: «Y andarás en Sus caminos</a:t>
            </a:r>
            <a:r>
              <a:rPr lang="es-ES" dirty="0" smtClean="0"/>
              <a:t>».</a:t>
            </a:r>
          </a:p>
          <a:p>
            <a:pPr>
              <a:buNone/>
            </a:pPr>
            <a:r>
              <a:rPr lang="es-ES" dirty="0" smtClean="0"/>
              <a:t>Santificando Su nombre, como dice Levítico 22:32: «Y seré santificado entre los hijos de Israel</a:t>
            </a:r>
            <a:r>
              <a:rPr lang="es-ES" dirty="0" smtClean="0"/>
              <a:t>».</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Recitando </a:t>
            </a:r>
            <a:r>
              <a:rPr lang="es-ES" dirty="0" smtClean="0"/>
              <a:t>el Shemá dos veces al día, como dice Deuteronomio 6:7: «Y hablarás de ellos al acostarte y al levantarte</a:t>
            </a:r>
            <a:r>
              <a:rPr lang="es-ES" dirty="0" smtClean="0"/>
              <a:t>».</a:t>
            </a:r>
          </a:p>
          <a:p>
            <a:pPr>
              <a:buNone/>
            </a:pPr>
            <a:r>
              <a:rPr lang="es-ES" dirty="0" smtClean="0"/>
              <a:t>Estudiando </a:t>
            </a:r>
            <a:r>
              <a:rPr lang="es-ES" dirty="0" smtClean="0"/>
              <a:t>la Torá y enseñándola, como dice Deuteronomio 6:7: «Y se los enseñarás a tus hijos</a:t>
            </a:r>
            <a:r>
              <a:rPr lang="es-ES" dirty="0" smtClean="0"/>
              <a:t>».</a:t>
            </a:r>
          </a:p>
          <a:p>
            <a:pPr>
              <a:buNone/>
            </a:pPr>
            <a:r>
              <a:rPr lang="es-ES" dirty="0" smtClean="0"/>
              <a:t>Atándonos los tefilín en la cabeza, como dice Deuteronomio 6:8: «Y serán un emblema entre tus ojos</a:t>
            </a:r>
            <a:r>
              <a:rPr lang="es-ES" dirty="0" smtClean="0"/>
              <a:t>».</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Atarse </a:t>
            </a:r>
            <a:r>
              <a:rPr lang="es-ES" dirty="0" smtClean="0"/>
              <a:t>los tefilín en los brazos, como dice Deuteronomio 6:8: «Y los atarás como señal en tus brazos</a:t>
            </a:r>
            <a:r>
              <a:rPr lang="es-ES" dirty="0" smtClean="0"/>
              <a:t>».</a:t>
            </a:r>
          </a:p>
          <a:p>
            <a:pPr>
              <a:buNone/>
            </a:pPr>
            <a:r>
              <a:rPr lang="es-ES" dirty="0" smtClean="0"/>
              <a:t>Hacer </a:t>
            </a:r>
            <a:r>
              <a:rPr lang="es-ES" dirty="0" smtClean="0"/>
              <a:t>tzitzit, como dice Números 15:38: «Harás tzitzit para ellos</a:t>
            </a:r>
            <a:r>
              <a:rPr lang="es-ES" dirty="0" smtClean="0"/>
              <a:t>».</a:t>
            </a:r>
          </a:p>
          <a:p>
            <a:pPr>
              <a:buNone/>
            </a:pPr>
            <a:r>
              <a:rPr lang="es-ES" dirty="0" smtClean="0"/>
              <a:t>Fijar </a:t>
            </a:r>
            <a:r>
              <a:rPr lang="es-ES" dirty="0" smtClean="0"/>
              <a:t>una mezuzá, como dice Deuteronomio 6:9: «Y las escribirás en los postes de tu casa».</a:t>
            </a:r>
            <a:endParaRPr lang="es-ES" dirty="0" smtClean="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Reunir al pueblo para escuchar la lectura de la Torá en el año posterior al año shemitá, como dice Deuteronomio 31:12: «Reúne al pueblo</a:t>
            </a:r>
            <a:r>
              <a:rPr lang="es-ES" dirty="0" smtClean="0"/>
              <a:t>».</a:t>
            </a:r>
          </a:p>
          <a:p>
            <a:pPr>
              <a:buNone/>
            </a:pPr>
            <a:r>
              <a:rPr lang="es-ES" dirty="0" smtClean="0"/>
              <a:t>Que </a:t>
            </a:r>
            <a:r>
              <a:rPr lang="es-ES" dirty="0" smtClean="0"/>
              <a:t>cada hombre escriba un rollo de la Torá para sí mismo, como dice Deuteronomio 31:19: «Escribe este cántico</a:t>
            </a:r>
            <a:r>
              <a:rPr lang="es-ES" dirty="0" smtClean="0"/>
              <a:t>».</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Que </a:t>
            </a:r>
            <a:r>
              <a:rPr lang="es-ES" sz="3000" dirty="0" smtClean="0"/>
              <a:t>el rey escriba un segundo rollo de la Torá para sí mismo, además del que debe escribir para cumplir la mitzvá que le corresponde a cada hombre. Así, tendrá dos rollos de la Torá, como dice Deuteronomio 17:19: «Y escribirá para sí una copia de esta Torá</a:t>
            </a:r>
            <a:r>
              <a:rPr lang="es-ES" sz="3000" dirty="0" smtClean="0"/>
              <a:t>».</a:t>
            </a:r>
          </a:p>
          <a:p>
            <a:pPr>
              <a:buNone/>
            </a:pPr>
            <a:r>
              <a:rPr lang="es-ES" sz="3000" dirty="0" smtClean="0"/>
              <a:t>Bendecir a Dios después de comer, como dice Deuteronomio 8:10: «Después de comer y saciarte, bendecirás a Dios, tu Señor».</a:t>
            </a:r>
            <a:endParaRPr lang="es-ES" sz="3000" dirty="0" smtClean="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Construir la casa elegida de Dios, el Templo, como dice Éxodo 25:8: «Y harás un santuario para mí</a:t>
            </a:r>
            <a:r>
              <a:rPr lang="es-ES" dirty="0" smtClean="0"/>
              <a:t>».</a:t>
            </a:r>
          </a:p>
          <a:p>
            <a:pPr>
              <a:buNone/>
            </a:pPr>
            <a:r>
              <a:rPr lang="es-ES" dirty="0" smtClean="0"/>
              <a:t>Reverenciar </a:t>
            </a:r>
            <a:r>
              <a:rPr lang="es-ES" dirty="0" smtClean="0"/>
              <a:t>esta casa, como dice Levítico 19:30: «Y reverencia mi santuario</a:t>
            </a:r>
            <a:r>
              <a:rPr lang="es-ES" dirty="0" smtClean="0"/>
              <a:t>».</a:t>
            </a:r>
          </a:p>
          <a:p>
            <a:pPr>
              <a:buNone/>
            </a:pPr>
            <a:r>
              <a:rPr lang="es-ES" dirty="0" smtClean="0"/>
              <a:t>Velar </a:t>
            </a:r>
            <a:r>
              <a:rPr lang="es-ES" dirty="0" smtClean="0"/>
              <a:t>por esta casa continuamente, como dice Números 18:2,4: «Y tú y tus descendientes delante de la Tienda del Testimonio... [Y ellos velarán...]».</a:t>
            </a:r>
            <a:endParaRPr lang="es-ES" dirty="0" smtClean="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sz="3000" dirty="0" smtClean="0"/>
              <a:t>Para que los levitas sirvan en el santuario, como dice [Números 18:23]: "Y el levita servirá</a:t>
            </a:r>
            <a:r>
              <a:rPr lang="es-ES" sz="3000" dirty="0" smtClean="0"/>
              <a:t>...“</a:t>
            </a:r>
          </a:p>
          <a:p>
            <a:pPr>
              <a:buNone/>
            </a:pPr>
            <a:r>
              <a:rPr lang="es-ES" sz="3000" dirty="0" smtClean="0"/>
              <a:t>Para </a:t>
            </a:r>
            <a:r>
              <a:rPr lang="es-ES" sz="3000" dirty="0" smtClean="0"/>
              <a:t>que el sacerdote santifique sus manos y pies durante el servicio [en el Templo], como dice [Éxodo 30:19]: "Y Aarón y sus hijos lavarán</a:t>
            </a:r>
            <a:r>
              <a:rPr lang="es-ES" sz="3000" dirty="0" smtClean="0"/>
              <a:t>...“</a:t>
            </a:r>
          </a:p>
          <a:p>
            <a:pPr>
              <a:buNone/>
            </a:pPr>
            <a:r>
              <a:rPr lang="es-ES" sz="3000" dirty="0" smtClean="0"/>
              <a:t>Para </a:t>
            </a:r>
            <a:r>
              <a:rPr lang="es-ES" sz="3000" dirty="0" smtClean="0"/>
              <a:t>preparar las velas del Santuario, como dice [Éxodo 27:21]: "Aarón y sus hijos las prepararán".</a:t>
            </a:r>
            <a:endParaRPr lang="es-ES" sz="3000" dirty="0" smtClean="0"/>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Para que los sacerdotes bendigan a los judíos, como dice [Números 6:23]: "De esta manera bendecirán a los hijos de Israel</a:t>
            </a:r>
            <a:r>
              <a:rPr lang="es-ES" dirty="0" smtClean="0"/>
              <a:t>".</a:t>
            </a:r>
          </a:p>
          <a:p>
            <a:pPr>
              <a:buNone/>
            </a:pPr>
            <a:r>
              <a:rPr lang="es-ES" dirty="0" smtClean="0"/>
              <a:t>Disponer </a:t>
            </a:r>
            <a:r>
              <a:rPr lang="es-ES" dirty="0" smtClean="0"/>
              <a:t>pan e incienso ante Dios [en el Templo] cada sábado, como dice Éxodo 25:30: «Y pondrás el pan de la proposición sobre la mesa</a:t>
            </a:r>
            <a:r>
              <a:rPr lang="es-ES" dirty="0" smtClean="0"/>
              <a:t>».</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Title 1"/>
          <p:cNvSpPr txBox="1">
            <a:spLocks noGrp="1"/>
          </p:cNvSpPr>
          <p:nvPr>
            <p:ph type="title"/>
          </p:nvPr>
        </p:nvSpPr>
        <p:spPr/>
        <p:txBody>
          <a:bodyPr/>
          <a:lstStyle/>
          <a:p>
            <a:pPr eaLnBrk="1"/>
            <a:r>
              <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HALAJA - </a:t>
            </a:r>
            <a:r>
              <a:rPr lang="he-IL"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rPr>
              <a:t>הלכה</a:t>
            </a:r>
            <a:endParaRPr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libri" pitchFamily="34" charset="0"/>
            </a:endParaRPr>
          </a:p>
        </p:txBody>
      </p:sp>
      <p:sp>
        <p:nvSpPr>
          <p:cNvPr id="3076" name="Content Placeholder 2"/>
          <p:cNvSpPr txBox="1">
            <a:spLocks noGrp="1"/>
          </p:cNvSpPr>
          <p:nvPr>
            <p:ph idx="1"/>
          </p:nvPr>
        </p:nvSpPr>
        <p:spPr>
          <a:xfrm>
            <a:off x="838200" y="1600200"/>
            <a:ext cx="7467600" cy="4800600"/>
          </a:xfrm>
        </p:spPr>
        <p:txBody>
          <a:bodyPr>
            <a:noAutofit/>
          </a:bodyPr>
          <a:lstStyle/>
          <a:p>
            <a:pPr>
              <a:buNone/>
            </a:pPr>
            <a:r>
              <a:rPr lang="es-ES" dirty="0" smtClean="0"/>
              <a:t>Quemar </a:t>
            </a:r>
            <a:r>
              <a:rPr lang="es-ES" dirty="0" smtClean="0"/>
              <a:t>una ofrenda de especias dos veces al día, como dice Éxodo 30:7: «Y Aarón quemará incienso sobre ella</a:t>
            </a:r>
            <a:r>
              <a:rPr lang="es-ES" dirty="0" smtClean="0"/>
              <a:t>...».</a:t>
            </a:r>
          </a:p>
          <a:p>
            <a:pPr>
              <a:buNone/>
            </a:pPr>
            <a:r>
              <a:rPr lang="es-ES" dirty="0" smtClean="0"/>
              <a:t>Mantener </a:t>
            </a:r>
            <a:r>
              <a:rPr lang="es-ES" dirty="0" smtClean="0"/>
              <a:t>continuamente encendido el fuego en el altar para los holocaustos, como dice Levítico 6:6: «Y mantendrás continuamente encendido el fuego en el altar».</a:t>
            </a:r>
            <a:endParaRPr lang="es-ES" dirty="0" smtClean="0"/>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cstate="print">
            <a:alphaModFix/>
          </a:blip>
          <a:srcRect/>
          <a:stretch/>
        </p:blipFill>
        <p:spPr>
          <a:xfrm>
            <a:off x="661988" y="1447800"/>
            <a:ext cx="7796212" cy="4757738"/>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err="1" smtClean="0">
                <a:solidFill>
                  <a:srgbClr val="000000"/>
                </a:solidFill>
                <a:latin typeface="Calibri"/>
                <a:ea typeface="Calibri"/>
                <a:cs typeface="Calibri"/>
                <a:sym typeface="Calibri"/>
              </a:rPr>
              <a:t>Sefaria</a:t>
            </a:r>
            <a:r>
              <a:rPr lang="es-ES" sz="2000" b="0" i="0" u="none" strike="noStrike" cap="none" dirty="0" smtClean="0">
                <a:solidFill>
                  <a:srgbClr val="000000"/>
                </a:solidFill>
                <a:latin typeface="Calibri"/>
                <a:ea typeface="Calibri"/>
                <a:cs typeface="Calibri"/>
                <a:sym typeface="Calibri"/>
              </a:rPr>
              <a:t>, </a:t>
            </a:r>
            <a:r>
              <a:rPr lang="es-ES" sz="2000" b="0" i="0" u="none" strike="noStrike" cap="none" dirty="0" smtClean="0">
                <a:solidFill>
                  <a:schemeClr val="dk1"/>
                </a:solidFill>
                <a:latin typeface="Calibri"/>
                <a:ea typeface="Calibri"/>
                <a:cs typeface="Calibri"/>
                <a:sym typeface="Calibri"/>
              </a:rPr>
              <a:t>Dr</a:t>
            </a:r>
            <a:r>
              <a:rPr lang="es-ES" sz="2000" b="0" i="0" u="none" strike="noStrike" cap="none" dirty="0">
                <a:solidFill>
                  <a:schemeClr val="dk1"/>
                </a:solidFill>
                <a:latin typeface="Calibri"/>
                <a:ea typeface="Calibri"/>
                <a:cs typeface="Calibri"/>
                <a:sym typeface="Calibri"/>
              </a:rPr>
              <a:t>.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4"/>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5"/>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lvl="0" indent="0">
              <a:lnSpc>
                <a:spcPct val="90000"/>
              </a:lnSpc>
              <a:spcBef>
                <a:spcPts val="400"/>
              </a:spcBef>
              <a:buSzPts val="1800"/>
            </a:pPr>
            <a:r>
              <a:rPr lang="es-ES" sz="1800" dirty="0" smtClean="0"/>
              <a:t>10 de Iyar, 5785  –  Mayo 8, 2025- Monsey New York</a:t>
            </a:r>
            <a:endParaRPr lang="es-ES" sz="1800" dirty="0"/>
          </a:p>
        </p:txBody>
      </p:sp>
      <p:pic>
        <p:nvPicPr>
          <p:cNvPr id="6" name="Picture 2"/>
          <p:cNvPicPr>
            <a:picLocks noChangeAspect="1" noChangeArrowheads="1"/>
          </p:cNvPicPr>
          <p:nvPr/>
        </p:nvPicPr>
        <p:blipFill>
          <a:blip r:embed="rId6" cstate="print"/>
          <a:srcRect/>
          <a:stretch>
            <a:fillRect/>
          </a:stretch>
        </p:blipFill>
        <p:spPr bwMode="auto">
          <a:xfrm>
            <a:off x="2084388" y="152400"/>
            <a:ext cx="4619625" cy="16002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80947</TotalTime>
  <Words>5185</Words>
  <Application>Microsoft Office PowerPoint</Application>
  <PresentationFormat>Presentación en pantalla (4:3)</PresentationFormat>
  <Paragraphs>359</Paragraphs>
  <Slides>80</Slides>
  <Notes>79</Notes>
  <HiddenSlides>0</HiddenSlides>
  <MMClips>0</MMClips>
  <ScaleCrop>false</ScaleCrop>
  <HeadingPairs>
    <vt:vector size="4" baseType="variant">
      <vt:variant>
        <vt:lpstr>Tema</vt:lpstr>
      </vt:variant>
      <vt:variant>
        <vt:i4>1</vt:i4>
      </vt:variant>
      <vt:variant>
        <vt:lpstr>Títulos de diapositiva</vt:lpstr>
      </vt:variant>
      <vt:variant>
        <vt:i4>80</vt:i4>
      </vt:variant>
    </vt:vector>
  </HeadingPairs>
  <TitlesOfParts>
    <vt:vector size="81" baseType="lpstr">
      <vt:lpstr>Solsticio</vt:lpstr>
      <vt:lpstr> </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HALAJA - הלכה</vt:lpstr>
      <vt:lpstr>Diapositiva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ALVARO ELIYAHU BAYONAH</cp:lastModifiedBy>
  <cp:revision>2715</cp:revision>
  <dcterms:created xsi:type="dcterms:W3CDTF">2013-10-13T19:31:46Z</dcterms:created>
  <dcterms:modified xsi:type="dcterms:W3CDTF">2025-05-14T22:44:52Z</dcterms:modified>
</cp:coreProperties>
</file>