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9"/>
  </p:notesMasterIdLst>
  <p:sldIdLst>
    <p:sldId id="256" r:id="rId2"/>
    <p:sldId id="943" r:id="rId3"/>
    <p:sldId id="1044" r:id="rId4"/>
    <p:sldId id="1045" r:id="rId5"/>
    <p:sldId id="1046" r:id="rId6"/>
    <p:sldId id="1047" r:id="rId7"/>
    <p:sldId id="1014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60"/>
  </p:normalViewPr>
  <p:slideViewPr>
    <p:cSldViewPr>
      <p:cViewPr>
        <p:scale>
          <a:sx n="100" d="100"/>
          <a:sy n="100" d="100"/>
        </p:scale>
        <p:origin x="120" y="7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3F0FBCB-CB7D-41EC-8FBF-920A6F93FF9C}" type="datetime1">
              <a:rPr/>
              <a:pPr>
                <a:defRPr/>
              </a:pPr>
              <a:t>5/7/2025</a:t>
            </a:fld>
            <a:endParaRPr/>
          </a:p>
        </p:txBody>
      </p:sp>
      <p:sp>
        <p:nvSpPr>
          <p:cNvPr id="39940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B77058F-9D70-439E-B7A5-9A87E0CD448A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0203FB-57F0-4CA9-8F31-F03811B4969D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0203FB-57F0-4CA9-8F31-F03811B4969D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0203FB-57F0-4CA9-8F31-F03811B4969D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0203FB-57F0-4CA9-8F31-F03811B4969D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0203FB-57F0-4CA9-8F31-F03811B4969D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02765B62-4AD7-4821-BE69-6477CA76E289}" type="datetime1">
              <a:rPr lang="en-US" smtClean="0"/>
              <a:pPr>
                <a:defRPr/>
              </a:pPr>
              <a:t>6/4/2025</a:t>
            </a:fld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F5E2CAF3-E7D1-4CAE-AD69-4BC95C5BDF0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shalomhaverim.org/" TargetMode="External"/><Relationship Id="rId4" Type="http://schemas.openxmlformats.org/officeDocument/2006/relationships/hyperlink" Target="http://www.ascentofsafed.com/cgi-bin/ascent.cgi?Name=mm-kipu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HALAJA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3</a:t>
            </a:r>
            <a:endParaRPr lang="es-CO" sz="41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28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800" dirty="0" smtClean="0">
                <a:solidFill>
                  <a:srgbClr val="000000"/>
                </a:solidFill>
                <a:latin typeface="Calibri" pitchFamily="34" charset="0"/>
              </a:rPr>
              <a:t>Los 613 Mandamientos</a:t>
            </a:r>
            <a:endParaRPr lang="es-CO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24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24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24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24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4388" y="660400"/>
            <a:ext cx="46196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HALAJA - </a:t>
            </a:r>
            <a:r>
              <a:rPr lang="he-IL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הלכה</a:t>
            </a:r>
            <a:endParaRPr sz="4000" dirty="0" smtClean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157" y="1219200"/>
            <a:ext cx="8688243" cy="516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HALAJA - </a:t>
            </a:r>
            <a:r>
              <a:rPr lang="he-IL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הלכה</a:t>
            </a:r>
            <a:endParaRPr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74676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dirty="0" smtClean="0"/>
              <a:t>El número de mitzvot que nos incumbe en todo momento es 613. </a:t>
            </a:r>
          </a:p>
          <a:p>
            <a:pPr>
              <a:buNone/>
            </a:pPr>
            <a:r>
              <a:rPr lang="es-ES" dirty="0" smtClean="0"/>
              <a:t>248 son mandamientos positivos; una alusión a su [número], el número de miembros del cuerpo humano. </a:t>
            </a:r>
          </a:p>
          <a:p>
            <a:pPr>
              <a:buNone/>
            </a:pPr>
            <a:r>
              <a:rPr lang="es-ES" dirty="0" smtClean="0"/>
              <a:t>365 son mandamientos negativos (prohibiciones); una alusión a su [número], el número de días de un año solar.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HALAJA - </a:t>
            </a:r>
            <a:r>
              <a:rPr lang="he-IL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הלכה</a:t>
            </a:r>
            <a:endParaRPr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74676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dirty="0" smtClean="0"/>
              <a:t>Comenzamos con los Mandamientos Positivos:</a:t>
            </a:r>
          </a:p>
          <a:p>
            <a:pPr>
              <a:buNone/>
            </a:pPr>
            <a:r>
              <a:rPr lang="es-ES" dirty="0" smtClean="0"/>
              <a:t>El primero de los mandamientos positivos es la mitzvá de saber que existe un Dios, como dice [Éxodo 20:2]: "Yo soy Dios, tu Señor".</a:t>
            </a:r>
          </a:p>
          <a:p>
            <a:pPr>
              <a:buNone/>
            </a:pPr>
            <a:r>
              <a:rPr lang="es-ES" dirty="0" smtClean="0"/>
              <a:t>Unificarlo a Él, como dice [Deuteronomio 6:4]: "Dios es nuestro Señor, Dios es uno".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HALAJA - </a:t>
            </a:r>
            <a:r>
              <a:rPr lang="he-IL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הלכה</a:t>
            </a:r>
            <a:endParaRPr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74676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dirty="0" smtClean="0"/>
              <a:t>Amarlo, como dice [Deuteronomio 6:5]: "Y amarás a Dios, tu Señor".</a:t>
            </a:r>
          </a:p>
          <a:p>
            <a:pPr>
              <a:buNone/>
            </a:pPr>
            <a:r>
              <a:rPr lang="es-ES" dirty="0" smtClean="0"/>
              <a:t>Temerlo, como dice [Deuteronomio 6:13]: "Teme a Dios, tu Señor".</a:t>
            </a:r>
          </a:p>
          <a:p>
            <a:pPr>
              <a:buNone/>
            </a:pPr>
            <a:r>
              <a:rPr lang="es-ES" dirty="0" smtClean="0"/>
              <a:t>Orar, como dice [Éxodo 23:25]: "Y servirás a Dios, tu Señor". Este servicio es oración.</a:t>
            </a:r>
          </a:p>
          <a:p>
            <a:pPr>
              <a:buNone/>
            </a:pPr>
            <a:r>
              <a:rPr lang="es-ES" dirty="0" smtClean="0"/>
              <a:t>Aferrarse a Él, como dice [Deuteronomio 10:20]: "Y te aferrarás a Él".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307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HALAJA - </a:t>
            </a:r>
            <a:r>
              <a:rPr lang="he-IL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הלכה</a:t>
            </a:r>
            <a:endParaRPr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600200"/>
            <a:ext cx="74676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dirty="0" smtClean="0"/>
              <a:t>Jurar en Su nombre, como dice Deuteronomio 10:20: «Y jurarás en Su nombre».</a:t>
            </a:r>
          </a:p>
          <a:p>
            <a:pPr>
              <a:buNone/>
            </a:pPr>
            <a:r>
              <a:rPr lang="es-ES" dirty="0" smtClean="0"/>
              <a:t>Emulando Sus buenos y justos caminos, como dice Deuteronomio 28:9: «Y andarás en Sus caminos».</a:t>
            </a:r>
          </a:p>
          <a:p>
            <a:pPr>
              <a:buNone/>
            </a:pPr>
            <a:r>
              <a:rPr lang="es-ES" dirty="0" smtClean="0">
                <a:solidFill>
                  <a:srgbClr val="C00000"/>
                </a:solidFill>
              </a:rPr>
              <a:t>Santificando Su nombre, como dice Levítico 22:32: «Y seré santificado entre los hijos de Israel».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Shape 373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es-E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Fuentes: Torah, Talmud, Jewish Concepts, Wikipedia, Kabbalah Online, Zohar, Rambán, Rashí, </a:t>
            </a:r>
            <a:r>
              <a:rPr lang="es-ES" sz="20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Maimónides, 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Bereshit con Rashí, El Jumash, </a:t>
            </a:r>
            <a:r>
              <a:rPr lang="es-ES" sz="2000" b="0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Sefaria</a:t>
            </a:r>
            <a:r>
              <a:rPr lang="es-ES" sz="20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Yael Ziegler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Jewish </a:t>
            </a:r>
            <a:r>
              <a:rPr lang="es-ES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Family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s-ES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Nancy </a:t>
            </a:r>
            <a:r>
              <a:rPr lang="es-ES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Reuben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Greenfield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MJL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es-ES" sz="2000" dirty="0" smtClean="0">
                <a:solidFill>
                  <a:schemeClr val="dk1"/>
                </a:solidFill>
              </a:rPr>
              <a:t>Imágenes: </a:t>
            </a:r>
            <a:r>
              <a:rPr lang="en-US" sz="2000" dirty="0" smtClean="0"/>
              <a:t>Sweet Publishing/FreeBibleimages.org.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s-ES" sz="1200" dirty="0">
                <a:solidFill>
                  <a:srgbClr val="000000"/>
                </a:solidFill>
              </a:rPr>
              <a:t>https://www.chabad.org/kabbalah/article_cdo/aid/688407/jewish/42-Journeys-of-the-Soul.htm </a:t>
            </a:r>
            <a:endParaRPr lang="es-ES" sz="1200" dirty="0" smtClean="0">
              <a:solidFill>
                <a:srgbClr val="000000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http://www.ascentofsafed.com/cgi-bin/ascent.cgi?Name=mm-kipur</a:t>
            </a:r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http://www.psyche.com/psyche/lex/qbl/42letter_name.html</a:t>
            </a:r>
            <a:endParaRPr lang="en-US" sz="1200" b="0" i="0" u="none" strike="noStrike" cap="none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3200" b="0" i="0" u="none" strike="noStrike" cap="none" dirty="0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Derechos </a:t>
            </a:r>
            <a:r>
              <a:rPr lang="es-ES" sz="32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Reservados Shalom Haverim Org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32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32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Director: -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32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ELIYAHU BAYONA BEN YOSEF</a:t>
            </a:r>
            <a:endParaRPr dirty="0"/>
          </a:p>
          <a:p>
            <a:pPr marL="0" lvl="0" indent="0">
              <a:lnSpc>
                <a:spcPct val="90000"/>
              </a:lnSpc>
              <a:spcBef>
                <a:spcPts val="400"/>
              </a:spcBef>
              <a:buSzPts val="1800"/>
            </a:pPr>
            <a:r>
              <a:rPr lang="es-ES" sz="1800" dirty="0" smtClean="0"/>
              <a:t>10 de </a:t>
            </a:r>
            <a:r>
              <a:rPr lang="es-ES" sz="1800" dirty="0" err="1" smtClean="0"/>
              <a:t>Sivan</a:t>
            </a:r>
            <a:r>
              <a:rPr lang="es-ES" sz="1800" dirty="0" smtClean="0"/>
              <a:t>, </a:t>
            </a:r>
            <a:r>
              <a:rPr lang="es-ES" sz="1800" dirty="0" smtClean="0"/>
              <a:t>5785  –  </a:t>
            </a:r>
            <a:r>
              <a:rPr lang="es-ES" sz="1800" dirty="0" smtClean="0"/>
              <a:t>Junio 5, </a:t>
            </a:r>
            <a:r>
              <a:rPr lang="es-ES" sz="1800" dirty="0" smtClean="0"/>
              <a:t>2025- Monsey New York</a:t>
            </a:r>
            <a:endParaRPr lang="es-ES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84388" y="152400"/>
            <a:ext cx="46196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82884</TotalTime>
  <Words>364</Words>
  <Application>Microsoft Office PowerPoint</Application>
  <PresentationFormat>Presentación en pantalla (4:3)</PresentationFormat>
  <Paragraphs>39</Paragraphs>
  <Slides>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Solsticio</vt:lpstr>
      <vt:lpstr> </vt:lpstr>
      <vt:lpstr>HALAJA - הלכה</vt:lpstr>
      <vt:lpstr>HALAJA - הלכה</vt:lpstr>
      <vt:lpstr>HALAJA - הלכה</vt:lpstr>
      <vt:lpstr>HALAJA - הלכה</vt:lpstr>
      <vt:lpstr>HALAJA - הלכה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ALVARO ELIYAHU BAYONAH</cp:lastModifiedBy>
  <cp:revision>2720</cp:revision>
  <dcterms:created xsi:type="dcterms:W3CDTF">2013-10-13T19:31:46Z</dcterms:created>
  <dcterms:modified xsi:type="dcterms:W3CDTF">2025-06-06T01:11:29Z</dcterms:modified>
</cp:coreProperties>
</file>