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29"/>
  </p:notesMasterIdLst>
  <p:sldIdLst>
    <p:sldId id="256" r:id="rId2"/>
    <p:sldId id="943" r:id="rId3"/>
    <p:sldId id="978" r:id="rId4"/>
    <p:sldId id="979" r:id="rId5"/>
    <p:sldId id="987" r:id="rId6"/>
    <p:sldId id="980" r:id="rId7"/>
    <p:sldId id="981" r:id="rId8"/>
    <p:sldId id="982" r:id="rId9"/>
    <p:sldId id="983" r:id="rId10"/>
    <p:sldId id="984" r:id="rId11"/>
    <p:sldId id="985" r:id="rId12"/>
    <p:sldId id="986" r:id="rId13"/>
    <p:sldId id="988" r:id="rId14"/>
    <p:sldId id="989" r:id="rId15"/>
    <p:sldId id="990" r:id="rId16"/>
    <p:sldId id="991" r:id="rId17"/>
    <p:sldId id="992" r:id="rId18"/>
    <p:sldId id="993" r:id="rId19"/>
    <p:sldId id="994" r:id="rId20"/>
    <p:sldId id="995" r:id="rId21"/>
    <p:sldId id="996" r:id="rId22"/>
    <p:sldId id="997" r:id="rId23"/>
    <p:sldId id="998" r:id="rId24"/>
    <p:sldId id="999" r:id="rId25"/>
    <p:sldId id="1000" r:id="rId26"/>
    <p:sldId id="1001" r:id="rId27"/>
    <p:sldId id="1002" r:id="rId28"/>
    <p:sldId id="1004" r:id="rId29"/>
    <p:sldId id="1003" r:id="rId30"/>
    <p:sldId id="1005" r:id="rId31"/>
    <p:sldId id="1006" r:id="rId32"/>
    <p:sldId id="1007" r:id="rId33"/>
    <p:sldId id="1008" r:id="rId34"/>
    <p:sldId id="1009" r:id="rId35"/>
    <p:sldId id="1010" r:id="rId36"/>
    <p:sldId id="1011" r:id="rId37"/>
    <p:sldId id="1012" r:id="rId38"/>
    <p:sldId id="1015" r:id="rId39"/>
    <p:sldId id="1013" r:id="rId40"/>
    <p:sldId id="1016" r:id="rId41"/>
    <p:sldId id="1018" r:id="rId42"/>
    <p:sldId id="1017" r:id="rId43"/>
    <p:sldId id="1019" r:id="rId44"/>
    <p:sldId id="1020" r:id="rId45"/>
    <p:sldId id="1021" r:id="rId46"/>
    <p:sldId id="1022" r:id="rId47"/>
    <p:sldId id="1023" r:id="rId48"/>
    <p:sldId id="1024" r:id="rId49"/>
    <p:sldId id="1025" r:id="rId50"/>
    <p:sldId id="1026" r:id="rId51"/>
    <p:sldId id="1027" r:id="rId52"/>
    <p:sldId id="1028" r:id="rId53"/>
    <p:sldId id="1029" r:id="rId54"/>
    <p:sldId id="1030" r:id="rId55"/>
    <p:sldId id="1031" r:id="rId56"/>
    <p:sldId id="1032" r:id="rId57"/>
    <p:sldId id="1033" r:id="rId58"/>
    <p:sldId id="1034" r:id="rId59"/>
    <p:sldId id="1035" r:id="rId60"/>
    <p:sldId id="1036" r:id="rId61"/>
    <p:sldId id="1037" r:id="rId62"/>
    <p:sldId id="1038" r:id="rId63"/>
    <p:sldId id="1039" r:id="rId64"/>
    <p:sldId id="1040" r:id="rId65"/>
    <p:sldId id="1041" r:id="rId66"/>
    <p:sldId id="1042" r:id="rId67"/>
    <p:sldId id="1043" r:id="rId68"/>
    <p:sldId id="1095" r:id="rId69"/>
    <p:sldId id="1044" r:id="rId70"/>
    <p:sldId id="1045" r:id="rId71"/>
    <p:sldId id="1046" r:id="rId72"/>
    <p:sldId id="1047" r:id="rId73"/>
    <p:sldId id="1048" r:id="rId74"/>
    <p:sldId id="1094" r:id="rId75"/>
    <p:sldId id="1057" r:id="rId76"/>
    <p:sldId id="1058" r:id="rId77"/>
    <p:sldId id="1059" r:id="rId78"/>
    <p:sldId id="1060" r:id="rId79"/>
    <p:sldId id="1061" r:id="rId80"/>
    <p:sldId id="1062" r:id="rId81"/>
    <p:sldId id="1063" r:id="rId82"/>
    <p:sldId id="1064" r:id="rId83"/>
    <p:sldId id="1065" r:id="rId84"/>
    <p:sldId id="1066" r:id="rId85"/>
    <p:sldId id="1067" r:id="rId86"/>
    <p:sldId id="1068" r:id="rId87"/>
    <p:sldId id="1069" r:id="rId88"/>
    <p:sldId id="1070" r:id="rId89"/>
    <p:sldId id="1071" r:id="rId90"/>
    <p:sldId id="1072" r:id="rId91"/>
    <p:sldId id="1073" r:id="rId92"/>
    <p:sldId id="1074" r:id="rId93"/>
    <p:sldId id="1075" r:id="rId94"/>
    <p:sldId id="1076" r:id="rId95"/>
    <p:sldId id="1077" r:id="rId96"/>
    <p:sldId id="1078" r:id="rId97"/>
    <p:sldId id="1079" r:id="rId98"/>
    <p:sldId id="1080" r:id="rId99"/>
    <p:sldId id="1081" r:id="rId100"/>
    <p:sldId id="1082" r:id="rId101"/>
    <p:sldId id="1083" r:id="rId102"/>
    <p:sldId id="1084" r:id="rId103"/>
    <p:sldId id="1085" r:id="rId104"/>
    <p:sldId id="1086" r:id="rId105"/>
    <p:sldId id="1087" r:id="rId106"/>
    <p:sldId id="1088" r:id="rId107"/>
    <p:sldId id="1089" r:id="rId108"/>
    <p:sldId id="1090" r:id="rId109"/>
    <p:sldId id="1091" r:id="rId110"/>
    <p:sldId id="1092" r:id="rId111"/>
    <p:sldId id="1093" r:id="rId112"/>
    <p:sldId id="1096" r:id="rId113"/>
    <p:sldId id="1110" r:id="rId114"/>
    <p:sldId id="1097" r:id="rId115"/>
    <p:sldId id="1098" r:id="rId116"/>
    <p:sldId id="1099" r:id="rId117"/>
    <p:sldId id="1100" r:id="rId118"/>
    <p:sldId id="1101" r:id="rId119"/>
    <p:sldId id="1102" r:id="rId120"/>
    <p:sldId id="1103" r:id="rId121"/>
    <p:sldId id="1104" r:id="rId122"/>
    <p:sldId id="1105" r:id="rId123"/>
    <p:sldId id="1106" r:id="rId124"/>
    <p:sldId id="1107" r:id="rId125"/>
    <p:sldId id="1108" r:id="rId126"/>
    <p:sldId id="1109" r:id="rId127"/>
    <p:sldId id="1014" r:id="rId1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92" d="100"/>
          <a:sy n="92" d="100"/>
        </p:scale>
        <p:origin x="-235" y="54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3F0FBCB-CB7D-41EC-8FBF-920A6F93FF9C}" type="datetime1">
              <a:rPr/>
              <a:pPr>
                <a:defRPr/>
              </a:pPr>
              <a:t>5/7/2025</a:t>
            </a:fld>
            <a:endParaRPr/>
          </a:p>
        </p:txBody>
      </p:sp>
      <p:sp>
        <p:nvSpPr>
          <p:cNvPr id="39940"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B77058F-9D70-439E-B7A5-9A87E0CD448A}"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56</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57</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59</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72</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91</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93</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94</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95</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96</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97</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98</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99</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100</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101</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102</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103</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104</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105</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106</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107</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108</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109</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110</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111</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112</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113</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114</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115</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116</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117</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118</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119</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120</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121</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122</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123</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124</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125</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126</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20" name="19 Marcador de pie de página"/>
          <p:cNvSpPr>
            <a:spLocks noGrp="1"/>
          </p:cNvSpPr>
          <p:nvPr>
            <p:ph type="ftr" sz="quarter" idx="11"/>
          </p:nvPr>
        </p:nvSpPr>
        <p:spPr/>
        <p:txBody>
          <a:bodyPr/>
          <a:lstStyle>
            <a:extLst/>
          </a:lstStyle>
          <a:p>
            <a:pPr>
              <a:defRPr/>
            </a:pPr>
            <a:endParaRPr lang="en-US"/>
          </a:p>
        </p:txBody>
      </p:sp>
      <p:sp>
        <p:nvSpPr>
          <p:cNvPr id="10" name="9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8" name="7 Marcador de pie de página"/>
          <p:cNvSpPr>
            <a:spLocks noGrp="1"/>
          </p:cNvSpPr>
          <p:nvPr>
            <p:ph type="ftr" sz="quarter" idx="11"/>
          </p:nvPr>
        </p:nvSpPr>
        <p:spPr/>
        <p:txBody>
          <a:bodyPr/>
          <a:lstStyle>
            <a:extLst/>
          </a:lstStyle>
          <a:p>
            <a:pPr>
              <a:defRPr/>
            </a:pPr>
            <a:endParaRPr lang="en-US"/>
          </a:p>
        </p:txBody>
      </p:sp>
      <p:sp>
        <p:nvSpPr>
          <p:cNvPr id="9" name="8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4" name="3 Marcador de pie de página"/>
          <p:cNvSpPr>
            <a:spLocks noGrp="1"/>
          </p:cNvSpPr>
          <p:nvPr>
            <p:ph type="ftr" sz="quarter" idx="11"/>
          </p:nvPr>
        </p:nvSpPr>
        <p:spPr/>
        <p:txBody>
          <a:bodyPr/>
          <a:lstStyle>
            <a:extLst/>
          </a:lstStyle>
          <a:p>
            <a:pPr>
              <a:defRPr/>
            </a:pPr>
            <a:endParaRPr lang="en-US"/>
          </a:p>
        </p:txBody>
      </p:sp>
      <p:sp>
        <p:nvSpPr>
          <p:cNvPr id="5" name="4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3" name="2 Marcador de pie de página"/>
          <p:cNvSpPr>
            <a:spLocks noGrp="1"/>
          </p:cNvSpPr>
          <p:nvPr>
            <p:ph type="ftr" sz="quarter" idx="11"/>
          </p:nvPr>
        </p:nvSpPr>
        <p:spPr/>
        <p:txBody>
          <a:bodyPr/>
          <a:lstStyle>
            <a:extLst/>
          </a:lstStyle>
          <a:p>
            <a:pPr>
              <a:defRPr/>
            </a:pPr>
            <a:endParaRPr lang="en-US"/>
          </a:p>
        </p:txBody>
      </p:sp>
      <p:sp>
        <p:nvSpPr>
          <p:cNvPr id="4" name="3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6/19/2025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02765B62-4AD7-4821-BE69-6477CA76E289}" type="datetime1">
              <a:rPr lang="en-US" smtClean="0"/>
              <a:pPr>
                <a:defRPr/>
              </a:pPr>
              <a:t>6/19/2025</a:t>
            </a:fld>
            <a:endParaRPr lang="en-U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F5E2CAF3-E7D1-4CAE-AD69-4BC95C5BDF02}" type="slidenum">
              <a:rPr lang="en-US" smtClean="0"/>
              <a:pPr>
                <a:defRPr/>
              </a:pPr>
              <a:t>‹Nº›</a:t>
            </a:fld>
            <a:endParaRPr lang="en-U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hyperlink" Target="https://en.wikipedia.org/wiki/YHWH"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HALAJA </a:t>
            </a:r>
            <a:r>
              <a:rPr lang="es-CO" sz="4100" dirty="0" smtClean="0">
                <a:solidFill>
                  <a:srgbClr val="000000"/>
                </a:solidFill>
                <a:latin typeface="Calibri" pitchFamily="34" charset="0"/>
              </a:rPr>
              <a:t>5</a:t>
            </a:r>
            <a:endParaRPr lang="es-CO" sz="4100" dirty="0">
              <a:solidFill>
                <a:srgbClr val="000000"/>
              </a:solidFill>
              <a:latin typeface="Calibri" pitchFamily="34" charset="0"/>
            </a:endParaRPr>
          </a:p>
          <a:p>
            <a:pPr algn="ctr">
              <a:lnSpc>
                <a:spcPct val="90000"/>
              </a:lnSpc>
            </a:pPr>
            <a:r>
              <a:rPr lang="es-CO" sz="2800" dirty="0">
                <a:solidFill>
                  <a:srgbClr val="000000"/>
                </a:solidFill>
                <a:latin typeface="Calibri" pitchFamily="34" charset="0"/>
              </a:rPr>
              <a:t> </a:t>
            </a:r>
            <a:r>
              <a:rPr lang="es-CO" sz="2800" dirty="0" err="1" smtClean="0">
                <a:solidFill>
                  <a:srgbClr val="000000"/>
                </a:solidFill>
                <a:latin typeface="Calibri" pitchFamily="34" charset="0"/>
              </a:rPr>
              <a:t>Tefilin</a:t>
            </a:r>
            <a:endParaRPr lang="es-CO" sz="28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2400">
                <a:solidFill>
                  <a:srgbClr val="000000"/>
                </a:solidFill>
                <a:latin typeface="Calibri" pitchFamily="34" charset="0"/>
              </a:rPr>
              <a:t>Por: Eliyahu BaYonah</a:t>
            </a:r>
          </a:p>
          <a:p>
            <a:pPr algn="ctr">
              <a:spcBef>
                <a:spcPts val="800"/>
              </a:spcBef>
            </a:pPr>
            <a:r>
              <a:rPr lang="es-CO" sz="2400">
                <a:solidFill>
                  <a:srgbClr val="000000"/>
                </a:solidFill>
                <a:latin typeface="Calibri" pitchFamily="34" charset="0"/>
              </a:rPr>
              <a:t>Director Shalom Haverim Org</a:t>
            </a:r>
          </a:p>
          <a:p>
            <a:pPr algn="ctr">
              <a:spcBef>
                <a:spcPts val="800"/>
              </a:spcBef>
            </a:pPr>
            <a:r>
              <a:rPr lang="es-CO" sz="2400">
                <a:solidFill>
                  <a:srgbClr val="000000"/>
                </a:solidFill>
                <a:latin typeface="Calibri" pitchFamily="34" charset="0"/>
              </a:rPr>
              <a:t>New York</a:t>
            </a:r>
            <a:endParaRPr lang="en-US" sz="24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2"/>
          <p:cNvPicPr>
            <a:picLocks noChangeAspect="1"/>
          </p:cNvPicPr>
          <p:nvPr/>
        </p:nvPicPr>
        <p:blipFill>
          <a:blip r:embed="rId3" cstate="print"/>
          <a:srcRect/>
          <a:stretch>
            <a:fillRect/>
          </a:stretch>
        </p:blipFill>
        <p:spPr bwMode="auto">
          <a:xfrm>
            <a:off x="7772400" y="6096000"/>
            <a:ext cx="1219200" cy="61912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dirty="0" smtClean="0">
              <a:latin typeface="Calibri" pitchFamily="34" charset="0"/>
            </a:endParaRPr>
          </a:p>
        </p:txBody>
      </p:sp>
      <p:pic>
        <p:nvPicPr>
          <p:cNvPr id="3078" name="Picture 6"/>
          <p:cNvPicPr>
            <a:picLocks noGrp="1" noChangeAspect="1" noChangeArrowheads="1"/>
          </p:cNvPicPr>
          <p:nvPr>
            <p:ph idx="1"/>
          </p:nvPr>
        </p:nvPicPr>
        <p:blipFill>
          <a:blip r:embed="rId4" cstate="print"/>
          <a:srcRect/>
          <a:stretch>
            <a:fillRect/>
          </a:stretch>
        </p:blipFill>
        <p:spPr bwMode="auto">
          <a:xfrm>
            <a:off x="829016" y="1295399"/>
            <a:ext cx="8162584" cy="459076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lstStyle/>
          <a:p>
            <a:pPr marL="457200" indent="-457200">
              <a:buNone/>
            </a:pPr>
            <a:r>
              <a:rPr lang="es-ES" b="1" dirty="0" smtClean="0">
                <a:latin typeface="Calibri" pitchFamily="34" charset="0"/>
              </a:rPr>
              <a:t>Amar al prójimo</a:t>
            </a:r>
          </a:p>
          <a:p>
            <a:pPr marL="457200" indent="-457200">
              <a:buNone/>
            </a:pPr>
            <a:r>
              <a:rPr lang="es-ES" dirty="0" smtClean="0">
                <a:latin typeface="Calibri" pitchFamily="34" charset="0"/>
              </a:rPr>
              <a:t>Notas del Rabino Eli Ozarowski</a:t>
            </a:r>
          </a:p>
          <a:p>
            <a:pPr marL="514350" indent="-514350">
              <a:buAutoNum type="arabicPeriod"/>
            </a:pPr>
            <a:r>
              <a:rPr lang="es-ES" dirty="0" smtClean="0">
                <a:latin typeface="Calibri" pitchFamily="34" charset="0"/>
              </a:rPr>
              <a:t>La Torá exige amar a los demás judíos como a uno mismo (Vaikrá 19:18). </a:t>
            </a:r>
          </a:p>
          <a:p>
            <a:pPr marL="514350" indent="-514350">
              <a:buNone/>
            </a:pPr>
            <a:r>
              <a:rPr lang="es-ES" dirty="0" smtClean="0">
                <a:latin typeface="Calibri" pitchFamily="34" charset="0"/>
              </a:rPr>
              <a:t>Muchos comentarios explican la mitzvá como realizar acciones para ayudar a los demás de la misma manera que uno esperaría que los demás se ayudaran a sí mismo </a:t>
            </a:r>
            <a:r>
              <a:rPr lang="es-ES" sz="2400" dirty="0" smtClean="0">
                <a:latin typeface="Calibri" pitchFamily="34" charset="0"/>
              </a:rPr>
              <a:t>(Jizkuní; Rambam, Hiljot Avel 14:20).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lstStyle/>
          <a:p>
            <a:pPr marL="514350" indent="-514350">
              <a:buNone/>
            </a:pPr>
            <a:r>
              <a:rPr lang="es-ES" dirty="0" smtClean="0">
                <a:latin typeface="Calibri" pitchFamily="34" charset="0"/>
              </a:rPr>
              <a:t>Otros explican que también se debe desear lo mejor para el prójimo (Rambam, Seforno). </a:t>
            </a:r>
          </a:p>
          <a:p>
            <a:pPr marL="514350" indent="-514350">
              <a:buNone/>
            </a:pPr>
            <a:r>
              <a:rPr lang="es-ES" dirty="0" smtClean="0">
                <a:latin typeface="Calibri" pitchFamily="34" charset="0"/>
              </a:rPr>
              <a:t>Según esto, se debe desear el éxito de los demás tanto como se desea el propio (Séfer Lereiajá Kamojá, vol. 2, cap. 4). </a:t>
            </a:r>
          </a:p>
          <a:p>
            <a:pPr marL="514350" indent="-514350">
              <a:buNone/>
            </a:pPr>
            <a:r>
              <a:rPr lang="es-ES" dirty="0" smtClean="0">
                <a:latin typeface="Calibri" pitchFamily="34" charset="0"/>
              </a:rPr>
              <a:t>Se debe procurar cumplir con ambas interpretaciones (Séfer Halijot Bein Adam L’javeró, cap. 1).</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rmAutofit fontScale="92500" lnSpcReduction="10000"/>
          </a:bodyPr>
          <a:lstStyle/>
          <a:p>
            <a:pPr marL="514350" indent="-514350">
              <a:buNone/>
            </a:pPr>
            <a:r>
              <a:rPr lang="es-ES" dirty="0" smtClean="0">
                <a:latin typeface="Calibri" pitchFamily="34" charset="0"/>
              </a:rPr>
              <a:t>Halijot Bein Adam la Javeró </a:t>
            </a:r>
          </a:p>
          <a:p>
            <a:pPr marL="514350" indent="-514350">
              <a:buNone/>
            </a:pPr>
            <a:r>
              <a:rPr lang="es-ES" dirty="0" smtClean="0">
                <a:latin typeface="Calibri" pitchFamily="34" charset="0"/>
              </a:rPr>
              <a:t>"Bein adam la-</a:t>
            </a:r>
            <a:r>
              <a:rPr lang="es-ES" dirty="0" err="1" smtClean="0">
                <a:latin typeface="Calibri" pitchFamily="34" charset="0"/>
              </a:rPr>
              <a:t>javeiró</a:t>
            </a:r>
            <a:r>
              <a:rPr lang="es-ES" dirty="0" smtClean="0">
                <a:latin typeface="Calibri" pitchFamily="34" charset="0"/>
              </a:rPr>
              <a:t>" se traduce como "entre una persona y su prójimo". Se refiere a las mitzvot (mandamientos) éticas y sociales que rigen las interacciones y relaciones entre los individuos. En esencia, abarca los aspectos de la ley y la ética judías relacionados con la conducta interpersonal, a diferencia de las mitzvot Bein adam la-</a:t>
            </a:r>
            <a:r>
              <a:rPr lang="es-ES" dirty="0" err="1" smtClean="0">
                <a:latin typeface="Calibri" pitchFamily="34" charset="0"/>
              </a:rPr>
              <a:t>Makom</a:t>
            </a:r>
            <a:r>
              <a:rPr lang="es-ES" dirty="0" smtClean="0">
                <a:latin typeface="Calibri" pitchFamily="34" charset="0"/>
              </a:rPr>
              <a:t>, que se centran en la relación del hombre con Dios.</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La mitzvá de amar a los demás judíos implica dos componentes: </a:t>
            </a:r>
          </a:p>
          <a:p>
            <a:pPr marL="514350" indent="-514350">
              <a:buAutoNum type="arabicParenR"/>
            </a:pPr>
            <a:r>
              <a:rPr lang="es-ES" dirty="0" smtClean="0">
                <a:latin typeface="Calibri" pitchFamily="34" charset="0"/>
              </a:rPr>
              <a:t>Un componente positivo para ayudar a los demás. </a:t>
            </a:r>
          </a:p>
          <a:p>
            <a:pPr marL="514350" indent="-514350">
              <a:buNone/>
            </a:pPr>
            <a:r>
              <a:rPr lang="es-ES" dirty="0" smtClean="0">
                <a:latin typeface="Calibri" pitchFamily="34" charset="0"/>
              </a:rPr>
              <a:t>Quien realiza actos de jésed por otros judíos cumple con este aspecto de la mitzvá (Rambam, ibíd.), al igual que quien cumple con la mitzvá descrita en la primera halajá.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Quien trabaja en una profesión que implica ayudar a otros de cualquier manera puede cumplir con la mitzvá simplemente por tener en mente cumplirla o por realizar actos adicionales de ayuda por los cuales no recibe remuneración (Séfer Lereiajá Kamojá, vol. 2, cap. 1).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Un componente negativo para evitar hacerle a otro algo que uno no querría que le hicieran a sí mismo. </a:t>
            </a:r>
          </a:p>
          <a:p>
            <a:pPr marL="514350" indent="-514350">
              <a:buNone/>
            </a:pPr>
            <a:r>
              <a:rPr lang="es-ES" dirty="0" smtClean="0">
                <a:latin typeface="Calibri" pitchFamily="34" charset="0"/>
              </a:rPr>
              <a:t>A quien hace algo de esta naturaleza se le ha “</a:t>
            </a:r>
            <a:r>
              <a:rPr lang="es-ES" i="1" dirty="0" smtClean="0">
                <a:latin typeface="Calibri" pitchFamily="34" charset="0"/>
              </a:rPr>
              <a:t>mevatel</a:t>
            </a:r>
            <a:r>
              <a:rPr lang="es-ES" dirty="0" smtClean="0">
                <a:latin typeface="Calibri" pitchFamily="34" charset="0"/>
              </a:rPr>
              <a:t>” (abolido) la mitzvá (Séfer Lereiajá Kamojá, vol. 2, cap. 1, basado en la Guemará, Shabat 31a).</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b="1" dirty="0" smtClean="0">
                <a:latin typeface="Calibri" pitchFamily="34" charset="0"/>
              </a:rPr>
              <a:t>2. No odiar al prójimo</a:t>
            </a:r>
          </a:p>
          <a:p>
            <a:pPr marL="514350" indent="-514350">
              <a:buAutoNum type="arabicPeriod"/>
            </a:pPr>
            <a:r>
              <a:rPr lang="es-ES" dirty="0" smtClean="0">
                <a:latin typeface="Calibri" pitchFamily="34" charset="0"/>
              </a:rPr>
              <a:t>La Torá prohíbe a toda persona odiar a otros judíos “en su corazón” (Vaikrá 19:17). </a:t>
            </a:r>
          </a:p>
          <a:p>
            <a:pPr marL="514350" indent="-514350">
              <a:buNone/>
            </a:pPr>
            <a:r>
              <a:rPr lang="es-ES" dirty="0" smtClean="0">
                <a:latin typeface="Calibri" pitchFamily="34" charset="0"/>
              </a:rPr>
              <a:t>Algunos entienden que esto significa que no se debe odiarlos en absoluto, mientras que otros entienden que solo se puede odiarlos o guardar rencor en silencio </a:t>
            </a:r>
            <a:r>
              <a:rPr lang="es-ES" sz="2000" dirty="0" smtClean="0">
                <a:latin typeface="Calibri" pitchFamily="34" charset="0"/>
              </a:rPr>
              <a:t>(Rambam, Séfer Hamitzvot, Mitzvot Negativa 302),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pero quien verbaliza sus sentimientos no viola esta prohibición (aunque sí puede violar otras prohibiciones). Se debe cumplir con ambas opiniones </a:t>
            </a:r>
            <a:r>
              <a:rPr lang="es-ES" sz="2400" dirty="0" smtClean="0">
                <a:latin typeface="Calibri" pitchFamily="34" charset="0"/>
              </a:rPr>
              <a:t>(Séfer Halijot Bein Adam L'javeró, cap. 1).</a:t>
            </a:r>
            <a:endParaRPr lang="es-ES" dirty="0" smtClean="0">
              <a:latin typeface="Calibri" pitchFamily="34" charset="0"/>
            </a:endParaRPr>
          </a:p>
          <a:p>
            <a:pPr marL="514350" indent="-514350">
              <a:buNone/>
            </a:pPr>
            <a:r>
              <a:rPr lang="es-ES" dirty="0" smtClean="0">
                <a:latin typeface="Calibri" pitchFamily="34" charset="0"/>
              </a:rPr>
              <a:t>2. Se viola esta prohibición cuando se odia a otra persona hasta el punto de que ocurre una de las siguientes situaciones </a:t>
            </a:r>
            <a:r>
              <a:rPr lang="es-ES" sz="2400" dirty="0" smtClean="0">
                <a:latin typeface="Calibri" pitchFamily="34" charset="0"/>
              </a:rPr>
              <a:t>(Séfer Halijot Bein Adam L'javeró, cap. 1): 1)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No se habla con la persona durante tres días por animosidad </a:t>
            </a:r>
            <a:r>
              <a:rPr lang="es-ES" sz="2400" dirty="0" smtClean="0">
                <a:latin typeface="Calibri" pitchFamily="34" charset="0"/>
              </a:rPr>
              <a:t>(Ahavat Jésed, cap. 2); </a:t>
            </a:r>
            <a:endParaRPr lang="es-ES" sz="2900" dirty="0" smtClean="0">
              <a:latin typeface="Calibri" pitchFamily="34" charset="0"/>
            </a:endParaRPr>
          </a:p>
          <a:p>
            <a:pPr marL="514350" indent="-514350">
              <a:buNone/>
            </a:pPr>
            <a:r>
              <a:rPr lang="es-ES" sz="2900" dirty="0" smtClean="0">
                <a:latin typeface="Calibri" pitchFamily="34" charset="0"/>
              </a:rPr>
              <a:t>2) Se desea que le sucedan cosas malas </a:t>
            </a:r>
            <a:r>
              <a:rPr lang="es-ES" sz="2400" dirty="0" smtClean="0">
                <a:latin typeface="Calibri" pitchFamily="34" charset="0"/>
              </a:rPr>
              <a:t>(Responsa del Maharshal 33); </a:t>
            </a:r>
            <a:endParaRPr lang="es-ES" sz="2900" dirty="0" smtClean="0">
              <a:latin typeface="Calibri" pitchFamily="34" charset="0"/>
            </a:endParaRPr>
          </a:p>
          <a:p>
            <a:pPr marL="514350" indent="-514350">
              <a:buNone/>
            </a:pPr>
            <a:r>
              <a:rPr lang="es-ES" sz="2900" dirty="0" smtClean="0">
                <a:latin typeface="Calibri" pitchFamily="34" charset="0"/>
              </a:rPr>
              <a:t>3) Se alegra por la caída de la persona </a:t>
            </a:r>
            <a:r>
              <a:rPr lang="es-ES" sz="2400" dirty="0" smtClean="0">
                <a:latin typeface="Calibri" pitchFamily="34" charset="0"/>
              </a:rPr>
              <a:t>(Ramón, Yoréh Deah 335:2). </a:t>
            </a:r>
          </a:p>
          <a:p>
            <a:pPr marL="514350" indent="-514350">
              <a:buNone/>
            </a:pPr>
            <a:r>
              <a:rPr lang="es-ES" sz="2900" dirty="0" smtClean="0">
                <a:latin typeface="Calibri" pitchFamily="34" charset="0"/>
              </a:rPr>
              <a:t>Quien observe que otra persona parece odiarlo a tal grado debería considerar la razón e intentar disculparse o hablar del asunto con esa persona si es necesario </a:t>
            </a:r>
            <a:r>
              <a:rPr lang="es-ES" sz="2400" dirty="0" smtClean="0">
                <a:latin typeface="Calibri" pitchFamily="34" charset="0"/>
              </a:rPr>
              <a:t>(ver Rambam, Hiljot Deot 6:5-6).</a:t>
            </a:r>
            <a:endParaRPr lang="es-ES" sz="29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b="1" dirty="0" smtClean="0">
                <a:latin typeface="Calibri" pitchFamily="34" charset="0"/>
              </a:rPr>
              <a:t>3. Amar al prójimo: Majshavá</a:t>
            </a:r>
          </a:p>
          <a:p>
            <a:pPr marL="514350" indent="-514350">
              <a:buNone/>
            </a:pPr>
            <a:r>
              <a:rPr lang="es-ES" sz="3000" dirty="0" smtClean="0">
                <a:latin typeface="Calibri" pitchFamily="34" charset="0"/>
              </a:rPr>
              <a:t>Rabí Akiva afirma que la mitzvá de amar al prójimo como a uno mismo es “un gran principio de la Torá”. </a:t>
            </a:r>
          </a:p>
          <a:p>
            <a:pPr marL="514350" indent="-514350">
              <a:buNone/>
            </a:pPr>
            <a:r>
              <a:rPr lang="es-ES" sz="3000" dirty="0" smtClean="0">
                <a:latin typeface="Calibri" pitchFamily="34" charset="0"/>
              </a:rPr>
              <a:t>Una de las explicaciones para esta idea la da el Jazón Ish </a:t>
            </a:r>
            <a:r>
              <a:rPr lang="es-ES" sz="2400" dirty="0" smtClean="0">
                <a:latin typeface="Calibri" pitchFamily="34" charset="0"/>
              </a:rPr>
              <a:t>(Peer HaDor 4:156): </a:t>
            </a:r>
            <a:r>
              <a:rPr lang="es-ES" sz="3000" dirty="0" smtClean="0">
                <a:latin typeface="Calibri" pitchFamily="34" charset="0"/>
              </a:rPr>
              <a:t>La envidia y los celos de los demás a menudo causan malestar y la llevan a violar muchas otras prohibiciones (no solo las de ser adam lejaveró).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Si una persona se entrena para amar a los demás, incluso a aquellos con quienes no comparte una relación particularmente positiva, logrará también cumplir con otros aspectos de la Torá.</a:t>
            </a:r>
          </a:p>
          <a:p>
            <a:pPr marL="514350" indent="-514350">
              <a:buNone/>
            </a:pPr>
            <a:r>
              <a:rPr lang="es-ES" sz="2900" dirty="0" smtClean="0">
                <a:latin typeface="Calibri" pitchFamily="34" charset="0"/>
              </a:rPr>
              <a:t>El Jazón Ish explicó además que quien está dispuesto a renunciar a sus propios deseos o derechos por el bien de otro también será capaz de renunciar a esos mismos deseos para servir a Hashem.</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dirty="0" smtClean="0">
                <a:latin typeface="Calibri" pitchFamily="34" charset="0"/>
              </a:rPr>
              <a:t>El Arizal (Isaac Luria) recomienda declarar cada mañana que uno está dispuesto a cumplir la mitzvá de amar al prójimo. </a:t>
            </a:r>
          </a:p>
          <a:p>
            <a:pPr marL="514350" indent="-514350">
              <a:buNone/>
            </a:pPr>
            <a:r>
              <a:rPr lang="es-ES" sz="3000" dirty="0" smtClean="0">
                <a:latin typeface="Calibri" pitchFamily="34" charset="0"/>
              </a:rPr>
              <a:t>Debemos animarnos a diario a estar verdaderamente dispuestos a ayudar a los demás, incluso a costa nuestra. Por ese mérito, que alcancemos un mayor crecimiento en nuestra observancia general de las mitzvot y una mayor felicidad en nuestras vidas.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b="1" dirty="0" smtClean="0">
                <a:latin typeface="Calibri" pitchFamily="34" charset="0"/>
              </a:rPr>
              <a:t>4. La Prohibición de Mentir</a:t>
            </a:r>
          </a:p>
          <a:p>
            <a:pPr marL="514350" indent="-514350">
              <a:buNone/>
            </a:pPr>
            <a:r>
              <a:rPr lang="es-ES" sz="3000" dirty="0" smtClean="0">
                <a:latin typeface="Calibri" pitchFamily="34" charset="0"/>
              </a:rPr>
              <a:t>1. La Torá establece: “Dejarás de mentir” (Shemot 23:7). Muchos comentaristas infieren de aquí que mentir constituye una transgresión a la Torá </a:t>
            </a:r>
            <a:r>
              <a:rPr lang="es-ES" sz="2400" dirty="0" smtClean="0">
                <a:latin typeface="Calibri" pitchFamily="34" charset="0"/>
              </a:rPr>
              <a:t>(Smag; Séfer Jafetz Jaim, Petijah), </a:t>
            </a:r>
            <a:r>
              <a:rPr lang="es-ES" sz="3000" dirty="0" smtClean="0">
                <a:latin typeface="Calibri" pitchFamily="34" charset="0"/>
              </a:rPr>
              <a:t>mientras que algunos sostienen que constituye solo una transgresión rabínica y que la prohibición de la Torá se refiere a mentir en Beit Din </a:t>
            </a:r>
            <a:r>
              <a:rPr lang="es-ES" sz="2400" dirty="0" smtClean="0">
                <a:latin typeface="Calibri" pitchFamily="34" charset="0"/>
              </a:rPr>
              <a:t>(Shaarei Teshuvá 3:181; Séfer HaJinuj).</a:t>
            </a:r>
            <a:endParaRPr lang="es-ES"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Está prohibido mentir cuando se obtiene un beneficio económico o de alguna otra manera, o cuando se perjudica a otra persona como resultado </a:t>
            </a:r>
            <a:r>
              <a:rPr lang="es-ES" sz="2400" dirty="0" smtClean="0">
                <a:latin typeface="Calibri" pitchFamily="34" charset="0"/>
              </a:rPr>
              <a:t>(véase Shulján Aruj, Joshen Mishpat 228). </a:t>
            </a:r>
            <a:endParaRPr lang="es-ES" dirty="0" smtClean="0">
              <a:latin typeface="Calibri" pitchFamily="34" charset="0"/>
            </a:endParaRPr>
          </a:p>
          <a:p>
            <a:pPr marL="514350" indent="-514350">
              <a:buNone/>
            </a:pPr>
            <a:r>
              <a:rPr lang="es-ES" dirty="0" smtClean="0">
                <a:latin typeface="Calibri" pitchFamily="34" charset="0"/>
              </a:rPr>
              <a:t>Este tipo de mentira también viola una prohibición adicional de “</a:t>
            </a:r>
            <a:r>
              <a:rPr lang="es-ES" i="1" dirty="0" smtClean="0">
                <a:latin typeface="Calibri" pitchFamily="34" charset="0"/>
              </a:rPr>
              <a:t>geneivat daat</a:t>
            </a:r>
            <a:r>
              <a:rPr lang="es-ES" dirty="0" smtClean="0">
                <a:latin typeface="Calibri" pitchFamily="34" charset="0"/>
              </a:rPr>
              <a:t>” (literalmente, robar conocimiento, es decir, engañar a otros).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Por ejemplo, no se puede declarar impuestos de forma deshonesta ni hacer trampa en un examen, ya que se obtendrá un beneficio indebido de dicha acción </a:t>
            </a:r>
            <a:r>
              <a:rPr lang="es-ES" sz="2400" dirty="0" smtClean="0">
                <a:latin typeface="Calibri" pitchFamily="34" charset="0"/>
              </a:rPr>
              <a:t>(véase Igrot Moshé, Joshen Mishpat 2:30; Mishné Halajot 7:275). </a:t>
            </a:r>
            <a:r>
              <a:rPr lang="es-ES" dirty="0" smtClean="0">
                <a:latin typeface="Calibri" pitchFamily="34" charset="0"/>
              </a:rPr>
              <a:t>Además, no se puede negar falsamente la responsabilidad por una acción realizada, como causar daño a otro </a:t>
            </a:r>
            <a:r>
              <a:rPr lang="es-ES" sz="2400" dirty="0" smtClean="0">
                <a:latin typeface="Calibri" pitchFamily="34" charset="0"/>
              </a:rPr>
              <a:t>(véase Tzitz Eliezer 15:12; Halijot Bein Adam Lejaveró 20:13 y n.º 31).</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Geneivat daat o g'neivat daat o genebath da'ath (hebreo: </a:t>
            </a:r>
            <a:r>
              <a:rPr lang="he-IL" dirty="0" smtClean="0">
                <a:latin typeface="Calibri" pitchFamily="34" charset="0"/>
              </a:rPr>
              <a:t>גניבת דעת</a:t>
            </a:r>
            <a:r>
              <a:rPr lang="en-US" dirty="0" smtClean="0">
                <a:latin typeface="Calibri" pitchFamily="34" charset="0"/>
              </a:rPr>
              <a:t> </a:t>
            </a:r>
            <a:r>
              <a:rPr lang="he-IL" dirty="0" smtClean="0">
                <a:latin typeface="Calibri" pitchFamily="34" charset="0"/>
              </a:rPr>
              <a:t>, </a:t>
            </a:r>
            <a:r>
              <a:rPr lang="es-ES" dirty="0" smtClean="0">
                <a:latin typeface="Calibri" pitchFamily="34" charset="0"/>
              </a:rPr>
              <a:t>lit. «robo de la mente», del hebreo </a:t>
            </a:r>
            <a:r>
              <a:rPr lang="he-IL" dirty="0" smtClean="0">
                <a:latin typeface="Calibri" pitchFamily="34" charset="0"/>
              </a:rPr>
              <a:t>גנבה</a:t>
            </a:r>
            <a:r>
              <a:rPr lang="en-US" dirty="0" smtClean="0">
                <a:latin typeface="Calibri" pitchFamily="34" charset="0"/>
              </a:rPr>
              <a:t> </a:t>
            </a:r>
            <a:r>
              <a:rPr lang="he-IL" dirty="0" smtClean="0">
                <a:latin typeface="Calibri" pitchFamily="34" charset="0"/>
              </a:rPr>
              <a:t> «</a:t>
            </a:r>
            <a:r>
              <a:rPr lang="en-US" i="1" dirty="0" smtClean="0">
                <a:latin typeface="Calibri" pitchFamily="34" charset="0"/>
              </a:rPr>
              <a:t>ginevá</a:t>
            </a:r>
            <a:r>
              <a:rPr lang="en-US" dirty="0" smtClean="0">
                <a:latin typeface="Calibri" pitchFamily="34" charset="0"/>
              </a:rPr>
              <a:t>, </a:t>
            </a:r>
            <a:r>
              <a:rPr lang="es-ES" dirty="0" smtClean="0">
                <a:latin typeface="Calibri" pitchFamily="34" charset="0"/>
              </a:rPr>
              <a:t>robo» y </a:t>
            </a:r>
            <a:r>
              <a:rPr lang="he-IL" dirty="0" smtClean="0">
                <a:latin typeface="Calibri" pitchFamily="34" charset="0"/>
              </a:rPr>
              <a:t>דעת</a:t>
            </a:r>
            <a:r>
              <a:rPr lang="en-US" dirty="0" smtClean="0">
                <a:latin typeface="Calibri" pitchFamily="34" charset="0"/>
              </a:rPr>
              <a:t> </a:t>
            </a:r>
            <a:r>
              <a:rPr lang="he-IL" dirty="0" smtClean="0">
                <a:latin typeface="Calibri" pitchFamily="34" charset="0"/>
              </a:rPr>
              <a:t> «</a:t>
            </a:r>
            <a:r>
              <a:rPr lang="en-US" dirty="0" smtClean="0">
                <a:latin typeface="Calibri" pitchFamily="34" charset="0"/>
              </a:rPr>
              <a:t>da’at, </a:t>
            </a:r>
            <a:r>
              <a:rPr lang="es-ES" dirty="0" smtClean="0">
                <a:latin typeface="Calibri" pitchFamily="34" charset="0"/>
              </a:rPr>
              <a:t>conocimiento») es un concepto de la ley y la ética judías que se refiere a un tipo de tergiversación o engaño deshonesto. Se aplica en una amplia gama de situaciones interpersonales, especialmente en transacciones comerciales.[1]</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El origen del término se atribuye a Samuel de Nehardea en el Talmud de Babilonia: «Está prohibido engañar a la gente, incluso a un no judío».[2] Un Midrash afirma que geneivat daat es el peor tipo de robo. Geneivat daat es el peor porque perjudica directamente a la persona, no solo a su dinero.[3][4] En la exégesis rabínica, la ley se asocia con Génesis 31:26 y 2 Samuel 15:6.[1]</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Las falsas impresiones son permisibles en ciertas circunstancias, por ejemplo, para honrar a alguien. </a:t>
            </a:r>
          </a:p>
          <a:p>
            <a:pPr marL="514350" indent="-514350">
              <a:buNone/>
            </a:pPr>
            <a:r>
              <a:rPr lang="es-ES" dirty="0" smtClean="0">
                <a:latin typeface="Calibri" pitchFamily="34" charset="0"/>
              </a:rPr>
              <a:t>Por ejemplo, generalmente no se debe invitar a un conocido a tomar vino sabiendo que el recipiente está vacío. Sin embargo, se puede ofrecer el recipiente vacío para honrar al invitado y mostrar públicamente su respeto.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De igual manera, se puede ofrecer un vino fino para honrar a un invitado, incluso si es probable que este lo rechace de todos modos.[3]</a:t>
            </a:r>
          </a:p>
          <a:p>
            <a:pPr marL="514350" indent="-514350">
              <a:buNone/>
            </a:pPr>
            <a:r>
              <a:rPr lang="es-ES" dirty="0" smtClean="0">
                <a:latin typeface="Calibri" pitchFamily="34" charset="0"/>
              </a:rPr>
              <a:t>Geneivat daat se transgrede con una declaración técnicamente correcta, pero que pretende causar una falsa impresión.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Si bien este tipo de engaño suele involucrar transacciones comerciales, según la ley rabínica, está prohibido incluso si no hay una pérdida monetaria en juego.[5] </a:t>
            </a:r>
          </a:p>
          <a:p>
            <a:pPr marL="514350" indent="-514350">
              <a:buNone/>
            </a:pPr>
            <a:r>
              <a:rPr lang="es-ES" dirty="0" smtClean="0">
                <a:latin typeface="Calibri" pitchFamily="34" charset="0"/>
              </a:rPr>
              <a:t>Por lo tanto, la regla se aplica tanto a las ventas comerciales como a la entrega de regalos.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Un ejemplo sencillo de geneivat daat sería invitar a alguien a cenar, simplemente para parecer hospitalario, a sabiendas de que el destinatario declinaría debido a un compromiso previo.[6]</a:t>
            </a:r>
          </a:p>
          <a:p>
            <a:pPr marL="514350" indent="-514350">
              <a:buNone/>
            </a:pPr>
            <a:r>
              <a:rPr lang="es-ES" dirty="0" smtClean="0">
                <a:latin typeface="Calibri" pitchFamily="34" charset="0"/>
              </a:rPr>
              <a:t>Los autores de ética judía han aplicado la geneivat daat a diversos dilemas éticos contemporáneos.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En la ética empresarial judía, la prohibición de causar una falsa impresión se aplica comúnmente a la publicidad y las técnicas de venta. </a:t>
            </a:r>
          </a:p>
          <a:p>
            <a:pPr marL="514350" indent="-514350">
              <a:buNone/>
            </a:pPr>
            <a:r>
              <a:rPr lang="es-ES" dirty="0" smtClean="0">
                <a:latin typeface="Calibri" pitchFamily="34" charset="0"/>
              </a:rPr>
              <a:t>La geneivat daat permite a los especialistas en ética analizar técnicas de venta indebidas, como usar un pretexto para entrar en una casa y hacer una presentación de ventas puerta a puerta.[7]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Afirmar que se vende con descuento puede contravenir la geneivat daat cuando el catálogo es engañoso. </a:t>
            </a:r>
          </a:p>
          <a:p>
            <a:pPr marL="514350" indent="-514350">
              <a:buNone/>
            </a:pPr>
            <a:r>
              <a:rPr lang="es-ES" dirty="0" smtClean="0">
                <a:latin typeface="Calibri" pitchFamily="34" charset="0"/>
              </a:rPr>
              <a:t>En concreto, si no hay un precio de venta sugerido, el catálogo no debe afirmar que ofrece un descuento basado en el precio "estándar" estimado por el propio vendedor.[8]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Asimismo, los descuentos basados ​​en pretextos engañosos, como una liquidación por cierre cuando la tienda no cierra, también transgreden la geneivat daat.[9] </a:t>
            </a:r>
          </a:p>
          <a:p>
            <a:pPr marL="514350" indent="-514350">
              <a:buNone/>
            </a:pPr>
            <a:r>
              <a:rPr lang="es-ES" dirty="0" smtClean="0">
                <a:latin typeface="Calibri" pitchFamily="34" charset="0"/>
              </a:rPr>
              <a:t>Además, este principio se ha utilizado para advertir contra los empaques recargados, que dan la impresión de un producto de mayor tamaño.[10]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De igual manera, anunciar un artículo de lujo como si fuera una necesidad, y cualquier afirmación o incluso el papel de regalo que dé una impresión falsa, podría traspasar los límites establecidos por las normas de geneivat daat.[11]</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pic>
        <p:nvPicPr>
          <p:cNvPr id="88066" name="Picture 2"/>
          <p:cNvPicPr>
            <a:picLocks noGrp="1" noChangeAspect="1" noChangeArrowheads="1"/>
          </p:cNvPicPr>
          <p:nvPr>
            <p:ph idx="1"/>
          </p:nvPr>
        </p:nvPicPr>
        <p:blipFill>
          <a:blip r:embed="rId4" cstate="print"/>
          <a:srcRect/>
          <a:stretch>
            <a:fillRect/>
          </a:stretch>
        </p:blipFill>
        <p:spPr bwMode="auto">
          <a:xfrm>
            <a:off x="2621280" y="1295400"/>
            <a:ext cx="5074920" cy="507492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 través de este principio, la ley judía se ha aplicado para evaluar las regulaciones seculares de la publicidad. </a:t>
            </a:r>
          </a:p>
          <a:p>
            <a:pPr marL="514350" indent="-514350">
              <a:buNone/>
            </a:pPr>
            <a:r>
              <a:rPr lang="es-ES" dirty="0" smtClean="0">
                <a:latin typeface="Calibri" pitchFamily="34" charset="0"/>
              </a:rPr>
              <a:t>Por ejemplo, Levine argumenta que es inadmisible anunciar una promesa de no vender a un precio inferior al real, sin detalles comparables de su política de igualación de precios.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800" dirty="0" smtClean="0">
                <a:latin typeface="Calibri" pitchFamily="34" charset="0"/>
              </a:rPr>
              <a:t>El trato con información privilegiada y la información engañosa a los accionistas también se regirían por este principio.</a:t>
            </a:r>
          </a:p>
          <a:p>
            <a:pPr marL="514350" indent="-514350">
              <a:buNone/>
            </a:pPr>
            <a:r>
              <a:rPr lang="es-ES" sz="2800" dirty="0" smtClean="0">
                <a:latin typeface="Calibri" pitchFamily="34" charset="0"/>
              </a:rPr>
              <a:t>Además, geneivat daat se ha aplicado a otras formas de tergiversación en la vida contemporánea. Por ejemplo, los rabinos reformistas han argumentado que la transferencia de bienes a hijos, para simular pobreza y proteger los bienes de una residencia de ancianos, está prohibida por este principio.[13]</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Hacer trampa también puede estar prohibido bajo el principio de geneivat daat. Por ejemplo, el rabino </a:t>
            </a:r>
            <a:r>
              <a:rPr lang="es-ES" dirty="0" err="1" smtClean="0">
                <a:latin typeface="Calibri" pitchFamily="34" charset="0"/>
              </a:rPr>
              <a:t>Moshe</a:t>
            </a:r>
            <a:r>
              <a:rPr lang="es-ES" dirty="0" smtClean="0">
                <a:latin typeface="Calibri" pitchFamily="34" charset="0"/>
              </a:rPr>
              <a:t> </a:t>
            </a:r>
            <a:r>
              <a:rPr lang="es-ES" dirty="0" err="1" smtClean="0">
                <a:latin typeface="Calibri" pitchFamily="34" charset="0"/>
              </a:rPr>
              <a:t>Feinstein</a:t>
            </a:r>
            <a:r>
              <a:rPr lang="es-ES" dirty="0" smtClean="0">
                <a:latin typeface="Calibri" pitchFamily="34" charset="0"/>
              </a:rPr>
              <a:t> escribió, basándose parcialmente en este principio, que las yeshivá no deben permitir que los estudiantes copien en los exámenes anuales de Regents y que sus escuelas no deben falsear las calificaciones.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Las yeshivá tampoco deben hacer trampa en los subsidios gubernamentales mediante falsedades, como inflar el número de sus estudiantes.[14]</a:t>
            </a:r>
          </a:p>
          <a:p>
            <a:pPr marL="514350" indent="-514350">
              <a:buNone/>
            </a:pPr>
            <a:r>
              <a:rPr lang="es-ES" dirty="0" smtClean="0">
                <a:latin typeface="Calibri" pitchFamily="34" charset="0"/>
              </a:rPr>
              <a:t>Las citas adecuadas al escribir también están en juego. </a:t>
            </a:r>
          </a:p>
          <a:p>
            <a:pPr marL="514350" indent="-514350">
              <a:buNone/>
            </a:pPr>
            <a:r>
              <a:rPr lang="es-ES" dirty="0" smtClean="0">
                <a:latin typeface="Calibri" pitchFamily="34" charset="0"/>
              </a:rPr>
              <a:t>Un autor u orador que no atribuya fuentes secundarias también puede violar la geneivat daat.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Es cierto que si el público no espera atribuciones explícitas, aunque sabe que el orador se basa en fuentes secundarias, no se produciría una falsa impresión. Sin embargo, el orador no debe confiar en su propia intuición sobre las expectativas del público, sino considerar solo "una pequeña, pero significativa probabilidad estadística" (miut ha-</a:t>
            </a:r>
            <a:r>
              <a:rPr lang="es-ES" dirty="0" err="1" smtClean="0">
                <a:latin typeface="Calibri" pitchFamily="34" charset="0"/>
              </a:rPr>
              <a:t>matzui</a:t>
            </a:r>
            <a:r>
              <a:rPr lang="es-ES" dirty="0" smtClean="0">
                <a:latin typeface="Calibri" pitchFamily="34" charset="0"/>
              </a:rPr>
              <a:t>).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¿Cuán pequeña? Según Levine, la expectativa del público se cuantifica según la halajá. Por un lado, no se exigiría a un orador citar fuentes simplemente para disipar la rara e ingenua expectativa de que se citen las fuentes. </a:t>
            </a:r>
          </a:p>
          <a:p>
            <a:pPr marL="514350" indent="-514350">
              <a:buNone/>
            </a:pPr>
            <a:r>
              <a:rPr lang="es-ES" sz="2900" dirty="0" smtClean="0">
                <a:latin typeface="Calibri" pitchFamily="34" charset="0"/>
              </a:rPr>
              <a:t>Por otro lado, si entre el 10 % y el 15 % del público efectivamente espera atribución, no identificar las fuentes secundarias constituiría una violación de la geneivat daat.[15]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El concepto está incorporado en tres disposiciones del "Código de Ética Corporativa Halájico" propuesto por Meir Tamari: uso de información privilegiada (incluso cuando lo permite la ley secular), información y publicidad de productos e informes contables financieros fraudulentos.[16]</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800" dirty="0" smtClean="0">
                <a:latin typeface="Calibri" pitchFamily="34" charset="0"/>
              </a:rPr>
              <a:t>Finalmente, en la mayoría de los casos no se puede dar una recomendación o crítica falsa sobre un asunto como una sugerencia de shiduj (casamentera), un maestro u otra persona (aunque tampoco es necesario especificar todos los detalles relevantes). Se debe buscar guía rabínica en caso de incertidumbre, especialmente con respecto a las sugerencias de shiduj, ya que existen excepciones a esta regla </a:t>
            </a:r>
            <a:r>
              <a:rPr lang="es-ES" sz="1600" dirty="0" smtClean="0">
                <a:latin typeface="Calibri" pitchFamily="34" charset="0"/>
              </a:rPr>
              <a:t>(véase </a:t>
            </a:r>
            <a:r>
              <a:rPr lang="es-ES" sz="1600" dirty="0" err="1" smtClean="0">
                <a:latin typeface="Calibri" pitchFamily="34" charset="0"/>
              </a:rPr>
              <a:t>Titen</a:t>
            </a:r>
            <a:r>
              <a:rPr lang="es-ES" sz="1600" dirty="0" smtClean="0">
                <a:latin typeface="Calibri" pitchFamily="34" charset="0"/>
              </a:rPr>
              <a:t> Emet </a:t>
            </a:r>
            <a:r>
              <a:rPr lang="es-ES" sz="1600" dirty="0" err="1" smtClean="0">
                <a:latin typeface="Calibri" pitchFamily="34" charset="0"/>
              </a:rPr>
              <a:t>L’yaakov</a:t>
            </a:r>
            <a:r>
              <a:rPr lang="es-ES" sz="1600" dirty="0" smtClean="0">
                <a:latin typeface="Calibri" pitchFamily="34" charset="0"/>
              </a:rPr>
              <a:t>, págs. 121-124, y https://halachipedia.com/index.php?title=Prohibition_to_Lie#Shidduch).</a:t>
            </a:r>
            <a:endParaRPr lang="es-ES"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7" name="6 Marcador de contenido"/>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4" cstate="print"/>
          <a:srcRect/>
          <a:stretch>
            <a:fillRect/>
          </a:stretch>
        </p:blipFill>
        <p:spPr bwMode="auto">
          <a:xfrm>
            <a:off x="976313" y="1295400"/>
            <a:ext cx="8100353" cy="47958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b="1" dirty="0" smtClean="0">
                <a:latin typeface="Calibri" pitchFamily="34" charset="0"/>
              </a:rPr>
              <a:t>LA MISHNE TORA – YAD HAZAKA</a:t>
            </a:r>
          </a:p>
          <a:p>
            <a:pPr marL="514350" indent="-514350">
              <a:buNone/>
            </a:pPr>
            <a:r>
              <a:rPr lang="es-ES" dirty="0" smtClean="0">
                <a:latin typeface="Calibri" pitchFamily="34" charset="0"/>
              </a:rPr>
              <a:t>La Mishné Torá fue escrita en hebreo por Rabí Moisés ben Maimón, Maimónides o Rambam. </a:t>
            </a:r>
          </a:p>
          <a:p>
            <a:pPr marL="514350" indent="-514350">
              <a:buNone/>
            </a:pPr>
            <a:r>
              <a:rPr lang="es-ES" dirty="0" smtClean="0">
                <a:latin typeface="Calibri" pitchFamily="34" charset="0"/>
              </a:rPr>
              <a:t>El libro consta de 14 secciones y, por ello, se le conoce como Yad </a:t>
            </a:r>
            <a:r>
              <a:rPr lang="es-ES" dirty="0" err="1" smtClean="0">
                <a:latin typeface="Calibri" pitchFamily="34" charset="0"/>
              </a:rPr>
              <a:t>Hazaká</a:t>
            </a:r>
            <a:r>
              <a:rPr lang="es-ES" dirty="0" smtClean="0">
                <a:latin typeface="Calibri" pitchFamily="34" charset="0"/>
              </a:rPr>
              <a:t>, la Mano Fuerte, en alusión a la palabra Yad, que en hebreo tiene el valor numérico de 14.</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dirty="0" smtClean="0">
                <a:latin typeface="Calibri" pitchFamily="34" charset="0"/>
              </a:rPr>
              <a:t>Las mitzvot dadas a Moisés en el Monte Sinaí fueron entregadas junto con sus explicaciones, como lo implica Éxodo 24:12: «Y te daré las tablas de piedra, la Torá y la mitzvá».</a:t>
            </a:r>
          </a:p>
          <a:p>
            <a:pPr marL="514350" indent="-514350">
              <a:buNone/>
            </a:pPr>
            <a:r>
              <a:rPr lang="es-ES" sz="3000" dirty="0" smtClean="0">
                <a:latin typeface="Calibri" pitchFamily="34" charset="0"/>
              </a:rPr>
              <a:t>«La Torá» se refiere a la Ley Escrita; «la mitzvá», a su explicación. [Dios] nos ordenó cumplir la Torá según las instrucciones de la mitzvá. </a:t>
            </a:r>
          </a:p>
          <a:p>
            <a:pPr marL="514350" indent="-514350">
              <a:buNone/>
            </a:pPr>
            <a:r>
              <a:rPr lang="es-ES" sz="3000" dirty="0" smtClean="0">
                <a:latin typeface="Calibri" pitchFamily="34" charset="0"/>
              </a:rPr>
              <a:t>La mitzvá se llama Ley Oral.</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Moisés, nuestro maestro, transcribió personalmente toda la Torá antes de morir. </a:t>
            </a:r>
          </a:p>
          <a:p>
            <a:pPr>
              <a:buNone/>
            </a:pPr>
            <a:r>
              <a:rPr lang="es-ES" dirty="0" smtClean="0"/>
              <a:t>Entregó un rollo de la Torá a cada tribu y colocó otro rollo en el arca como testimonio, como dice [Deuteronomio 31:26]: «Tomen este rollo de la Torá y colóquenlo [junto al arca…], y allí estará como testimonio».</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La mitzvá —es decir, la explicación de la Torá— no la transcribió. </a:t>
            </a:r>
          </a:p>
          <a:p>
            <a:pPr>
              <a:buNone/>
            </a:pPr>
            <a:r>
              <a:rPr lang="es-ES" dirty="0" smtClean="0"/>
              <a:t>En cambio, la ordenó [verbalmente] a los ancianos, a Josué y a todo Israel, como dice [Deuteronomio 13:1]: «Cuídense de observar todo lo que les prescribo». </a:t>
            </a:r>
          </a:p>
          <a:p>
            <a:pPr>
              <a:buNone/>
            </a:pPr>
            <a:r>
              <a:rPr lang="es-ES" dirty="0" smtClean="0"/>
              <a:t>Por esta razón, se le llama la Ley Oral.</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Aunque la Ley Oral no fue transcrita, Moisés, nuestro maestro, la enseñó íntegramente en su corte a los setenta ancianos. </a:t>
            </a:r>
          </a:p>
          <a:p>
            <a:pPr>
              <a:buNone/>
            </a:pPr>
            <a:r>
              <a:rPr lang="es-ES" dirty="0" smtClean="0"/>
              <a:t>Elazar, Pinjás y Josué recibieron la tradición de Moisés. [En particular, Moisés] transmitió la Ley Oral a Josué, quien era su discípulo principal, y le instruyó al respecto.</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De igual manera, a lo largo de su vida, Josué enseñó la Ley Oral. </a:t>
            </a:r>
          </a:p>
          <a:p>
            <a:pPr>
              <a:buNone/>
            </a:pPr>
            <a:r>
              <a:rPr lang="es-ES" dirty="0" smtClean="0"/>
              <a:t>Muchos ancianos recibieron la tradición de él. </a:t>
            </a:r>
          </a:p>
          <a:p>
            <a:pPr>
              <a:buNone/>
            </a:pPr>
            <a:r>
              <a:rPr lang="es-ES" dirty="0" smtClean="0"/>
              <a:t>Elí la recibió de los ancianos y de Pinjás. </a:t>
            </a:r>
          </a:p>
          <a:p>
            <a:pPr>
              <a:buNone/>
            </a:pPr>
            <a:r>
              <a:rPr lang="es-ES" dirty="0" smtClean="0"/>
              <a:t>Samuel la recibió de Elí y su corte. </a:t>
            </a:r>
          </a:p>
          <a:p>
            <a:pPr>
              <a:buNone/>
            </a:pPr>
            <a:r>
              <a:rPr lang="es-ES" dirty="0" smtClean="0"/>
              <a:t>David la recibió de Samuel y su corte.</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Aquías de Silo fue uno de los que experimentaron el éxodo de Egipto. Era levita y escuchó las enseñanzas de Moisés. (la tribu de Leví no estaba incluida en el decreto divino de muerte en el desierto [véase B. B. 121b]), y también discípulo de David.</a:t>
            </a:r>
          </a:p>
          <a:p>
            <a:pPr>
              <a:buNone/>
            </a:pPr>
            <a:r>
              <a:rPr lang="es-ES" dirty="0" smtClean="0"/>
              <a:t>Según esta tradición,  Ahías vivió más de seiscientos años.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Ahías recibió su sabiduría de Amram, el padre de Moisés, o de Será, la hija de Aser.</a:t>
            </a:r>
          </a:p>
          <a:p>
            <a:pPr>
              <a:buNone/>
            </a:pPr>
            <a:r>
              <a:rPr lang="es-ES" dirty="0" smtClean="0"/>
              <a:t>Posteriormente, recibió la tradición de David y su corte.</a:t>
            </a:r>
          </a:p>
          <a:p>
            <a:pPr>
              <a:buNone/>
            </a:pPr>
            <a:r>
              <a:rPr lang="es-ES" dirty="0" smtClean="0">
                <a:latin typeface="Calibri" pitchFamily="34" charset="0"/>
              </a:rPr>
              <a:t>Elías recibió la tradición de Aquías de Silo y su corte. </a:t>
            </a:r>
          </a:p>
          <a:p>
            <a:pPr>
              <a:buNone/>
            </a:pPr>
            <a:r>
              <a:rPr lang="es-ES" dirty="0" smtClean="0">
                <a:latin typeface="Calibri" pitchFamily="34" charset="0"/>
              </a:rPr>
              <a:t>Eliseo la recibió de Elías y su corte.</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Yehoiada, el sacerdote, recibió la tradición de Eliseo y su corte. </a:t>
            </a:r>
          </a:p>
          <a:p>
            <a:pPr>
              <a:buNone/>
            </a:pPr>
            <a:r>
              <a:rPr lang="es-ES" dirty="0" smtClean="0"/>
              <a:t>Zacarías la recibió de Yehoiada y su corte. </a:t>
            </a:r>
          </a:p>
          <a:p>
            <a:pPr>
              <a:buNone/>
            </a:pPr>
            <a:r>
              <a:rPr lang="es-ES" dirty="0" smtClean="0"/>
              <a:t>Oseas la recibió de Zacarías y su corte. </a:t>
            </a:r>
          </a:p>
          <a:p>
            <a:pPr>
              <a:buNone/>
            </a:pPr>
            <a:r>
              <a:rPr lang="es-ES" dirty="0" smtClean="0"/>
              <a:t>Amós recibió la tradición de Oseas y su corte. </a:t>
            </a:r>
          </a:p>
          <a:p>
            <a:pPr>
              <a:buNone/>
            </a:pPr>
            <a:r>
              <a:rPr lang="es-ES" dirty="0" smtClean="0"/>
              <a:t>Isaías la recibió de Amós y su corte. </a:t>
            </a:r>
          </a:p>
          <a:p>
            <a:pPr>
              <a:buNone/>
            </a:pPr>
            <a:r>
              <a:rPr lang="es-ES" dirty="0" smtClean="0"/>
              <a:t>Miqueas la recibió de Isaías y su corte.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Yoel la recibió de Miqueas y su corte. </a:t>
            </a:r>
          </a:p>
          <a:p>
            <a:pPr>
              <a:buNone/>
            </a:pPr>
            <a:r>
              <a:rPr lang="es-ES" dirty="0" smtClean="0"/>
              <a:t>Najum la recibió de Yoel y su corte. </a:t>
            </a:r>
          </a:p>
          <a:p>
            <a:pPr>
              <a:buNone/>
            </a:pPr>
            <a:r>
              <a:rPr lang="es-ES" dirty="0" smtClean="0"/>
              <a:t>Habacuc la recibió de Najum y su corte. </a:t>
            </a:r>
          </a:p>
          <a:p>
            <a:pPr>
              <a:buNone/>
            </a:pPr>
            <a:r>
              <a:rPr lang="es-ES" dirty="0" smtClean="0"/>
              <a:t>Tzefanías la recibió de Habacuc y su corte. </a:t>
            </a:r>
          </a:p>
          <a:p>
            <a:pPr>
              <a:buNone/>
            </a:pPr>
            <a:r>
              <a:rPr lang="es-ES" dirty="0" smtClean="0"/>
              <a:t>Jeremías la recibió de Tzefanías y su corte. </a:t>
            </a:r>
          </a:p>
          <a:p>
            <a:pPr>
              <a:buNone/>
            </a:pPr>
            <a:r>
              <a:rPr lang="es-ES" dirty="0" smtClean="0"/>
              <a:t>Baruc ben Neriyáh la recibió de Jeremías y su corte. </a:t>
            </a:r>
          </a:p>
          <a:p>
            <a:pPr>
              <a:buNone/>
            </a:pPr>
            <a:r>
              <a:rPr lang="es-ES" dirty="0" smtClean="0"/>
              <a:t>Esdras y su corte recibieron la tradición de Baruc y su corte.</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[Los miembros de] la corte de Esdras son conocidos como Anshei K'nesset Hagedoláh (los hombres de la gran asamblea). </a:t>
            </a:r>
          </a:p>
          <a:p>
            <a:pPr>
              <a:buNone/>
            </a:pPr>
            <a:r>
              <a:rPr lang="es-ES" sz="3100" dirty="0" smtClean="0"/>
              <a:t>Entre ellos se encontraban Hagai, Zacarías, Malaquías, Daniel,  Jananías, Misael,  Azarías, Nehemías ben Jakalías, Mardoqueo el lingüista, Zerubavel y muchos otros sabios: un total de 120 ancianos.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El último miembro [sobreviviente] de este grupo fue Simón el Justo. Fue incluido entre los 120 ancianos y recibió la Ley Oral de todos ellos. Fue el Sumo Sacerdote después de Esdras.</a:t>
            </a:r>
          </a:p>
          <a:p>
            <a:pPr>
              <a:buNone/>
            </a:pPr>
            <a:r>
              <a:rPr lang="es-ES" sz="3100" dirty="0" smtClean="0"/>
              <a:t>Antígonos de Socó y su corte recibieron la tradición de Simón el Justo y su corte.</a:t>
            </a:r>
          </a:p>
          <a:p>
            <a:pPr>
              <a:buNone/>
            </a:pPr>
            <a:r>
              <a:rPr lang="es-ES" sz="3100" dirty="0" smtClean="0">
                <a:solidFill>
                  <a:srgbClr val="FF0000"/>
                </a:solidFill>
              </a:rPr>
              <a:t>Yosé ben Yoezer de Tzreidah y Yosef ben Yojanán de Jerusalén y su corte recibieron la tradición de Antígnos y su corte.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Yehoshua ben Perajías y Nitai de Arbel y su corte recibieron la tradición de Yosé ben Yoezer y Yosef ben Yojanán y su corte. </a:t>
            </a:r>
          </a:p>
          <a:p>
            <a:pPr>
              <a:buNone/>
            </a:pPr>
            <a:r>
              <a:rPr lang="es-ES" dirty="0" smtClean="0"/>
              <a:t>Yehudá ben Tabai, Shimón ben Shataj y su corte recibieron la tradición de Yehoshua ben Peraquiah y Nitai de Arbel y su corte. </a:t>
            </a:r>
          </a:p>
          <a:p>
            <a:pPr>
              <a:buNone/>
            </a:pPr>
            <a:r>
              <a:rPr lang="es-ES" dirty="0" smtClean="0"/>
              <a:t>Shemayáh y Avtalión, quienes eran conversos justos, y su corte recibieron la tradición de Yehudá, Shimón y su corte.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Hilel y Shamai y su corte recibieron la tradición de Shemayáh,  Avtalión y su corte. </a:t>
            </a:r>
          </a:p>
          <a:p>
            <a:pPr>
              <a:buNone/>
            </a:pPr>
            <a:r>
              <a:rPr lang="es-ES" dirty="0" smtClean="0"/>
              <a:t>Rabán Yojanán ben Zakai y Rabí Shimón, hijo de Hilel el mayor, recibieron la tradición de Hilel [y Shamai] y su corte.</a:t>
            </a:r>
          </a:p>
          <a:p>
            <a:pPr>
              <a:buNone/>
            </a:pPr>
            <a:r>
              <a:rPr lang="es-ES" dirty="0" smtClean="0"/>
              <a:t>Rabán Yojanán ben Zakai tuvo cinco discípulos que fueron grandes sabios y recibieron la tradición de él.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Ellos fueron: Rabí Eliezer el Grande, Rabí Yehoshua, Rabí Yosé el sacerdote, Rabí Shimón ben Netanel y Rabí Elazar ben Araj. </a:t>
            </a:r>
          </a:p>
          <a:p>
            <a:pPr>
              <a:buNone/>
            </a:pPr>
            <a:r>
              <a:rPr lang="es-ES" sz="3100" dirty="0" smtClean="0"/>
              <a:t>Rabí Akiva ben Yosef recibió la tradición del gran rabino Eliezer. Su padre, Yosef, fue un converso justo. </a:t>
            </a:r>
          </a:p>
          <a:p>
            <a:pPr>
              <a:buNone/>
            </a:pPr>
            <a:r>
              <a:rPr lang="es-ES" sz="3100" dirty="0" smtClean="0"/>
              <a:t>Rabí Yishmael y Rabí Meir, hijo de conversos justos, recibieron la tradición del rabino Akiva. </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Rabí Meir y sus colegas también la recibieron del rabino Yishmael.</a:t>
            </a:r>
          </a:p>
          <a:p>
            <a:pPr>
              <a:buNone/>
            </a:pPr>
            <a:r>
              <a:rPr lang="es-ES" sz="3000" dirty="0" smtClean="0"/>
              <a:t>Entre los colegas del rabino Meir se encuentran los rabinos Yehudá, Yosé, Shimon, Nehemías, Elazar ben Shamu'a, Yojanán el zapatero, Shimón ben Azzai y Jananías ben Teradión.</a:t>
            </a:r>
          </a:p>
          <a:p>
            <a:pPr>
              <a:buNone/>
            </a:pPr>
            <a:r>
              <a:rPr lang="es-ES" sz="3000" dirty="0" smtClean="0"/>
              <a:t>Asimismo, los colegas de Rabí Akiva también recibieron la tradición del rabino Eliezer el Grande. </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Entre los colegas de Rabí Akiva se encuentran el rabino Tarfón —el maestro de Rabí Yosé de Galil—, el rabino Shimon ben Elazar y el rabino Yojanán ben Nuri.</a:t>
            </a:r>
          </a:p>
          <a:p>
            <a:pPr>
              <a:buNone/>
            </a:pPr>
            <a:r>
              <a:rPr lang="es-ES" sz="3000" dirty="0" smtClean="0"/>
              <a:t>Rabán Gamliel el mayor recibió la tradición de Rabán Shimon ben Hilel, su padre, hijo de Hilel el mayor. </a:t>
            </a:r>
          </a:p>
          <a:p>
            <a:pPr>
              <a:buNone/>
            </a:pPr>
            <a:r>
              <a:rPr lang="es-ES" sz="3000" dirty="0" smtClean="0"/>
              <a:t>Rabán Shimon, su hijo, la recibió de él. </a:t>
            </a:r>
          </a:p>
          <a:p>
            <a:pPr>
              <a:buNone/>
            </a:pPr>
            <a:r>
              <a:rPr lang="es-ES" sz="3000" dirty="0" smtClean="0"/>
              <a:t>Rabán Gamliel, su hijo, la recibió de él y Rabán Shimon, su hijo, la recibió de él.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solidFill>
                  <a:srgbClr val="FF0000"/>
                </a:solidFill>
              </a:rPr>
              <a:t>Rabí Yehudá, hijo de Rabán Shimón, conocido como Rabenu Hakadosh («nuestro santo maestro»), recibió la tradición de su padre, de Rabí Elazar ben Shamuá, y de Rabán Shimón y sus colegas.</a:t>
            </a:r>
          </a:p>
          <a:p>
            <a:pPr>
              <a:buNone/>
            </a:pPr>
            <a:r>
              <a:rPr lang="es-ES" sz="3000" dirty="0" smtClean="0"/>
              <a:t>Rabenu Hakadosh compuso la Mishná. Desde los días de Moisés, nuestro maestro, hasta Rabenu Hakadosh, nadie había compuesto un texto con el propósito de enseñar la Ley Oral en público. </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En cambio, en cada generación, el jefe de la corte o el profeta de esa generación tomaba notas de las enseñanzas que recibía de sus maestros y las enseñaba verbalmente en público.</a:t>
            </a:r>
          </a:p>
          <a:p>
            <a:pPr>
              <a:buNone/>
            </a:pPr>
            <a:r>
              <a:rPr lang="es-ES" dirty="0" smtClean="0"/>
              <a:t>Estos son los grandes sabios que formaron parte de la corte de Rabenu Hakadosh y que recibieron la tradición de él: </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Sus hijos, Shimón y Gamliel, Rabí Efes, Rabí Janiná ben Jamá, Rabí Jiyá, Rav, Rabí Yannai, bar Kafra, Shemuel, Rabí Yojanán, Rabí Hoshaiá. </a:t>
            </a:r>
          </a:p>
          <a:p>
            <a:pPr>
              <a:buNone/>
            </a:pPr>
            <a:r>
              <a:rPr lang="es-ES" dirty="0" smtClean="0"/>
              <a:t>Miles y miríadas de otros sabios recibieron la tradición de [Rabenu Hakadosh] junto con estos grandes sabios.</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Si bien los once sabios mencionados recibieron la tradición de Rabenu Hakadosh y asistieron a sus sesiones de estudio, [existen diferencias entre ellos]. En ese momento, Rabí Yojanán era de menor estatura. Posteriormente, se convirtió en discípulo de Rabí Yannai y recibió instrucción de él. </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De igual manera, Rav recibió la tradición de Rabí Yannai, y Shemuel la recibió de Rabí Janiná ben Jamá.</a:t>
            </a:r>
          </a:p>
          <a:p>
            <a:pPr>
              <a:buNone/>
            </a:pPr>
            <a:r>
              <a:rPr lang="es-ES" sz="3000" dirty="0" smtClean="0"/>
              <a:t>Rav compuso la Sifrá y el Sifré para explicar las fuentes de la Mishná. </a:t>
            </a:r>
          </a:p>
          <a:p>
            <a:pPr>
              <a:buNone/>
            </a:pPr>
            <a:r>
              <a:rPr lang="es-ES" sz="3000" dirty="0" smtClean="0"/>
              <a:t>Rabí Jiya compuso la Toseftá para explicar los temas tratados en la Mishná. </a:t>
            </a:r>
          </a:p>
          <a:p>
            <a:pPr>
              <a:buNone/>
            </a:pPr>
            <a:r>
              <a:rPr lang="es-ES" sz="3000" dirty="0" smtClean="0"/>
              <a:t>Rabí Hoshaiá y bar Kafra compusieron baraitot para explicar los asuntos tratados en la Mishná. </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Rabí Yojanán compuso el Talmud de Jerusalén en Eretz Israel aproximadamente trescientos años después de la destrucción del Templo.</a:t>
            </a:r>
          </a:p>
          <a:p>
            <a:pPr>
              <a:buNone/>
            </a:pPr>
            <a:r>
              <a:rPr lang="es-ES" dirty="0" smtClean="0"/>
              <a:t>Entre los grandes sabios que recibieron la tradición de Rav y Shemuel se encuentran: Rav Huna, Rav Yehudá, Rav Najmán y Rav Kahana. </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Entre los grandes sabios que recibieron la tradición de Rabí Yojanán se encuentran: Raváh bar </a:t>
            </a:r>
            <a:r>
              <a:rPr lang="es-ES" sz="3000" dirty="0" err="1" smtClean="0"/>
              <a:t>bar</a:t>
            </a:r>
            <a:r>
              <a:rPr lang="es-ES" sz="3000" dirty="0" smtClean="0"/>
              <a:t> Janáh, Rav Amí, Rav Ashí, Rav Dimí y Rav Avín.</a:t>
            </a:r>
          </a:p>
          <a:p>
            <a:pPr>
              <a:buNone/>
            </a:pPr>
            <a:r>
              <a:rPr lang="es-ES" sz="3000" dirty="0" smtClean="0"/>
              <a:t>Entre los sabios que recibieron la tradición de Rav Huna y Rav Yehudá se encuentran Rabáh y Rav Yosef. </a:t>
            </a:r>
          </a:p>
          <a:p>
            <a:pPr>
              <a:buNone/>
            </a:pPr>
            <a:r>
              <a:rPr lang="es-ES" sz="3000" dirty="0" smtClean="0"/>
              <a:t>Entre los sabios que recibieron la tradición de Rabá y Rav Yosef se encontraban Abayé y Ravá.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Ambos también la recibieron de Rav Najmán. </a:t>
            </a:r>
          </a:p>
          <a:p>
            <a:pPr>
              <a:buNone/>
            </a:pPr>
            <a:r>
              <a:rPr lang="es-ES" dirty="0" smtClean="0"/>
              <a:t>Entre los sabios que recibieron la tradición de Ravá se encontraban Rav Ashí y Ravina. </a:t>
            </a:r>
          </a:p>
          <a:p>
            <a:pPr>
              <a:buNone/>
            </a:pPr>
            <a:r>
              <a:rPr lang="es-ES" dirty="0" smtClean="0"/>
              <a:t>Mar bar Rav Ashí la recibió de Rav Ashí, su padre, y de Ravina.</a:t>
            </a:r>
          </a:p>
          <a:p>
            <a:pPr>
              <a:buNone/>
            </a:pPr>
            <a:r>
              <a:rPr lang="es-ES" dirty="0" smtClean="0"/>
              <a:t>Por lo tanto, [la fuente de] todo el conocimiento de este pueblo es Dios, el Señor de Israel.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Todos los sabios mencionados fueron líderes de generaciones. </a:t>
            </a:r>
          </a:p>
          <a:p>
            <a:pPr>
              <a:buNone/>
            </a:pPr>
            <a:r>
              <a:rPr lang="es-ES" dirty="0" smtClean="0"/>
              <a:t>Entre ellos se encontraban directores de academias, líderes del exilio y miembros del gran Sanedrín. </a:t>
            </a:r>
          </a:p>
          <a:p>
            <a:pPr>
              <a:buNone/>
            </a:pPr>
            <a:r>
              <a:rPr lang="es-ES" dirty="0" smtClean="0"/>
              <a:t>Junto con ellos, en cada generación, miles y miríadas escucharon sus enseñanzas.</a:t>
            </a:r>
          </a:p>
          <a:p>
            <a:pPr>
              <a:buNone/>
            </a:pPr>
            <a:r>
              <a:rPr lang="es-ES" dirty="0" smtClean="0"/>
              <a:t>Ravina y Rav Ashí fueron la última generación de los sabios del Talmud. </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Rav Ashí compuso el Talmud de Babilonia en Shinar (Mesopotamia)  aproximadamente cien años después de que Rabí Yojanán compusiera el Talmud de Jerusalén.</a:t>
            </a:r>
          </a:p>
          <a:p>
            <a:pPr>
              <a:buNone/>
            </a:pPr>
            <a:r>
              <a:rPr lang="es-ES" sz="3000" dirty="0" smtClean="0"/>
              <a:t>El propósito de ambos Talmuds es dilucidar las palabras de la Mishná, explicar sus puntos más profundos y relacionar los nuevos temas desarrollados por cada corte desde la era de Rabenu HaKadosh hasta la composición del Talmud. </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Del conjunto de conocimientos que emanan de ambos Talmuds, la Toseftá, la Sifrá y la Sifré, se puede derivar lo prohibido y lo permitido, lo impuro y lo puro, lo sujeto y lo libre de responsabilidad, lo inválido y lo válido, tal como se recibió en la tradición, una persona de otra, en una cadena que se remonta a Moisés en el Monte Sinaí.</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2800" dirty="0" smtClean="0"/>
              <a:t>En resumen: [La intención de esta Mishné Torá] es que la persona no necesite ningún otro texto con respecto a ninguna ley judía. </a:t>
            </a:r>
          </a:p>
          <a:p>
            <a:pPr>
              <a:buNone/>
            </a:pPr>
            <a:r>
              <a:rPr lang="es-ES" sz="2800" dirty="0" smtClean="0"/>
              <a:t>Más bien, este texto será una compilación de toda la Ley Oral, incluyendo también las ordenanzas, costumbres y decretos promulgados desde la época de Moisés, nuestro maestro, hasta la finalización del Talmud, tal como lo explicaron los Geonim en los textos que compusieron después del Talmud. </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pic>
        <p:nvPicPr>
          <p:cNvPr id="2050" name="Picture 2"/>
          <p:cNvPicPr>
            <a:picLocks noGrp="1" noChangeAspect="1" noChangeArrowheads="1"/>
          </p:cNvPicPr>
          <p:nvPr>
            <p:ph idx="1"/>
          </p:nvPr>
        </p:nvPicPr>
        <p:blipFill>
          <a:blip r:embed="rId4" cstate="print"/>
          <a:srcRect/>
          <a:stretch>
            <a:fillRect/>
          </a:stretch>
        </p:blipFill>
        <p:spPr bwMode="auto">
          <a:xfrm>
            <a:off x="2438400" y="1447800"/>
            <a:ext cx="5227320" cy="522732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Por lo tanto, Maimónides ha llamado a este texto Mishné Torá ["el segundo después de la Torá", con la intención de que] la persona primero estudie la Ley Escrita, y luego estudie este texto y comprenda toda la Ley Oral a partir de él, sin tener que estudiar ningún otro texto entre ambos.</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El número de mitzvot que nos incumbe en todo momento es 613. </a:t>
            </a:r>
          </a:p>
          <a:p>
            <a:pPr>
              <a:buNone/>
            </a:pPr>
            <a:r>
              <a:rPr lang="es-ES" dirty="0" smtClean="0"/>
              <a:t>248 son mandamientos positivos; una alusión a su [número], el número de miembros del cuerpo humano. </a:t>
            </a:r>
          </a:p>
          <a:p>
            <a:pPr>
              <a:buNone/>
            </a:pPr>
            <a:r>
              <a:rPr lang="es-ES" dirty="0" smtClean="0"/>
              <a:t>365 son mandamientos negativos (prohibiciones); una alusión a su [número], el número de días de un año solar.</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Comenzamos con los Mandamientos Positivos:</a:t>
            </a:r>
          </a:p>
          <a:p>
            <a:pPr>
              <a:buNone/>
            </a:pPr>
            <a:r>
              <a:rPr lang="es-ES" dirty="0" smtClean="0"/>
              <a:t>El primero de los mandamientos positivos es la mitzvá de saber que existe un Dios, como dice [Éxodo 20:2]: "Yo soy Dios, tu Señor".</a:t>
            </a:r>
          </a:p>
          <a:p>
            <a:pPr>
              <a:buNone/>
            </a:pPr>
            <a:r>
              <a:rPr lang="es-ES" dirty="0" smtClean="0"/>
              <a:t>Unificarlo a Él, como dice [Deuteronomio 6:4]: "Dios es nuestro Señor, Dios es uno".</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Amarlo, como dice [Deuteronomio 6:5]: "Y amarás a Dios, tu Señor".</a:t>
            </a:r>
          </a:p>
          <a:p>
            <a:pPr>
              <a:buNone/>
            </a:pPr>
            <a:r>
              <a:rPr lang="es-ES" dirty="0" smtClean="0"/>
              <a:t>Temerlo, como dice [Deuteronomio 6:13]: "Teme a Dios, tu Señor".</a:t>
            </a:r>
          </a:p>
          <a:p>
            <a:pPr>
              <a:buNone/>
            </a:pPr>
            <a:r>
              <a:rPr lang="es-ES" dirty="0" smtClean="0"/>
              <a:t>Orar, como dice [Éxodo 23:25]: "Y servirás a Dios, tu Señor". Este servicio es oración.</a:t>
            </a:r>
          </a:p>
          <a:p>
            <a:pPr>
              <a:buNone/>
            </a:pPr>
            <a:r>
              <a:rPr lang="es-ES" dirty="0" smtClean="0"/>
              <a:t>Aferrarse a Él, como dice [Deuteronomio 10:20]: "Y te aferrarás a Él".</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Jurar en Su nombre, como dice Deuteronomio 10:20: «Y jurarás en Su nombre».</a:t>
            </a:r>
          </a:p>
          <a:p>
            <a:pPr>
              <a:buNone/>
            </a:pPr>
            <a:r>
              <a:rPr lang="es-ES" dirty="0" smtClean="0"/>
              <a:t>Emulando Sus buenos y justos caminos, como dice Deuteronomio 28:9: «Y andarás en Sus caminos».</a:t>
            </a:r>
          </a:p>
          <a:p>
            <a:pPr>
              <a:buNone/>
            </a:pPr>
            <a:r>
              <a:rPr lang="es-ES" dirty="0" smtClean="0"/>
              <a:t>Santificando Su nombre, como dice Levítico 22:32: «Y seré santificado entre los hijos de Israel».</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endParaRPr lang="en-US" i="1" dirty="0" smtClean="0"/>
          </a:p>
        </p:txBody>
      </p:sp>
      <p:pic>
        <p:nvPicPr>
          <p:cNvPr id="1026" name="Picture 2"/>
          <p:cNvPicPr>
            <a:picLocks noChangeAspect="1" noChangeArrowheads="1"/>
          </p:cNvPicPr>
          <p:nvPr/>
        </p:nvPicPr>
        <p:blipFill>
          <a:blip r:embed="rId4" cstate="print"/>
          <a:srcRect/>
          <a:stretch>
            <a:fillRect/>
          </a:stretch>
        </p:blipFill>
        <p:spPr bwMode="auto">
          <a:xfrm>
            <a:off x="685800" y="1524000"/>
            <a:ext cx="7913543" cy="4705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Recitando el Shemá dos veces al día, como dice Deuteronomio 6:7: «Y hablarás de ellos al acostarte y al levantarte».</a:t>
            </a:r>
          </a:p>
          <a:p>
            <a:r>
              <a:rPr lang="en-US" i="1" dirty="0" err="1" smtClean="0"/>
              <a:t>Shema</a:t>
            </a:r>
            <a:r>
              <a:rPr lang="en-US" i="1" dirty="0" smtClean="0"/>
              <a:t> Israel, Adonai </a:t>
            </a:r>
            <a:r>
              <a:rPr lang="en-US" i="1" dirty="0" err="1" smtClean="0"/>
              <a:t>Elojenu</a:t>
            </a:r>
            <a:r>
              <a:rPr lang="en-US" i="1" dirty="0" smtClean="0"/>
              <a:t>, Adonai Ejad.</a:t>
            </a:r>
          </a:p>
          <a:p>
            <a:r>
              <a:rPr lang="en-US" i="1" dirty="0" smtClean="0"/>
              <a:t>Baruj shem </a:t>
            </a:r>
            <a:r>
              <a:rPr lang="en-US" i="1" dirty="0" err="1" smtClean="0"/>
              <a:t>kevod</a:t>
            </a:r>
            <a:r>
              <a:rPr lang="en-US" i="1" dirty="0" smtClean="0"/>
              <a:t> </a:t>
            </a:r>
            <a:r>
              <a:rPr lang="en-US" i="1" dirty="0" err="1" smtClean="0"/>
              <a:t>maljutó</a:t>
            </a:r>
            <a:r>
              <a:rPr lang="en-US" i="1" dirty="0" smtClean="0"/>
              <a:t> le´olam va´ed</a:t>
            </a:r>
          </a:p>
          <a:p>
            <a:r>
              <a:rPr lang="en-US" i="1" dirty="0" err="1" smtClean="0"/>
              <a:t>Ve</a:t>
            </a:r>
            <a:r>
              <a:rPr lang="en-US" i="1" dirty="0" smtClean="0"/>
              <a:t> </a:t>
            </a:r>
            <a:r>
              <a:rPr lang="en-US" i="1" dirty="0" err="1" smtClean="0"/>
              <a:t>ajabtá</a:t>
            </a:r>
            <a:r>
              <a:rPr lang="en-US" i="1" dirty="0" smtClean="0"/>
              <a:t> et Adonai </a:t>
            </a:r>
            <a:r>
              <a:rPr lang="en-US" i="1" dirty="0" err="1" smtClean="0"/>
              <a:t>elojeja</a:t>
            </a:r>
            <a:r>
              <a:rPr lang="en-US" i="1" dirty="0" smtClean="0"/>
              <a:t> </a:t>
            </a:r>
            <a:r>
              <a:rPr lang="en-US" i="1" dirty="0" err="1" smtClean="0"/>
              <a:t>bekol</a:t>
            </a:r>
            <a:r>
              <a:rPr lang="en-US" i="1" dirty="0" smtClean="0"/>
              <a:t> </a:t>
            </a:r>
            <a:r>
              <a:rPr lang="en-US" i="1" dirty="0" err="1" smtClean="0"/>
              <a:t>levavejá</a:t>
            </a:r>
            <a:r>
              <a:rPr lang="en-US" i="1" dirty="0" smtClean="0"/>
              <a:t> </a:t>
            </a:r>
            <a:r>
              <a:rPr lang="en-US" i="1" dirty="0" err="1" smtClean="0"/>
              <a:t>uvekol</a:t>
            </a:r>
            <a:r>
              <a:rPr lang="en-US" i="1" dirty="0" smtClean="0"/>
              <a:t> </a:t>
            </a:r>
            <a:r>
              <a:rPr lang="en-US" i="1" dirty="0" err="1" smtClean="0"/>
              <a:t>nafsejá</a:t>
            </a:r>
            <a:r>
              <a:rPr lang="en-US" i="1" dirty="0" smtClean="0"/>
              <a:t> </a:t>
            </a:r>
            <a:r>
              <a:rPr lang="en-US" i="1" dirty="0" err="1" smtClean="0"/>
              <a:t>uvekol</a:t>
            </a:r>
            <a:r>
              <a:rPr lang="en-US" i="1" dirty="0" smtClean="0"/>
              <a:t> </a:t>
            </a:r>
            <a:r>
              <a:rPr lang="en-US" i="1" dirty="0" err="1" smtClean="0"/>
              <a:t>meodeja</a:t>
            </a:r>
            <a:endParaRPr lang="en-US" i="1" dirty="0" smtClean="0"/>
          </a:p>
          <a:p>
            <a:r>
              <a:rPr lang="en-US" i="1" dirty="0" err="1" smtClean="0"/>
              <a:t>Vejayú</a:t>
            </a:r>
            <a:r>
              <a:rPr lang="en-US" i="1" dirty="0" smtClean="0"/>
              <a:t> </a:t>
            </a:r>
            <a:r>
              <a:rPr lang="en-US" i="1" dirty="0" err="1" smtClean="0"/>
              <a:t>hadevarim</a:t>
            </a:r>
            <a:r>
              <a:rPr lang="en-US" i="1" dirty="0" smtClean="0"/>
              <a:t> </a:t>
            </a:r>
            <a:r>
              <a:rPr lang="en-US" i="1" dirty="0" err="1" smtClean="0"/>
              <a:t>ja</a:t>
            </a:r>
            <a:r>
              <a:rPr lang="en-US" i="1" dirty="0" smtClean="0"/>
              <a:t> </a:t>
            </a:r>
            <a:r>
              <a:rPr lang="en-US" i="1" dirty="0" err="1" smtClean="0"/>
              <a:t>elé</a:t>
            </a:r>
            <a:r>
              <a:rPr lang="en-US" i="1" dirty="0" smtClean="0"/>
              <a:t> asher </a:t>
            </a:r>
            <a:r>
              <a:rPr lang="en-US" i="1" dirty="0" err="1" smtClean="0"/>
              <a:t>anojí</a:t>
            </a:r>
            <a:r>
              <a:rPr lang="en-US" i="1" dirty="0" smtClean="0"/>
              <a:t> </a:t>
            </a:r>
            <a:r>
              <a:rPr lang="en-US" i="1" dirty="0" err="1" smtClean="0"/>
              <a:t>metzavejá</a:t>
            </a:r>
            <a:r>
              <a:rPr lang="en-US" i="1" dirty="0" smtClean="0"/>
              <a:t> </a:t>
            </a:r>
            <a:r>
              <a:rPr lang="en-US" i="1" dirty="0" err="1" smtClean="0"/>
              <a:t>hayom</a:t>
            </a:r>
            <a:r>
              <a:rPr lang="en-US" i="1" dirty="0" smtClean="0"/>
              <a:t> al </a:t>
            </a:r>
            <a:r>
              <a:rPr lang="en-US" i="1" dirty="0" err="1" smtClean="0"/>
              <a:t>levaveja</a:t>
            </a:r>
            <a:r>
              <a:rPr lang="en-US" i="1" dirty="0" smtClean="0"/>
              <a:t>:</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n-US" i="1" dirty="0" err="1" smtClean="0"/>
              <a:t>Veshinantam</a:t>
            </a:r>
            <a:r>
              <a:rPr lang="en-US" i="1" dirty="0" smtClean="0"/>
              <a:t> </a:t>
            </a:r>
            <a:r>
              <a:rPr lang="en-US" i="1" dirty="0" err="1" smtClean="0"/>
              <a:t>levaneja</a:t>
            </a:r>
            <a:r>
              <a:rPr lang="en-US" i="1" dirty="0" smtClean="0"/>
              <a:t> </a:t>
            </a:r>
            <a:r>
              <a:rPr lang="en-US" i="1" dirty="0" err="1" smtClean="0"/>
              <a:t>vedibartá</a:t>
            </a:r>
            <a:r>
              <a:rPr lang="en-US" i="1" dirty="0" smtClean="0"/>
              <a:t> bam </a:t>
            </a:r>
            <a:r>
              <a:rPr lang="en-US" i="1" dirty="0" err="1" smtClean="0"/>
              <a:t>beshivtejá</a:t>
            </a:r>
            <a:r>
              <a:rPr lang="en-US" i="1" dirty="0" smtClean="0"/>
              <a:t> </a:t>
            </a:r>
            <a:r>
              <a:rPr lang="en-US" i="1" dirty="0" err="1" smtClean="0"/>
              <a:t>bebeteja</a:t>
            </a:r>
            <a:r>
              <a:rPr lang="en-US" i="1" dirty="0" smtClean="0"/>
              <a:t> </a:t>
            </a:r>
            <a:r>
              <a:rPr lang="en-US" i="1" dirty="0" err="1" smtClean="0"/>
              <a:t>ublejtejá</a:t>
            </a:r>
            <a:endParaRPr lang="en-US" i="1" dirty="0" smtClean="0"/>
          </a:p>
          <a:p>
            <a:r>
              <a:rPr lang="en-US" i="1" dirty="0" err="1" smtClean="0"/>
              <a:t>Va</a:t>
            </a:r>
            <a:r>
              <a:rPr lang="en-US" i="1" dirty="0" smtClean="0"/>
              <a:t> </a:t>
            </a:r>
            <a:r>
              <a:rPr lang="en-US" i="1" dirty="0" err="1" smtClean="0"/>
              <a:t>dérej</a:t>
            </a:r>
            <a:r>
              <a:rPr lang="en-US" i="1" dirty="0" smtClean="0"/>
              <a:t> </a:t>
            </a:r>
            <a:r>
              <a:rPr lang="en-US" i="1" dirty="0" err="1" smtClean="0"/>
              <a:t>ubshojbejá</a:t>
            </a:r>
            <a:r>
              <a:rPr lang="en-US" i="1" dirty="0" smtClean="0"/>
              <a:t> </a:t>
            </a:r>
            <a:r>
              <a:rPr lang="en-US" i="1" dirty="0" err="1" smtClean="0"/>
              <a:t>ubkumejá</a:t>
            </a:r>
            <a:endParaRPr lang="en-US" i="1" dirty="0" smtClean="0"/>
          </a:p>
          <a:p>
            <a:r>
              <a:rPr lang="en-US" i="1" dirty="0" err="1" smtClean="0"/>
              <a:t>Ukshartam</a:t>
            </a:r>
            <a:r>
              <a:rPr lang="en-US" i="1" dirty="0" smtClean="0"/>
              <a:t> </a:t>
            </a:r>
            <a:r>
              <a:rPr lang="en-US" i="1" dirty="0" err="1" smtClean="0"/>
              <a:t>leot</a:t>
            </a:r>
            <a:r>
              <a:rPr lang="en-US" i="1" dirty="0" smtClean="0"/>
              <a:t> </a:t>
            </a:r>
            <a:r>
              <a:rPr lang="en-US" i="1" dirty="0" err="1" smtClean="0"/>
              <a:t>alyadeja</a:t>
            </a:r>
            <a:r>
              <a:rPr lang="en-US" i="1" dirty="0" smtClean="0"/>
              <a:t>, le-</a:t>
            </a:r>
            <a:r>
              <a:rPr lang="en-US" i="1" dirty="0" err="1" smtClean="0"/>
              <a:t>jayú</a:t>
            </a:r>
            <a:r>
              <a:rPr lang="en-US" i="1" dirty="0" smtClean="0"/>
              <a:t> le-</a:t>
            </a:r>
            <a:r>
              <a:rPr lang="en-US" i="1" dirty="0" err="1" smtClean="0"/>
              <a:t>totafot</a:t>
            </a:r>
            <a:r>
              <a:rPr lang="en-US" i="1" dirty="0" smtClean="0"/>
              <a:t> ben </a:t>
            </a:r>
            <a:r>
              <a:rPr lang="en-US" i="1" dirty="0" err="1" smtClean="0"/>
              <a:t>eneja</a:t>
            </a:r>
            <a:r>
              <a:rPr lang="en-US" i="1" dirty="0" smtClean="0"/>
              <a:t>.</a:t>
            </a:r>
          </a:p>
          <a:p>
            <a:r>
              <a:rPr lang="en-US" i="1" dirty="0" err="1" smtClean="0"/>
              <a:t>Ujtabtam</a:t>
            </a:r>
            <a:r>
              <a:rPr lang="en-US" i="1" dirty="0" smtClean="0"/>
              <a:t> al </a:t>
            </a:r>
            <a:r>
              <a:rPr lang="en-US" i="1" dirty="0" err="1" smtClean="0"/>
              <a:t>mezuzot</a:t>
            </a:r>
            <a:r>
              <a:rPr lang="en-US" i="1" dirty="0" smtClean="0"/>
              <a:t> </a:t>
            </a:r>
            <a:r>
              <a:rPr lang="en-US" i="1" dirty="0" err="1" smtClean="0"/>
              <a:t>beteja</a:t>
            </a:r>
            <a:r>
              <a:rPr lang="en-US" i="1" dirty="0" smtClean="0"/>
              <a:t> </a:t>
            </a:r>
            <a:r>
              <a:rPr lang="en-US" i="1" dirty="0" err="1" smtClean="0"/>
              <a:t>uvishareja</a:t>
            </a:r>
            <a:endParaRPr lang="en-US" i="1" dirty="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i="1" dirty="0" smtClean="0"/>
              <a:t>Escucha Israel, Adonai nuestro Dios, Adonai es Uno.</a:t>
            </a:r>
          </a:p>
          <a:p>
            <a:r>
              <a:rPr lang="es-ES" i="1" dirty="0" smtClean="0"/>
              <a:t>Bendito es el Nombre de Su majestad gloriosa por siempre jamás.</a:t>
            </a:r>
          </a:p>
          <a:p>
            <a:r>
              <a:rPr lang="es-ES" i="1" dirty="0" smtClean="0"/>
              <a:t>Amarás al Eterno, tu Dios,  con todo tu corazón, con toda tu alma y con todas tus fuerzas.</a:t>
            </a:r>
          </a:p>
          <a:p>
            <a:r>
              <a:rPr lang="es-ES" i="1" dirty="0" smtClean="0"/>
              <a:t>Toma en serio estas instrucciones que te encargo hoy;</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i="1" dirty="0" smtClean="0"/>
              <a:t> Las enseñarás diligentemente a tus hijos y hablarás de ellas mientras estás sentado en tu casa, mientras estás de viaje,</a:t>
            </a:r>
          </a:p>
          <a:p>
            <a:r>
              <a:rPr lang="es-ES" i="1" dirty="0" smtClean="0"/>
              <a:t>al acostarte y al levantarte; y átalas como señal en tu mano y que estén como símbolo</a:t>
            </a:r>
          </a:p>
          <a:p>
            <a:r>
              <a:rPr lang="es-ES" i="1" dirty="0" smtClean="0"/>
              <a:t>entre tus ojos, y escríbelas sobre los marcos de tu casa y en tus portales.</a:t>
            </a:r>
            <a:endParaRPr lang="es-ES" i="1" dirty="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Notas del siglo XX sobre las clases de Talmud impartidas por el rabino Joseph Soloveitchik, registradas por su alumno, el rabino Hershel Reichman.</a:t>
            </a:r>
          </a:p>
          <a:p>
            <a:r>
              <a:rPr lang="es-ES" sz="3000" dirty="0" smtClean="0"/>
              <a:t>Reshimot Shiurim sobre Berajot 2a:3  -Véase el breve recuento de las mitzvot del Rambam al comienzo de las </a:t>
            </a:r>
            <a:r>
              <a:rPr lang="es-ES" sz="3000" dirty="0" err="1" smtClean="0"/>
              <a:t>halajot</a:t>
            </a:r>
            <a:r>
              <a:rPr lang="es-ES" sz="3000" dirty="0" smtClean="0"/>
              <a:t> de Kriyat Shemá: «Es un hecho singularmente positivo, e implica leer el Shemá dos veces al día». </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en el Séfer HaMitzvot (Mandamiento Positivo #10) del Rambam escribe: «Se ordena recitar el Shemá por la noche y por la mañana, como dice: "...y hablarás de ellos". </a:t>
            </a:r>
          </a:p>
          <a:p>
            <a:r>
              <a:rPr lang="es-ES" sz="3000" dirty="0" smtClean="0"/>
              <a:t>Que quede claro que el Rambam razona que existe un único mandamiento positivo: leer el Shemá dos veces al día, y que el Kriyat Shemá de la tarde y el Kriyat Shemá de la mañana se combinan para cumplir la única mitzvá del Kriyat Shemá durante todo el día.</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que [el Kriyat Shemá] no son dos mitzvot separadas: recitar el Shemá por la tarde y por la mañana.</a:t>
            </a:r>
          </a:p>
          <a:p>
            <a:r>
              <a:rPr lang="es-ES" dirty="0" smtClean="0"/>
              <a:t>Y está escrito en La Toseftá afirma que, así como la Torá estableció horarios para Kriyat Shemá, los Sabios también establecieron un horario para la tefilá, lo que significa que los horarios de la tefilá no provienen de la Torá. </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De hecho, la obligación de la tefilá en sí misma proviene de la Torá, como ya aclaramos, y los Sabios establecieron horarios para ella. </a:t>
            </a:r>
          </a:p>
          <a:p>
            <a:r>
              <a:rPr lang="es-ES" dirty="0" smtClean="0"/>
              <a:t>Y este es el concepto que se expresó: «Las oraciones se establecieron según las ofrendas Tamid», lo que significa que establecieron horarios [para la oración] según los horarios de los sacrificios.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Esto requiere mayor aclaración sobre por qué el Rambam incluye aquí la mitzvá de Kriyat Shemá y relaciona la Toseftá que trata el tema de los </a:t>
            </a:r>
            <a:r>
              <a:rPr lang="es-ES" i="1" dirty="0" smtClean="0"/>
              <a:t>zmanim</a:t>
            </a:r>
            <a:r>
              <a:rPr lang="es-ES" dirty="0" smtClean="0"/>
              <a:t> (momentos) de la tefilá con la mitzvá de Kriyat Shemá.</a:t>
            </a:r>
          </a:p>
          <a:p>
            <a:r>
              <a:rPr lang="es-ES" dirty="0" smtClean="0"/>
              <a:t>Séfer HaJinuk - Composición: España de la Edad Media, c. 1255 – c. 1285 d. C.</a:t>
            </a:r>
          </a:p>
          <a:p>
            <a:r>
              <a:rPr lang="es-ES" dirty="0" smtClean="0"/>
              <a:t>El Séfer HaJinuk ("Libro de la Educación") </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Es una obra anónima escrita en la España del siglo XIII que detalla claramente los 613 mandamientos y explica sus razones. </a:t>
            </a:r>
          </a:p>
          <a:p>
            <a:r>
              <a:rPr lang="es-ES" dirty="0" smtClean="0"/>
              <a:t>En su introducción, el autor explica que escribió el libro para "despertar los corazones" de su hijo adolescente y sus compañeros, con la esperanza de fomentar en ellos un sentido de conexión con los mandamientos.</a:t>
            </a:r>
            <a:endParaRPr lang="es-ES" dirty="0"/>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Séfer HaJinuk 420:1-7  La ley de la recitación del Shemá matutina y vespertina: </a:t>
            </a:r>
          </a:p>
          <a:p>
            <a:r>
              <a:rPr lang="es-ES" dirty="0" smtClean="0"/>
              <a:t>Se nos ordenó leer cada día, mañana y tarde, un versículo de la Torá en este orden: «Escucha, Israel: el Señor es nuestro Dios, el Señor es uno» (Deuteronomio 6:4). </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Sobre este versículo se dice (Deuteronomio 6:7): «Y hablarás de ellos estando sentado en tu casa... al acostarte y al levantarte». </a:t>
            </a:r>
          </a:p>
          <a:p>
            <a:r>
              <a:rPr lang="es-ES" dirty="0" smtClean="0"/>
              <a:t>La explicación de esto viene (Berajot 10b): es a la hora en que la gente se acuesta y a la hora en que se levanta. </a:t>
            </a:r>
          </a:p>
          <a:p>
            <a:r>
              <a:rPr lang="es-ES" dirty="0" smtClean="0"/>
              <a:t>Y se nos ha establecido para los rabinos (Berajot 10b):</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Toda la noche hasta el amanecer se llama el momento en que la gente se acuesta, y como está escrito (Levítico 26:6): «y te acostarás y no habrá nadie que te haga temblar».</a:t>
            </a:r>
          </a:p>
          <a:p>
            <a:r>
              <a:rPr lang="es-ES" dirty="0" smtClean="0"/>
              <a:t>Y así [también], “no yacerá sino hasta que haya devorado presa…” (Números 23:24), ya que se implica todo el tiempo que pasa acostado.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también que las personas están divididas en sus atributos con respecto a acostarse. </a:t>
            </a:r>
          </a:p>
          <a:p>
            <a:r>
              <a:rPr lang="es-ES" dirty="0" smtClean="0"/>
              <a:t>Hay quienes no se acuestan hasta la mitad de la noche, otros hasta el final, y hay quienes se acuestan inmediatamente al comienzo de la noche. </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debido a esto, dijeron (Berajot 10b) que el momento de la recitación del Shemá por la noche es desde el momento en que los sacerdotes se retiran a comer su diezmo sacerdotal —que es la salida de las estrellas— hasta el amanecer. </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el momento en que la gente se levanta se entendía [por] ellos como [desde] el comienzo del día —es decir, cuando la mañana es lo suficientemente clara como para que una persona pueda reconocer a su compañero a una distancia de cuatro varas— hasta tres horas completas (Mishné Torá, Leyes de la Lectura del Shemá 1:11). </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levantarse no se entendía como estar todo el día, como acostarse; pues no es costumbre de ninguna persona sana levantarse de la cama al final del día, ni siquiera a mitad. </a:t>
            </a:r>
          </a:p>
          <a:p>
            <a:r>
              <a:rPr lang="es-ES" dirty="0" smtClean="0"/>
              <a:t>Y ellos, bendita sea su memoria, dijeron (Berajot 9b) sobre la recitación del Shemá de la mañana que, en cualquier caso, de ahí en adelante </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—es decir, desde el final de las tres horas hasta el final del día— quien no lo leyera no perdía; sin embargo, no podía leerlo con sus bendiciones.</a:t>
            </a:r>
          </a:p>
          <a:p>
            <a:r>
              <a:rPr lang="es-ES" dirty="0" smtClean="0"/>
              <a:t>Es desde las raíces del mandamiento que Dios quiso dar mérito a Su pueblo para que aceptara sobre sí Su Reino y Su unidad cada día y noche, todos los días de su vida. </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Puesto que el hombre es un ser físico seducido por las vanidades del mundo y atraído por sus deseos, ciertamente requiere un recordatorio constante del Reino de los Cielos para protegerlo del pecado. Por lo tanto, fue por Su bondad que nos hizo merecedores, y nos ordenó recordar esto en estos dos momentos, regularmente y con gran intención. </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100" dirty="0" smtClean="0"/>
              <a:t>El del día es para ayudarnos en todas nuestras acciones durante el día; como cuando un hombre recuerda por la mañana la unidad de Dios y Su Reino, y que Su Providencia y Omnipotencia están sobre todo, y se aferra a que Sus ojos están abiertos sobre todos sus caminos y que todos sus pasos están marcados —que no puede ocultarle nada ni ocultar ninguno de sus pensamientos</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 ¿no serán este pensamiento y el reconocimiento verbal de este asunto una protección para él durante todo el día?</a:t>
            </a:r>
          </a:p>
          <a:p>
            <a:r>
              <a:rPr lang="es-ES" dirty="0" smtClean="0"/>
              <a:t>Y el reconocimiento de la noche también lo será durante toda la noche. Y dado que el fundamento del mandamiento es lo que mencionamos, ellos, bendita sea su memoria, nos obligaron a tener la intención del corazón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2900" dirty="0" smtClean="0"/>
              <a:t>Y dijeron que si no tenía intención en su corazón, no cumplía con su obligación. </a:t>
            </a:r>
          </a:p>
          <a:p>
            <a:r>
              <a:rPr lang="es-ES" sz="2900" dirty="0" smtClean="0"/>
              <a:t>Así como un hombre no recuerda nada a menos que ponga su intención en ello</a:t>
            </a:r>
            <a:r>
              <a:rPr lang="es-ES" sz="2900" smtClean="0"/>
              <a:t>. Y </a:t>
            </a:r>
            <a:r>
              <a:rPr lang="es-ES" sz="2900" dirty="0" smtClean="0"/>
              <a:t>esto es lo que ellos, que su memoria sea bendita, dijeron en Berajot 13b en el capítulo [titulado] Haya Koréh: “Los Rabinos aprendieron: “Escucha Israel, el Señor es nuestro Dios, el Señor es uno” —hasta aquí se requiere la intención del corazón”.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nos exigieron que alargáramos [la palabra] “uno”. Y [es] como se aprendió allí: </a:t>
            </a:r>
          </a:p>
          <a:p>
            <a:r>
              <a:rPr lang="es-ES" dirty="0" smtClean="0"/>
              <a:t>“Somchos ben Yosef dice: “Cualquiera que alargue [la palabra] “uno”, sus días y años se alargan”. </a:t>
            </a:r>
          </a:p>
          <a:p>
            <a:r>
              <a:rPr lang="es-ES" dirty="0" smtClean="0"/>
              <a:t>Y Rav Acha bar Yaakov dijo: “Pero en la [letra] dalet”.</a:t>
            </a:r>
          </a:p>
          <a:p>
            <a:pPr algn="r"/>
            <a:r>
              <a:rPr lang="he-IL" dirty="0" smtClean="0"/>
              <a:t>שְׁמַע יִשְׂרָאֵל יְהוָה אֱלֹהֵינוּ יְהוָה אֶחָד׃</a:t>
            </a:r>
            <a:endParaRPr lang="es-ES" dirty="0"/>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lgn="r"/>
            <a:endParaRPr lang="en-US" dirty="0" smtClean="0"/>
          </a:p>
          <a:p>
            <a:pPr algn="r"/>
            <a:r>
              <a:rPr lang="he-IL" dirty="0" smtClean="0"/>
              <a:t>שְׁמַע יִשְׂרָאֵל יְהוָה אֱלֹהֵינוּ יְהוָה אֶחָד</a:t>
            </a:r>
            <a:endParaRPr lang="en-US" dirty="0" smtClean="0"/>
          </a:p>
          <a:p>
            <a:pPr algn="r"/>
            <a:r>
              <a:rPr lang="en-US" i="1" dirty="0" err="1" smtClean="0"/>
              <a:t>Šhemaʿ</a:t>
            </a:r>
            <a:r>
              <a:rPr lang="en-US" i="1" dirty="0" smtClean="0"/>
              <a:t> </a:t>
            </a:r>
            <a:r>
              <a:rPr lang="en-US" i="1" dirty="0" err="1" smtClean="0"/>
              <a:t>Yīsrāʾēl</a:t>
            </a:r>
            <a:r>
              <a:rPr lang="en-US" i="1" dirty="0" smtClean="0"/>
              <a:t> </a:t>
            </a:r>
            <a:r>
              <a:rPr lang="en-US" i="1" dirty="0" smtClean="0">
                <a:hlinkClick r:id="rId4" tooltip="YHWH"/>
              </a:rPr>
              <a:t>YHWH</a:t>
            </a:r>
            <a:r>
              <a:rPr lang="en-US" i="1" dirty="0" smtClean="0"/>
              <a:t> </a:t>
            </a:r>
            <a:r>
              <a:rPr lang="en-US" i="1" dirty="0" err="1" smtClean="0"/>
              <a:t>ʾĕlōhēnū</a:t>
            </a:r>
            <a:r>
              <a:rPr lang="en-US" i="1" dirty="0" smtClean="0"/>
              <a:t> YHWH </a:t>
            </a:r>
            <a:r>
              <a:rPr lang="en-US" i="1" dirty="0" err="1" smtClean="0"/>
              <a:t>ʾeḥād</a:t>
            </a:r>
            <a:r>
              <a:rPr lang="en-US" dirty="0" smtClean="0"/>
              <a:t>:</a:t>
            </a:r>
            <a:r>
              <a:rPr lang="he-IL" dirty="0" smtClean="0"/>
              <a:t>׃</a:t>
            </a:r>
            <a:endParaRPr lang="en-US" dirty="0" smtClean="0"/>
          </a:p>
          <a:p>
            <a:pPr algn="r"/>
            <a:r>
              <a:rPr lang="es-ES" i="1" dirty="0" smtClean="0"/>
              <a:t>Escucha Israel, Adonai nuestro Dios, Adonai es Uno.</a:t>
            </a:r>
          </a:p>
          <a:p>
            <a:r>
              <a:rPr lang="he-IL" sz="4000" dirty="0" smtClean="0">
                <a:solidFill>
                  <a:srgbClr val="FF0000"/>
                </a:solidFill>
              </a:rPr>
              <a:t>אֶחָד</a:t>
            </a:r>
            <a:endParaRPr lang="en-US" sz="4000" dirty="0" smtClean="0">
              <a:solidFill>
                <a:srgbClr val="FF0000"/>
              </a:solidFill>
            </a:endParaRPr>
          </a:p>
          <a:p>
            <a:r>
              <a:rPr lang="en-US" sz="4000" i="1" dirty="0" smtClean="0">
                <a:solidFill>
                  <a:srgbClr val="FF0000"/>
                </a:solidFill>
              </a:rPr>
              <a:t>eḥādddddd</a:t>
            </a:r>
            <a:endParaRPr lang="es-ES" sz="4000" dirty="0">
              <a:solidFill>
                <a:srgbClr val="FF0000"/>
              </a:solidFill>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Rav Ashi dijo: “Y siempre y cuando no acorte la [letra] jet”. </a:t>
            </a:r>
          </a:p>
          <a:p>
            <a:r>
              <a:rPr lang="es-ES" sz="3000" dirty="0" smtClean="0"/>
              <a:t>Y dijeron allí: “¿Cuánto es este alargamiento?”. Y la respuesta fue hasta que lo corones en los cielos y en la tierra y en las cuatro direcciones del mundo; Es decir, que tienes la intención de que Su gobierno esté sobre todo, que nada se le oculte y que la existencia de todas las cosas se debe a Su voluntad.</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De las leyes del mandamiento se desprende lo que ellos, bendita sea su memoria, dijeron (Berajot 13b): la obligación del primer versículo de la sección proviene de la Torá —como ya dijimos—, pero son los Sabios quienes nos obligaron a leer las tres secciones: «Shemá», «Y será si escuchas» y «Y Él dijo».</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Comenzamos leyendo la sección del Shemá, que contiene el mandamiento sobre la unificación de Dios, bendito sea, Su amor y el estudio de Su Torá, que es el gran fundamento del que todo depende. </a:t>
            </a:r>
          </a:p>
          <a:p>
            <a:r>
              <a:rPr lang="es-ES" dirty="0" smtClean="0"/>
              <a:t>A continuación, está la sección de "Y será si escuchas", que contiene el mandamiento sobre todos los demás mandamientos. </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después, está la sección de los flecos (</a:t>
            </a:r>
            <a:r>
              <a:rPr lang="es-ES" i="1" dirty="0" smtClean="0"/>
              <a:t>tsitsit</a:t>
            </a:r>
            <a:r>
              <a:rPr lang="es-ES" dirty="0" smtClean="0"/>
              <a:t>), que también contiene el mandamiento sobre la recordación de todos los mandamientos (Mishné Torá, Leyes de la Lectura del Shemá 1:2). </a:t>
            </a:r>
          </a:p>
          <a:p>
            <a:r>
              <a:rPr lang="es-ES" dirty="0" smtClean="0"/>
              <a:t>Y si una persona recuerda estas cosas con intención una vez al día y otra vez cada noche, se salvará del pecado, en cualquier caso, si es inteligente.</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también del contenido del mandamiento se desprende que ellos, bendita sea su memoria, nos obligaron (Berajot 11a) a bendecir antes y después de la recitación: Por la mañana, bendice dos antes: "Quien crea la luz" y "Amor eterno". </a:t>
            </a:r>
          </a:p>
          <a:p>
            <a:r>
              <a:rPr lang="es-ES" dirty="0" smtClean="0"/>
              <a:t>Y uno después: «Verdadero y sólido». </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por la noche, [bendice] dos antes: «Quien trae la tarde» y «Amor eterno»; y dos después: «Verdadero y fiel» y «Haznos acostar en paz». </a:t>
            </a:r>
          </a:p>
          <a:p>
            <a:r>
              <a:rPr lang="es-ES" sz="3000" dirty="0" smtClean="0"/>
              <a:t>Y no hay necesidad de extenderse sobre ellos, pues son conocidos en todo Israel por sus introducciones, sus finales y su redacción. Y Esdras y su corte los ordenaron, con todas las bendiciones que están en la boca de todo Israel.</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también del contenido del mandamiento se desprende lo que dijeron (Berajot 15a): quien lee el Shemá debe hacerlo audible, pero si no lo hace audible, aun así lee las palabras con los labios, ha cumplido [su obligación], ex post facto. </a:t>
            </a:r>
          </a:p>
          <a:p>
            <a:r>
              <a:rPr lang="es-ES" sz="3000" dirty="0" smtClean="0"/>
              <a:t>Y así [también,] lo que dijeron (Berajot 15a) de que uno necesita ser exigente con las palabras, pero si no lo fue, lo ha cumplido. </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algunos de los comentaristas dijeron (Meiri sobre Berajot 15a) que el asunto no es que no pronunció las palabras y las letras. </a:t>
            </a:r>
          </a:p>
          <a:p>
            <a:r>
              <a:rPr lang="es-ES" dirty="0" smtClean="0"/>
              <a:t>Al igual que con esto, ciertamente no se dice que si no fue exigente, lo ha cumplido; como cualquiera que no leyó toda la recitación del Shemá no ha cumplido con su obligación. </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Más bien, la cuestión de su cumplimiento si no fue exigente en ellas es que no puso un espacio entre [palabras que] se encuentran [unas con otras] como </a:t>
            </a:r>
            <a:r>
              <a:rPr lang="es-ES" sz="3000" dirty="0" err="1" smtClean="0"/>
              <a:t>bejol-levavejá</a:t>
            </a:r>
            <a:r>
              <a:rPr lang="es-ES" sz="3000" dirty="0" smtClean="0"/>
              <a:t>, </a:t>
            </a:r>
            <a:r>
              <a:rPr lang="es-ES" sz="3000" dirty="0" err="1" smtClean="0"/>
              <a:t>esev-besadejá</a:t>
            </a:r>
            <a:r>
              <a:rPr lang="es-ES" sz="3000" dirty="0" smtClean="0"/>
              <a:t>, </a:t>
            </a:r>
            <a:r>
              <a:rPr lang="es-ES" sz="3000" dirty="0" err="1" smtClean="0"/>
              <a:t>ve'avadetem-meheirah</a:t>
            </a:r>
            <a:r>
              <a:rPr lang="es-ES" sz="3000" dirty="0" smtClean="0"/>
              <a:t>, </a:t>
            </a:r>
            <a:r>
              <a:rPr lang="es-ES" sz="3000" dirty="0" err="1" smtClean="0"/>
              <a:t>bejol-levavejem</a:t>
            </a:r>
            <a:r>
              <a:rPr lang="es-ES" sz="3000" dirty="0" smtClean="0"/>
              <a:t> [y] </a:t>
            </a:r>
            <a:r>
              <a:rPr lang="es-ES" sz="3000" dirty="0" err="1" smtClean="0"/>
              <a:t>hakanaf-petil</a:t>
            </a:r>
            <a:r>
              <a:rPr lang="es-ES" sz="3000" dirty="0" smtClean="0"/>
              <a:t>; </a:t>
            </a:r>
          </a:p>
          <a:p>
            <a:r>
              <a:rPr lang="es-ES" sz="3000" dirty="0" smtClean="0"/>
              <a:t>Y así [también,] si no sibiló [la letra] zayin de </a:t>
            </a:r>
            <a:r>
              <a:rPr lang="es-ES" sz="3000" dirty="0" err="1" smtClean="0"/>
              <a:t>tizkeru</a:t>
            </a:r>
            <a:r>
              <a:rPr lang="es-ES" sz="3000" dirty="0" smtClean="0"/>
              <a:t>, eso requiere sibilación; o que no alargó [la letra] dalet como corresponde, a priori.</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La sibilación se refiere a un silbido o silbido que se produce al hablar. También puede referirse al acto de pronunciar palabras con dicho sonido. </a:t>
            </a:r>
          </a:p>
          <a:p>
            <a:r>
              <a:rPr lang="es-ES" dirty="0" smtClean="0"/>
              <a:t>En un contexto literario, la sibilación es una figura retórica que crea un silbido mediante la repetición de la "s" o fricativas similares.</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también del contenido del mandamiento se desprende lo que dijeron (Berajot 13a): que entre los párrafos, un hombre pregunta por el bienestar de alguien a quien está obligado a honrar y responde saludando a cualquier persona; y en el medio, pregunta por temor —es decir, a los reyes de las [otras] naciones o a [sus] grandes ministros— y responde por honor (</a:t>
            </a:r>
            <a:r>
              <a:rPr lang="es-ES" sz="3000" dirty="0" err="1" smtClean="0"/>
              <a:t>Mishneh</a:t>
            </a:r>
            <a:r>
              <a:rPr lang="es-ES" sz="3000" dirty="0" smtClean="0"/>
              <a:t> Torá, Leyes de la Lectura del Shemá 2:16). </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ha pasado [mucho tiempo] que no hemos visto a alguien que sea particularmente especial con su prójimo si no lo interrumpe [para saludarlo], incluso entre los párrafos. </a:t>
            </a:r>
          </a:p>
          <a:p>
            <a:r>
              <a:rPr lang="es-ES" sz="3000" dirty="0" smtClean="0"/>
              <a:t>Estos y el resto de los numerosos detalles del mandamiento, así como todos los asuntos por los cuales nos abstenemos de recitar el Shemá, se explican en Berajot, en los primeros capítulos. (Véase Tur, </a:t>
            </a:r>
            <a:r>
              <a:rPr lang="es-ES" sz="3000" dirty="0" err="1" smtClean="0"/>
              <a:t>Oraj</a:t>
            </a:r>
            <a:r>
              <a:rPr lang="es-ES" sz="3000" dirty="0" smtClean="0"/>
              <a:t> Jaim 61).</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es practicado en todo lugar y en todo momento por los hombres, pero no por las mujeres; porque pertenece a la categoría de mandamientos positivos determinados por el tiempo, del cual las mujeres están exentas. </a:t>
            </a:r>
          </a:p>
          <a:p>
            <a:r>
              <a:rPr lang="es-ES" sz="3000" dirty="0" smtClean="0"/>
              <a:t>Quien lo transgrede y no lee la recitación del Shemá todos los días y todas las noches a la hora que los Sabios fijaron para ello, ha violado este mandamiento positivo. </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Rambán, que su memoria sea bendita (al final del Séfer HaMitzvot, s.v. </a:t>
            </a:r>
            <a:r>
              <a:rPr lang="es-ES" dirty="0" err="1" smtClean="0"/>
              <a:t>ve'atah</a:t>
            </a:r>
            <a:r>
              <a:rPr lang="es-ES" dirty="0" smtClean="0"/>
              <a:t>, </a:t>
            </a:r>
            <a:r>
              <a:rPr lang="es-ES" dirty="0" err="1" smtClean="0"/>
              <a:t>eem</a:t>
            </a:r>
            <a:r>
              <a:rPr lang="es-ES" dirty="0" smtClean="0"/>
              <a:t> </a:t>
            </a:r>
            <a:r>
              <a:rPr lang="es-ES" dirty="0" err="1" smtClean="0"/>
              <a:t>tavin</a:t>
            </a:r>
            <a:r>
              <a:rPr lang="es-ES" dirty="0" smtClean="0"/>
              <a:t>), contó la recitación del Shemá durante el día como un mandamiento y la recitación nocturna como otro en su recuento de los mandamientos. ya que el tiempo de esto no es el tiempo de aquello, y esto no impide que aquello suceda.</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pic>
        <p:nvPicPr>
          <p:cNvPr id="1026" name="Picture 2"/>
          <p:cNvPicPr>
            <a:picLocks noGrp="1" noChangeAspect="1" noChangeArrowheads="1"/>
          </p:cNvPicPr>
          <p:nvPr>
            <p:ph idx="1"/>
          </p:nvPr>
        </p:nvPicPr>
        <p:blipFill>
          <a:blip r:embed="rId4" cstate="print"/>
          <a:srcRect/>
          <a:stretch>
            <a:fillRect/>
          </a:stretch>
        </p:blipFill>
        <p:spPr bwMode="auto">
          <a:xfrm>
            <a:off x="914400" y="1600199"/>
            <a:ext cx="7694468" cy="457508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Halajá 5</a:t>
            </a:r>
          </a:p>
          <a:p>
            <a:r>
              <a:rPr lang="es-ES" sz="3000" dirty="0" smtClean="0"/>
              <a:t>Estudiar </a:t>
            </a:r>
            <a:r>
              <a:rPr lang="es-ES" sz="3000" dirty="0" smtClean="0"/>
              <a:t>la Torá y enseñarla, como dice Deuteronomio 6:7: «Y se las enseñarás a tus hijos». </a:t>
            </a:r>
            <a:endParaRPr lang="es-ES" sz="3000" dirty="0" smtClean="0"/>
          </a:p>
          <a:p>
            <a:r>
              <a:rPr lang="es-ES" sz="3000" dirty="0" smtClean="0"/>
              <a:t>Ponernos </a:t>
            </a:r>
            <a:r>
              <a:rPr lang="es-ES" sz="3000" dirty="0" smtClean="0"/>
              <a:t>tefilín en la cabeza, como dice Deuteronomio 6:8: «Y serán un emblema entre tus ojos». </a:t>
            </a:r>
            <a:endParaRPr lang="es-ES" sz="3000" dirty="0" smtClean="0"/>
          </a:p>
          <a:p>
            <a:r>
              <a:rPr lang="es-ES" sz="3000" dirty="0" smtClean="0"/>
              <a:t>Ponernos </a:t>
            </a:r>
            <a:r>
              <a:rPr lang="es-ES" sz="3000" dirty="0" smtClean="0"/>
              <a:t>tefilín en los brazos, como dice Deuteronomio 6:8: «Y los atarás como una señal en tus brazos». </a:t>
            </a:r>
            <a:endParaRPr lang="es-ES" sz="3000" dirty="0" smtClean="0"/>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Hacer </a:t>
            </a:r>
            <a:r>
              <a:rPr lang="es-ES" dirty="0" smtClean="0"/>
              <a:t>tzitzit, como dice Números 15:38: «Y les harás tzitzit</a:t>
            </a:r>
            <a:r>
              <a:rPr lang="es-ES" dirty="0" smtClean="0"/>
              <a:t>».</a:t>
            </a:r>
          </a:p>
          <a:p>
            <a:r>
              <a:rPr lang="es-ES" dirty="0" smtClean="0"/>
              <a:t>Séfer HaMitzvot, Mandamientos Positivos </a:t>
            </a:r>
            <a:r>
              <a:rPr lang="es-ES" dirty="0" smtClean="0"/>
              <a:t>11:1</a:t>
            </a:r>
          </a:p>
          <a:p>
            <a:r>
              <a:rPr lang="es-ES" dirty="0" smtClean="0"/>
              <a:t>Esto </a:t>
            </a:r>
            <a:r>
              <a:rPr lang="es-ES" dirty="0" smtClean="0"/>
              <a:t>es lo que Él nos ordenó estudiar la Torá y enseñarla. </a:t>
            </a:r>
            <a:endParaRPr lang="es-ES" dirty="0" smtClean="0"/>
          </a:p>
          <a:p>
            <a:r>
              <a:rPr lang="es-ES" dirty="0" smtClean="0"/>
              <a:t>Y </a:t>
            </a:r>
            <a:r>
              <a:rPr lang="es-ES" dirty="0" smtClean="0"/>
              <a:t>esa es Su palabra: «Y se las enseñarás a tus hijos» (Deuteronomio 6:4). </a:t>
            </a:r>
            <a:endParaRPr lang="es-ES" dirty="0" smtClean="0"/>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a:t>
            </a:r>
            <a:r>
              <a:rPr lang="es-ES" dirty="0" smtClean="0"/>
              <a:t>está escrito en el Sifrei (Sifrei Devarim 34:4): «A tus hijos, estos son los discípulos. </a:t>
            </a:r>
            <a:endParaRPr lang="es-ES" dirty="0" smtClean="0"/>
          </a:p>
          <a:p>
            <a:r>
              <a:rPr lang="es-ES" dirty="0" smtClean="0"/>
              <a:t>Porque </a:t>
            </a:r>
            <a:r>
              <a:rPr lang="es-ES" dirty="0" smtClean="0"/>
              <a:t>a los discípulos se les llama hijos, como se afirma (2 Reyes 2:3): «Y surgieron los hijos de los profetas</a:t>
            </a:r>
            <a:r>
              <a:rPr lang="es-ES" dirty="0" smtClean="0"/>
              <a:t>».</a:t>
            </a:r>
          </a:p>
          <a:p>
            <a:r>
              <a:rPr lang="es-ES" dirty="0" smtClean="0"/>
              <a:t>Y allí (Sifrei Devarim 34:1) dice: «Y les enseñarás (shinantam, que aquí se relaciona con la palabra </a:t>
            </a:r>
            <a:r>
              <a:rPr lang="es-ES" b="1" i="1" dirty="0" smtClean="0"/>
              <a:t>shen</a:t>
            </a:r>
            <a:r>
              <a:rPr lang="es-ES" dirty="0" smtClean="0"/>
              <a:t>, diente)»; </a:t>
            </a:r>
            <a:endParaRPr lang="es-ES" dirty="0" smtClean="0"/>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serán </a:t>
            </a:r>
            <a:r>
              <a:rPr lang="es-ES" dirty="0" smtClean="0"/>
              <a:t>agudos en tu boca, de modo que si alguien te pregunta sobre algo, no tartamudees, sino que se lo digas de inmediato. </a:t>
            </a:r>
            <a:endParaRPr lang="es-ES" dirty="0" smtClean="0"/>
          </a:p>
          <a:p>
            <a:r>
              <a:rPr lang="es-ES" dirty="0" smtClean="0"/>
              <a:t>Este </a:t>
            </a:r>
            <a:r>
              <a:rPr lang="es-ES" dirty="0" smtClean="0"/>
              <a:t>mandato ya se repitió varias veces: «Y les enseñarás y a ponerlos en práctica» (Deuteronomio 5:1); «para que aprendan» (Deuteronomio 31:12). </a:t>
            </a:r>
            <a:endParaRPr lang="es-ES" dirty="0" smtClean="0"/>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a:t>
            </a:r>
            <a:r>
              <a:rPr lang="es-ES" dirty="0" smtClean="0"/>
              <a:t>el mandato y la exhortación de este mandamiento ya se han difundido en muchos pasajes del Talmud. </a:t>
            </a:r>
            <a:endParaRPr lang="es-ES" dirty="0" smtClean="0"/>
          </a:p>
          <a:p>
            <a:r>
              <a:rPr lang="es-ES" dirty="0" smtClean="0"/>
              <a:t>Y </a:t>
            </a:r>
            <a:r>
              <a:rPr lang="es-ES" dirty="0" smtClean="0"/>
              <a:t>las mujeres no están obligadas a ello, según Su dicho: "Y se las enseñaréis a vuestros hijos" (Deuteronomio 11:19). Él dice: "vuestros hijos", y no "vuestras hijas", como se explica en la Guemará (Kidushín 30a). </a:t>
            </a:r>
            <a:r>
              <a:rPr lang="es-ES" sz="2800" dirty="0" smtClean="0"/>
              <a:t>(Véase Parashat Vaetjanán; Mishné Torá, Estudio de la Torá 1).</a:t>
            </a:r>
            <a:endParaRPr lang="es-ES" dirty="0" smtClean="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Séfer </a:t>
            </a:r>
            <a:r>
              <a:rPr lang="es-ES" dirty="0" smtClean="0"/>
              <a:t>HaMitzvot, Mandamientos Positivos </a:t>
            </a:r>
            <a:r>
              <a:rPr lang="es-ES" dirty="0" smtClean="0"/>
              <a:t>12:1</a:t>
            </a:r>
          </a:p>
          <a:p>
            <a:r>
              <a:rPr lang="es-ES" dirty="0" smtClean="0"/>
              <a:t>Es </a:t>
            </a:r>
            <a:r>
              <a:rPr lang="es-ES" dirty="0" smtClean="0"/>
              <a:t>decir, Él nos ordenó ponernos tefilín en la cabeza. Y ese es Su dicho: "Y serán como símbolos entre vuestros ojos" (Deuteronomio 6:8). </a:t>
            </a:r>
            <a:endParaRPr lang="es-ES" dirty="0" smtClean="0"/>
          </a:p>
          <a:p>
            <a:r>
              <a:rPr lang="es-ES" dirty="0" smtClean="0"/>
              <a:t>Y </a:t>
            </a:r>
            <a:r>
              <a:rPr lang="es-ES" dirty="0" smtClean="0"/>
              <a:t>este mandamiento ya se ha repetido cuatro veces. </a:t>
            </a:r>
            <a:r>
              <a:rPr lang="es-ES" sz="2800" dirty="0" smtClean="0"/>
              <a:t>(Véase Parashat Bo, Vaetjanán y Ekev; Mishné Torá, Tefilín, Mezuzá y el Rollo de la Torá 1).</a:t>
            </a:r>
            <a:endParaRPr lang="es-ES" dirty="0" smtClean="0"/>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Séfer </a:t>
            </a:r>
            <a:r>
              <a:rPr lang="es-ES" dirty="0" smtClean="0"/>
              <a:t>HaMitzvot, Mandamientos Positivos </a:t>
            </a:r>
            <a:r>
              <a:rPr lang="es-ES" dirty="0" smtClean="0"/>
              <a:t>13:1</a:t>
            </a:r>
          </a:p>
          <a:p>
            <a:r>
              <a:rPr lang="es-ES" dirty="0" smtClean="0"/>
              <a:t>Es </a:t>
            </a:r>
            <a:r>
              <a:rPr lang="es-ES" dirty="0" smtClean="0"/>
              <a:t>decir, Él nos ordenó ponernos tefilín en las manos. </a:t>
            </a:r>
            <a:endParaRPr lang="es-ES" dirty="0" smtClean="0"/>
          </a:p>
          <a:p>
            <a:r>
              <a:rPr lang="es-ES" dirty="0" smtClean="0"/>
              <a:t>Y </a:t>
            </a:r>
            <a:r>
              <a:rPr lang="es-ES" dirty="0" smtClean="0"/>
              <a:t>esa es Su palabra: "Y los atarás como una señal en tu mano" (Deuteronomio 6:8). </a:t>
            </a:r>
            <a:endParaRPr lang="es-ES" dirty="0" smtClean="0"/>
          </a:p>
          <a:p>
            <a:r>
              <a:rPr lang="es-ES" dirty="0" smtClean="0"/>
              <a:t>Y </a:t>
            </a:r>
            <a:r>
              <a:rPr lang="es-ES" dirty="0" smtClean="0"/>
              <a:t>este mandato ya fue repetido cuatro veces. </a:t>
            </a:r>
            <a:endParaRPr lang="es-ES" dirty="0" smtClean="0"/>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Y </a:t>
            </a:r>
            <a:r>
              <a:rPr lang="es-ES" sz="3000" dirty="0" smtClean="0"/>
              <a:t>la prueba de que los tefilín de la cabeza y los de la mano son dos mandamientos es lo que dijeron en la Guemará (Menajot 44a), sorprendidos por quien piensa que uno no se pone los tefilín de la cabeza o los de la mano sin el otro, sino solo si están juntos —y este es el lenguaje de la declaración—: "Quien no tiene dos mandamientos, ¿no debería también cumplir el único mandamiento?". </a:t>
            </a:r>
            <a:endParaRPr lang="es-ES" sz="3000" dirty="0" smtClean="0"/>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sz="3000" dirty="0" smtClean="0"/>
              <a:t>Esto </a:t>
            </a:r>
            <a:r>
              <a:rPr lang="es-ES" sz="3000" dirty="0" smtClean="0"/>
              <a:t>significa decir: quien no puede cumplir dos mandamientos, ¿no debería cumplir uno? </a:t>
            </a:r>
            <a:endParaRPr lang="es-ES" sz="3000" dirty="0" smtClean="0"/>
          </a:p>
          <a:p>
            <a:r>
              <a:rPr lang="es-ES" sz="3000" dirty="0" smtClean="0"/>
              <a:t>Ese </a:t>
            </a:r>
            <a:r>
              <a:rPr lang="es-ES" sz="3000" dirty="0" smtClean="0"/>
              <a:t>no es el caso, sino que debe cumplir el único mandamiento que se le presente. Por lo tanto, debe ponerse cualquiera de los dos que se le presente. He aquí, se les ha aclarado que llamaron a los tefilín de la mano y a los de la cabeza dos mandamientos. </a:t>
            </a:r>
            <a:endParaRPr lang="es-ES" sz="3000" dirty="0" smtClean="0"/>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a:t>
            </a:r>
            <a:r>
              <a:rPr lang="es-ES" dirty="0" smtClean="0"/>
              <a:t>estos dos mandamientos no son obligatorios para las mujeres debido a Su, exaltado sea, quien dijo, como razón de su obligación: "Para que la Torá del Señor esté en tu boca" (Éxodo 13:9). </a:t>
            </a:r>
            <a:endParaRPr lang="es-ES" dirty="0" smtClean="0"/>
          </a:p>
          <a:p>
            <a:r>
              <a:rPr lang="es-ES" dirty="0" smtClean="0"/>
              <a:t>Y </a:t>
            </a:r>
            <a:r>
              <a:rPr lang="es-ES" dirty="0" smtClean="0"/>
              <a:t>las mujeres no están obligadas a estudiar la Torá. </a:t>
            </a:r>
            <a:endParaRPr lang="es-ES" dirty="0" smtClean="0"/>
          </a:p>
          <a:p>
            <a:r>
              <a:rPr lang="es-ES" dirty="0" smtClean="0"/>
              <a:t>Y </a:t>
            </a:r>
            <a:r>
              <a:rPr lang="es-ES" dirty="0" smtClean="0"/>
              <a:t>así lo explicaron en la </a:t>
            </a:r>
            <a:r>
              <a:rPr lang="es-ES" dirty="0" smtClean="0"/>
              <a:t>Mejiltá. </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De </a:t>
            </a:r>
            <a:r>
              <a:rPr lang="es-ES" dirty="0" smtClean="0"/>
              <a:t>igual manera, explicaron todas las regulaciones de estos dos mandamientos en el cuarto capítulo de Menajot. (Véase Parashat Bo, </a:t>
            </a:r>
            <a:r>
              <a:rPr lang="es-ES" dirty="0" smtClean="0"/>
              <a:t>Vaetjanán </a:t>
            </a:r>
            <a:r>
              <a:rPr lang="es-ES" dirty="0" smtClean="0"/>
              <a:t>y Ekev; Mishné Torá, Tefilín, Mezuzá y el Rollo de la Torá 1</a:t>
            </a:r>
            <a:r>
              <a:rPr lang="es-ES" dirty="0" smtClean="0"/>
              <a:t>).</a:t>
            </a:r>
          </a:p>
          <a:p>
            <a:r>
              <a:rPr lang="es-ES" dirty="0" smtClean="0"/>
              <a:t>Séfer </a:t>
            </a:r>
            <a:r>
              <a:rPr lang="es-ES" dirty="0" smtClean="0"/>
              <a:t>HaMitzvot, Mandamientos Positivos 14:1Es decir, Él nos ordenó hacer tzitzit (flecos). </a:t>
            </a:r>
            <a:endParaRPr lang="es-ES" dirty="0" smtClean="0"/>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Y </a:t>
            </a:r>
            <a:r>
              <a:rPr lang="es-ES" dirty="0" smtClean="0"/>
              <a:t>eso es Suyo, exaltado sea, al decir: "Para que se hagan flecos [...] que se fijen al fleco en cada esquina" (Números 15:38). </a:t>
            </a:r>
            <a:endParaRPr lang="es-ES" dirty="0" smtClean="0"/>
          </a:p>
          <a:p>
            <a:r>
              <a:rPr lang="es-ES" dirty="0" smtClean="0"/>
              <a:t>Y </a:t>
            </a:r>
            <a:r>
              <a:rPr lang="es-ES" dirty="0" smtClean="0"/>
              <a:t>[los dos colores de las cuerdas] no se consideran dos mandamientos, aunque nuestro entendimiento principal es que el azul-púrpura no impide al blanco, ni el blanco impide al azul-púrpura. </a:t>
            </a:r>
            <a:endParaRPr lang="es-ES" dirty="0" smtClean="0"/>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Pues </a:t>
            </a:r>
            <a:r>
              <a:rPr lang="es-ES" dirty="0" smtClean="0"/>
              <a:t>dice el Sifrei: «Es posible que sean dos mandamientos, el mandamiento del blanco y el mandamiento del azul-púrpura. [Por lo tanto] aprendemos a decir (Números 15:39): 'Ese será tu tzitzit'; es un solo mandamiento, no dos mandamientos». Y las mujeres no están obligadas a ello, como se explica en el primer capítulo de Kidushín (Kidushín 33b). </a:t>
            </a:r>
            <a:endParaRPr lang="es-ES" dirty="0" smtClean="0"/>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r>
              <a:rPr lang="es-ES" dirty="0" smtClean="0"/>
              <a:t>Las </a:t>
            </a:r>
            <a:r>
              <a:rPr lang="es-ES" dirty="0" smtClean="0"/>
              <a:t>normas de este mandamiento ya se explicaron en el cuarto capítulo de Menajot. (Véase Parashat Shelaj; Mishné Torá, Franjas 1).</a:t>
            </a:r>
            <a:endParaRPr lang="es-ES" dirty="0" smtClean="0"/>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cstate="print">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4"/>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5"/>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lvl="0" indent="0">
              <a:lnSpc>
                <a:spcPct val="90000"/>
              </a:lnSpc>
              <a:spcBef>
                <a:spcPts val="400"/>
              </a:spcBef>
              <a:buSzPts val="1800"/>
            </a:pPr>
            <a:r>
              <a:rPr lang="es-ES" sz="1800" smtClean="0"/>
              <a:t>23 </a:t>
            </a:r>
            <a:r>
              <a:rPr lang="es-ES" sz="1800" dirty="0" smtClean="0"/>
              <a:t>de </a:t>
            </a:r>
            <a:r>
              <a:rPr lang="es-ES" sz="1800" dirty="0" err="1" smtClean="0"/>
              <a:t>Sivan</a:t>
            </a:r>
            <a:r>
              <a:rPr lang="es-ES" sz="1800" dirty="0" smtClean="0"/>
              <a:t>, </a:t>
            </a:r>
            <a:r>
              <a:rPr lang="es-ES" sz="1800" dirty="0" smtClean="0"/>
              <a:t>5785  –  </a:t>
            </a:r>
            <a:r>
              <a:rPr lang="es-ES" sz="1800" dirty="0" smtClean="0"/>
              <a:t>Junio 19, </a:t>
            </a:r>
            <a:r>
              <a:rPr lang="es-ES" sz="1800" dirty="0" smtClean="0"/>
              <a:t>2025- Monsey New York</a:t>
            </a:r>
            <a:endParaRPr lang="es-ES" sz="1800" dirty="0"/>
          </a:p>
        </p:txBody>
      </p:sp>
      <p:pic>
        <p:nvPicPr>
          <p:cNvPr id="6" name="Picture 2"/>
          <p:cNvPicPr>
            <a:picLocks noChangeAspect="1" noChangeArrowheads="1"/>
          </p:cNvPicPr>
          <p:nvPr/>
        </p:nvPicPr>
        <p:blipFill>
          <a:blip r:embed="rId6" cstate="print"/>
          <a:srcRect/>
          <a:stretch>
            <a:fillRect/>
          </a:stretch>
        </p:blipFill>
        <p:spPr bwMode="auto">
          <a:xfrm>
            <a:off x="2084388" y="152400"/>
            <a:ext cx="4619625" cy="16002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82091</TotalTime>
  <Words>8145</Words>
  <Application>Microsoft Office PowerPoint</Application>
  <PresentationFormat>Presentación en pantalla (4:3)</PresentationFormat>
  <Paragraphs>552</Paragraphs>
  <Slides>127</Slides>
  <Notes>126</Notes>
  <HiddenSlides>0</HiddenSlides>
  <MMClips>0</MMClips>
  <ScaleCrop>false</ScaleCrop>
  <HeadingPairs>
    <vt:vector size="4" baseType="variant">
      <vt:variant>
        <vt:lpstr>Tema</vt:lpstr>
      </vt:variant>
      <vt:variant>
        <vt:i4>1</vt:i4>
      </vt:variant>
      <vt:variant>
        <vt:lpstr>Títulos de diapositiva</vt:lpstr>
      </vt:variant>
      <vt:variant>
        <vt:i4>127</vt:i4>
      </vt:variant>
    </vt:vector>
  </HeadingPairs>
  <TitlesOfParts>
    <vt:vector size="128" baseType="lpstr">
      <vt:lpstr>Solsticio</vt:lpstr>
      <vt:lpstr> </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Diapositiva 127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ALVARO ELIYAHU BAYONAH</cp:lastModifiedBy>
  <cp:revision>2726</cp:revision>
  <dcterms:created xsi:type="dcterms:W3CDTF">2013-10-13T19:31:46Z</dcterms:created>
  <dcterms:modified xsi:type="dcterms:W3CDTF">2025-06-19T21:48:16Z</dcterms:modified>
</cp:coreProperties>
</file>