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Default Extension="jpeg" ContentType="image/jpeg"/>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89"/>
  </p:notesMasterIdLst>
  <p:handoutMasterIdLst>
    <p:handoutMasterId r:id="rId190"/>
  </p:handoutMasterIdLst>
  <p:sldIdLst>
    <p:sldId id="256" r:id="rId2"/>
    <p:sldId id="708" r:id="rId3"/>
    <p:sldId id="297" r:id="rId4"/>
    <p:sldId id="1403" r:id="rId5"/>
    <p:sldId id="1404" r:id="rId6"/>
    <p:sldId id="1405" r:id="rId7"/>
    <p:sldId id="1406" r:id="rId8"/>
    <p:sldId id="1407" r:id="rId9"/>
    <p:sldId id="1408" r:id="rId10"/>
    <p:sldId id="1409" r:id="rId11"/>
    <p:sldId id="1410" r:id="rId12"/>
    <p:sldId id="1411" r:id="rId13"/>
    <p:sldId id="1412" r:id="rId14"/>
    <p:sldId id="1413" r:id="rId15"/>
    <p:sldId id="1414" r:id="rId16"/>
    <p:sldId id="1415" r:id="rId17"/>
    <p:sldId id="1416" r:id="rId18"/>
    <p:sldId id="1417" r:id="rId19"/>
    <p:sldId id="1418" r:id="rId20"/>
    <p:sldId id="1419" r:id="rId21"/>
    <p:sldId id="1420" r:id="rId22"/>
    <p:sldId id="1421" r:id="rId23"/>
    <p:sldId id="1555" r:id="rId24"/>
    <p:sldId id="1429" r:id="rId25"/>
    <p:sldId id="1558" r:id="rId26"/>
    <p:sldId id="1559" r:id="rId27"/>
    <p:sldId id="1560" r:id="rId28"/>
    <p:sldId id="1561" r:id="rId29"/>
    <p:sldId id="1562" r:id="rId30"/>
    <p:sldId id="1563" r:id="rId31"/>
    <p:sldId id="1564" r:id="rId32"/>
    <p:sldId id="1565" r:id="rId33"/>
    <p:sldId id="1566" r:id="rId34"/>
    <p:sldId id="1567" r:id="rId35"/>
    <p:sldId id="1568" r:id="rId36"/>
    <p:sldId id="1569" r:id="rId37"/>
    <p:sldId id="1570" r:id="rId38"/>
    <p:sldId id="1571" r:id="rId39"/>
    <p:sldId id="1572" r:id="rId40"/>
    <p:sldId id="1573" r:id="rId41"/>
    <p:sldId id="1574" r:id="rId42"/>
    <p:sldId id="1575" r:id="rId43"/>
    <p:sldId id="1576" r:id="rId44"/>
    <p:sldId id="1577" r:id="rId45"/>
    <p:sldId id="1578" r:id="rId46"/>
    <p:sldId id="1579" r:id="rId47"/>
    <p:sldId id="1580" r:id="rId48"/>
    <p:sldId id="1581" r:id="rId49"/>
    <p:sldId id="1582" r:id="rId50"/>
    <p:sldId id="1583" r:id="rId51"/>
    <p:sldId id="1584" r:id="rId52"/>
    <p:sldId id="1585" r:id="rId53"/>
    <p:sldId id="1586" r:id="rId54"/>
    <p:sldId id="1587" r:id="rId55"/>
    <p:sldId id="1588" r:id="rId56"/>
    <p:sldId id="1589" r:id="rId57"/>
    <p:sldId id="1590" r:id="rId58"/>
    <p:sldId id="1591" r:id="rId59"/>
    <p:sldId id="1557" r:id="rId60"/>
    <p:sldId id="1556" r:id="rId61"/>
    <p:sldId id="1520" r:id="rId62"/>
    <p:sldId id="1521" r:id="rId63"/>
    <p:sldId id="1522" r:id="rId64"/>
    <p:sldId id="1523" r:id="rId65"/>
    <p:sldId id="1524" r:id="rId66"/>
    <p:sldId id="1525" r:id="rId67"/>
    <p:sldId id="1526" r:id="rId68"/>
    <p:sldId id="1527" r:id="rId69"/>
    <p:sldId id="1528" r:id="rId70"/>
    <p:sldId id="1529" r:id="rId71"/>
    <p:sldId id="1530" r:id="rId72"/>
    <p:sldId id="1531" r:id="rId73"/>
    <p:sldId id="1532" r:id="rId74"/>
    <p:sldId id="1533" r:id="rId75"/>
    <p:sldId id="1534" r:id="rId76"/>
    <p:sldId id="1535" r:id="rId77"/>
    <p:sldId id="1536" r:id="rId78"/>
    <p:sldId id="1537" r:id="rId79"/>
    <p:sldId id="1538" r:id="rId80"/>
    <p:sldId id="1539" r:id="rId81"/>
    <p:sldId id="1540" r:id="rId82"/>
    <p:sldId id="1541" r:id="rId83"/>
    <p:sldId id="1542" r:id="rId84"/>
    <p:sldId id="1543" r:id="rId85"/>
    <p:sldId id="1544" r:id="rId86"/>
    <p:sldId id="1545" r:id="rId87"/>
    <p:sldId id="1546" r:id="rId88"/>
    <p:sldId id="1547" r:id="rId89"/>
    <p:sldId id="1548" r:id="rId90"/>
    <p:sldId id="1549" r:id="rId91"/>
    <p:sldId id="1550" r:id="rId92"/>
    <p:sldId id="1551" r:id="rId93"/>
    <p:sldId id="1552" r:id="rId94"/>
    <p:sldId id="1553" r:id="rId95"/>
    <p:sldId id="1554" r:id="rId96"/>
    <p:sldId id="1519" r:id="rId97"/>
    <p:sldId id="1497" r:id="rId98"/>
    <p:sldId id="1499" r:id="rId99"/>
    <p:sldId id="1500" r:id="rId100"/>
    <p:sldId id="1501" r:id="rId101"/>
    <p:sldId id="1502" r:id="rId102"/>
    <p:sldId id="1503" r:id="rId103"/>
    <p:sldId id="1504" r:id="rId104"/>
    <p:sldId id="1505" r:id="rId105"/>
    <p:sldId id="1506" r:id="rId106"/>
    <p:sldId id="1507" r:id="rId107"/>
    <p:sldId id="1508" r:id="rId108"/>
    <p:sldId id="1509" r:id="rId109"/>
    <p:sldId id="1510" r:id="rId110"/>
    <p:sldId id="1511" r:id="rId111"/>
    <p:sldId id="1512" r:id="rId112"/>
    <p:sldId id="1513" r:id="rId113"/>
    <p:sldId id="1515" r:id="rId114"/>
    <p:sldId id="1514" r:id="rId115"/>
    <p:sldId id="1516" r:id="rId116"/>
    <p:sldId id="1518" r:id="rId117"/>
    <p:sldId id="1517" r:id="rId118"/>
    <p:sldId id="1498" r:id="rId119"/>
    <p:sldId id="1477" r:id="rId120"/>
    <p:sldId id="1478" r:id="rId121"/>
    <p:sldId id="1479" r:id="rId122"/>
    <p:sldId id="1480" r:id="rId123"/>
    <p:sldId id="1481" r:id="rId124"/>
    <p:sldId id="1482" r:id="rId125"/>
    <p:sldId id="1483" r:id="rId126"/>
    <p:sldId id="1484" r:id="rId127"/>
    <p:sldId id="1485" r:id="rId128"/>
    <p:sldId id="1486" r:id="rId129"/>
    <p:sldId id="1487" r:id="rId130"/>
    <p:sldId id="1488" r:id="rId131"/>
    <p:sldId id="1489" r:id="rId132"/>
    <p:sldId id="1490" r:id="rId133"/>
    <p:sldId id="1491" r:id="rId134"/>
    <p:sldId id="1492" r:id="rId135"/>
    <p:sldId id="1493" r:id="rId136"/>
    <p:sldId id="1494" r:id="rId137"/>
    <p:sldId id="1495" r:id="rId138"/>
    <p:sldId id="1496" r:id="rId139"/>
    <p:sldId id="1476" r:id="rId140"/>
    <p:sldId id="1448" r:id="rId141"/>
    <p:sldId id="1449" r:id="rId142"/>
    <p:sldId id="1450" r:id="rId143"/>
    <p:sldId id="1451" r:id="rId144"/>
    <p:sldId id="1452" r:id="rId145"/>
    <p:sldId id="1453" r:id="rId146"/>
    <p:sldId id="1454" r:id="rId147"/>
    <p:sldId id="1455" r:id="rId148"/>
    <p:sldId id="1456" r:id="rId149"/>
    <p:sldId id="1457" r:id="rId150"/>
    <p:sldId id="1458" r:id="rId151"/>
    <p:sldId id="1459" r:id="rId152"/>
    <p:sldId id="1460" r:id="rId153"/>
    <p:sldId id="1461" r:id="rId154"/>
    <p:sldId id="1462" r:id="rId155"/>
    <p:sldId id="1463" r:id="rId156"/>
    <p:sldId id="1464" r:id="rId157"/>
    <p:sldId id="1466" r:id="rId158"/>
    <p:sldId id="1467" r:id="rId159"/>
    <p:sldId id="1468" r:id="rId160"/>
    <p:sldId id="1469" r:id="rId161"/>
    <p:sldId id="1470" r:id="rId162"/>
    <p:sldId id="1471" r:id="rId163"/>
    <p:sldId id="1472" r:id="rId164"/>
    <p:sldId id="1473" r:id="rId165"/>
    <p:sldId id="1474" r:id="rId166"/>
    <p:sldId id="1475" r:id="rId167"/>
    <p:sldId id="1447" r:id="rId168"/>
    <p:sldId id="1430" r:id="rId169"/>
    <p:sldId id="1431" r:id="rId170"/>
    <p:sldId id="1432" r:id="rId171"/>
    <p:sldId id="1433" r:id="rId172"/>
    <p:sldId id="1434" r:id="rId173"/>
    <p:sldId id="1435" r:id="rId174"/>
    <p:sldId id="1436" r:id="rId175"/>
    <p:sldId id="1437" r:id="rId176"/>
    <p:sldId id="1438" r:id="rId177"/>
    <p:sldId id="1439" r:id="rId178"/>
    <p:sldId id="1440" r:id="rId179"/>
    <p:sldId id="1441" r:id="rId180"/>
    <p:sldId id="1442" r:id="rId181"/>
    <p:sldId id="1443" r:id="rId182"/>
    <p:sldId id="1444" r:id="rId183"/>
    <p:sldId id="1445" r:id="rId184"/>
    <p:sldId id="1446" r:id="rId185"/>
    <p:sldId id="1422" r:id="rId186"/>
    <p:sldId id="1423" r:id="rId187"/>
    <p:sldId id="296" r:id="rId18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4" autoAdjust="0"/>
    <p:restoredTop sz="94859" autoAdjust="0"/>
  </p:normalViewPr>
  <p:slideViewPr>
    <p:cSldViewPr snapToGrid="0">
      <p:cViewPr>
        <p:scale>
          <a:sx n="80" d="100"/>
          <a:sy n="80" d="100"/>
        </p:scale>
        <p:origin x="-63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7/07/2025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220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71302" y="1709057"/>
            <a:ext cx="7297738" cy="4452938"/>
          </a:xfrm>
          <a:prstGeom prst="rect">
            <a:avLst/>
          </a:prstGeom>
          <a:noFill/>
          <a:ln>
            <a:noFill/>
          </a:ln>
        </p:spPr>
      </p:pic>
      <p:sp>
        <p:nvSpPr>
          <p:cNvPr id="91" name="Shape 91"/>
          <p:cNvSpPr txBox="1"/>
          <p:nvPr/>
        </p:nvSpPr>
        <p:spPr>
          <a:xfrm>
            <a:off x="685800" y="2802577"/>
            <a:ext cx="7772400" cy="1007423"/>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BALAK</a:t>
            </a:r>
          </a:p>
          <a:p>
            <a:pPr lvl="0" algn="ctr">
              <a:lnSpc>
                <a:spcPct val="90000"/>
              </a:lnSpc>
            </a:pPr>
            <a:r>
              <a:rPr lang="es-CO" sz="2400" dirty="0" smtClean="0">
                <a:latin typeface="Bookman Old Style" pitchFamily="18" charset="0"/>
              </a:rPr>
              <a:t>Mirando </a:t>
            </a:r>
            <a:r>
              <a:rPr lang="es-CO" sz="2400" smtClean="0">
                <a:latin typeface="Bookman Old Style" pitchFamily="18" charset="0"/>
              </a:rPr>
              <a:t>a Través </a:t>
            </a:r>
            <a:r>
              <a:rPr lang="es-CO" sz="2400" dirty="0" smtClean="0">
                <a:latin typeface="Bookman Old Style" pitchFamily="18" charset="0"/>
              </a:rPr>
              <a:t>de los Ojos de una Burra</a:t>
            </a:r>
            <a:endParaRPr lang="es-CO" sz="2400" dirty="0" smtClean="0">
              <a:latin typeface="Calibri"/>
              <a:ea typeface="Calibri"/>
              <a:cs typeface="Calibri"/>
              <a:sym typeface="Calibri"/>
            </a:endParaRPr>
          </a:p>
        </p:txBody>
      </p:sp>
      <p:sp>
        <p:nvSpPr>
          <p:cNvPr id="92" name="Shape 92"/>
          <p:cNvSpPr txBox="1"/>
          <p:nvPr/>
        </p:nvSpPr>
        <p:spPr>
          <a:xfrm>
            <a:off x="1371600" y="4453246"/>
            <a:ext cx="6400800" cy="1638796"/>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1211283" y="184543"/>
            <a:ext cx="6625868" cy="2264361"/>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latin typeface="Bookman Old Style" pitchFamily="18" charset="0"/>
                <a:cs typeface="Calibri" pitchFamily="34" charset="0"/>
              </a:rPr>
              <a:t>PARASHA BAMIDBAR BALAK</a:t>
            </a:r>
            <a:endParaRPr sz="28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b="1" i="1" dirty="0" smtClean="0"/>
              <a:t>Ma ahabtí torateja kol hayom hi sijati.</a:t>
            </a:r>
          </a:p>
          <a:p>
            <a:r>
              <a:rPr lang="es-ES" sz="2800" b="1" i="1" dirty="0" smtClean="0"/>
              <a:t>Meoyebay tejajemeni mitzvoteja ki leolam hi li</a:t>
            </a:r>
          </a:p>
          <a:p>
            <a:r>
              <a:rPr lang="es-ES" sz="2800" b="1" i="1" dirty="0" smtClean="0"/>
              <a:t>Ner leragli debareja veor lintibati.</a:t>
            </a:r>
            <a:endParaRPr lang="en-US" sz="2800" b="1" i="1" dirty="0"/>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3200" dirty="0">
                <a:latin typeface="Calibri" pitchFamily="34" charset="0"/>
                <a:cs typeface="Calibri" pitchFamily="34" charset="0"/>
              </a:rPr>
              <a:t>PARASHA </a:t>
            </a:r>
            <a:r>
              <a:rPr lang="es-ES" sz="3200" dirty="0" smtClean="0">
                <a:latin typeface="Calibri" pitchFamily="34" charset="0"/>
                <a:cs typeface="Calibri" pitchFamily="34" charset="0"/>
              </a:rPr>
              <a:t>BAMIDBAR -BALAK</a:t>
            </a:r>
            <a:endParaRPr sz="3200" dirty="0">
              <a:latin typeface="Calibri" pitchFamily="34" charset="0"/>
              <a:cs typeface="Calibri" pitchFamily="34"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1028700" y="1404938"/>
            <a:ext cx="7086600" cy="404812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Bookman Old Style" pitchFamily="18"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Números 22: 2 – 25: 9 </a:t>
            </a:r>
            <a:r>
              <a:rPr lang="es-CO" sz="2400" b="1" noProof="1" smtClean="0">
                <a:latin typeface="Bookman Old Style" pitchFamily="18" charset="0"/>
              </a:rPr>
              <a:t>y Mija 5: 6 – 6: 8</a:t>
            </a:r>
          </a:p>
          <a:p>
            <a:r>
              <a:rPr lang="es-ES" b="1" dirty="0" smtClean="0">
                <a:latin typeface="Bookman Old Style" pitchFamily="18" charset="0"/>
                <a:hlinkClick r:id="rId3"/>
              </a:rPr>
              <a:t>22:2</a:t>
            </a:r>
            <a:r>
              <a:rPr lang="es-ES" b="1" dirty="0" smtClean="0">
                <a:latin typeface="Bookman Old Style" pitchFamily="18" charset="0"/>
              </a:rPr>
              <a:t>  </a:t>
            </a:r>
            <a:r>
              <a:rPr lang="es-ES" dirty="0" err="1" smtClean="0">
                <a:latin typeface="Bookman Old Style" pitchFamily="18" charset="0"/>
              </a:rPr>
              <a:t>Vayar</a:t>
            </a:r>
            <a:r>
              <a:rPr lang="es-ES" dirty="0" smtClean="0">
                <a:latin typeface="Bookman Old Style" pitchFamily="18" charset="0"/>
              </a:rPr>
              <a:t> Balak ben-</a:t>
            </a:r>
            <a:r>
              <a:rPr lang="es-ES" dirty="0" err="1" smtClean="0">
                <a:latin typeface="Bookman Old Style" pitchFamily="18" charset="0"/>
              </a:rPr>
              <a:t>Tsipor</a:t>
            </a:r>
            <a:r>
              <a:rPr lang="es-ES" dirty="0" smtClean="0">
                <a:latin typeface="Bookman Old Style" pitchFamily="18" charset="0"/>
              </a:rPr>
              <a:t> et kol-asher-</a:t>
            </a:r>
            <a:r>
              <a:rPr lang="es-ES" dirty="0" err="1" smtClean="0">
                <a:latin typeface="Bookman Old Style" pitchFamily="18" charset="0"/>
              </a:rPr>
              <a:t>asah</a:t>
            </a:r>
            <a:r>
              <a:rPr lang="es-ES" dirty="0" smtClean="0">
                <a:latin typeface="Bookman Old Style" pitchFamily="18" charset="0"/>
              </a:rPr>
              <a:t> </a:t>
            </a:r>
            <a:r>
              <a:rPr lang="es-ES" dirty="0" err="1" smtClean="0">
                <a:latin typeface="Bookman Old Style" pitchFamily="18" charset="0"/>
              </a:rPr>
              <a:t>Yisra'el</a:t>
            </a:r>
            <a:r>
              <a:rPr lang="es-ES" dirty="0" smtClean="0">
                <a:latin typeface="Bookman Old Style" pitchFamily="18" charset="0"/>
              </a:rPr>
              <a:t> la-</a:t>
            </a:r>
            <a:r>
              <a:rPr lang="es-ES" dirty="0" err="1" smtClean="0">
                <a:latin typeface="Bookman Old Style" pitchFamily="18" charset="0"/>
              </a:rPr>
              <a:t>Emori</a:t>
            </a:r>
            <a:r>
              <a:rPr lang="es-ES" dirty="0" smtClean="0">
                <a:latin typeface="Bookman Old Style" pitchFamily="18" charset="0"/>
              </a:rPr>
              <a:t>.</a:t>
            </a:r>
          </a:p>
          <a:p>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Y vio Balac, hijo de </a:t>
            </a:r>
            <a:r>
              <a:rPr lang="es-ES" dirty="0" err="1" smtClean="0">
                <a:latin typeface="Bookman Old Style" pitchFamily="18" charset="0"/>
              </a:rPr>
              <a:t>Tzippor</a:t>
            </a:r>
            <a:r>
              <a:rPr lang="es-ES" dirty="0" smtClean="0">
                <a:latin typeface="Bookman Old Style" pitchFamily="18" charset="0"/>
              </a:rPr>
              <a:t>, todo lo que había hecho Israel al </a:t>
            </a:r>
            <a:r>
              <a:rPr lang="es-ES" dirty="0" err="1" smtClean="0">
                <a:latin typeface="Bookman Old Style" pitchFamily="18" charset="0"/>
              </a:rPr>
              <a:t>emoreo</a:t>
            </a:r>
            <a:r>
              <a:rPr lang="es-ES" dirty="0" smtClean="0">
                <a:latin typeface="Bookman Old Style" pitchFamily="18" charset="0"/>
              </a:rPr>
              <a:t>.</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ES" dirty="0" smtClean="0">
                <a:latin typeface="Bookman Old Style" pitchFamily="18" charset="0"/>
              </a:rPr>
              <a:t>En esta parte de la Torá, Balac, quien es el rey de Moab, le pide a Balaam, considerado un profeta para la naciones, que maldiga a los israelitas después de verlos derrotar a varias naciones en la batalla. </a:t>
            </a:r>
          </a:p>
          <a:p>
            <a:r>
              <a:rPr lang="es-ES" dirty="0" smtClean="0">
                <a:latin typeface="Bookman Old Style" pitchFamily="18" charset="0"/>
              </a:rPr>
              <a:t>El burro de Balaam ve a un ángel de Dios y se niega a seguir adelante.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ES" dirty="0" smtClean="0">
                <a:latin typeface="Bookman Old Style" pitchFamily="18" charset="0"/>
              </a:rPr>
              <a:t>Balaam golpea el burro. </a:t>
            </a:r>
          </a:p>
          <a:p>
            <a:r>
              <a:rPr lang="es-ES" dirty="0" smtClean="0">
                <a:latin typeface="Bookman Old Style" pitchFamily="18" charset="0"/>
              </a:rPr>
              <a:t>Dios habla por la boca del asno para decirle que no maldiga a los israelitas. </a:t>
            </a:r>
          </a:p>
          <a:p>
            <a:r>
              <a:rPr lang="es-ES" dirty="0" smtClean="0">
                <a:latin typeface="Bookman Old Style" pitchFamily="18" charset="0"/>
              </a:rPr>
              <a:t>En lugar de maldecir a los israelitas, Balaam los bendice.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400" dirty="0" smtClean="0">
                <a:latin typeface="Bookman Old Style" pitchFamily="18" charset="0"/>
              </a:rPr>
              <a:t>Fuente: MJL</a:t>
            </a:r>
          </a:p>
          <a:p>
            <a:r>
              <a:rPr lang="es-ES" sz="2800" dirty="0" smtClean="0">
                <a:latin typeface="Bookman Old Style" pitchFamily="18" charset="0"/>
              </a:rPr>
              <a:t>María y Aarón mueren, y Moisés y los israelitas deben luchar contra los edomitas, cananeos, emoritas y amorreos para continuar hacia la tierra prometida de Dios. </a:t>
            </a:r>
          </a:p>
          <a:p>
            <a:r>
              <a:rPr lang="es-ES" sz="2800" dirty="0" smtClean="0">
                <a:latin typeface="Bookman Old Style" pitchFamily="18" charset="0"/>
              </a:rPr>
              <a:t>Cada vez Dios ayuda a los hijos de Israel a ganar. </a:t>
            </a:r>
          </a:p>
          <a:p>
            <a:r>
              <a:rPr lang="es-ES" sz="2800" dirty="0" smtClean="0">
                <a:latin typeface="Bookman Old Style" pitchFamily="18" charset="0"/>
              </a:rPr>
              <a:t>Ahora, Balak, el rey de Moab, vio cómo los hebreos habían ganado estas guerras.</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Balac envía mensajeros a Balaam, hijo de Beor, para contarle sobre los poderosos hebreos: “Ven con nosotros Balaam para maldecir a estos hebreos. </a:t>
            </a:r>
          </a:p>
          <a:p>
            <a:r>
              <a:rPr lang="es-ES" sz="2800" dirty="0" smtClean="0">
                <a:latin typeface="Bookman Old Style" pitchFamily="18" charset="0"/>
              </a:rPr>
              <a:t>Sabemos que a quien bendigas tú Balaam, es bendecido y a quien maldigas, es maldecido".</a:t>
            </a:r>
          </a:p>
          <a:p>
            <a:r>
              <a:rPr lang="es-ES" sz="2800" dirty="0" smtClean="0">
                <a:latin typeface="Bookman Old Style" pitchFamily="18" charset="0"/>
              </a:rPr>
              <a:t>Balaam respondió. Pasen la noche aquí. Dios me hablará y luego les daré una respuesta".</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Más tarde, Dios le dijo a Balaam:" ¿Quiénes son estas personas?“</a:t>
            </a:r>
          </a:p>
          <a:p>
            <a:r>
              <a:rPr lang="es-ES" dirty="0" smtClean="0">
                <a:latin typeface="Bookman Old Style" pitchFamily="18" charset="0"/>
              </a:rPr>
              <a:t>Balaam respondió: “Balak ha enviado mensajeros para pedirme que maldiga a los hebreos y los saque". </a:t>
            </a:r>
          </a:p>
          <a:p>
            <a:r>
              <a:rPr lang="es-ES" dirty="0" smtClean="0">
                <a:latin typeface="Bookman Old Style" pitchFamily="18" charset="0"/>
              </a:rPr>
              <a:t>Dios dice a Balaam. "No. ¡No vayas con ellos! </a:t>
            </a:r>
            <a:r>
              <a:rPr lang="es-ES" b="1" i="1" dirty="0" smtClean="0">
                <a:latin typeface="Bookman Old Style" pitchFamily="18" charset="0"/>
              </a:rPr>
              <a:t>No maldecirás a los hebreos porque son bendecidos</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Balaam dijo a los mensajeros que no. </a:t>
            </a:r>
          </a:p>
          <a:p>
            <a:r>
              <a:rPr lang="es-ES" sz="2800" dirty="0" smtClean="0">
                <a:latin typeface="Bookman Old Style" pitchFamily="18" charset="0"/>
              </a:rPr>
              <a:t>Cuando Balac escuchó la respuesta de Balaam, envió a mensajeros más importantes para pedirle que maldijera a los hebreos. Pero Balaam diría: “Aunque Balac me diera su casa llena de plata y oro, no puedo ir contra la palabra de Dios. Y ahora, quédense y averiguaré qué más dice Dios.“</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Esta vez, Dios le dice a Balaam: “Puedes ir, pero haz solo lo que yo te diga que hagas”.</a:t>
            </a:r>
          </a:p>
          <a:p>
            <a:r>
              <a:rPr lang="es-ES" sz="2800" dirty="0" smtClean="0">
                <a:latin typeface="Bookman Old Style" pitchFamily="18" charset="0"/>
              </a:rPr>
              <a:t>Por la mañana, Balaam ensilló su burro y se fue con los oficiales de Balac. </a:t>
            </a:r>
          </a:p>
          <a:p>
            <a:r>
              <a:rPr lang="es-ES" sz="2800" dirty="0" smtClean="0">
                <a:latin typeface="Bookman Old Style" pitchFamily="18" charset="0"/>
              </a:rPr>
              <a:t>La ira de Dios estalla cuando Balaam se va, así que un ángel de Dios se para en el camino y lo detiene. La burra de Balaam ve al ángel de Dios de pie con una espada en la mano y gira hacia el otro lado.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Balaam golpea la burra para volver a ponerla en el camino. </a:t>
            </a:r>
          </a:p>
          <a:p>
            <a:r>
              <a:rPr lang="es-ES" dirty="0" smtClean="0">
                <a:latin typeface="Bookman Old Style" pitchFamily="18" charset="0"/>
              </a:rPr>
              <a:t>Tres veces este ángel aleja al burro del camino y tres veces Balaam golpea a su burro con ira.</a:t>
            </a:r>
          </a:p>
          <a:p>
            <a:r>
              <a:rPr lang="es-ES" dirty="0" smtClean="0">
                <a:latin typeface="Bookman Old Style" pitchFamily="18" charset="0"/>
              </a:rPr>
              <a:t>Entonces Dios abre la boca de la burra y ella le dice a Balaam: “¿Qué te he hecho para que me golpees tres veces?” </a:t>
            </a:r>
          </a:p>
          <a:p>
            <a:pPr>
              <a:buNone/>
            </a:pPr>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Balaam responde: “Porque actúas contra mí. Si tuviera una espada en la mano, te mataría”. </a:t>
            </a:r>
          </a:p>
          <a:p>
            <a:r>
              <a:rPr lang="es-ES" sz="2800" dirty="0" smtClean="0">
                <a:latin typeface="Bookman Old Style" pitchFamily="18" charset="0"/>
              </a:rPr>
              <a:t>La burra dice:“ ¿No soy tu burro fiel al que siempre montas? ¿Alguna vez te he hecho esto antes?</a:t>
            </a:r>
          </a:p>
          <a:p>
            <a:r>
              <a:rPr lang="es-ES" sz="2800" dirty="0" smtClean="0">
                <a:latin typeface="Bookman Old Style" pitchFamily="18" charset="0"/>
              </a:rPr>
              <a:t>Cuando Balaam no responde, Dios abre repentinamente los ojos para poder ver al ángel de Dios parado en el camino con su espada en la mano.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Balaam se inclinó rápidamente. </a:t>
            </a:r>
          </a:p>
          <a:p>
            <a:r>
              <a:rPr lang="es-ES" sz="2800" dirty="0" smtClean="0">
                <a:latin typeface="Bookman Old Style" pitchFamily="18" charset="0"/>
              </a:rPr>
              <a:t>Entonces el ángel de Dios dijo: “¿Por qué golpeaste a tu burra 3 veces? Tal vez ella se apartó de mí con miedo. Si ella no se hubiera apartado, te habría matado y había dejado vivir a la burra.” </a:t>
            </a:r>
          </a:p>
          <a:p>
            <a:r>
              <a:rPr lang="es-ES" sz="2800" dirty="0" smtClean="0">
                <a:latin typeface="Bookman Old Style" pitchFamily="18" charset="0"/>
              </a:rPr>
              <a:t>Balaam le dijo al ángel de Dios. "He pecado. No sabía que estabas en el camino contra mí.</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Si quieres que regrese, lo haré. "Pero el ángel de Dios dice: “Ve a Balak, pero di solo lo que te digo que digas.”</a:t>
            </a:r>
          </a:p>
          <a:p>
            <a:r>
              <a:rPr lang="es-ES" dirty="0" smtClean="0">
                <a:latin typeface="Bookman Old Style" pitchFamily="18" charset="0"/>
              </a:rPr>
              <a:t>Balaam llega donde Balak y dice: "Mira. Estoy aquí, pero cualquier palabra que Dios ponga en mi boca la diré. Ahora construye siete altares y párate junto a la ofrenda elevada”. </a:t>
            </a:r>
          </a:p>
          <a:p>
            <a:r>
              <a:rPr lang="es-ES" dirty="0" smtClean="0">
                <a:latin typeface="Bookman Old Style" pitchFamily="18" charset="0"/>
              </a:rPr>
              <a:t>Y Balac lo hizo.</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Balaam va a hablar con Dios. </a:t>
            </a:r>
          </a:p>
          <a:p>
            <a:r>
              <a:rPr lang="es-ES" sz="2800" dirty="0" smtClean="0">
                <a:latin typeface="Bookman Old Style" pitchFamily="18" charset="0"/>
              </a:rPr>
              <a:t>Cuando regresa, le dice a Balak: “Dios sacó a esta gente de la tierra de Egipto. Estas personas deben ser bendecidas, no malditas". </a:t>
            </a:r>
          </a:p>
          <a:p>
            <a:r>
              <a:rPr lang="es-ES" sz="2800" dirty="0" smtClean="0">
                <a:latin typeface="Bookman Old Style" pitchFamily="18" charset="0"/>
              </a:rPr>
              <a:t>Balak respondió: “No los maldigas pero tampoco los bendigas". </a:t>
            </a:r>
          </a:p>
          <a:p>
            <a:r>
              <a:rPr lang="es-ES" sz="2800" dirty="0" smtClean="0">
                <a:latin typeface="Bookman Old Style" pitchFamily="18" charset="0"/>
              </a:rPr>
              <a:t>Pero Balaam solo dijo: "Te dije que todo lo que Dios me diga que diga, lo diré".</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Balak le responde: "Entonces te llevaré a otro lugar donde puede ser justo ante los ojos de Dios maldecirlos por mí".</a:t>
            </a:r>
          </a:p>
          <a:p>
            <a:r>
              <a:rPr lang="es-ES" sz="3100" dirty="0" smtClean="0">
                <a:latin typeface="Bookman Old Style" pitchFamily="18" charset="0"/>
              </a:rPr>
              <a:t>Fueron a la cima de Peor que mira sobre el desierto. </a:t>
            </a:r>
          </a:p>
          <a:p>
            <a:r>
              <a:rPr lang="es-ES" sz="3100" dirty="0" smtClean="0">
                <a:latin typeface="Bookman Old Style" pitchFamily="18" charset="0"/>
              </a:rPr>
              <a:t>Después de hacer altares y sacrificios, Balaam pudo ver que a los ojos de Dios era correcto solo bendecir a Israel. </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Cuando vio a los israelitas acampar, el espíritu de Dios vino sobre él, inspirándole a que dijera en voz alta: “Qué bien están tus tiendas, oh Jacob, tus moradas, oh Israel. Al igual que los arroyos se extienden, como los jardines junto al río, como los cedros junto a las aguas.</a:t>
            </a:r>
          </a:p>
          <a:p>
            <a:r>
              <a:rPr lang="es-ES" sz="2900" dirty="0" smtClean="0">
                <a:latin typeface="Bookman Old Style" pitchFamily="18" charset="0"/>
              </a:rPr>
              <a:t>Fluirá agua de sus pozos, y su simiente estará junto a aguas abundantes…</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Dios, que te sacó de la tierra de Egipto según el poder de Su majestuosidad, consumirá a pueblos que lo opriman, sus huesos triturará y Sus flechas los atravesarán. </a:t>
            </a:r>
          </a:p>
          <a:p>
            <a:r>
              <a:rPr lang="es-ES" sz="2800" dirty="0" smtClean="0">
                <a:latin typeface="Bookman Old Style" pitchFamily="18" charset="0"/>
              </a:rPr>
              <a:t>Se agazapó y recostó cual león, y como un cachorro de león, quién podrá levantarlo?</a:t>
            </a:r>
          </a:p>
          <a:p>
            <a:r>
              <a:rPr lang="es-ES" sz="2800" dirty="0" smtClean="0">
                <a:latin typeface="Bookman Old Style" pitchFamily="18" charset="0"/>
              </a:rPr>
              <a:t>Quienes te bendigan serán benditos y quienes te maldigan serán malditos”.</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Balak estaba furioso: “Te he pedido que maldigas a mis enemigos y tres veces los bendices. Lárgate". </a:t>
            </a:r>
          </a:p>
          <a:p>
            <a:r>
              <a:rPr lang="es-ES" sz="2900" dirty="0" smtClean="0">
                <a:latin typeface="Bookman Old Style" pitchFamily="18" charset="0"/>
              </a:rPr>
              <a:t>Balaam dice:" Debo hacer lo que Dios me pide que haga. Ahora, te daré un consejo. Lo que los hebreos harán a tu pueblo será solo al final de los días”. </a:t>
            </a:r>
          </a:p>
          <a:p>
            <a:r>
              <a:rPr lang="es-ES" sz="2900" dirty="0" smtClean="0">
                <a:latin typeface="Bookman Old Style" pitchFamily="18" charset="0"/>
              </a:rPr>
              <a:t>Entonces Balaam y Balak tomaron caminos separados.</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Luego los hebreos se establecen en Shitim y la gente comenzó a pecar con las hijas de Moab y se inclinaban ante los dioses moabitas. </a:t>
            </a:r>
          </a:p>
          <a:p>
            <a:r>
              <a:rPr lang="es-ES" sz="2800" dirty="0" smtClean="0">
                <a:latin typeface="Bookman Old Style" pitchFamily="18" charset="0"/>
              </a:rPr>
              <a:t>Dios se enojó con los israelitas y le dijo a Moisés: “Toma a todos los líderes del pueblo y cuélgalos en presencia del sol y luego Mi ira se irá de Israel”. </a:t>
            </a:r>
          </a:p>
          <a:p>
            <a:r>
              <a:rPr lang="es-ES" sz="2800" dirty="0" smtClean="0">
                <a:latin typeface="Bookman Old Style" pitchFamily="18" charset="0"/>
              </a:rPr>
              <a:t>Y así se hizo.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Pinjas, hijo de Elazar, nieto de Aarón el Kohén, se levantó del seno de la congregación y tomando una lanza en su mano, mató al hombre israelita llamado Zimrí, hijo de Salú, de la tribu de Shimón, y  Cozbí la mujer madianita, hija de Tzur, jefe de los pueblos de la casa solar de Madián.</a:t>
            </a:r>
          </a:p>
          <a:p>
            <a:r>
              <a:rPr lang="es-ES" sz="2800" dirty="0" smtClean="0">
                <a:latin typeface="Bookman Old Style" pitchFamily="18" charset="0"/>
              </a:rPr>
              <a:t>Fueron Veinticuatro mil quienes perdieron la vida por causa de la plaga.</a:t>
            </a:r>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a:p>
            <a:endParaRPr lang="es-ES" dirty="0" smtClean="0"/>
          </a:p>
          <a:p>
            <a:endParaRPr lang="es-ES" dirty="0" smtClean="0"/>
          </a:p>
          <a:p>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1028700" y="1404938"/>
            <a:ext cx="7086600" cy="404812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A Través de los Ojos de una Burra</a:t>
            </a:r>
            <a:endParaRPr lang="es-ES" b="1" dirty="0" smtClean="0">
              <a:solidFill>
                <a:srgbClr val="FF0000"/>
              </a:solidFill>
              <a:latin typeface="Bookman Old Style" pitchFamily="18" charset="0"/>
            </a:endParaRPr>
          </a:p>
          <a:p>
            <a:pPr>
              <a:buNone/>
            </a:pPr>
            <a:r>
              <a:rPr lang="es-ES" sz="2000" dirty="0" smtClean="0">
                <a:latin typeface="Bookman Old Style" pitchFamily="18" charset="0"/>
              </a:rPr>
              <a:t>Notas del Rabino Eliyahu Safrán</a:t>
            </a:r>
          </a:p>
          <a:p>
            <a:pPr>
              <a:buNone/>
            </a:pPr>
            <a:r>
              <a:rPr lang="es-ES" dirty="0" smtClean="0">
                <a:latin typeface="Bookman Old Style" pitchFamily="18" charset="0"/>
              </a:rPr>
              <a:t>Imaginen </a:t>
            </a:r>
            <a:r>
              <a:rPr lang="es-ES" dirty="0" smtClean="0">
                <a:latin typeface="Bookman Old Style" pitchFamily="18" charset="0"/>
              </a:rPr>
              <a:t>la escena que se desarrolla: al concluir la peregrinación de cuarenta años por el desierto y con la Tierra Prometida al alcance de la mano, los israelitas ya han derrotado a dos reyes y ahora Balac, rey de Moab, se da cuenta plenamente de su poder.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Atemorizado</a:t>
            </a:r>
            <a:r>
              <a:rPr lang="es-ES" sz="3000" dirty="0" smtClean="0">
                <a:latin typeface="Bookman Old Style" pitchFamily="18" charset="0"/>
              </a:rPr>
              <a:t>, envía a Bilaam, el hechicero, a maldecir a los judíos. Acercándose sigilosamente a su campamento, Bilaam está dispuesto a hacer lo que sea necesario para maldecir y difamar al pueblo judío</a:t>
            </a:r>
            <a:r>
              <a:rPr lang="es-ES" sz="3000" dirty="0" smtClean="0">
                <a:latin typeface="Bookman Old Style" pitchFamily="18" charset="0"/>
              </a:rPr>
              <a:t>…</a:t>
            </a:r>
          </a:p>
          <a:p>
            <a:pPr>
              <a:buNone/>
            </a:pPr>
            <a:r>
              <a:rPr lang="es-ES" sz="3000" dirty="0" smtClean="0">
                <a:latin typeface="Bookman Old Style" pitchFamily="18" charset="0"/>
              </a:rPr>
              <a:t>Jazal enseña que el odio profundo hace que las personas pierdan el control de sus normas de conducta más básicas.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Aquí</a:t>
            </a:r>
            <a:r>
              <a:rPr lang="es-ES" dirty="0" smtClean="0">
                <a:latin typeface="Bookman Old Style" pitchFamily="18" charset="0"/>
              </a:rPr>
              <a:t>, Bilaam, el profeta de las naciones, está tan lleno de odio que se despoja de su propia dignidad y ensilla su propio burro. </a:t>
            </a:r>
            <a:endParaRPr lang="es-ES" dirty="0" smtClean="0">
              <a:latin typeface="Bookman Old Style" pitchFamily="18" charset="0"/>
            </a:endParaRPr>
          </a:p>
          <a:p>
            <a:pPr>
              <a:buNone/>
            </a:pPr>
            <a:r>
              <a:rPr lang="es-ES" dirty="0" smtClean="0">
                <a:latin typeface="Bookman Old Style" pitchFamily="18" charset="0"/>
              </a:rPr>
              <a:t>Motivado </a:t>
            </a:r>
            <a:r>
              <a:rPr lang="es-ES" dirty="0" smtClean="0">
                <a:latin typeface="Bookman Old Style" pitchFamily="18" charset="0"/>
              </a:rPr>
              <a:t>por su malvada emoción, se mueve precipitadamente, sin considerar jamás que su burro podría ser más perspicaz que él. ¡Vayakam Bilaam! ¡Bilaam se levantó!</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Torá dedica más de diez </a:t>
            </a:r>
            <a:r>
              <a:rPr lang="es-ES" dirty="0" err="1" smtClean="0">
                <a:latin typeface="Bookman Old Style" pitchFamily="18" charset="0"/>
              </a:rPr>
              <a:t>pesukim</a:t>
            </a:r>
            <a:r>
              <a:rPr lang="es-ES" dirty="0" smtClean="0">
                <a:latin typeface="Bookman Old Style" pitchFamily="18" charset="0"/>
              </a:rPr>
              <a:t> (Bamidbar 22:21-34) que nos hablan de esta burra y su papel en dejar clara la necedad y la maldad de Bilaam. Bilaam había asumido esta "misión" solo con el permiso de Dios, con la esperanza de, en última instancia y con arrogancia, burlarse de Su voluntad.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a:t>
            </a:r>
            <a:r>
              <a:rPr lang="es-ES" sz="3100" dirty="0" smtClean="0">
                <a:latin typeface="Bookman Old Style" pitchFamily="18" charset="0"/>
              </a:rPr>
              <a:t>Insensato! Para demostrar la debilidad de Bilaam y su escolta moabita, Dios envió a un ángel con una espada desenvainada para bloquear su camino</a:t>
            </a:r>
            <a:r>
              <a:rPr lang="es-ES" sz="3100" dirty="0" smtClean="0">
                <a:latin typeface="Bookman Old Style" pitchFamily="18" charset="0"/>
              </a:rPr>
              <a:t>.</a:t>
            </a:r>
          </a:p>
          <a:p>
            <a:pPr>
              <a:buNone/>
            </a:pPr>
            <a:r>
              <a:rPr lang="es-ES" sz="3100" dirty="0" smtClean="0">
                <a:latin typeface="Bookman Old Style" pitchFamily="18" charset="0"/>
              </a:rPr>
              <a:t>Por supuesto, impulsado por su odio y arrogancia, Bilaam no podía ver lo que su "humilde" burro podía ver: un ángel de Dios que le bloqueaba el paso.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Qué escena tan extraña y cómica! Este "profeta", encargado Para maldecir a la elegida de Dios, se encuentra en medio de una discusión a gritos con su burra. </a:t>
            </a:r>
            <a:endParaRPr lang="es-ES" dirty="0" smtClean="0">
              <a:latin typeface="Bookman Old Style" pitchFamily="18" charset="0"/>
            </a:endParaRPr>
          </a:p>
          <a:p>
            <a:pPr>
              <a:buNone/>
            </a:pPr>
            <a:r>
              <a:rPr lang="es-ES" dirty="0" smtClean="0">
                <a:latin typeface="Bookman Old Style" pitchFamily="18" charset="0"/>
              </a:rPr>
              <a:t>Maldice </a:t>
            </a:r>
            <a:r>
              <a:rPr lang="es-ES" dirty="0" smtClean="0">
                <a:latin typeface="Bookman Old Style" pitchFamily="18" charset="0"/>
              </a:rPr>
              <a:t>al animal. Lo golpea. El animal se mueve lateralmente en lugar de hacia adelante.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a:t>
            </a:r>
            <a:r>
              <a:rPr lang="es-ES" dirty="0" smtClean="0">
                <a:latin typeface="Bookman Old Style" pitchFamily="18" charset="0"/>
              </a:rPr>
              <a:t>sucede no una ni dos veces, sino </a:t>
            </a:r>
            <a:r>
              <a:rPr lang="es-ES" i="1" dirty="0" smtClean="0">
                <a:latin typeface="Bookman Old Style" pitchFamily="18" charset="0"/>
              </a:rPr>
              <a:t>shalosh regalim</a:t>
            </a:r>
            <a:r>
              <a:rPr lang="es-ES" dirty="0" smtClean="0">
                <a:latin typeface="Bookman Old Style" pitchFamily="18" charset="0"/>
              </a:rPr>
              <a:t>, y Bilaam sigue golpeando a su burra hasta que Dios le abre la boca para que pueda protestar a su amo: "¿Qué te he hecho para que me hayas golpeado estas tres veces</a:t>
            </a:r>
            <a:r>
              <a:rPr lang="es-ES" dirty="0" smtClean="0">
                <a:latin typeface="Bookman Old Style" pitchFamily="18" charset="0"/>
              </a:rPr>
              <a:t>?</a:t>
            </a:r>
          </a:p>
          <a:p>
            <a:pPr>
              <a:buNone/>
            </a:pPr>
            <a:r>
              <a:rPr lang="es-ES" dirty="0" smtClean="0">
                <a:latin typeface="Bookman Old Style" pitchFamily="18" charset="0"/>
              </a:rPr>
              <a:t>"He sido tu burra fiel durante años.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Alguna vez te he puesto en peligro</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Bilaam explota de ira. "¡Porque te burlaste de mí! ¡Si tan solo tuviera una espada en la mano, te habría matado</a:t>
            </a:r>
            <a:r>
              <a:rPr lang="es-ES" dirty="0" smtClean="0">
                <a:latin typeface="Bookman Old Style" pitchFamily="18" charset="0"/>
              </a:rPr>
              <a:t>!“</a:t>
            </a:r>
          </a:p>
          <a:p>
            <a:pPr>
              <a:buNone/>
            </a:pPr>
            <a:r>
              <a:rPr lang="es-ES" dirty="0" smtClean="0">
                <a:latin typeface="Bookman Old Style" pitchFamily="18" charset="0"/>
              </a:rPr>
              <a:t>Rashi </a:t>
            </a:r>
            <a:r>
              <a:rPr lang="es-ES" dirty="0" smtClean="0">
                <a:latin typeface="Bookman Old Style" pitchFamily="18" charset="0"/>
              </a:rPr>
              <a:t>se burla de Bilaam y de su patética respuesta, imaginándolo humillado por su burra.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Aquí </a:t>
            </a:r>
            <a:r>
              <a:rPr lang="es-ES" dirty="0" smtClean="0">
                <a:latin typeface="Bookman Old Style" pitchFamily="18" charset="0"/>
              </a:rPr>
              <a:t>estaba un hombre que presumiblemente podría aniquilar a una nación entera con su voz, ¡pero necesita una espada para lidiar con una pobre burra</a:t>
            </a:r>
            <a:r>
              <a:rPr lang="es-ES" dirty="0" smtClean="0">
                <a:latin typeface="Bookman Old Style" pitchFamily="18" charset="0"/>
              </a:rPr>
              <a:t>!</a:t>
            </a:r>
          </a:p>
          <a:p>
            <a:pPr>
              <a:buNone/>
            </a:pPr>
            <a:r>
              <a:rPr lang="es-ES" dirty="0" smtClean="0">
                <a:latin typeface="Bookman Old Style" pitchFamily="18" charset="0"/>
              </a:rPr>
              <a:t>Finalmente, por supuesto, Dios despierta a Bilaam ante el Ángel, espada desenvainada, bloqueándole el paso.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ángel lo reprende por su crueldad e injusticia.“He pecado”, admite Bilaam. “Porque no sabía que estabas frente a mí en el camino”. </a:t>
            </a:r>
            <a:endParaRPr lang="es-ES" dirty="0" smtClean="0">
              <a:latin typeface="Bookman Old Style" pitchFamily="18" charset="0"/>
            </a:endParaRPr>
          </a:p>
          <a:p>
            <a:pPr>
              <a:buNone/>
            </a:pPr>
            <a:r>
              <a:rPr lang="es-ES" dirty="0" smtClean="0">
                <a:latin typeface="Bookman Old Style" pitchFamily="18" charset="0"/>
              </a:rPr>
              <a:t>Sí</a:t>
            </a:r>
            <a:r>
              <a:rPr lang="es-ES" dirty="0" smtClean="0">
                <a:latin typeface="Bookman Old Style" pitchFamily="18" charset="0"/>
              </a:rPr>
              <a:t>, a pesar de jactarse de conocer la mente de Dios, él, a diferencia de su burro, nunca vio a un ángel de Dios. Pero ¿qué clase de respuesta es esta?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no simplemente admitir: “¿No te vi? Pensé que mi burro se había vuelto perezoso”? </a:t>
            </a:r>
            <a:endParaRPr lang="es-ES" dirty="0" smtClean="0">
              <a:latin typeface="Bookman Old Style" pitchFamily="18" charset="0"/>
            </a:endParaRPr>
          </a:p>
          <a:p>
            <a:pPr>
              <a:buNone/>
            </a:pPr>
            <a:r>
              <a:rPr lang="es-ES" dirty="0" smtClean="0">
                <a:latin typeface="Bookman Old Style" pitchFamily="18" charset="0"/>
              </a:rPr>
              <a:t>Claro</a:t>
            </a:r>
            <a:r>
              <a:rPr lang="es-ES" dirty="0" smtClean="0">
                <a:latin typeface="Bookman Old Style" pitchFamily="18" charset="0"/>
              </a:rPr>
              <a:t>, se enojó, pero “¿He pecado?”.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Cuál fue realmente su pecado? ¿No haber visto al ángel? </a:t>
            </a:r>
            <a:endParaRPr lang="es-ES" dirty="0" smtClean="0">
              <a:latin typeface="Bookman Old Style" pitchFamily="18" charset="0"/>
            </a:endParaRPr>
          </a:p>
          <a:p>
            <a:pPr>
              <a:buNone/>
            </a:pPr>
            <a:r>
              <a:rPr lang="es-ES" dirty="0" smtClean="0">
                <a:latin typeface="Bookman Old Style" pitchFamily="18" charset="0"/>
              </a:rPr>
              <a:t>Seguramente </a:t>
            </a:r>
            <a:r>
              <a:rPr lang="es-ES" dirty="0" smtClean="0">
                <a:latin typeface="Bookman Old Style" pitchFamily="18" charset="0"/>
              </a:rPr>
              <a:t>no fue su culpa, ¿verdad?</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Malbim nos dice que el pecado de Bilaam no fue no haber visto, ¡sino que debería haberlo visto! Si hubiera considerado la terquedad de su burro en lugar de dejarse llevar por el odio, habría sabido que un ángel estaba presente.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Siento no haberlo entendido” no es suficiente.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no lo entendiste? El ángel está tan asombrado como nosotros. “¿No reconoces un presagio cuando está justo delante de ti</a:t>
            </a:r>
            <a:r>
              <a:rPr lang="es-ES" dirty="0" smtClean="0">
                <a:latin typeface="Bookman Old Style" pitchFamily="18" charset="0"/>
              </a:rPr>
              <a:t>?”</a:t>
            </a:r>
          </a:p>
          <a:p>
            <a:pPr>
              <a:buNone/>
            </a:pPr>
            <a:r>
              <a:rPr lang="es-ES" dirty="0" smtClean="0">
                <a:latin typeface="Bookman Old Style" pitchFamily="18" charset="0"/>
              </a:rPr>
              <a:t>Los </a:t>
            </a:r>
            <a:r>
              <a:rPr lang="es-ES" dirty="0" smtClean="0">
                <a:latin typeface="Bookman Old Style" pitchFamily="18" charset="0"/>
              </a:rPr>
              <a:t>Sefarim explican que un pecado de omisión sigue siendo un pecado. </a:t>
            </a:r>
            <a:endParaRPr lang="es-ES" dirty="0" smtClean="0">
              <a:latin typeface="Bookman Old Style" pitchFamily="18" charset="0"/>
            </a:endParaRPr>
          </a:p>
          <a:p>
            <a:pPr>
              <a:buNone/>
            </a:pPr>
            <a:r>
              <a:rPr lang="es-ES" dirty="0" smtClean="0">
                <a:latin typeface="Bookman Old Style" pitchFamily="18" charset="0"/>
              </a:rPr>
              <a:t>Hay </a:t>
            </a:r>
            <a:r>
              <a:rPr lang="es-ES" dirty="0" smtClean="0">
                <a:latin typeface="Bookman Old Style" pitchFamily="18" charset="0"/>
              </a:rPr>
              <a:t>cosas en la vida que debemos saber. No saber o ver ciertas cosas es el fracaso.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gran Baal Musar, Rav Shlomo Wolbe, lo expresó a la perfección: “¡En la vida, a menudo nos encontramos en situaciones en las que solo percibimos al burro y no vemos al ángel</a:t>
            </a:r>
            <a:r>
              <a:rPr lang="es-ES" dirty="0" smtClean="0">
                <a:latin typeface="Bookman Old Style" pitchFamily="18" charset="0"/>
              </a:rPr>
              <a:t>!”.</a:t>
            </a:r>
          </a:p>
          <a:p>
            <a:pPr>
              <a:buNone/>
            </a:pPr>
            <a:r>
              <a:rPr lang="es-ES" dirty="0" smtClean="0">
                <a:latin typeface="Bookman Old Style" pitchFamily="18" charset="0"/>
              </a:rPr>
              <a:t>¡Depende de nosotros ver al ángel</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err="1" smtClean="0">
                <a:latin typeface="Bookman Old Style" pitchFamily="18" charset="0"/>
              </a:rPr>
              <a:t>Pirkei</a:t>
            </a:r>
            <a:r>
              <a:rPr lang="es-ES" dirty="0" smtClean="0">
                <a:latin typeface="Bookman Old Style" pitchFamily="18" charset="0"/>
              </a:rPr>
              <a:t> </a:t>
            </a:r>
            <a:r>
              <a:rPr lang="es-ES" dirty="0" smtClean="0">
                <a:latin typeface="Bookman Old Style" pitchFamily="18" charset="0"/>
              </a:rPr>
              <a:t>Avot nos enseña la diferencia entre los discípulos de Abraham y los de Bilaam. Mientras que los discípulos de Bilaam poseen mal de ojo, un espíritu arrogante y un alma codiciosa —características que ciegan la visión espiritual; características que incitan a discutir, a ser miope, a “golpear al burro”—,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a:t>
            </a:r>
            <a:r>
              <a:rPr lang="es-ES" dirty="0" smtClean="0">
                <a:latin typeface="Bookman Old Style" pitchFamily="18" charset="0"/>
              </a:rPr>
              <a:t>discípulos de Abraham poseen una mirada benévola, un espíritu humilde y un alma mansa. Lo entienden donde Bilaam no</a:t>
            </a:r>
            <a:r>
              <a:rPr lang="es-ES" dirty="0" smtClean="0">
                <a:latin typeface="Bookman Old Style" pitchFamily="18" charset="0"/>
              </a:rPr>
              <a:t>.</a:t>
            </a:r>
          </a:p>
          <a:p>
            <a:pPr>
              <a:buNone/>
            </a:pPr>
            <a:r>
              <a:rPr lang="es-ES" dirty="0" smtClean="0">
                <a:latin typeface="Bookman Old Style" pitchFamily="18" charset="0"/>
              </a:rPr>
              <a:t>Bilaam </a:t>
            </a:r>
            <a:r>
              <a:rPr lang="es-ES" dirty="0" smtClean="0">
                <a:latin typeface="Bookman Old Style" pitchFamily="18" charset="0"/>
              </a:rPr>
              <a:t>estaba seguro de que “lo sabía todo</a:t>
            </a:r>
            <a:r>
              <a:rPr lang="es-ES" dirty="0" smtClean="0">
                <a:latin typeface="Bookman Old Style" pitchFamily="18" charset="0"/>
              </a:rPr>
              <a:t>”.</a:t>
            </a:r>
          </a:p>
          <a:p>
            <a:pPr>
              <a:buNone/>
            </a:pPr>
            <a:r>
              <a:rPr lang="es-ES" dirty="0" smtClean="0">
                <a:latin typeface="Bookman Old Style" pitchFamily="18" charset="0"/>
              </a:rPr>
              <a:t>Hay muchos como Bilaam hoy en día. Sabelotodos.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Tienen </a:t>
            </a:r>
            <a:r>
              <a:rPr lang="es-ES" sz="3100" dirty="0" smtClean="0">
                <a:latin typeface="Bookman Old Style" pitchFamily="18" charset="0"/>
              </a:rPr>
              <a:t>la vista puesta en el premio: la yeshivá ideal, la casa ideal, la pareja ideal, pero luego… las cosas no salen bien. Así que insisten. </a:t>
            </a:r>
            <a:endParaRPr lang="es-ES" sz="3100" dirty="0" smtClean="0">
              <a:latin typeface="Bookman Old Style" pitchFamily="18" charset="0"/>
            </a:endParaRPr>
          </a:p>
          <a:p>
            <a:pPr>
              <a:buNone/>
            </a:pPr>
            <a:r>
              <a:rPr lang="es-ES" sz="3100" dirty="0" smtClean="0">
                <a:latin typeface="Bookman Old Style" pitchFamily="18" charset="0"/>
              </a:rPr>
              <a:t>Golpean </a:t>
            </a:r>
            <a:r>
              <a:rPr lang="es-ES" sz="3100" dirty="0" smtClean="0">
                <a:latin typeface="Bookman Old Style" pitchFamily="18" charset="0"/>
              </a:rPr>
              <a:t>al burro una, dos, tres veces, cada vez con más fuerza. Sin embargo, cuanto más golpean al burro, más se les escapa el trabajo soñado, la casa perfecta, la esposa ideal</a:t>
            </a:r>
            <a:r>
              <a:rPr lang="es-ES" sz="31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Al igual que el burro de Bilaam que se desvía, la vida tiene una forma de reconocer que el camino está bloqueado. </a:t>
            </a:r>
            <a:endParaRPr lang="es-ES" dirty="0" smtClean="0">
              <a:latin typeface="Bookman Old Style" pitchFamily="18" charset="0"/>
            </a:endParaRPr>
          </a:p>
          <a:p>
            <a:pPr>
              <a:buNone/>
            </a:pPr>
            <a:r>
              <a:rPr lang="es-ES" dirty="0" smtClean="0">
                <a:latin typeface="Bookman Old Style" pitchFamily="18" charset="0"/>
              </a:rPr>
              <a:t>Al </a:t>
            </a:r>
            <a:r>
              <a:rPr lang="es-ES" dirty="0" smtClean="0">
                <a:latin typeface="Bookman Old Style" pitchFamily="18" charset="0"/>
              </a:rPr>
              <a:t>igual que Bilaam, nos enojamos y culpamos a los demás por nuestros fracasos, por nuestra incapacidad para alcanzar nuestras metas;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Culpamos </a:t>
            </a:r>
            <a:r>
              <a:rPr lang="es-ES" dirty="0" smtClean="0">
                <a:latin typeface="Bookman Old Style" pitchFamily="18" charset="0"/>
              </a:rPr>
              <a:t>a las circunstancias y al destino por nuestras deficiencias cuando en realidad es nuestra incapacidad de ver lo que ha causado nuestros fracasos</a:t>
            </a:r>
            <a:r>
              <a:rPr lang="es-ES" dirty="0" smtClean="0">
                <a:latin typeface="Bookman Old Style" pitchFamily="18" charset="0"/>
              </a:rPr>
              <a:t>.</a:t>
            </a:r>
          </a:p>
          <a:p>
            <a:pPr>
              <a:buNone/>
            </a:pPr>
            <a:r>
              <a:rPr lang="es-ES" dirty="0" smtClean="0">
                <a:latin typeface="Bookman Old Style" pitchFamily="18" charset="0"/>
              </a:rPr>
              <a:t>Pero ¿por qué no deberíamos ser capaces de realizar nuestros sueños? </a:t>
            </a:r>
            <a:endParaRPr lang="es-ES" dirty="0" smtClean="0">
              <a:latin typeface="Bookman Old Style" pitchFamily="18" charset="0"/>
            </a:endParaRPr>
          </a:p>
          <a:p>
            <a:pPr>
              <a:buNone/>
            </a:pPr>
            <a:r>
              <a:rPr lang="es-ES" dirty="0" smtClean="0">
                <a:latin typeface="Bookman Old Style" pitchFamily="18" charset="0"/>
              </a:rPr>
              <a:t>Por </a:t>
            </a:r>
            <a:r>
              <a:rPr lang="es-ES" dirty="0" smtClean="0">
                <a:latin typeface="Bookman Old Style" pitchFamily="18" charset="0"/>
              </a:rPr>
              <a:t>la misma razón que Bilaam no realizó los suyos.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Como </a:t>
            </a:r>
            <a:r>
              <a:rPr lang="es-ES" sz="2900" dirty="0" smtClean="0">
                <a:latin typeface="Bookman Old Style" pitchFamily="18" charset="0"/>
              </a:rPr>
              <a:t>escribe Rashi, Dios puso un ángel de misericordia en su camino para detenerlo, en realidad para salvarlo de sí mismo</a:t>
            </a:r>
            <a:r>
              <a:rPr lang="es-ES" sz="2900" dirty="0" smtClean="0">
                <a:latin typeface="Bookman Old Style" pitchFamily="18" charset="0"/>
              </a:rPr>
              <a:t>.</a:t>
            </a:r>
          </a:p>
          <a:p>
            <a:pPr>
              <a:buNone/>
            </a:pPr>
            <a:r>
              <a:rPr lang="es-ES" sz="2900" dirty="0" smtClean="0">
                <a:latin typeface="Bookman Old Style" pitchFamily="18" charset="0"/>
              </a:rPr>
              <a:t>Rav </a:t>
            </a:r>
            <a:r>
              <a:rPr lang="es-ES" sz="2900" dirty="0" smtClean="0">
                <a:latin typeface="Bookman Old Style" pitchFamily="18" charset="0"/>
              </a:rPr>
              <a:t>Avraham Pam Zt'l enseña que a menudo nos convencemos de que debemos alcanzar una meta específica, por lo que nos esforzamos cada vez más, redoblando nuestros esfuerzos con mayor pasión, frustración e ira.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cada vez, más obstáculos parecen sabotear nuestros esfuerzos. Simplemente no lo entendemos. </a:t>
            </a:r>
            <a:endParaRPr lang="es-ES" dirty="0" smtClean="0">
              <a:latin typeface="Bookman Old Style" pitchFamily="18" charset="0"/>
            </a:endParaRPr>
          </a:p>
          <a:p>
            <a:pPr>
              <a:buNone/>
            </a:pPr>
            <a:r>
              <a:rPr lang="es-ES" dirty="0" smtClean="0">
                <a:latin typeface="Bookman Old Style" pitchFamily="18" charset="0"/>
              </a:rPr>
              <a:t>Necesitamos </a:t>
            </a:r>
            <a:r>
              <a:rPr lang="es-ES" dirty="0" smtClean="0">
                <a:latin typeface="Bookman Old Style" pitchFamily="18" charset="0"/>
              </a:rPr>
              <a:t>"ver" lo que hemos ignorado: un Ángel de misericordia que Dios ha puesto en nuestro camino para salvarnos de los desastres inminentes que no podemos comprender en ese camino.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Siempre pedimos al Creador que nos envíe un ángel que nos salve de los malvados.</a:t>
            </a:r>
          </a:p>
          <a:p>
            <a:pPr>
              <a:buNone/>
            </a:pPr>
            <a:r>
              <a:rPr lang="es-ES" sz="3000" dirty="0" smtClean="0">
                <a:latin typeface="Bookman Old Style" pitchFamily="18" charset="0"/>
              </a:rPr>
              <a:t>Necesitamos </a:t>
            </a:r>
            <a:r>
              <a:rPr lang="es-ES" sz="3000" dirty="0" smtClean="0">
                <a:latin typeface="Bookman Old Style" pitchFamily="18" charset="0"/>
              </a:rPr>
              <a:t>un ángel que nos salve de nosotros mismos; y debemos estar atentos a las señales de advertencia que parpadean en rojo en los límites de nuestros deseos más decididos. </a:t>
            </a:r>
            <a:endParaRPr lang="es-ES" sz="3000" dirty="0" smtClean="0">
              <a:latin typeface="Bookman Old Style" pitchFamily="18" charset="0"/>
            </a:endParaRPr>
          </a:p>
          <a:p>
            <a:pPr>
              <a:buNone/>
            </a:pPr>
            <a:r>
              <a:rPr lang="es-ES" sz="3000" dirty="0" smtClean="0">
                <a:latin typeface="Bookman Old Style" pitchFamily="18" charset="0"/>
              </a:rPr>
              <a:t>Necesitamos </a:t>
            </a:r>
            <a:r>
              <a:rPr lang="es-ES" sz="3000" dirty="0" smtClean="0">
                <a:latin typeface="Bookman Old Style" pitchFamily="18" charset="0"/>
              </a:rPr>
              <a:t>saber que si no sucede, no está destinado a suceder</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Rav </a:t>
            </a:r>
            <a:r>
              <a:rPr lang="es-ES" dirty="0" smtClean="0">
                <a:latin typeface="Bookman Old Style" pitchFamily="18" charset="0"/>
              </a:rPr>
              <a:t>David Feinstein Zt'l señala que cuando la burra reprendió a Bilaam, ella dijo: "Porque ya me has golpeado tres veces (shalosh regalim)" (22:28). </a:t>
            </a:r>
            <a:endParaRPr lang="es-ES" dirty="0" smtClean="0">
              <a:latin typeface="Bookman Old Style" pitchFamily="18" charset="0"/>
            </a:endParaRPr>
          </a:p>
          <a:p>
            <a:pPr>
              <a:buNone/>
            </a:pPr>
            <a:r>
              <a:rPr lang="es-ES" dirty="0" smtClean="0">
                <a:latin typeface="Bookman Old Style" pitchFamily="18" charset="0"/>
              </a:rPr>
              <a:t>Generalmente</a:t>
            </a:r>
            <a:r>
              <a:rPr lang="es-ES" dirty="0" smtClean="0">
                <a:latin typeface="Bookman Old Style" pitchFamily="18" charset="0"/>
              </a:rPr>
              <a:t>, cuando la Torá usa la palabra regalim, este significa "piernas" o "pies".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es así, ¿por qué usar el término aquí?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t>
            </a:r>
            <a:r>
              <a:rPr lang="es-ES" sz="2800" dirty="0" smtClean="0">
                <a:latin typeface="Bookman Old Style" pitchFamily="18" charset="0"/>
              </a:rPr>
              <a:t>Por qué no usar el término </a:t>
            </a:r>
            <a:r>
              <a:rPr lang="es-ES" sz="2800" i="1" dirty="0" smtClean="0">
                <a:latin typeface="Bookman Old Style" pitchFamily="18" charset="0"/>
              </a:rPr>
              <a:t>peamim</a:t>
            </a:r>
            <a:r>
              <a:rPr lang="es-ES" sz="2800" dirty="0" smtClean="0">
                <a:latin typeface="Bookman Old Style" pitchFamily="18" charset="0"/>
              </a:rPr>
              <a:t> (tiempos, ocurrencias)? Rav David explica que regalim también se relaciona con la palabra </a:t>
            </a:r>
            <a:r>
              <a:rPr lang="es-ES" sz="2800" i="1" dirty="0" smtClean="0">
                <a:latin typeface="Bookman Old Style" pitchFamily="18" charset="0"/>
              </a:rPr>
              <a:t>rageel</a:t>
            </a:r>
            <a:r>
              <a:rPr lang="es-ES" sz="2800" dirty="0" smtClean="0">
                <a:latin typeface="Bookman Old Style" pitchFamily="18" charset="0"/>
              </a:rPr>
              <a:t>, que significa "habitual" o "regular". </a:t>
            </a:r>
            <a:endParaRPr lang="es-ES" sz="2800" dirty="0" smtClean="0">
              <a:latin typeface="Bookman Old Style" pitchFamily="18" charset="0"/>
            </a:endParaRPr>
          </a:p>
          <a:p>
            <a:pPr>
              <a:buNone/>
            </a:pPr>
            <a:r>
              <a:rPr lang="es-ES" sz="2800" dirty="0" smtClean="0">
                <a:latin typeface="Bookman Old Style" pitchFamily="18" charset="0"/>
              </a:rPr>
              <a:t>Así </a:t>
            </a:r>
            <a:r>
              <a:rPr lang="es-ES" sz="2800" dirty="0" smtClean="0">
                <a:latin typeface="Bookman Old Style" pitchFamily="18" charset="0"/>
              </a:rPr>
              <a:t>que aquí entendemos que la burra se quejaba de que su amo se había vuelto tan rageel, tan acostumbrado, a golpearla que ya no reconocía la singularidad de su comportamiento. Bilaam no lo "entendía";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a:t>
            </a:r>
            <a:r>
              <a:rPr lang="es-ES" dirty="0" smtClean="0">
                <a:latin typeface="Bookman Old Style" pitchFamily="18" charset="0"/>
              </a:rPr>
              <a:t>comprendía que el comportamiento inusual del animal era un mensaje de Dios.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el Ángel le dice a Bilaam unos versículos después, si finalmente no hubiera escuchado el tercer mensaje, no habría habido un cuarto; el Ángel lo habría matado.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Se </a:t>
            </a:r>
            <a:r>
              <a:rPr lang="es-ES" sz="3000" dirty="0" smtClean="0">
                <a:latin typeface="Bookman Old Style" pitchFamily="18" charset="0"/>
              </a:rPr>
              <a:t>dice que la locura consiste en repetir lo mismo una y otra vez, esperando un resultado diferente. ¡El comportamiento de Bilam fue una locura clásica! Solo sintonizando con el mensaje de misericordia de Dios podemos lograr un cambio real; solo la misericordia de Dios nos libera de la locura de nuestros deseos inagotables.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rabino </a:t>
            </a:r>
            <a:r>
              <a:rPr lang="es-ES" dirty="0" smtClean="0">
                <a:latin typeface="Bookman Old Style" pitchFamily="18" charset="0"/>
              </a:rPr>
              <a:t>Yonatán </a:t>
            </a:r>
            <a:r>
              <a:rPr lang="es-ES" dirty="0" smtClean="0">
                <a:latin typeface="Bookman Old Style" pitchFamily="18" charset="0"/>
              </a:rPr>
              <a:t>Sacks dijo:¿Por qué Dios primero le dijo a Bilam que no fuera, luego que debía ir, y luego se enojó cuando fue? </a:t>
            </a:r>
            <a:endParaRPr lang="es-ES" dirty="0" smtClean="0">
              <a:latin typeface="Bookman Old Style" pitchFamily="18" charset="0"/>
            </a:endParaRPr>
          </a:p>
          <a:p>
            <a:pPr>
              <a:buNone/>
            </a:pPr>
            <a:r>
              <a:rPr lang="es-ES" dirty="0" smtClean="0">
                <a:latin typeface="Bookman Old Style" pitchFamily="18" charset="0"/>
              </a:rPr>
              <a:t>Evidentemente</a:t>
            </a:r>
            <a:r>
              <a:rPr lang="es-ES" dirty="0" smtClean="0">
                <a:latin typeface="Bookman Old Style" pitchFamily="18" charset="0"/>
              </a:rPr>
              <a:t>, Dios podía leer su mente y sabía que Bilam realmente quería maldecir a los israelitas.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 </a:t>
            </a:r>
            <a:r>
              <a:rPr lang="es-ES" dirty="0" smtClean="0">
                <a:latin typeface="Bookman Old Style" pitchFamily="18" charset="0"/>
              </a:rPr>
              <a:t>sabemos porque más tarde, tras el fracaso del intento de maldecir a los israelitas, Bilam logró causarles daño, aconsejando a los madianitas que usaran a sus mujeres para seducir a los hombres israelitas, provocando así la ira de Dios (Números 31:16). </a:t>
            </a:r>
            <a:endParaRPr lang="es-ES" dirty="0" smtClean="0">
              <a:latin typeface="Bookman Old Style" pitchFamily="18" charset="0"/>
            </a:endParaRPr>
          </a:p>
          <a:p>
            <a:pPr>
              <a:buNone/>
            </a:pPr>
            <a:r>
              <a:rPr lang="es-ES" dirty="0" smtClean="0">
                <a:latin typeface="Bookman Old Style" pitchFamily="18" charset="0"/>
              </a:rPr>
              <a:t>Bilam </a:t>
            </a:r>
            <a:r>
              <a:rPr lang="es-ES" dirty="0" smtClean="0">
                <a:latin typeface="Bookman Old Style" pitchFamily="18" charset="0"/>
              </a:rPr>
              <a:t>no era amigo de los israelitas.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la historia del burro parlante es otro ejemplo de la risa divina. </a:t>
            </a:r>
            <a:endParaRPr lang="es-ES" dirty="0" smtClean="0">
              <a:latin typeface="Bookman Old Style" pitchFamily="18" charset="0"/>
            </a:endParaRPr>
          </a:p>
          <a:p>
            <a:pPr>
              <a:buNone/>
            </a:pPr>
            <a:r>
              <a:rPr lang="es-ES" dirty="0" smtClean="0">
                <a:latin typeface="Bookman Old Style" pitchFamily="18" charset="0"/>
              </a:rPr>
              <a:t>Aquí </a:t>
            </a:r>
            <a:r>
              <a:rPr lang="es-ES" dirty="0" smtClean="0">
                <a:latin typeface="Bookman Old Style" pitchFamily="18" charset="0"/>
              </a:rPr>
              <a:t>estaba un hombre considerado un maestro de fuerzas sobrenaturales.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gente creía que tenía el poder de bendecir o maldecir a quien quisiera. Dios, nos dice la Torá, no es así en absoluto.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Tenía </a:t>
            </a:r>
            <a:r>
              <a:rPr lang="es-ES" dirty="0" smtClean="0">
                <a:latin typeface="Bookman Old Style" pitchFamily="18" charset="0"/>
              </a:rPr>
              <a:t>dos mensajes: uno para los moabitas y madianitas, y otro para el propio Bilam</a:t>
            </a:r>
            <a:r>
              <a:rPr lang="es-ES" dirty="0" smtClean="0">
                <a:latin typeface="Bookman Old Style" pitchFamily="18" charset="0"/>
              </a:rPr>
              <a:t>.</a:t>
            </a:r>
          </a:p>
          <a:p>
            <a:pPr>
              <a:buNone/>
            </a:pPr>
            <a:r>
              <a:rPr lang="es-ES" dirty="0" smtClean="0">
                <a:latin typeface="Bookman Old Style" pitchFamily="18" charset="0"/>
              </a:rPr>
              <a:t>Les </a:t>
            </a:r>
            <a:r>
              <a:rPr lang="es-ES" dirty="0" smtClean="0">
                <a:latin typeface="Bookman Old Style" pitchFamily="18" charset="0"/>
              </a:rPr>
              <a:t>mostró a los moabitas y madianitas que Israel no está maldito, sino bendecido. Cuanto más intentes maldecirlos, más serán bendecidos y tú mismo serás maldecido. Esto es tan cierto hoy como lo fue entonces.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Hay </a:t>
            </a:r>
            <a:r>
              <a:rPr lang="es-ES" dirty="0" smtClean="0">
                <a:latin typeface="Bookman Old Style" pitchFamily="18" charset="0"/>
              </a:rPr>
              <a:t>movimientos en todo el mundo para maldecir al estado y al pueblo de Israel. </a:t>
            </a:r>
            <a:endParaRPr lang="es-ES" dirty="0" smtClean="0">
              <a:latin typeface="Bookman Old Style" pitchFamily="18" charset="0"/>
            </a:endParaRPr>
          </a:p>
          <a:p>
            <a:pPr>
              <a:buNone/>
            </a:pPr>
            <a:r>
              <a:rPr lang="es-ES" dirty="0" smtClean="0">
                <a:latin typeface="Bookman Old Style" pitchFamily="18" charset="0"/>
              </a:rPr>
              <a:t>Cuanto </a:t>
            </a:r>
            <a:r>
              <a:rPr lang="es-ES" dirty="0" smtClean="0">
                <a:latin typeface="Bookman Old Style" pitchFamily="18" charset="0"/>
              </a:rPr>
              <a:t>mayor es la malicia de los enemigos de Israel, más fuerte se vuelve Israel y más desastres traen sus enemigos sobre su propio pueblo</a:t>
            </a:r>
            <a:r>
              <a:rPr lang="es-ES" dirty="0" smtClean="0">
                <a:latin typeface="Bookman Old Style" pitchFamily="18" charset="0"/>
              </a:rPr>
              <a:t>.</a:t>
            </a:r>
          </a:p>
          <a:p>
            <a:pPr>
              <a:buNone/>
            </a:pPr>
            <a:r>
              <a:rPr lang="es-ES" dirty="0" smtClean="0">
                <a:latin typeface="Bookman Old Style" pitchFamily="18" charset="0"/>
              </a:rPr>
              <a:t>Dios tenía un mensaje diferente para el propio Bilam, y era muy directo.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 </a:t>
            </a:r>
            <a:r>
              <a:rPr lang="es-ES" sz="3000" dirty="0" smtClean="0">
                <a:latin typeface="Bookman Old Style" pitchFamily="18" charset="0"/>
              </a:rPr>
              <a:t>crees que puedes controlar a Dios, entonces, dice Dios, te mostraré que puedo convertir a un burro en profeta y a un profeta en burro. Tu animal verá ángeles a los que tú mismo estás ciego. </a:t>
            </a:r>
            <a:endParaRPr lang="es-ES" sz="3000" dirty="0" smtClean="0">
              <a:latin typeface="Bookman Old Style" pitchFamily="18" charset="0"/>
            </a:endParaRPr>
          </a:p>
          <a:p>
            <a:pPr>
              <a:buNone/>
            </a:pPr>
            <a:r>
              <a:rPr lang="es-ES" sz="3000" dirty="0" smtClean="0">
                <a:latin typeface="Bookman Old Style" pitchFamily="18" charset="0"/>
              </a:rPr>
              <a:t>Bilam </a:t>
            </a:r>
            <a:r>
              <a:rPr lang="es-ES" sz="3000" dirty="0" smtClean="0">
                <a:latin typeface="Bookman Old Style" pitchFamily="18" charset="0"/>
              </a:rPr>
              <a:t>se vio obligado a admitir:¿Cómo puedo maldecir a quienes Dios no ha maldecido? ¿Cómo puedo denunciar a quienes el Señor no ha denunciado</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Seforno señala que fue Dios quien abrió la boca de la burra y le dio el poder de hablar para que Bilaam pudiera “despertar” a la teshuvá</a:t>
            </a:r>
            <a:r>
              <a:rPr lang="es-ES" dirty="0" smtClean="0">
                <a:latin typeface="Bookman Old Style" pitchFamily="18" charset="0"/>
              </a:rPr>
              <a:t>.</a:t>
            </a:r>
          </a:p>
          <a:p>
            <a:pPr>
              <a:buNone/>
            </a:pPr>
            <a:r>
              <a:rPr lang="es-ES" dirty="0" smtClean="0">
                <a:latin typeface="Bookman Old Style" pitchFamily="18" charset="0"/>
              </a:rPr>
              <a:t>“¿Por qué golpeaste a tu burra tres veces?”, le pregunta el Ángel a Bilaam.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Seforno comenta que, habiendo visto todas las “señales”, Bilaam debería haber concluido que salir a maldecir a los judíos era inaceptable.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responsabilidad recaía sobre Bilaam por haber visto lo que no vio. Al igual que Bilaam, con demasiada frecuencia somos arrogantes, codiciosos, necesitados y mezquinos.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Nos </a:t>
            </a:r>
            <a:r>
              <a:rPr lang="es-ES" dirty="0" smtClean="0">
                <a:latin typeface="Bookman Old Style" pitchFamily="18" charset="0"/>
              </a:rPr>
              <a:t>cegamos intencionalmente al Ángel de la misericordia que se interpone en nuestro camino</a:t>
            </a:r>
            <a:r>
              <a:rPr lang="es-ES" dirty="0" smtClean="0">
                <a:latin typeface="Bookman Old Style" pitchFamily="18" charset="0"/>
              </a:rPr>
              <a:t>.</a:t>
            </a:r>
          </a:p>
          <a:p>
            <a:pPr>
              <a:buNone/>
            </a:pPr>
            <a:r>
              <a:rPr lang="es-ES" dirty="0" smtClean="0">
                <a:latin typeface="Bookman Old Style" pitchFamily="18" charset="0"/>
              </a:rPr>
              <a:t>Eso </a:t>
            </a:r>
            <a:r>
              <a:rPr lang="es-ES" dirty="0" smtClean="0">
                <a:latin typeface="Bookman Old Style" pitchFamily="18" charset="0"/>
              </a:rPr>
              <a:t>es nuestra responsabilidad</a:t>
            </a:r>
            <a:r>
              <a:rPr lang="es-ES" dirty="0" smtClean="0">
                <a:latin typeface="Bookman Old Style" pitchFamily="18" charset="0"/>
              </a:rPr>
              <a:t>.</a:t>
            </a:r>
          </a:p>
          <a:p>
            <a:pPr>
              <a:buNone/>
            </a:pPr>
            <a:r>
              <a:rPr lang="es-ES" dirty="0" smtClean="0">
                <a:latin typeface="Bookman Old Style" pitchFamily="18" charset="0"/>
              </a:rPr>
              <a:t>Es </a:t>
            </a:r>
            <a:r>
              <a:rPr lang="es-ES" dirty="0" smtClean="0">
                <a:latin typeface="Bookman Old Style" pitchFamily="18" charset="0"/>
              </a:rPr>
              <a:t>nuestra elección y obligación abrir los ojos y ver.</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a:p>
            <a:endParaRPr lang="es-ES" dirty="0" smtClean="0"/>
          </a:p>
          <a:p>
            <a:endParaRPr lang="es-ES" dirty="0" smtClean="0"/>
          </a:p>
          <a:p>
            <a:endParaRPr lang="es-ES" dirty="0" smtClean="0"/>
          </a:p>
        </p:txBody>
      </p:sp>
      <p:pic>
        <p:nvPicPr>
          <p:cNvPr id="4" name="Picture 2"/>
          <p:cNvPicPr>
            <a:picLocks noChangeAspect="1" noChangeArrowheads="1"/>
          </p:cNvPicPr>
          <p:nvPr/>
        </p:nvPicPr>
        <p:blipFill>
          <a:blip r:embed="rId3"/>
          <a:srcRect/>
          <a:stretch>
            <a:fillRect/>
          </a:stretch>
        </p:blipFill>
        <p:spPr bwMode="auto">
          <a:xfrm>
            <a:off x="339206" y="1591280"/>
            <a:ext cx="8433722" cy="471450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Lo Que Aprendemos al Ensillar un Burro</a:t>
            </a:r>
          </a:p>
          <a:p>
            <a:pPr>
              <a:buNone/>
            </a:pPr>
            <a:r>
              <a:rPr lang="es-ES" sz="2000" dirty="0" smtClean="0">
                <a:latin typeface="Bookman Old Style" pitchFamily="18" charset="0"/>
              </a:rPr>
              <a:t>Notas del Rabino Eliyahu Safrán</a:t>
            </a:r>
          </a:p>
          <a:p>
            <a:pPr>
              <a:buNone/>
            </a:pPr>
            <a:r>
              <a:rPr lang="es-ES" dirty="0" smtClean="0">
                <a:latin typeface="Bookman Old Style" pitchFamily="18" charset="0"/>
              </a:rPr>
              <a:t>El bien y el mal se manifiestan de muchas maneras, muchas de ellas de forma abierta y algunas sutiles. </a:t>
            </a:r>
          </a:p>
          <a:p>
            <a:pPr>
              <a:buNone/>
            </a:pPr>
            <a:r>
              <a:rPr lang="es-ES" dirty="0" smtClean="0">
                <a:latin typeface="Bookman Old Style" pitchFamily="18" charset="0"/>
              </a:rPr>
              <a:t>A veces es casi imposible distinguir entre los dos hasta que es demasiado tarde.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nuestra parashá, vemos que cualquiera de los dos puede comenzar de manera similar, ¡que el mismo acto puede revelar resultados muy diferentes!</a:t>
            </a:r>
          </a:p>
          <a:p>
            <a:pPr>
              <a:buNone/>
            </a:pPr>
            <a:r>
              <a:rPr lang="es-ES" dirty="0" smtClean="0">
                <a:latin typeface="Bookman Old Style" pitchFamily="18" charset="0"/>
              </a:rPr>
              <a:t>La Torá describe dos escenas que muestran cómo se ensilla a un asno: una con Abraham y otra con Balaam. </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En estos episodios hay mucho en común: ambos surgen temprano, ansiosos por la tarea que les espera; ambos renuncian al protocolo para realizar la tarea ellos mismos; ambos tienen una visión para el futuro. </a:t>
            </a:r>
          </a:p>
          <a:p>
            <a:pPr>
              <a:buNone/>
            </a:pPr>
            <a:r>
              <a:rPr lang="es-ES" sz="2900" dirty="0" smtClean="0">
                <a:latin typeface="Bookman Old Style" pitchFamily="18" charset="0"/>
              </a:rPr>
              <a:t>Pero aquí es donde los episodios divergen, pues uno nos lleva hacia el amor y el significado, el otro hacia el odio y el nihilismo.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Se vislumbra un futuro noble para un pueblo; el otro, destrucción y dolor.</a:t>
            </a:r>
          </a:p>
          <a:p>
            <a:pPr>
              <a:buNone/>
            </a:pPr>
            <a:r>
              <a:rPr lang="es-ES" sz="2700" dirty="0" smtClean="0">
                <a:latin typeface="Bookman Old Style" pitchFamily="18" charset="0"/>
              </a:rPr>
              <a:t>Con demasiada frecuencia, encontramos a nuestra sociedad contemporánea en el camino de Bilaam, mientras escuchamos, con los ojos llenos de lágrimas, noticias tras noticias que describen el horrible dolor y sufrimiento de los tiroteos masivos y otras expresiones de odio, de niños que pierden a sus padres y de padres que pierden a sus hijos.</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Debemos preguntarnos; ¿Cómo llegamos a este camino? ¿Cómo, en la niebla de la mañana, podemos discernir lo bueno de lo malo?</a:t>
            </a:r>
          </a:p>
          <a:p>
            <a:pPr>
              <a:buNone/>
            </a:pPr>
            <a:r>
              <a:rPr lang="es-ES" sz="2900" dirty="0" smtClean="0">
                <a:latin typeface="Bookman Old Style" pitchFamily="18" charset="0"/>
              </a:rPr>
              <a:t>El rabino Shraga Simmons señala en un artículo un ejemplo de la diferencia existencial entre Abraham y Bilaam. “La Torá informa que cada uno de ellos 'se levantó temprano en la mañana y ensilló su asno'.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hebreo, la palabra "ensillado" (yayaj'vosh) está estrechamente relacionada con el verbo "conquistar". burro' (jamor) coincide con la palabra para ‘fisicalidad' (jomer).</a:t>
            </a:r>
          </a:p>
          <a:p>
            <a:pPr>
              <a:buNone/>
            </a:pPr>
            <a:r>
              <a:rPr lang="es-ES" dirty="0" smtClean="0">
                <a:latin typeface="Bookman Old Style" pitchFamily="18" charset="0"/>
              </a:rPr>
              <a:t>“La interpretación es la siguiente: Cuando Abraham ‘ensilló su asno’, le conquistó sus impulsos físicos en el servicio de Dios.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lo tanto, cuando Abraham fue a recibir la profecía en el monte Moriáh, dejó atrás el asno (Bereshit 22:5), que es como decir: 'Estoy libre de las garras del deseo'.</a:t>
            </a:r>
          </a:p>
          <a:p>
            <a:pPr>
              <a:buNone/>
            </a:pPr>
            <a:r>
              <a:rPr lang="es-ES" dirty="0" smtClean="0">
                <a:latin typeface="Bookman Old Style" pitchFamily="18" charset="0"/>
              </a:rPr>
              <a:t>“Compárese esto con Bilaam, quien se levantó temprano para planear la caída de otros en su búsqueda de riqueza y gloria.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el caso de Bilaam, es el asno quien obtiene la profecía (Bamidbar 22:25), ¡demostrándose a un nivel más alto que el propio Bilaam! </a:t>
            </a:r>
          </a:p>
          <a:p>
            <a:pPr>
              <a:buNone/>
            </a:pPr>
            <a:r>
              <a:rPr lang="es-ES" dirty="0" smtClean="0">
                <a:latin typeface="Bookman Old Style" pitchFamily="18" charset="0"/>
              </a:rPr>
              <a:t>No es de extrañar que Dios prediga la desaparición de Bilaam con las palabras: ‘Su antepasado Abraham ya te ha precedido’ (Sanedrín 102b)”.</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¿Cuál es una forma de distinguir el bien del mal? </a:t>
            </a:r>
          </a:p>
          <a:p>
            <a:pPr>
              <a:buNone/>
            </a:pPr>
            <a:r>
              <a:rPr lang="es-ES" dirty="0" smtClean="0">
                <a:latin typeface="Bookman Old Style" pitchFamily="18" charset="0"/>
              </a:rPr>
              <a:t>Cuando podemos ver, como Abraham, la capacidad y el esfuerzo de ver más allá de la avaricia, de superar los deseos y necesidades físicas para embarcarnos en un camino santo, podemos estar seguros de que nuestro líder es bueno.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¿qué es entonces lo que impulsa la maldad de Bilaam? </a:t>
            </a:r>
          </a:p>
          <a:p>
            <a:pPr>
              <a:buNone/>
            </a:pPr>
            <a:r>
              <a:rPr lang="es-ES" dirty="0" smtClean="0">
                <a:latin typeface="Bookman Old Style" pitchFamily="18" charset="0"/>
              </a:rPr>
              <a:t>¿Y cómo podemos reconocer ese camino antes de que sea demasiado tarde?</a:t>
            </a:r>
          </a:p>
          <a:p>
            <a:pPr>
              <a:buNone/>
            </a:pPr>
            <a:r>
              <a:rPr lang="es-ES" dirty="0" smtClean="0">
                <a:latin typeface="Bookman Old Style" pitchFamily="18" charset="0"/>
              </a:rPr>
              <a:t>Después de una estancia de cuarenta años en el desierto, la Tierra Prometida finalmente estaba a nuestro alcance.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israelitas habían derrotado a dos reyes y ahora Balac, rey de Moab, había despertado plenamente a su poder. Asustado, envió a Bilaam, el hechicero, a maldecir a los judíos. </a:t>
            </a:r>
          </a:p>
          <a:p>
            <a:pPr>
              <a:buNone/>
            </a:pPr>
            <a:r>
              <a:rPr lang="es-ES" sz="2900" dirty="0" smtClean="0">
                <a:latin typeface="Bookman Old Style" pitchFamily="18" charset="0"/>
              </a:rPr>
              <a:t>Acercándose sigilosamente a su campamento, Bilaam abrazó el miedo y el odio del rey y estaba dispuesto a hacer todo lo necesario para maldecir y difamar al pueblo judío.</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Jazal enseña que el odio profundo hace que las personas pierdan la comprensión de sus “normas de conducta más básicas”. </a:t>
            </a:r>
          </a:p>
          <a:p>
            <a:pPr>
              <a:buNone/>
            </a:pPr>
            <a:r>
              <a:rPr lang="es-ES" dirty="0" smtClean="0">
                <a:latin typeface="Bookman Old Style" pitchFamily="18" charset="0"/>
              </a:rPr>
              <a:t>Aquí, Bilaam, el profeta de las naciones, se encontró tan lleno de odio que prescindió de su dignidad y ensilló su propio asno.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esperó a que sus sirvientes y ayudantes hicieran la tarea. </a:t>
            </a:r>
          </a:p>
          <a:p>
            <a:pPr>
              <a:buNone/>
            </a:pPr>
            <a:r>
              <a:rPr lang="es-ES" dirty="0" smtClean="0">
                <a:latin typeface="Bookman Old Style" pitchFamily="18" charset="0"/>
              </a:rPr>
              <a:t>Fue imprudente, impulsado por su malvada emoción. </a:t>
            </a:r>
          </a:p>
          <a:p>
            <a:pPr>
              <a:buNone/>
            </a:pPr>
            <a:r>
              <a:rPr lang="es-ES" dirty="0" smtClean="0">
                <a:latin typeface="Bookman Old Style" pitchFamily="18" charset="0"/>
              </a:rPr>
              <a:t>Nunca pensó que su burro pudiera ser más perspicaz que él. </a:t>
            </a:r>
          </a:p>
          <a:p>
            <a:pPr>
              <a:buNone/>
            </a:pPr>
            <a:r>
              <a:rPr lang="es-ES" dirty="0" smtClean="0">
                <a:latin typeface="Bookman Old Style" pitchFamily="18" charset="0"/>
              </a:rPr>
              <a:t>¡Vayakam Bilaam! ¡Bilam se levantó!</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¡Imprudente y temerario! Malvado y odioso. </a:t>
            </a:r>
          </a:p>
          <a:p>
            <a:pPr>
              <a:buNone/>
            </a:pPr>
            <a:r>
              <a:rPr lang="es-ES" dirty="0" smtClean="0">
                <a:latin typeface="Bookman Old Style" pitchFamily="18" charset="0"/>
              </a:rPr>
              <a:t>Bilaam no podía esperar para arrasar al pueblo judío. Si tan solo fuera una anomalía. Pero no lo es. </a:t>
            </a:r>
          </a:p>
          <a:p>
            <a:pPr>
              <a:buNone/>
            </a:pPr>
            <a:r>
              <a:rPr lang="es-ES" dirty="0" smtClean="0">
                <a:latin typeface="Bookman Old Style" pitchFamily="18" charset="0"/>
              </a:rPr>
              <a:t>Vemos su imagen de él en los rostros del antisemitismo a lo largo de los siglos y ciertamente en nuestros días.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 vemos en los ojos del supremacista blanco que abre fuego contra inocentes con armas de guerra, acabando con vidas, futuros, mundos: potenciales que no puede imaginar porque está cegado por el odio.</a:t>
            </a:r>
          </a:p>
          <a:p>
            <a:pPr>
              <a:buNone/>
            </a:pPr>
            <a:r>
              <a:rPr lang="es-ES" dirty="0" smtClean="0">
                <a:latin typeface="Bookman Old Style" pitchFamily="18" charset="0"/>
              </a:rPr>
              <a:t>Odio vil. </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odio era tan perverso que, para Bilaam, era su asna la que poseía la verdadera sabiduría.</a:t>
            </a:r>
          </a:p>
          <a:p>
            <a:pPr>
              <a:buNone/>
            </a:pPr>
            <a:r>
              <a:rPr lang="es-ES" dirty="0" smtClean="0">
                <a:latin typeface="Bookman Old Style" pitchFamily="18" charset="0"/>
              </a:rPr>
              <a:t>Los devotos de la Torá más de diez pesukim (Bamidbar 22: 21-34) nos cuentan sobre esta burra y su papel al dejar en claro la locura y la maldad de Bilaam.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Bilaam había asumido esta “tarea” sólo con el permiso de Dios, con la esperanza de burlarse arrogantemente y en última instancia de Su voluntad. ¡Tonto! </a:t>
            </a:r>
          </a:p>
          <a:p>
            <a:pPr>
              <a:buNone/>
            </a:pPr>
            <a:r>
              <a:rPr lang="es-ES" dirty="0" smtClean="0">
                <a:latin typeface="Bookman Old Style" pitchFamily="18" charset="0"/>
              </a:rPr>
              <a:t>Para demostrar la debilidad de Bilaam y su escolta moabita, Dios envió un ángel con una espada desenvainada para bloquear su camino.</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Impulsado por el odio y la arrogancia, Bilaam estaba ciego a lo que vio su “humilde” asna: un ángel de Dios bloqueando su camino. ¡Qué escena más extraña! </a:t>
            </a:r>
          </a:p>
          <a:p>
            <a:pPr>
              <a:buNone/>
            </a:pPr>
            <a:r>
              <a:rPr lang="es-ES" sz="3000" dirty="0" smtClean="0">
                <a:latin typeface="Bookman Old Style" pitchFamily="18" charset="0"/>
              </a:rPr>
              <a:t>Este “profeta”, encargado de maldecir al elegido de Dios, se encuentra en una pelea a gritos con su burro (¡una pelea a gritos que estaba condenado a perder!) y maldice al animal.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la golpea. En respuesta, el animal se mueve hacia los lados en lugar de hacia adelante. </a:t>
            </a:r>
          </a:p>
          <a:p>
            <a:pPr>
              <a:buNone/>
            </a:pPr>
            <a:r>
              <a:rPr lang="es-ES" dirty="0" smtClean="0">
                <a:latin typeface="Bookman Old Style" pitchFamily="18" charset="0"/>
              </a:rPr>
              <a:t>Una, dos veces, shalosh regalim, tres veces, y aún así Bilaam continuó golpeando a su asna hasta que Dios abrió su boca para que ella pudiera protestar: “¿Qué te he hecho para que me hayas golpeado estas tres veces?”</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"¡Porque te burlaste de mí!" </a:t>
            </a:r>
          </a:p>
          <a:p>
            <a:pPr>
              <a:buNone/>
            </a:pPr>
            <a:r>
              <a:rPr lang="es-ES" sz="2900" dirty="0" smtClean="0">
                <a:latin typeface="Bookman Old Style" pitchFamily="18" charset="0"/>
              </a:rPr>
              <a:t>Bilaam explotó. “¡Si tan solo tuviera una espada en mi mano, te habría matado!” Rashi se burla de la patética respuesta de Bilaam, imaginándolo humillado por su burro. </a:t>
            </a:r>
          </a:p>
          <a:p>
            <a:pPr>
              <a:buNone/>
            </a:pPr>
            <a:r>
              <a:rPr lang="es-ES" sz="2900" dirty="0" smtClean="0">
                <a:latin typeface="Bookman Old Style" pitchFamily="18" charset="0"/>
              </a:rPr>
              <a:t>Aquí estaba un hombre que esperaba destruir una nación entera con su voz, ¡pero necesita una espada para lidiar con un pobre burro!</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Rav David Feinstein Zt’l señala que cuando la burra reprendió a Bilaam, ella dijo: “Porque ahora me has golpeado tres veces </a:t>
            </a:r>
            <a:r>
              <a:rPr lang="es-ES" b="1" dirty="0" smtClean="0">
                <a:latin typeface="Bookman Old Style" pitchFamily="18" charset="0"/>
              </a:rPr>
              <a:t>(shalosh regalim</a:t>
            </a:r>
            <a:r>
              <a:rPr lang="es-ES" dirty="0" smtClean="0">
                <a:latin typeface="Bookman Old Style" pitchFamily="18" charset="0"/>
              </a:rPr>
              <a:t>)”. (22:28) </a:t>
            </a:r>
          </a:p>
          <a:p>
            <a:pPr>
              <a:buNone/>
            </a:pPr>
            <a:r>
              <a:rPr lang="es-ES" dirty="0" smtClean="0">
                <a:latin typeface="Bookman Old Style" pitchFamily="18" charset="0"/>
              </a:rPr>
              <a:t>Generalmente, cuando la Torá usa la palabra regalim, el término significa “piernas” o “pies”. Si es así, ¿por qué utilizar el término aquí?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¿Por qué no utilizar el término </a:t>
            </a:r>
            <a:r>
              <a:rPr lang="es-ES" sz="2800" b="1" dirty="0" smtClean="0">
                <a:latin typeface="Bookman Old Style" pitchFamily="18" charset="0"/>
              </a:rPr>
              <a:t>peamim</a:t>
            </a:r>
            <a:r>
              <a:rPr lang="es-ES" sz="2800" dirty="0" smtClean="0">
                <a:latin typeface="Bookman Old Style" pitchFamily="18" charset="0"/>
              </a:rPr>
              <a:t> (tiempos, sucesos)? </a:t>
            </a:r>
          </a:p>
          <a:p>
            <a:pPr>
              <a:buNone/>
            </a:pPr>
            <a:r>
              <a:rPr lang="es-ES" sz="2800" dirty="0" smtClean="0">
                <a:latin typeface="Bookman Old Style" pitchFamily="18" charset="0"/>
              </a:rPr>
              <a:t>Rav David explica que regalim también está relacionado con la palabra </a:t>
            </a:r>
            <a:r>
              <a:rPr lang="es-ES" sz="2800" b="1" dirty="0" smtClean="0">
                <a:latin typeface="Bookman Old Style" pitchFamily="18" charset="0"/>
              </a:rPr>
              <a:t>rageel</a:t>
            </a:r>
            <a:r>
              <a:rPr lang="es-ES" sz="2800" dirty="0" smtClean="0">
                <a:latin typeface="Bookman Old Style" pitchFamily="18" charset="0"/>
              </a:rPr>
              <a:t>, que significa “habitual” o “regular”. Entonces aquí entendemos que el burro se quejaba de que su amo de ella se había vuelto tan furioso, tan acostumbrado, a golpearla que ya no reconocía la singularidad de su comportamiento de ella.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mal se había vuelto banal.</a:t>
            </a:r>
          </a:p>
          <a:p>
            <a:pPr>
              <a:buNone/>
            </a:pPr>
            <a:r>
              <a:rPr lang="es-ES" dirty="0" smtClean="0">
                <a:latin typeface="Bookman Old Style" pitchFamily="18" charset="0"/>
              </a:rPr>
              <a:t>Al final, Dios despertó a Bilaam ante el ángel, con la espada desenvainada, bloqueando su camino.</a:t>
            </a:r>
          </a:p>
          <a:p>
            <a:pPr>
              <a:buNone/>
            </a:pPr>
            <a:r>
              <a:rPr lang="es-ES" dirty="0" smtClean="0">
                <a:latin typeface="Bookman Old Style" pitchFamily="18" charset="0"/>
              </a:rPr>
              <a:t>En respuesta al castigo del ángel, Bilaam admitió: “He pecado. Porque no sabía que estabas frente a mí en el camino.</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¿Qué clase de respuesta es ésta? ¿Por qué no simplemente admitir: "No te vi?" o “Pensé que mi burro se había vuelto vago”? </a:t>
            </a:r>
          </a:p>
          <a:p>
            <a:pPr>
              <a:buNone/>
            </a:pPr>
            <a:r>
              <a:rPr lang="es-ES" dirty="0" smtClean="0">
                <a:latin typeface="Bookman Old Style" pitchFamily="18" charset="0"/>
              </a:rPr>
              <a:t>Sí, Bilaam estaba enojado con su asna, pero ¿cómo fue que su indignación lo llevó a confesar: “He pecado”?</a:t>
            </a:r>
          </a:p>
          <a:p>
            <a:pPr>
              <a:buNone/>
            </a:pPr>
            <a:r>
              <a:rPr lang="es-ES" dirty="0" smtClean="0">
                <a:latin typeface="Bookman Old Style" pitchFamily="18" charset="0"/>
              </a:rPr>
              <a:t>¿Fue sin ella que golpeó al animal?</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 dudoso que lo hubiera considerado así. </a:t>
            </a:r>
          </a:p>
          <a:p>
            <a:pPr>
              <a:buNone/>
            </a:pPr>
            <a:r>
              <a:rPr lang="es-ES" sz="3000" dirty="0" smtClean="0">
                <a:latin typeface="Bookman Old Style" pitchFamily="18" charset="0"/>
              </a:rPr>
              <a:t>¿Entonces fue su pecado el no haber visto al Ángel? </a:t>
            </a:r>
          </a:p>
          <a:p>
            <a:pPr>
              <a:buNone/>
            </a:pPr>
            <a:r>
              <a:rPr lang="es-ES" sz="3000" dirty="0" smtClean="0">
                <a:latin typeface="Bookman Old Style" pitchFamily="18" charset="0"/>
              </a:rPr>
              <a:t>Pero si es así, ¿fue culpa suya? ¿Cómo se “ve” lo que no se ve?</a:t>
            </a:r>
          </a:p>
          <a:p>
            <a:pPr>
              <a:buNone/>
            </a:pPr>
            <a:r>
              <a:rPr lang="es-ES" sz="3000" dirty="0" smtClean="0">
                <a:latin typeface="Bookman Old Style" pitchFamily="18" charset="0"/>
              </a:rPr>
              <a:t>Malbim nos dice que el pecado de Bilaam no fue que no vio sino que debería haber visto.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hubiera considerado el significado de la terquedad de su burro en lugar de dejarse llevar por el odio, habría sabido que un ángel estaba presente. No “entenderlo” no es suficiente. </a:t>
            </a:r>
          </a:p>
          <a:p>
            <a:pPr>
              <a:buNone/>
            </a:pPr>
            <a:r>
              <a:rPr lang="es-ES" dirty="0" smtClean="0">
                <a:latin typeface="Bookman Old Style" pitchFamily="18" charset="0"/>
              </a:rPr>
              <a:t>¿Por qué no lo entendió? El ángel, por supuesto, quedó tan asombrado como nosotros por la ceguera de Bilaam.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reconoces un presagio cuando lo tienes ante ti?”</a:t>
            </a:r>
          </a:p>
          <a:p>
            <a:pPr>
              <a:buNone/>
            </a:pPr>
            <a:r>
              <a:rPr lang="es-ES" dirty="0" smtClean="0">
                <a:latin typeface="Bookman Old Style" pitchFamily="18" charset="0"/>
              </a:rPr>
              <a:t>Los Sefarim explican que un pecado de omisión sigue siendo un pecado. </a:t>
            </a:r>
          </a:p>
          <a:p>
            <a:pPr>
              <a:buNone/>
            </a:pPr>
            <a:r>
              <a:rPr lang="es-ES" dirty="0" smtClean="0">
                <a:latin typeface="Bookman Old Style" pitchFamily="18" charset="0"/>
              </a:rPr>
              <a:t>Algunas cosas en la vida deben saberse. </a:t>
            </a:r>
          </a:p>
          <a:p>
            <a:pPr>
              <a:buNone/>
            </a:pPr>
            <a:r>
              <a:rPr lang="es-ES" dirty="0" smtClean="0">
                <a:latin typeface="Bookman Old Style" pitchFamily="18" charset="0"/>
              </a:rPr>
              <a:t>No saber o ver ciertas cosas es el fracaso.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gran Baal Musar Rav Shlomo Wolbe lo dijo perfectamente: “¡En la vida a menudo nos encontramos en situaciones en las que percibimos sólo al burro y no logramos ver al ángel!”</a:t>
            </a:r>
          </a:p>
          <a:p>
            <a:pPr>
              <a:buNone/>
            </a:pPr>
            <a:r>
              <a:rPr lang="es-ES" dirty="0" smtClean="0">
                <a:latin typeface="Bookman Old Style" pitchFamily="18" charset="0"/>
              </a:rPr>
              <a:t>¡Depende de nosotros ver al Ángel!</a:t>
            </a:r>
          </a:p>
          <a:p>
            <a:pPr>
              <a:buNone/>
            </a:pPr>
            <a:r>
              <a:rPr lang="es-ES" dirty="0" smtClean="0">
                <a:latin typeface="Bookman Old Style" pitchFamily="18" charset="0"/>
              </a:rPr>
              <a:t>¡El mal no siempre está en ver y hacer!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veces también está en el no ver y en el no hacer!</a:t>
            </a:r>
          </a:p>
          <a:p>
            <a:pPr>
              <a:buNone/>
            </a:pPr>
            <a:r>
              <a:rPr lang="es-ES" dirty="0" smtClean="0">
                <a:latin typeface="Bookman Old Style" pitchFamily="18" charset="0"/>
              </a:rPr>
              <a:t>Sin embargo, ¿cómo podemos enseñarnos a ver al Ángel? </a:t>
            </a:r>
          </a:p>
          <a:p>
            <a:pPr>
              <a:buNone/>
            </a:pPr>
            <a:r>
              <a:rPr lang="es-ES" dirty="0" smtClean="0">
                <a:latin typeface="Bookman Old Style" pitchFamily="18" charset="0"/>
              </a:rPr>
              <a:t>¿Cómo podemos entrenarnos para ver lo que no es evidente? </a:t>
            </a:r>
          </a:p>
          <a:p>
            <a:pPr>
              <a:buNone/>
            </a:pPr>
            <a:r>
              <a:rPr lang="es-ES" dirty="0" smtClean="0">
                <a:latin typeface="Bookman Old Style" pitchFamily="18" charset="0"/>
              </a:rPr>
              <a:t>Para apreciar plenamente cualquier verdad, es necesario comprender su contraste.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luz no tiene sentido sin oscuridad; libertad indescifrable sin esclavitud; Salud despreciada sin enfermedad.</a:t>
            </a:r>
          </a:p>
          <a:p>
            <a:pPr>
              <a:buNone/>
            </a:pPr>
            <a:r>
              <a:rPr lang="es-ES" dirty="0" smtClean="0">
                <a:latin typeface="Bookman Old Style" pitchFamily="18" charset="0"/>
              </a:rPr>
              <a:t>Para entender el odio de Bilaam, necesitamos entender y apreciar su opuesto, el amor de Abraham. </a:t>
            </a:r>
          </a:p>
          <a:p>
            <a:pPr>
              <a:buNone/>
            </a:pPr>
            <a:r>
              <a:rPr lang="es-ES" dirty="0" smtClean="0">
                <a:latin typeface="Bookman Old Style" pitchFamily="18" charset="0"/>
              </a:rPr>
              <a:t>Al igual que Bilaam, Abraham, “se levantó temprano en la mañana y ensilló su asno”.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levantó para alistar el asno para el largo viaje pero en el caso de Abraham, se levantó temprano y se encargó de ensillar su asno por amor. </a:t>
            </a:r>
          </a:p>
          <a:p>
            <a:pPr>
              <a:buNone/>
            </a:pPr>
            <a:r>
              <a:rPr lang="es-ES" dirty="0" smtClean="0">
                <a:latin typeface="Bookman Old Style" pitchFamily="18" charset="0"/>
              </a:rPr>
              <a:t>Como comenta Rashi, "... el amor distorsiona el orden normal de las cosas". Abraham no esperó a sus sirvientes porque el amor lo impulsó hacia adelante, no el odio.</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 ve. Odio. Ambos, por supuesto, nos mueven a la acción, ¡pero depende de nosotros saber cuál es nuestra motivación!</a:t>
            </a:r>
          </a:p>
          <a:p>
            <a:pPr>
              <a:buNone/>
            </a:pPr>
            <a:r>
              <a:rPr lang="es-ES" dirty="0" smtClean="0">
                <a:latin typeface="Bookman Old Style" pitchFamily="18" charset="0"/>
              </a:rPr>
              <a:t>Sólo conociendo –y viendo– ambos podemos abrir los ojos claramente al camino correcto.</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 siempre es fácil distinguir a los Bilaam de los Abraham en la niebla de la mañana, ya que tienen que ensillar sus asnos y apresurarse a cumplir su tarea. </a:t>
            </a:r>
          </a:p>
          <a:p>
            <a:pPr>
              <a:buNone/>
            </a:pPr>
            <a:r>
              <a:rPr lang="es-ES" sz="3000" dirty="0" smtClean="0">
                <a:latin typeface="Bookman Old Style" pitchFamily="18" charset="0"/>
              </a:rPr>
              <a:t>Pero debemos distinguir porque uno, Bilaam, se levanta para odiar y matar, el otro, Abraham, para hacer la voluntad de Dios, para rezar, para aprender, para ayudar a otro ser humano...</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El Sforno señala que fue Dios quien abrió la boca del burro y le dio el poder del habla para que Bilaam pudiera "despertar" a la teshuvá.</a:t>
            </a:r>
          </a:p>
          <a:p>
            <a:pPr>
              <a:buNone/>
            </a:pPr>
            <a:r>
              <a:rPr lang="es-ES" sz="2900" dirty="0" smtClean="0">
                <a:latin typeface="Bookman Old Style" pitchFamily="18" charset="0"/>
              </a:rPr>
              <a:t>“¿Por qué golpeaste a tu asna tres veces?” le pregunta el ángel a Bilaam. Seforno comenta que, habiendo visto todas las “señales”, Bilaam debería haber llegado a la conclusión de que salir a maldecir a los judíos era inaceptable.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responsabilidad de haber visto lo que decidió no ver recaía en Bilaam.</a:t>
            </a:r>
          </a:p>
          <a:p>
            <a:pPr>
              <a:buNone/>
            </a:pPr>
            <a:r>
              <a:rPr lang="es-ES" dirty="0" smtClean="0">
                <a:latin typeface="Bookman Old Style" pitchFamily="18" charset="0"/>
              </a:rPr>
              <a:t>Con demasiada frecuencia somos como Bilaam, demasiado arrogantes, codiciosos, necesitados y mezquinos para ver el camino correcto directamente frente a nosotros.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Nos cegamos intencionalmente al Ángel de la misericordia que se interpone en nuestro camino.</a:t>
            </a:r>
          </a:p>
          <a:p>
            <a:pPr>
              <a:buNone/>
            </a:pPr>
            <a:r>
              <a:rPr lang="es-ES" dirty="0" smtClean="0">
                <a:latin typeface="Bookman Old Style" pitchFamily="18" charset="0"/>
              </a:rPr>
              <a:t>Eso depende de nosotros.</a:t>
            </a:r>
          </a:p>
          <a:p>
            <a:pPr>
              <a:buNone/>
            </a:pPr>
            <a:r>
              <a:rPr lang="es-ES" dirty="0" smtClean="0">
                <a:latin typeface="Bookman Old Style" pitchFamily="18" charset="0"/>
              </a:rPr>
              <a:t>Es nuestra elección y obligación abrir los ojos y ver, madrugar y cargarnos de amor.</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solidFill>
                  <a:srgbClr val="FF0000"/>
                </a:solidFill>
                <a:latin typeface="Bookman Old Style" pitchFamily="18" charset="0"/>
              </a:rPr>
              <a:t>Una Bendición por Una Maldición</a:t>
            </a:r>
            <a:endParaRPr lang="es-ES" b="1" dirty="0" smtClean="0">
              <a:solidFill>
                <a:srgbClr val="FF0000"/>
              </a:solidFill>
              <a:latin typeface="Bookman Old Style" pitchFamily="18" charset="0"/>
            </a:endParaRPr>
          </a:p>
          <a:p>
            <a:r>
              <a:rPr lang="es-ES" sz="2000" dirty="0" smtClean="0">
                <a:latin typeface="Bookman Old Style" pitchFamily="18" charset="0"/>
              </a:rPr>
              <a:t>Notas del Rabino Sue Levi Elwell</a:t>
            </a:r>
          </a:p>
          <a:p>
            <a:r>
              <a:rPr lang="es-ES" sz="2800" dirty="0" smtClean="0">
                <a:latin typeface="Bookman Old Style" pitchFamily="18" charset="0"/>
              </a:rPr>
              <a:t>La maldición del profeta Balaam, que se convierte en bendición, es un reflejo de la relación entre Dios y los israelitas.</a:t>
            </a:r>
          </a:p>
          <a:p>
            <a:r>
              <a:rPr lang="es-ES" sz="2800" dirty="0" smtClean="0">
                <a:latin typeface="Bookman Old Style" pitchFamily="18" charset="0"/>
              </a:rPr>
              <a:t>En medio de nuestro libro de andanzas, leemos cómo un soberano moabita se enfrenta a un vidente de una tierra lejana con la esperanza de maldecir y así derrotar a los israelitas.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En la ironía central de un cuento fantasioso que comienza con “[Él] vio” </a:t>
            </a:r>
            <a:r>
              <a:rPr lang="es-ES" sz="2000" b="1" dirty="0" smtClean="0">
                <a:latin typeface="Bookman Old Style" pitchFamily="18" charset="0"/>
              </a:rPr>
              <a:t>(22:2), </a:t>
            </a:r>
            <a:r>
              <a:rPr lang="es-ES" sz="2800" dirty="0" smtClean="0">
                <a:latin typeface="Bookman Old Style" pitchFamily="18" charset="0"/>
              </a:rPr>
              <a:t>ni el rey Balac ni su mercenario Balaam pueden “ver” a los israelitas. </a:t>
            </a:r>
          </a:p>
          <a:p>
            <a:r>
              <a:rPr lang="es-ES" sz="2800" dirty="0" smtClean="0">
                <a:latin typeface="Bookman Old Style" pitchFamily="18" charset="0"/>
              </a:rPr>
              <a:t>Balaam y Balac se posicionan una y otra vez en un intento de evaluar la multitud que “esconde la tierra de la vista” </a:t>
            </a:r>
            <a:r>
              <a:rPr lang="es-ES" sz="2000" b="1" dirty="0" smtClean="0">
                <a:latin typeface="Bookman Old Style" pitchFamily="18" charset="0"/>
              </a:rPr>
              <a:t>(22:5). </a:t>
            </a:r>
            <a:endParaRPr lang="es-ES" sz="2800" b="1" dirty="0" smtClean="0">
              <a:latin typeface="Bookman Old Style" pitchFamily="18" charset="0"/>
            </a:endParaRPr>
          </a:p>
          <a:p>
            <a:r>
              <a:rPr lang="es-ES" sz="2800" dirty="0" smtClean="0">
                <a:latin typeface="Bookman Old Style" pitchFamily="18" charset="0"/>
              </a:rPr>
              <a:t>Los dos viajan de un punto a otro sin obtener la perspectiva que buscan.</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Solo cuando el Santo abre los ojos, Balaam puede ver más que una parte de las personas a las que ha sido enviado a maldecir. </a:t>
            </a:r>
          </a:p>
          <a:p>
            <a:r>
              <a:rPr lang="es-ES" sz="2800" dirty="0" smtClean="0">
                <a:latin typeface="Bookman Old Style" pitchFamily="18" charset="0"/>
              </a:rPr>
              <a:t>Ve las tiendas que son los hogares y los lugares de reunión de las mujeres, los niños y los hombres que viven en comunidad marcada por el cuidado y el respeto mutuo.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Aparentemente atónito por su nueva perspectiva sobre el complejo israelita, Balaam describe al pueblo en un lenguaje que evoca el Edén: “Como palmerales que se extienden / como jardines junto a un río / como áloes plantados por Dios / como cedros junto al agua / Sus ramas destilan humedad / sus raíces tienen abundante agua” </a:t>
            </a:r>
            <a:r>
              <a:rPr lang="es-ES" sz="2000" b="1" dirty="0" smtClean="0">
                <a:latin typeface="Bookman Old Style" pitchFamily="18" charset="0"/>
              </a:rPr>
              <a:t>(24:6-7).</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¿Se han aclarado lo suficiente los ojos del adivino del desierto para que pueda ver a un pueblo que un día tendría el poder de hacer florecer el desierto? </a:t>
            </a:r>
          </a:p>
          <a:p>
            <a:r>
              <a:rPr lang="es-ES" sz="2800" dirty="0" smtClean="0">
                <a:latin typeface="Bookman Old Style" pitchFamily="18" charset="0"/>
              </a:rPr>
              <a:t>¿Sus palabras reflejan sueños de ciudades con bulevares bordeados de palmeras y barrios ajardinados que, en el futuro, desafiarían y transformarían el paisaje árido?</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Por un momento, Balaam ve una comunidad como puede ser: una sociedad de dependencia y confianza mutua, una comunidad donde cada persona es tratada con dignidad, y exclama: </a:t>
            </a:r>
          </a:p>
          <a:p>
            <a:r>
              <a:rPr lang="es-ES" sz="2800" b="1" i="1" dirty="0" smtClean="0">
                <a:latin typeface="Bookman Old Style" pitchFamily="18" charset="0"/>
              </a:rPr>
              <a:t>Mah tovú ohaleja, Yaakov / mishk'noteja, Yisrael </a:t>
            </a:r>
            <a:r>
              <a:rPr lang="es-ES" sz="2800" dirty="0" smtClean="0">
                <a:latin typeface="Bookman Old Style" pitchFamily="18" charset="0"/>
              </a:rPr>
              <a:t>("¡Cuán hermosas son tus tiendas, oh Jacob, / tus moradas, oh Israel”; </a:t>
            </a:r>
            <a:r>
              <a:rPr lang="es-ES" sz="2000" b="1" dirty="0" smtClean="0">
                <a:latin typeface="Bookman Old Style" pitchFamily="18" charset="0"/>
              </a:rPr>
              <a:t>(24:5).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3000" dirty="0" smtClean="0">
                <a:latin typeface="Bookman Old Style" pitchFamily="18" charset="0"/>
              </a:rPr>
              <a:t>Pero cuando Balaam amplía su descripción, la visión utópica se desvanece y el pueblo se vuelve como cualquier otro que busca dominar a sus enemigos. </a:t>
            </a:r>
          </a:p>
          <a:p>
            <a:r>
              <a:rPr lang="es-ES" sz="3000" dirty="0" smtClean="0">
                <a:latin typeface="Bookman Old Style" pitchFamily="18" charset="0"/>
              </a:rPr>
              <a:t>Concluye: </a:t>
            </a:r>
            <a:r>
              <a:rPr lang="es-ES" sz="3000" b="1" i="1" dirty="0" smtClean="0">
                <a:latin typeface="Bookman Old Style" pitchFamily="18" charset="0"/>
              </a:rPr>
              <a:t>“¡Mebarajeja baruj, veorereja arur!</a:t>
            </a:r>
            <a:r>
              <a:rPr lang="es-ES" sz="3000" dirty="0" smtClean="0">
                <a:latin typeface="Bookman Old Style" pitchFamily="18" charset="0"/>
              </a:rPr>
              <a:t>¡Bienaventurados los que te bendicen, / malditos los que te maldicen!”. </a:t>
            </a:r>
            <a:r>
              <a:rPr lang="es-ES" sz="2000" b="1" dirty="0" smtClean="0">
                <a:latin typeface="Bookman Old Style" pitchFamily="18" charset="0"/>
              </a:rPr>
              <a:t>(24:9).</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3000" dirty="0" smtClean="0">
                <a:latin typeface="Bookman Old Style" pitchFamily="18" charset="0"/>
              </a:rPr>
              <a:t>Como en el comienzo de esta porción, el mundo se divide en dos: los que buscan mantener el poder, y los que intentan usurparlo: los vencedores y los vencidos, los bienaventurados y los malditos. </a:t>
            </a:r>
          </a:p>
          <a:p>
            <a:r>
              <a:rPr lang="es-ES" sz="3000" dirty="0" smtClean="0">
                <a:latin typeface="Bookman Old Style" pitchFamily="18" charset="0"/>
              </a:rPr>
              <a:t>La historia final de esta porción </a:t>
            </a:r>
            <a:r>
              <a:rPr lang="es-ES" sz="2000" b="1" dirty="0" smtClean="0">
                <a:latin typeface="Bookman Old Style" pitchFamily="18" charset="0"/>
              </a:rPr>
              <a:t>(25:1-9) </a:t>
            </a:r>
            <a:r>
              <a:rPr lang="es-ES" sz="3000" dirty="0" smtClean="0">
                <a:latin typeface="Bookman Old Style" pitchFamily="18" charset="0"/>
              </a:rPr>
              <a:t>ilustra la tragedia de ver el mundo dividido de esta manera.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Agotados por un viaje que parece no tener fin, los hombres israelitas olvidan quiénes son. </a:t>
            </a:r>
          </a:p>
          <a:p>
            <a:r>
              <a:rPr lang="es-ES" sz="2800" dirty="0" smtClean="0">
                <a:latin typeface="Bookman Old Style" pitchFamily="18" charset="0"/>
              </a:rPr>
              <a:t>Se olvidan de su relación privilegiada con Aquel que los sacó de la esclavitud. </a:t>
            </a:r>
          </a:p>
          <a:p>
            <a:r>
              <a:rPr lang="es-ES" sz="2800" dirty="0" smtClean="0">
                <a:latin typeface="Bookman Old Style" pitchFamily="18" charset="0"/>
              </a:rPr>
              <a:t>El reconocimiento de Balaam de la bondad de Israel se ha convertido en parte de nuestra liturgia conocida como el Mah </a:t>
            </a:r>
            <a:r>
              <a:rPr lang="es-ES" sz="2800" dirty="0" err="1" smtClean="0">
                <a:latin typeface="Bookman Old Style" pitchFamily="18" charset="0"/>
              </a:rPr>
              <a:t>tovu</a:t>
            </a:r>
            <a:r>
              <a:rPr lang="es-ES" sz="2800" dirty="0" smtClean="0">
                <a:latin typeface="Bookman Old Style" pitchFamily="18" charset="0"/>
              </a:rPr>
              <a:t> (literalmente “cuán buenos son”):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4137963" cy="4526100"/>
          </a:xfrm>
          <a:prstGeom prst="rect">
            <a:avLst/>
          </a:prstGeom>
        </p:spPr>
        <p:txBody>
          <a:bodyPr spcFirstLastPara="1" wrap="square" lIns="91425" tIns="45700" rIns="91425" bIns="45700" anchor="t" anchorCtr="0">
            <a:noAutofit/>
          </a:bodyPr>
          <a:lstStyle/>
          <a:p>
            <a:r>
              <a:rPr lang="es-ES" b="1" dirty="0" smtClean="0">
                <a:latin typeface="Bookman Old Style" pitchFamily="18" charset="0"/>
              </a:rPr>
              <a:t>Mah tovú ohaleja, Yaakov / mishk'noteja, Yisrael </a:t>
            </a:r>
            <a:r>
              <a:rPr lang="es-ES" dirty="0" smtClean="0">
                <a:latin typeface="Bookman Old Style" pitchFamily="18" charset="0"/>
              </a:rPr>
              <a:t>(“Cuán hermosas son tus tiendas, oh Jacob, / Tus moradas ¡Oh Israel!”).</a:t>
            </a:r>
            <a:endParaRPr lang="es-ES" b="1" dirty="0" smtClean="0">
              <a:latin typeface="Bookman Old Style" pitchFamily="18" charset="0"/>
            </a:endParaRPr>
          </a:p>
        </p:txBody>
      </p:sp>
      <p:pic>
        <p:nvPicPr>
          <p:cNvPr id="4098" name="Picture 2" descr="King Balak of Moab gazed out on the Israelites camped near his land and trembled with fear. He had heard all about the children of Israel, called Hebrews, and their long journey through the wilderness. They had won many battles and defeated many enemies. Now the twelve tribes of Israel and their leader Moses were here. &lt;br/&gt;The king pointed at the Israelites’ camp on the great plains of Moab. ‘Look!’ he said to the elders of Midian who were standing beside him. ‘There are millions of them. No wonder they defeated Og, the king of Bashan. If they can slay those fearsome giants, then they can easily steal our land.’  &lt;br/&gt;The elders of Midian agreed. They were afraid the Israelites might steal their land, too. ‘We know their god Yahweh is wise and powerful, and our army is small,’ they said. ‘We must find a way to get rid of them before they attack us!’ They had no idea that Yahweh had told Moses to leave the Moabites and Midianites alone. – Slide 1"/>
          <p:cNvPicPr>
            <a:picLocks noChangeAspect="1" noChangeArrowheads="1"/>
          </p:cNvPicPr>
          <p:nvPr/>
        </p:nvPicPr>
        <p:blipFill>
          <a:blip r:embed="rId3"/>
          <a:srcRect/>
          <a:stretch>
            <a:fillRect/>
          </a:stretch>
        </p:blipFill>
        <p:spPr bwMode="auto">
          <a:xfrm>
            <a:off x="4395066" y="2201367"/>
            <a:ext cx="4572000" cy="342900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Los rabinos que crearon nuestra liturgia reconocieron el poder de esta oración, y por eso la colocaron intencionalmente como la apertura de una secuencia de oración diaria que fija al individuo en el contexto de la comunidad de Israel. </a:t>
            </a:r>
          </a:p>
          <a:p>
            <a:r>
              <a:rPr lang="es-ES" sz="2800" dirty="0" smtClean="0">
                <a:latin typeface="Bookman Old Style" pitchFamily="18" charset="0"/>
              </a:rPr>
              <a:t>Expanden la bendición de Balaam con cuatro versículos de los Salmos escritos en primera persona.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Al hacerlo, permiten que cada adorador reclame un lugar como miembro del colectivo.</a:t>
            </a:r>
          </a:p>
          <a:p>
            <a:r>
              <a:rPr lang="es-ES" sz="2800" dirty="0" smtClean="0">
                <a:latin typeface="Bookman Old Style" pitchFamily="18" charset="0"/>
              </a:rPr>
              <a:t>Yo, por Tu abundante amor, entro en Tu casa; Me inclino con temor ante tu santo templo </a:t>
            </a:r>
            <a:r>
              <a:rPr lang="es-ES" sz="2000" b="1" dirty="0" smtClean="0">
                <a:latin typeface="Bookman Old Style" pitchFamily="18" charset="0"/>
              </a:rPr>
              <a:t>(Salmo 5:8). </a:t>
            </a:r>
            <a:endParaRPr lang="es-ES" sz="2800" b="1" dirty="0" smtClean="0">
              <a:latin typeface="Bookman Old Style" pitchFamily="18" charset="0"/>
            </a:endParaRPr>
          </a:p>
          <a:p>
            <a:r>
              <a:rPr lang="es-ES" sz="2800" dirty="0" smtClean="0">
                <a:latin typeface="Bookman Old Style" pitchFamily="18" charset="0"/>
              </a:rPr>
              <a:t>“Dios, amo tu morada en el templo, La morada de tu gloria </a:t>
            </a:r>
            <a:r>
              <a:rPr lang="es-ES" sz="2000" b="1" dirty="0" smtClean="0">
                <a:latin typeface="Bookman Old Style" pitchFamily="18" charset="0"/>
              </a:rPr>
              <a:t>(Salmo 26:8).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dirty="0" smtClean="0">
                <a:latin typeface="Bookman Old Style" pitchFamily="18" charset="0"/>
              </a:rPr>
              <a:t>Permíteme inclinarme y postrarme ante Dios mi hacedor </a:t>
            </a:r>
            <a:r>
              <a:rPr lang="es-ES" sz="2000" b="1" dirty="0" smtClean="0">
                <a:latin typeface="Bookman Old Style" pitchFamily="18" charset="0"/>
              </a:rPr>
              <a:t>(Salmo 95:6). </a:t>
            </a:r>
            <a:endParaRPr lang="es-ES" b="1" dirty="0" smtClean="0">
              <a:latin typeface="Bookman Old Style" pitchFamily="18" charset="0"/>
            </a:endParaRPr>
          </a:p>
          <a:p>
            <a:r>
              <a:rPr lang="es-ES" dirty="0" smtClean="0">
                <a:latin typeface="Bookman Old Style" pitchFamily="18" charset="0"/>
              </a:rPr>
              <a:t>En cuanto a mí, que mi oración llegue a ti, oh Dios” En un momento favorable; oh Dios, en tu abundante fidelidad, Respóndeme con Tu segura liberación </a:t>
            </a:r>
            <a:r>
              <a:rPr lang="es-ES" sz="2000" b="1" dirty="0" smtClean="0">
                <a:latin typeface="Bookman Old Style" pitchFamily="18" charset="0"/>
              </a:rPr>
              <a:t>(Salmo 69:14).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Con estas frases, los rabinos transforman al Dios de la guerra de Balaam en un Dios de </a:t>
            </a:r>
            <a:r>
              <a:rPr lang="es-ES" sz="2700" b="1" i="1" dirty="0" smtClean="0">
                <a:latin typeface="Bookman Old Style" pitchFamily="18" charset="0"/>
              </a:rPr>
              <a:t>Jésed</a:t>
            </a:r>
            <a:r>
              <a:rPr lang="es-ES" sz="2700" dirty="0" smtClean="0">
                <a:latin typeface="Bookman Old Style" pitchFamily="18" charset="0"/>
              </a:rPr>
              <a:t> (misericordia), y cada judío que pronuncia estas palabras se convierte en la oración. </a:t>
            </a:r>
          </a:p>
          <a:p>
            <a:r>
              <a:rPr lang="es-ES" sz="2700" dirty="0" smtClean="0">
                <a:latin typeface="Bookman Old Style" pitchFamily="18" charset="0"/>
              </a:rPr>
              <a:t>En la parashá, Balaam sigue su pronunciación original del versículo con dos descripciones de Israel: un Israel que vive en un mundo exuberante y verde, y una nación que es victoriosa contra los enemigos.</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Pero la declaración de Balaam también está incompleta, razón por la cual nuestra liturgia la expande y también cambia el enfoque a la relación del individuo con Dios. </a:t>
            </a:r>
          </a:p>
          <a:p>
            <a:r>
              <a:rPr lang="es-ES" sz="2800" dirty="0" smtClean="0">
                <a:latin typeface="Bookman Old Style" pitchFamily="18" charset="0"/>
              </a:rPr>
              <a:t>Propongo una tercera lectura, que vuelve a la evocación de la comunidad como fuente de poder y que la amplía, conectando al pueblo con Dios y con su único desafío.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Considere la siguiente combinación de 24:5 con las palabras del libro de Isaías:</a:t>
            </a:r>
          </a:p>
          <a:p>
            <a:r>
              <a:rPr lang="es-ES" sz="2800" dirty="0" smtClean="0">
                <a:latin typeface="Bookman Old Style" pitchFamily="18" charset="0"/>
              </a:rPr>
              <a:t>¡Cuán hermosas son tus tiendas, oh Jacob, ¡Tus moradas, oh Israel! </a:t>
            </a:r>
            <a:r>
              <a:rPr lang="es-ES" sz="2000" b="1" dirty="0" smtClean="0">
                <a:latin typeface="Bookman Old Style" pitchFamily="18" charset="0"/>
              </a:rPr>
              <a:t>(24:5) </a:t>
            </a:r>
            <a:r>
              <a:rPr lang="es-ES" sz="2800" dirty="0" smtClean="0">
                <a:latin typeface="Bookman Old Style" pitchFamily="18" charset="0"/>
              </a:rPr>
              <a:t>Yo, el Santo, en justicia os he llamado, y te tomó de la mano. Yo soy el que te creó y os he hecho un pueblo de pacto, una luz para las naciones: para abrir los ojos que están ciegos, para sacar al cautivo de su encierro </a:t>
            </a:r>
            <a:r>
              <a:rPr lang="es-ES" sz="2000" b="1" dirty="0" smtClean="0">
                <a:latin typeface="Bookman Old Style" pitchFamily="18" charset="0"/>
              </a:rPr>
              <a:t>(Isaías 42:6-7).</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Este claro desafío nos invita a ir más allá del pensamiento estrecho y dicotómico que cegó a Balac y Balaam en esta porción. </a:t>
            </a:r>
          </a:p>
          <a:p>
            <a:r>
              <a:rPr lang="es-ES" sz="2800" dirty="0" smtClean="0">
                <a:latin typeface="Bookman Old Style" pitchFamily="18" charset="0"/>
              </a:rPr>
              <a:t>Estos versículos de Isaías anticipan -y cumplen- el siguiente llamado profético sobre tiendas y viviendas: “Ensancha el espacio de tu tienda (</a:t>
            </a:r>
            <a:r>
              <a:rPr lang="es-ES" sz="2800" b="1" i="1" dirty="0" smtClean="0">
                <a:latin typeface="Bookman Old Style" pitchFamily="18" charset="0"/>
              </a:rPr>
              <a:t>oholej</a:t>
            </a:r>
            <a:r>
              <a:rPr lang="es-ES" sz="2800" dirty="0" smtClean="0">
                <a:latin typeface="Bookman Old Style" pitchFamily="18" charset="0"/>
              </a:rPr>
              <a:t>); / no perdones la lona de tu morada (</a:t>
            </a:r>
            <a:r>
              <a:rPr lang="es-ES" sz="2800" b="1" i="1" dirty="0" smtClean="0">
                <a:latin typeface="Bookman Old Style" pitchFamily="18" charset="0"/>
              </a:rPr>
              <a:t>mishk’notayik</a:t>
            </a:r>
            <a:r>
              <a:rPr lang="es-ES" sz="2800" dirty="0" smtClean="0">
                <a:latin typeface="Bookman Old Style" pitchFamily="18" charset="0"/>
              </a:rPr>
              <a:t>)” </a:t>
            </a:r>
            <a:r>
              <a:rPr lang="es-ES" sz="2000" b="1" dirty="0" smtClean="0">
                <a:latin typeface="Bookman Old Style" pitchFamily="18" charset="0"/>
              </a:rPr>
              <a:t>(Isaías 54:2).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b="1" i="1" dirty="0" smtClean="0">
                <a:latin typeface="Bookman Old Style" pitchFamily="18" charset="0"/>
              </a:rPr>
              <a:t>“Harjibí mekom aholek viriot mishkenotayik yatu al tajsoki haariki metarayik vitedotayik </a:t>
            </a:r>
            <a:r>
              <a:rPr lang="es-ES" sz="2800" b="1" i="1" dirty="0" err="1" smtClean="0">
                <a:latin typeface="Bookman Old Style" pitchFamily="18" charset="0"/>
              </a:rPr>
              <a:t>jaseki</a:t>
            </a:r>
            <a:r>
              <a:rPr lang="es-ES" sz="2800" b="1" i="1" dirty="0" smtClean="0">
                <a:latin typeface="Bookman Old Style" pitchFamily="18" charset="0"/>
              </a:rPr>
              <a:t>-</a:t>
            </a:r>
          </a:p>
          <a:p>
            <a:r>
              <a:rPr lang="es-ES" sz="2800" dirty="0" smtClean="0">
                <a:latin typeface="Bookman Old Style" pitchFamily="18" charset="0"/>
              </a:rPr>
              <a:t>Ensancha el espacio de tu tienda,/ sean extendidas las cortinas de tu tienda, no seas escasa;  alarga tus cuerdas y clava tus estacas </a:t>
            </a:r>
            <a:r>
              <a:rPr lang="es-ES" sz="2000" b="1" dirty="0" smtClean="0">
                <a:latin typeface="Bookman Old Style" pitchFamily="18" charset="0"/>
              </a:rPr>
              <a:t>(Isaías 54:2).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Aquí el profeta insta a Jerusalén, personificada como mujer, a ensanchar su tienda con alegría y dar cabida a las multitudes que entrarán en la ciudad capital. </a:t>
            </a:r>
          </a:p>
          <a:p>
            <a:r>
              <a:rPr lang="es-ES" sz="2700" dirty="0" smtClean="0">
                <a:latin typeface="Bookman Old Style" pitchFamily="18" charset="0"/>
              </a:rPr>
              <a:t>Una carpa ampliada en una ciudad amable y abierta refleja el objetivo utópico y alcanzable de ir más allá de los conceptos opuestos de nativo/extraño, amigo/enemigo, elegido/rechazado, hombre/mujer.</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Podríamos agregar que Balaam también es un buen modelo para la oración. </a:t>
            </a:r>
          </a:p>
          <a:p>
            <a:r>
              <a:rPr lang="es-ES" sz="2700" dirty="0" smtClean="0">
                <a:latin typeface="Bookman Old Style" pitchFamily="18" charset="0"/>
              </a:rPr>
              <a:t>Vino a maldecir a Israel y al final, al observar los lugares de adoración de Israel, la bendijo. Si a través de la participación en el culto de la comunidad se pueden transmutar los sentimientos negativos en positivos, ¿no hay esperanza para nosotros que estando lejos de blasfemar deberíamos estar mucho más cerca de la bendición?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Tal vez alguien que se preocupa lo suficiente como para maldecir puede transformarse en alguien que siente lo suficiente como para alabar. </a:t>
            </a:r>
          </a:p>
          <a:p>
            <a:r>
              <a:rPr lang="es-ES" sz="2800" dirty="0" smtClean="0">
                <a:latin typeface="Bookman Old Style" pitchFamily="18" charset="0"/>
              </a:rPr>
              <a:t>Si es cierto que alguien que está lo suficientemente irritado como para explotar puede inspirarse para bendecir, entonces puede que no haya mayor maldición que la falta de interés.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dirty="0" smtClean="0">
                <a:latin typeface="Bookman Old Style" pitchFamily="18" charset="0"/>
              </a:rPr>
              <a:t>Cuando nuestras moradas se conviertan en santuarios para todos los buscadores de la paz y la justicia, cuando nuestros hogares acojan a todos los que ya no cosifican a los demás, entonces podremos declarar con verdad, </a:t>
            </a:r>
            <a:r>
              <a:rPr lang="es-ES" b="1" i="1" dirty="0" smtClean="0">
                <a:latin typeface="Bookman Old Style" pitchFamily="18" charset="0"/>
              </a:rPr>
              <a:t>Mah tovú</a:t>
            </a:r>
            <a:r>
              <a:rPr lang="es-ES" dirty="0" smtClean="0">
                <a:latin typeface="Bookman Old Style" pitchFamily="18" charset="0"/>
              </a:rPr>
              <a:t>, cuán buenas, cuán hermosas son nuestras tiendas.</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solidFill>
                  <a:srgbClr val="FF0000"/>
                </a:solidFill>
                <a:latin typeface="Bookman Old Style" pitchFamily="18" charset="0"/>
              </a:rPr>
              <a:t>¿</a:t>
            </a:r>
            <a:r>
              <a:rPr lang="es-ES" b="1" dirty="0" smtClean="0">
                <a:solidFill>
                  <a:srgbClr val="FF0000"/>
                </a:solidFill>
                <a:latin typeface="Bookman Old Style" pitchFamily="18" charset="0"/>
              </a:rPr>
              <a:t>Quien es tu maestro?</a:t>
            </a:r>
          </a:p>
          <a:p>
            <a:r>
              <a:rPr lang="es-ES" sz="2000" dirty="0" smtClean="0">
                <a:latin typeface="Bookman Old Style" pitchFamily="18" charset="0"/>
              </a:rPr>
              <a:t>Notas del Rabino Dr. Tzvi Hersh Weinreb</a:t>
            </a:r>
          </a:p>
          <a:p>
            <a:r>
              <a:rPr lang="es-ES" sz="2800" dirty="0" smtClean="0">
                <a:latin typeface="Bookman Old Style" pitchFamily="18" charset="0"/>
              </a:rPr>
              <a:t>A excepción de los santos entre nosotros, todos nos jactamos. </a:t>
            </a:r>
          </a:p>
          <a:p>
            <a:r>
              <a:rPr lang="es-ES" sz="2800" dirty="0" smtClean="0">
                <a:latin typeface="Bookman Old Style" pitchFamily="18" charset="0"/>
              </a:rPr>
              <a:t>A veces nos jactamos de nuestras propias dotes naturales, nuestra buena apariencia o nuestra destreza atlética. </a:t>
            </a:r>
          </a:p>
          <a:p>
            <a:r>
              <a:rPr lang="es-ES" sz="2800" dirty="0" smtClean="0">
                <a:latin typeface="Bookman Old Style" pitchFamily="18" charset="0"/>
              </a:rPr>
              <a:t>A menudo nos jactamos de nuestros logros, sociales o profesionales.</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Hay un tipo de jactancia que parece ser exclusivo de la comunidad judía tradicional. </a:t>
            </a:r>
          </a:p>
          <a:p>
            <a:r>
              <a:rPr lang="es-ES" sz="2800" dirty="0" smtClean="0">
                <a:latin typeface="Bookman Old Style" pitchFamily="18" charset="0"/>
              </a:rPr>
              <a:t>Eso no es jactarse de uno mismo, sino de sus maestros, o rebeim. Por lo tanto, encontrarás jóvenes que dicen: "¡Mi Rebe es más grande que el tuyo!" O, "¡Soy estudiante de fulano de tal, así que será mejor que me respetes por eso!"</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Para algunos de nosotros, suena extraño que una persona afirme superioridad religiosa o intelectual sobre la base de la identidad de su maestro. </a:t>
            </a:r>
          </a:p>
          <a:p>
            <a:r>
              <a:rPr lang="es-ES" sz="2800" dirty="0" smtClean="0">
                <a:latin typeface="Bookman Old Style" pitchFamily="18" charset="0"/>
              </a:rPr>
              <a:t>Después de todo, la piedad o sabiduría de un maestro no necesariamente se filtra hacia el discípulo. Sin embargo, jactarse de la grandeza del maestro es bastante común en algunos de nuestros círculos.</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Mi abuelo paterno, -dice el R. Weinreb, el Reb Chaim Yitzhak Weinreb de bendita memoria, estaba particularmente perturbado por este fenómeno. </a:t>
            </a:r>
          </a:p>
          <a:p>
            <a:r>
              <a:rPr lang="es-ES" sz="2800" dirty="0" smtClean="0">
                <a:latin typeface="Bookman Old Style" pitchFamily="18" charset="0"/>
              </a:rPr>
              <a:t>Mi zaide me enseñó muchas cosas, asegura el Rab Weinreb. </a:t>
            </a:r>
          </a:p>
          <a:p>
            <a:r>
              <a:rPr lang="es-ES" sz="2800" dirty="0" smtClean="0">
                <a:latin typeface="Bookman Old Style" pitchFamily="18" charset="0"/>
              </a:rPr>
              <a:t>Una lección que enfatizó repetidamente fue la importancia de no caer en la tendencia de jactarse de quién era el alumno.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Sintió que era mucho más importante poder afirmar que uno realmente estaba siguiendo los pasos del maestro, emulando conductualmente sus virtudes y logros.</a:t>
            </a:r>
          </a:p>
          <a:p>
            <a:r>
              <a:rPr lang="es-ES" sz="3000" dirty="0" smtClean="0">
                <a:latin typeface="Bookman Old Style" pitchFamily="18" charset="0"/>
              </a:rPr>
              <a:t>Uno de los textos de prueba que adujo para ayudar a llevar esta lección a casa fue un pasaje en el quinto capítulo de Pirké Avot, Ética de los padres, que dice:</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"Quien posea estos tres rasgos es uno de los discípulos de nuestro padre Abraham; quien posea los tres rasgos opuestos es uno de los discípulos del malvado Balaam.</a:t>
            </a:r>
          </a:p>
          <a:p>
            <a:r>
              <a:rPr lang="es-ES" sz="3000" dirty="0" smtClean="0">
                <a:latin typeface="Bookman Old Style" pitchFamily="18" charset="0"/>
              </a:rPr>
              <a:t>Un ojo generoso, una conducta modesta y un alma humilde son los rasgos de los discípulos de nuestro padre Abraham.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Mal de ojo, porte arrogante y alma insaciable son atributos de los discípulos del malvado Balaam. </a:t>
            </a:r>
          </a:p>
          <a:p>
            <a:r>
              <a:rPr lang="es-ES" sz="2800" dirty="0" smtClean="0">
                <a:latin typeface="Bookman Old Style" pitchFamily="18" charset="0"/>
              </a:rPr>
              <a:t>¿Cuál es la diferencia entre los discípulos de nuestro padre Abraham y los del malvado Balaam? </a:t>
            </a:r>
          </a:p>
          <a:p>
            <a:r>
              <a:rPr lang="es-ES" sz="2800" dirty="0" smtClean="0">
                <a:latin typeface="Bookman Old Style" pitchFamily="18" charset="0"/>
              </a:rPr>
              <a:t>Los discípulos de nuestro padre Abraham disfrutan de este mundo y heredan el mundo venidero…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Los discípulos del malvado Balaam heredarán Gehinom y descenderán al pozo de la destrucción…”</a:t>
            </a:r>
          </a:p>
          <a:p>
            <a:r>
              <a:rPr lang="es-ES" sz="3000" dirty="0" smtClean="0">
                <a:latin typeface="Bookman Old Style" pitchFamily="18" charset="0"/>
              </a:rPr>
              <a:t>El Reb Chaim exponía el texto anterior diciendo: "Imagínese que una persona estudió durante años con un gran Rebe jasídico, se vistió como él e imitó cada uno de sus gestos.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O imagine al estudiante que asistió a las conferencias de algún gran jefe de ieshivá y pudo en realidad repetir cada palabra literalmente. </a:t>
            </a:r>
          </a:p>
          <a:p>
            <a:r>
              <a:rPr lang="es-ES" sz="2800" dirty="0" smtClean="0">
                <a:latin typeface="Bookman Old Style" pitchFamily="18" charset="0"/>
              </a:rPr>
              <a:t>Pero si esa persona o estudiante fuera culpable de envidia, arrogancia o egoísmo, nuestros sabios lo clasificarían no como un discípulo del gran Rebe o Talmudista, sino como el discípulo del malvado Balaam..”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Continuaría recalcando su punto enfatizando la otra cara de la enseñanza de Pirké Avot: </a:t>
            </a:r>
          </a:p>
          <a:p>
            <a:r>
              <a:rPr lang="es-ES" sz="2800" dirty="0" smtClean="0">
                <a:latin typeface="Bookman Old Style" pitchFamily="18" charset="0"/>
              </a:rPr>
              <a:t>"Por otro lado, imagine a la persona a quien las circunstancias le negaron el privilegio de pasar tiempo con un gran Rebe jasídico o la oportunidad de estudiar bajo la tutela de un gigante talmúdico.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Pero si esa persona era generosa, modesta y humilde, podía reclamar el título de 'discípulo de nuestro padre Abraham'".</a:t>
            </a:r>
          </a:p>
          <a:p>
            <a:r>
              <a:rPr lang="es-ES" sz="2800" dirty="0" smtClean="0">
                <a:latin typeface="Bookman Old Style" pitchFamily="18" charset="0"/>
              </a:rPr>
              <a:t>Balaam es el personaje principal en la porción de la Torá de esta semana, Parashat Balak (Números 22:2-25:9). </a:t>
            </a:r>
          </a:p>
          <a:p>
            <a:r>
              <a:rPr lang="es-ES" sz="2800" dirty="0" smtClean="0">
                <a:latin typeface="Bookman Old Style" pitchFamily="18" charset="0"/>
              </a:rPr>
              <a:t>Hay mucho que ganar con un estudio cuidadoso del comportamiento de Balaam.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700" dirty="0" smtClean="0">
                <a:latin typeface="Bookman Old Style" pitchFamily="18" charset="0"/>
              </a:rPr>
              <a:t>Una lección importante es que una persona puede ser sabia y famosa, de renombre internacional y estar dotada de poderes místicos y el don de la profecía, y sin embargo verse afectada por los defectos de su carácter personal.</a:t>
            </a:r>
          </a:p>
          <a:p>
            <a:r>
              <a:rPr lang="es-ES" sz="2700" dirty="0" smtClean="0">
                <a:latin typeface="Bookman Old Style" pitchFamily="18" charset="0"/>
              </a:rPr>
              <a:t>Ya no recuerdo, dice R. Weinreb si le hice o no a mi abuelo la pregunta que se me ocurrió hace mucho tiempo sobre este pasaje en </a:t>
            </a:r>
            <a:r>
              <a:rPr lang="es-ES" sz="2700" dirty="0" err="1" smtClean="0">
                <a:latin typeface="Bookman Old Style" pitchFamily="18" charset="0"/>
              </a:rPr>
              <a:t>Pirkei</a:t>
            </a:r>
            <a:r>
              <a:rPr lang="es-ES" sz="2700" dirty="0" smtClean="0">
                <a:latin typeface="Bookman Old Style" pitchFamily="18" charset="0"/>
              </a:rPr>
              <a:t> Avot.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Sigo desconcertado por qué nuestros Sabios eligen no comparar a Balaam con su contemporáneo y adversario Moisés. </a:t>
            </a:r>
          </a:p>
          <a:p>
            <a:r>
              <a:rPr lang="es-ES" sz="2800" dirty="0" smtClean="0">
                <a:latin typeface="Bookman Old Style" pitchFamily="18" charset="0"/>
              </a:rPr>
              <a:t>¿Por qué, en cambio, eligen contrastarlo con Abraham, que vivió siglos antes que Balaam?</a:t>
            </a:r>
          </a:p>
          <a:p>
            <a:r>
              <a:rPr lang="es-ES" sz="2800" dirty="0" smtClean="0">
                <a:latin typeface="Bookman Old Style" pitchFamily="18" charset="0"/>
              </a:rPr>
              <a:t>He llegado a creer que nuestros Sabios tenían buenas razones para preferir la comparación Balaam/Abraham.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600" dirty="0" smtClean="0">
                <a:latin typeface="Bookman Old Style" pitchFamily="18" charset="0"/>
              </a:rPr>
              <a:t>Sugiero que nuestros rabinos estaban fascinados por las muchas similitudes entre los dos. </a:t>
            </a:r>
          </a:p>
          <a:p>
            <a:r>
              <a:rPr lang="es-ES" sz="2600" dirty="0" smtClean="0">
                <a:latin typeface="Bookman Old Style" pitchFamily="18" charset="0"/>
              </a:rPr>
              <a:t>Ambos eran profetas, pero profetas cuyas misiones no se limitaban al pueblo judío. </a:t>
            </a:r>
          </a:p>
          <a:p>
            <a:r>
              <a:rPr lang="es-ES" sz="2600" dirty="0" smtClean="0">
                <a:latin typeface="Bookman Old Style" pitchFamily="18" charset="0"/>
              </a:rPr>
              <a:t>Balaam fue designado como profeta para todas las naciones del mundo, y Abraham, aunque el padre biológico del pueblo judío, también fue el </a:t>
            </a:r>
            <a:r>
              <a:rPr lang="es-ES" sz="2600" b="1" i="1" dirty="0" smtClean="0">
                <a:latin typeface="Bookman Old Style" pitchFamily="18" charset="0"/>
              </a:rPr>
              <a:t>av hamon goyim</a:t>
            </a:r>
            <a:r>
              <a:rPr lang="es-ES" sz="2600" dirty="0" smtClean="0">
                <a:latin typeface="Bookman Old Style" pitchFamily="18" charset="0"/>
              </a:rPr>
              <a:t>, el padre espiritual de toda la humanidad.</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900" dirty="0" smtClean="0">
                <a:latin typeface="Bookman Old Style" pitchFamily="18" charset="0"/>
              </a:rPr>
              <a:t>Tanto Abraham como Balaam compartían el poder inusual de poder bendecir a otros de manera efectiva. </a:t>
            </a:r>
          </a:p>
          <a:p>
            <a:r>
              <a:rPr lang="es-ES" sz="2900" dirty="0" smtClean="0">
                <a:latin typeface="Bookman Old Style" pitchFamily="18" charset="0"/>
              </a:rPr>
              <a:t>De Abraham está escrito: “Engrandeceré tu nombre, y serás bendición. Bendeciré a los que te bendijeren, y maldeciré a los que te maldijeren; y en ti serán bendecidas todas las familias de la tierra. " (Génesis 12:2-3).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700" dirty="0" smtClean="0">
                <a:latin typeface="Bookman Old Style" pitchFamily="18" charset="0"/>
              </a:rPr>
              <a:t>Y Balac, rey de Moab, tiene suficiente confianza en las habilidades de Balaam para decir: "Porque yo sé que aquel a quien tú bendices, en verdad es bendito, y aquel a quien tú maldices, maldito es". (Números 22:6)</a:t>
            </a:r>
          </a:p>
          <a:p>
            <a:r>
              <a:rPr lang="es-ES" sz="2700" dirty="0" smtClean="0">
                <a:latin typeface="Bookman Old Style" pitchFamily="18" charset="0"/>
              </a:rPr>
              <a:t>Además, tanto Abraham como Balaam emprendieron largos viajes, uno para atar a Isaac y el otro para socavar infamemente al pueblo de Israel.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Ambos se despiertan temprano en la mañana para cargar sus burros en preparación para sus viajes. </a:t>
            </a:r>
          </a:p>
          <a:p>
            <a:r>
              <a:rPr lang="es-ES" dirty="0" smtClean="0">
                <a:latin typeface="Bookman Old Style" pitchFamily="18" charset="0"/>
              </a:rPr>
              <a:t>Y cada uno de ellos es acompañado en su viaje por dos jóvenes sirvientes.</a:t>
            </a:r>
          </a:p>
          <a:p>
            <a:r>
              <a:rPr lang="es-ES" dirty="0" smtClean="0">
                <a:latin typeface="Bookman Old Style" pitchFamily="18" charset="0"/>
              </a:rPr>
              <a:t>El mensaje parece claro.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Dos individuos que son similares entre sí en tantos aspectos pueden finalmente ser tan diferentes que los discípulos de uno "heredan el Mundo Venidero", mientras que los discípulos del otro "heredan Gehinom y descienden al pozo de la destrucción".</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Uno no usa correctamente las bendiciones dadas por Dios y, debido a su "mal de ojo, comportamiento arrogante y alma insaciable", se convierte en el arquetipo de la perversión y la traición.</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El otro cultiva "una mirada generosa, un porte modesto y un alma humilde" con tal éxito que quienes lo emulamos, aunque vivamos milenios después de su muerte, podemos pretender ser sus discípulos.</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La próxima vez que alguien te pregunte: "¿Bajo quién estudiaste? ¿De quién eres discípulo?" Espero que puedas decir que al menos te estás esforzando por convertirte en un discípulo de Abraham.</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latin typeface="Bookman Old Style" pitchFamily="18" charset="0"/>
              </a:rPr>
              <a:t>No y tal vez</a:t>
            </a:r>
          </a:p>
          <a:p>
            <a:r>
              <a:rPr lang="es-ES" sz="2800" dirty="0" smtClean="0">
                <a:latin typeface="Bookman Old Style" pitchFamily="18" charset="0"/>
              </a:rPr>
              <a:t>No podemos caer en lagunas y renunciar a la responsabilidad.</a:t>
            </a:r>
          </a:p>
          <a:p>
            <a:r>
              <a:rPr lang="es-ES" sz="2000" i="1" dirty="0" smtClean="0">
                <a:latin typeface="Bookman Old Style" pitchFamily="18" charset="0"/>
              </a:rPr>
              <a:t>De lo aprendido de </a:t>
            </a:r>
            <a:r>
              <a:rPr lang="es-ES" sz="2000" i="1" dirty="0" err="1" smtClean="0">
                <a:latin typeface="Bookman Old Style" pitchFamily="18" charset="0"/>
              </a:rPr>
              <a:t>Evan</a:t>
            </a:r>
            <a:r>
              <a:rPr lang="es-ES" sz="2000" i="1" dirty="0" smtClean="0">
                <a:latin typeface="Bookman Old Style" pitchFamily="18" charset="0"/>
              </a:rPr>
              <a:t> </a:t>
            </a:r>
            <a:r>
              <a:rPr lang="es-ES" sz="2000" i="1" dirty="0" err="1" smtClean="0">
                <a:latin typeface="Bookman Old Style" pitchFamily="18" charset="0"/>
              </a:rPr>
              <a:t>Wolkenstein</a:t>
            </a:r>
            <a:r>
              <a:rPr lang="es-ES" sz="2000" i="1" dirty="0" smtClean="0">
                <a:latin typeface="Bookman Old Style" pitchFamily="18" charset="0"/>
              </a:rPr>
              <a:t> y </a:t>
            </a:r>
            <a:r>
              <a:rPr lang="es-ES" sz="2000" i="1" dirty="0" err="1" smtClean="0">
                <a:latin typeface="Bookman Old Style" pitchFamily="18" charset="0"/>
              </a:rPr>
              <a:t>Adina</a:t>
            </a:r>
            <a:r>
              <a:rPr lang="es-ES" sz="2000" i="1" dirty="0" smtClean="0">
                <a:latin typeface="Bookman Old Style" pitchFamily="18" charset="0"/>
              </a:rPr>
              <a:t> </a:t>
            </a:r>
            <a:r>
              <a:rPr lang="es-ES" sz="2000" i="1" dirty="0" err="1" smtClean="0">
                <a:latin typeface="Bookman Old Style" pitchFamily="18" charset="0"/>
              </a:rPr>
              <a:t>Gerber</a:t>
            </a:r>
            <a:endParaRPr lang="es-ES" sz="2000" i="1" dirty="0" smtClean="0">
              <a:latin typeface="Bookman Old Style" pitchFamily="18" charset="0"/>
            </a:endParaRPr>
          </a:p>
          <a:p>
            <a:r>
              <a:rPr lang="es-ES" sz="2800" dirty="0" smtClean="0">
                <a:latin typeface="Bookman Old Style" pitchFamily="18" charset="0"/>
              </a:rPr>
              <a:t>En Parashat Balak, un distinguido séquito llama a la humilde puerta de Balaam, el adivino. </a:t>
            </a:r>
          </a:p>
          <a:p>
            <a:r>
              <a:rPr lang="es-ES" sz="2800" dirty="0" smtClean="0">
                <a:latin typeface="Bookman Old Style" pitchFamily="18" charset="0"/>
              </a:rPr>
              <a:t>Los ojos de Balaam se posan en los emisarios vestidos de seda del rey Balak.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El Rey, dicen, requiere los servicios de Bilaam para maldecir a Israel. </a:t>
            </a:r>
          </a:p>
          <a:p>
            <a:r>
              <a:rPr lang="es-ES" dirty="0" smtClean="0">
                <a:latin typeface="Bookman Old Style" pitchFamily="18" charset="0"/>
              </a:rPr>
              <a:t>Balaam les pide que pasen la noche mientras pregunta por la dirección de Dios. </a:t>
            </a:r>
          </a:p>
          <a:p>
            <a:r>
              <a:rPr lang="es-ES" dirty="0" smtClean="0">
                <a:latin typeface="Bookman Old Style" pitchFamily="18" charset="0"/>
              </a:rPr>
              <a:t>Dios prohíbe la misión y Balaam envía obedientemente a los emisarios a casa.</a:t>
            </a:r>
            <a:endParaRPr lang="en-US" sz="3600"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Cuando, una vez más, alguien llama a la puerta, Balaam se encuentra de pie ante príncipes más honorables que el primero. </a:t>
            </a:r>
          </a:p>
          <a:p>
            <a:r>
              <a:rPr lang="es-ES" dirty="0" smtClean="0">
                <a:latin typeface="Bookman Old Style" pitchFamily="18" charset="0"/>
              </a:rPr>
              <a:t>Con incrustaciones de oro y joyas, prometen una gran riqueza del rey si Balaam asume la tarea.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Balaam, nuevamente, los invita a quedarse. </a:t>
            </a:r>
          </a:p>
          <a:p>
            <a:r>
              <a:rPr lang="es-ES" sz="3100" dirty="0" smtClean="0">
                <a:latin typeface="Bookman Old Style" pitchFamily="18" charset="0"/>
              </a:rPr>
              <a:t>En la oscuridad de la noche, Dios le dice a Balaam que vaya con los príncipes.</a:t>
            </a:r>
          </a:p>
          <a:p>
            <a:r>
              <a:rPr lang="es-ES" sz="3100" b="1" i="1" dirty="0" smtClean="0">
                <a:latin typeface="Bookman Old Style" pitchFamily="18" charset="0"/>
              </a:rPr>
              <a:t>¿Una misión prohibida? </a:t>
            </a:r>
          </a:p>
          <a:p>
            <a:r>
              <a:rPr lang="es-ES" sz="3100" dirty="0" smtClean="0">
                <a:latin typeface="Bookman Old Style" pitchFamily="18" charset="0"/>
              </a:rPr>
              <a:t>Cuando Balaam emprende el viaje, se abre un enigma ante nosotros.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Primero, se nos informa que Dios está enojado por las acciones de Balaam. </a:t>
            </a:r>
          </a:p>
          <a:p>
            <a:r>
              <a:rPr lang="es-ES" dirty="0" smtClean="0">
                <a:latin typeface="Bookman Old Style" pitchFamily="18" charset="0"/>
              </a:rPr>
              <a:t>Entonces, un ángel invisible se interpone en el camino de Balaam, espada en mano, y el burro de Balaam (quien por milagro habla) viene para salvarle la vida.</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¿Por qué Dios inicialmente prohíbe la misión y luego la permite? </a:t>
            </a:r>
          </a:p>
          <a:p>
            <a:r>
              <a:rPr lang="es-ES" sz="2900" dirty="0" smtClean="0">
                <a:latin typeface="Bookman Old Style" pitchFamily="18" charset="0"/>
              </a:rPr>
              <a:t>¿Y por qué entonces Dios empuja a Bilaam a unos centímetros de su vida por seguir las instrucciones de Dios?</a:t>
            </a:r>
          </a:p>
          <a:p>
            <a:r>
              <a:rPr lang="es-ES" sz="2900" dirty="0" smtClean="0">
                <a:latin typeface="Bookman Old Style" pitchFamily="18" charset="0"/>
              </a:rPr>
              <a:t>Los maestros de secundaria, encuentran una mentalidad en muchos de sus estudiantes adolescentes que recuerda a la de Balaam.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 la mentalidad a la que se le llama, "Sé que dijiste que no, pero ¿quizás quisiste decir tal vez?" </a:t>
            </a:r>
          </a:p>
          <a:p>
            <a:r>
              <a:rPr lang="es-ES" dirty="0" smtClean="0">
                <a:latin typeface="Bookman Old Style" pitchFamily="18" charset="0"/>
              </a:rPr>
              <a:t>Y esto surge cuando los estudiantes piden trabajar en compañía cuando la asignación explícita es trabajar solos.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Cuando insisten en que se les permita visitar una tienda mientras el resto de la clase espera el guía turístico. </a:t>
            </a:r>
          </a:p>
          <a:p>
            <a:r>
              <a:rPr lang="es-ES" sz="3100" dirty="0" smtClean="0">
                <a:latin typeface="Bookman Old Style" pitchFamily="18" charset="0"/>
              </a:rPr>
              <a:t>Y cuando se les da la respuesta, "no", escuchan, "tal vez". </a:t>
            </a:r>
          </a:p>
          <a:p>
            <a:r>
              <a:rPr lang="es-ES" sz="3100" dirty="0" smtClean="0">
                <a:latin typeface="Bookman Old Style" pitchFamily="18" charset="0"/>
              </a:rPr>
              <a:t>Quizás no puedan imaginar que un adulto racional y compasivo diría que no a su solicitud.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O tal vez tienen dificultades para ver las necesidades de la comunidad más allá de las propias.</a:t>
            </a:r>
          </a:p>
          <a:p>
            <a:r>
              <a:rPr lang="es-ES" b="1" i="1" dirty="0" smtClean="0">
                <a:latin typeface="Bookman Old Style" pitchFamily="18" charset="0"/>
              </a:rPr>
              <a:t>Decir no</a:t>
            </a:r>
          </a:p>
          <a:p>
            <a:r>
              <a:rPr lang="es-ES" dirty="0" smtClean="0">
                <a:latin typeface="Bookman Old Style" pitchFamily="18" charset="0"/>
              </a:rPr>
              <a:t>Todos luchamos con este mismo desafío. Miramos nuestra propia vida y consideramos los compromisos que hemos hecho: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Asistir a mítines, enviar cartas y firmar peticiones, consumir responsablemente. </a:t>
            </a:r>
          </a:p>
          <a:p>
            <a:r>
              <a:rPr lang="es-ES" dirty="0" smtClean="0">
                <a:latin typeface="Bookman Old Style" pitchFamily="18" charset="0"/>
              </a:rPr>
              <a:t>Decimos 'no' a las fábricas de explotación. </a:t>
            </a:r>
          </a:p>
          <a:p>
            <a:r>
              <a:rPr lang="es-ES" dirty="0" smtClean="0">
                <a:latin typeface="Bookman Old Style" pitchFamily="18" charset="0"/>
              </a:rPr>
              <a:t>Decimos 'no' al abuso del privilegio económico y de género.</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Pero cuando repasamos los hechos de nuestra vida, lo que hacemos con nuestro tiempo libre, lo que compramos día a día, vemos que en momentos de ajetreo y estrés, nuestro deseo de ser socialmente consciente se desliza cada vez más abajo en nuestra lista de prioridades.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Y reemplazando la conciencia en la lista están la conveniencia, el beneficio y la preferencia personal. </a:t>
            </a:r>
          </a:p>
          <a:p>
            <a:r>
              <a:rPr lang="es-ES" dirty="0" smtClean="0">
                <a:latin typeface="Bookman Old Style" pitchFamily="18" charset="0"/>
              </a:rPr>
              <a:t>La frustración que sentimos por nuestros alumnos es en realidad una frustración por el conflicto de presiones al que todos sucumbimos.</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La ira de Dios contra Balaam, entonces, no es motivada por Balaam siguiendo las instrucciones de Dios, sino más bien porque Bilaam continúa preguntando cuando la respuesta ya es bastante clara. </a:t>
            </a:r>
          </a:p>
          <a:p>
            <a:r>
              <a:rPr lang="es-ES" dirty="0" smtClean="0">
                <a:latin typeface="Bookman Old Style" pitchFamily="18" charset="0"/>
              </a:rPr>
              <a:t>Balaam aquí actúa con un patrón común: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Incluso cuando sabemos que debemos hacer una cosa, en cambio hacemos otra; </a:t>
            </a:r>
          </a:p>
          <a:p>
            <a:r>
              <a:rPr lang="es-ES" sz="2900" dirty="0" smtClean="0">
                <a:latin typeface="Bookman Old Style" pitchFamily="18" charset="0"/>
              </a:rPr>
              <a:t>Nuestras bocas dicen que no, nuestros pies dicen que sí.</a:t>
            </a:r>
          </a:p>
          <a:p>
            <a:r>
              <a:rPr lang="es-ES" sz="2900" b="1" i="1" dirty="0" smtClean="0">
                <a:latin typeface="Bookman Old Style" pitchFamily="18" charset="0"/>
              </a:rPr>
              <a:t>Frente a nosotros mismos</a:t>
            </a:r>
          </a:p>
          <a:p>
            <a:r>
              <a:rPr lang="es-ES" sz="2900" dirty="0" smtClean="0">
                <a:latin typeface="Bookman Old Style" pitchFamily="18" charset="0"/>
              </a:rPr>
              <a:t>Para mis estudiantes, puedo comprender su profundo deseo de un momento de libertad.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Sin embargo, cuando se les pregunta, "¿creen que es correcto que vayan a comprar dulces mientras el resto de nosotros esperamos el autobús?" inevitablemente llegan a la misma decisión que yo había tomado originalmente.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Balaam, como todos nosotros, sabe que lo correcto no siempre es conveniente o rentable.</a:t>
            </a:r>
          </a:p>
          <a:p>
            <a:r>
              <a:rPr lang="es-ES" dirty="0" smtClean="0">
                <a:latin typeface="Bookman Old Style" pitchFamily="18" charset="0"/>
              </a:rPr>
              <a:t>Debemos decir "no" a lo que sabemos que está mal y decir "sí" a nuestros compromisos. </a:t>
            </a:r>
          </a:p>
          <a:p>
            <a:r>
              <a:rPr lang="es-ES" dirty="0" smtClean="0">
                <a:latin typeface="Bookman Old Style" pitchFamily="18" charset="0"/>
              </a:rPr>
              <a:t>Qué pasa si no lo hacemos?</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Si no lo hacemos, caemos en las lagunas que nos permiten caer cada vez más lejos de nuestros valores, y nuestros estudiantes continuarán mostrándonos dónde fallamos. </a:t>
            </a:r>
          </a:p>
          <a:p>
            <a:r>
              <a:rPr lang="es-ES" dirty="0" smtClean="0">
                <a:latin typeface="Bookman Old Style" pitchFamily="18" charset="0"/>
              </a:rPr>
              <a:t>No necesitamos una espada castigadora o un burro parlante para recordarnos cuánto hemos pecado.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Solo necesitamos mirar el estado del mundo que nos rodea.</a:t>
            </a:r>
          </a:p>
          <a:p>
            <a:r>
              <a:rPr lang="es-ES" b="1" i="1" dirty="0" smtClean="0">
                <a:latin typeface="Bookman Old Style" pitchFamily="18" charset="0"/>
              </a:rPr>
              <a:t>¿Por qué el burro que habla? </a:t>
            </a:r>
          </a:p>
          <a:p>
            <a:r>
              <a:rPr lang="es-ES" dirty="0" smtClean="0">
                <a:latin typeface="Bookman Old Style" pitchFamily="18" charset="0"/>
              </a:rPr>
              <a:t>La historia no habría sido sustancialmente diferente sin él y, al leerlo por primera vez, es difícil ver lo que agrega.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Esta burra parlante anómala no escapó a los comentaristas judíos. </a:t>
            </a:r>
          </a:p>
          <a:p>
            <a:r>
              <a:rPr lang="es-ES" dirty="0" smtClean="0">
                <a:latin typeface="Bookman Old Style" pitchFamily="18" charset="0"/>
              </a:rPr>
              <a:t>El Midrash en Números Rabáh (20:14) explica que Dios “cerró la boca del animal [todos los animales], porque si ella hablaba, ellos [la gente] no podrían sujetarla y sentarse sobre el animal.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Porque esta [burra] era la más estúpida de las criaturas y este [Bilaam] era el más sabio de los sabios, y tan pronto como ella habló, él no pudo ya estar delante de ella".</a:t>
            </a:r>
          </a:p>
          <a:p>
            <a:r>
              <a:rPr lang="es-ES" dirty="0" smtClean="0">
                <a:latin typeface="Bookman Old Style" pitchFamily="18" charset="0"/>
              </a:rPr>
              <a:t>La subyugación, desde el punto de vista rabínico, es posible simplemente por la incapacidad de hablar. </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La repentina y sorprendente voz del burro en esta historia cambia la dinámica de poder, dejando a Balaam impotente frente a su nueva autoridad.</a:t>
            </a:r>
          </a:p>
          <a:p>
            <a:r>
              <a:rPr lang="es-ES" sz="3100" dirty="0" smtClean="0">
                <a:latin typeface="Bookman Old Style" pitchFamily="18" charset="0"/>
              </a:rPr>
              <a:t>El habla es una expresión profunda de poder, y su negación es un medio paralizante de opresión, en todo el mundo.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Muchos gobiernos autoritarios imponen una estricta censura de los medios de comunicación, evitando la exposición pública de la corrupción y los abusos de los derechos humanos.</a:t>
            </a:r>
          </a:p>
          <a:p>
            <a:r>
              <a:rPr lang="es-ES" sz="2900" dirty="0" smtClean="0">
                <a:latin typeface="Bookman Old Style" pitchFamily="18" charset="0"/>
              </a:rPr>
              <a:t>En Somalia, a los periodistas no se les permite entrevistar a funcionarios del gobierno y están fuertemente censurados.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Recientemente, dos periodistas fueron brutalmente golpeados por milicianos. </a:t>
            </a:r>
          </a:p>
          <a:p>
            <a:r>
              <a:rPr lang="es-ES" dirty="0" smtClean="0">
                <a:latin typeface="Bookman Old Style" pitchFamily="18" charset="0"/>
              </a:rPr>
              <a:t>Incluso la garantía escrita de un gobierno de protección de la libertad de expresión no es garantía de libertad de expresión.</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En Pakistán, cuya constitución de 1973 garantiza la libertad de expresión, trece periodistas fueron asesinados y cuarenta más fueron secuestrados o arrestados en 2008, mientras que los medios que no se autocensuraron sufrieron ataques retributivos.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700" dirty="0" smtClean="0">
                <a:latin typeface="Bookman Old Style" pitchFamily="18" charset="0"/>
              </a:rPr>
              <a:t>Además de silenciar a los medios de comunicación, los regímenes represivos también silencian las voces de los disidentes de manera descarada y, a veces, violenta.</a:t>
            </a:r>
          </a:p>
          <a:p>
            <a:r>
              <a:rPr lang="es-ES" sz="2700" dirty="0" smtClean="0">
                <a:latin typeface="Bookman Old Style" pitchFamily="18" charset="0"/>
              </a:rPr>
              <a:t>Incluso en las democracias, las voces de las minorías étnicas, las minorías sexuales, los pobres y muchas otras poblaciones marginadas están muy poco representadas en muchas sociedades.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Este silencio se traduce en una falta de poder que muchas veces conduce a la falta de acceso a los servicios sociales básicos y, en ocasiones, incluso a la violación de los derechos humanos. Muchas ONG trabajan con estas poblaciones para ayudarlas a hacer oír su voz.</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600" dirty="0" smtClean="0">
                <a:latin typeface="Bookman Old Style" pitchFamily="18" charset="0"/>
              </a:rPr>
              <a:t>Proverbios nos enseña que el habla es un don dado gratuitamente por Dios: </a:t>
            </a:r>
          </a:p>
          <a:p>
            <a:r>
              <a:rPr lang="es-ES" sz="3600" dirty="0" smtClean="0">
                <a:latin typeface="Bookman Old Style" pitchFamily="18" charset="0"/>
              </a:rPr>
              <a:t>"Una persona puede ordenar sus pensamientos, pero su capacidad para expresarlos en el lenguaje proviene del Señor" </a:t>
            </a:r>
            <a:r>
              <a:rPr lang="es-ES" sz="2000" b="1" dirty="0" smtClean="0">
                <a:latin typeface="Bookman Old Style" pitchFamily="18" charset="0"/>
              </a:rPr>
              <a:t>(Proverbios 16: 1).</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Trabajemos para que las voces de los pobres y marginados no queden silenciadas, y que el poder de la palabra, don de Dios, sea plenamente accesible como herramienta de bendición y justicia para todos.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Haciéndolo a Mi Manera</a:t>
            </a:r>
          </a:p>
          <a:p>
            <a:r>
              <a:rPr lang="es-ES" sz="1600" b="1" dirty="0" smtClean="0">
                <a:latin typeface="Bookman Old Style" pitchFamily="18" charset="0"/>
              </a:rPr>
              <a:t>De las enseñanzas del Dr. Rabí Tzvi Hersh</a:t>
            </a:r>
          </a:p>
          <a:p>
            <a:r>
              <a:rPr lang="es-ES" sz="2800" dirty="0" smtClean="0">
                <a:latin typeface="Bookman Old Style" pitchFamily="18" charset="0"/>
              </a:rPr>
              <a:t>La mayoría de nosotros hemos tenido ocasiones en nuestras vidas cuando actuamos como supervisores sobre otros.</a:t>
            </a:r>
          </a:p>
          <a:p>
            <a:r>
              <a:rPr lang="es-ES" sz="2800" dirty="0" smtClean="0">
                <a:latin typeface="Bookman Old Style" pitchFamily="18" charset="0"/>
              </a:rPr>
              <a:t>Padres disciplinando a nuestros hijos, </a:t>
            </a:r>
          </a:p>
          <a:p>
            <a:r>
              <a:rPr lang="es-ES" sz="2800" dirty="0" smtClean="0">
                <a:latin typeface="Bookman Old Style" pitchFamily="18" charset="0"/>
              </a:rPr>
              <a:t>Jefes dando instrucciones a los empleados, </a:t>
            </a:r>
          </a:p>
          <a:p>
            <a:r>
              <a:rPr lang="es-ES" sz="2800" dirty="0" smtClean="0">
                <a:latin typeface="Bookman Old Style" pitchFamily="18" charset="0"/>
              </a:rPr>
              <a:t>o cualquier otro contexto en el que tuvimos que decirles a los demás qué hacer.</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Ciertamente hay quienes rechazan nuestras instrucciones, a veces pasivamente, a veces desafiantemente. </a:t>
            </a:r>
          </a:p>
          <a:p>
            <a:r>
              <a:rPr lang="es-ES" sz="2800" dirty="0" smtClean="0">
                <a:latin typeface="Bookman Old Style" pitchFamily="18" charset="0"/>
              </a:rPr>
              <a:t>Nuestros propios hijos son bastante creativos al idear formas de ignorar las órdenes de sus padres. </a:t>
            </a:r>
          </a:p>
          <a:p>
            <a:r>
              <a:rPr lang="es-ES" sz="2800" dirty="0" smtClean="0">
                <a:latin typeface="Bookman Old Style" pitchFamily="18" charset="0"/>
              </a:rPr>
              <a:t>Y he tenido subordinados que a veces se simplemente me dijeron: "¡No!"</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También hemos experimentado numerosas ocasiones en que nuestras sugerencias se llevaron a cabo al pie de la letra. </a:t>
            </a:r>
          </a:p>
          <a:p>
            <a:r>
              <a:rPr lang="es-ES" sz="2800" dirty="0" smtClean="0">
                <a:latin typeface="Bookman Old Style" pitchFamily="18" charset="0"/>
              </a:rPr>
              <a:t>Son ocasiones en que las personas que se supervisan actúan con compromiso y obediencia a nuestros deseos. </a:t>
            </a:r>
          </a:p>
          <a:p>
            <a:r>
              <a:rPr lang="es-ES" sz="2800" dirty="0" smtClean="0">
                <a:latin typeface="Bookman Old Style" pitchFamily="18" charset="0"/>
              </a:rPr>
              <a:t>Hay que admitir nuestra gran preferencia por estas personas. </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Haciéndolo a Mi Manera</a:t>
            </a:r>
          </a:p>
          <a:p>
            <a:r>
              <a:rPr lang="es-ES" dirty="0" smtClean="0">
                <a:latin typeface="Bookman Old Style" pitchFamily="18" charset="0"/>
              </a:rPr>
              <a:t>Pero hay una categoría media. </a:t>
            </a:r>
          </a:p>
          <a:p>
            <a:r>
              <a:rPr lang="es-ES" dirty="0" smtClean="0">
                <a:latin typeface="Bookman Old Style" pitchFamily="18" charset="0"/>
              </a:rPr>
              <a:t>Aquí, los subordinados no desafían sus órdenes ni se ajustan perfectamente a ellas. </a:t>
            </a:r>
          </a:p>
          <a:p>
            <a:r>
              <a:rPr lang="es-ES" dirty="0" smtClean="0">
                <a:latin typeface="Bookman Old Style" pitchFamily="18" charset="0"/>
              </a:rPr>
              <a:t>Más bien, la respuesta del subordinado es: "¡Sí, pero!" - "Escucharé lo que dices", responden, "¡pero lo haré a mi manera!"</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Cuando recibo respuestas en esta categoría media, me encuentro en un dilema. </a:t>
            </a:r>
          </a:p>
          <a:p>
            <a:r>
              <a:rPr lang="es-ES" sz="2800" dirty="0" smtClean="0">
                <a:latin typeface="Bookman Old Style" pitchFamily="18" charset="0"/>
              </a:rPr>
              <a:t>Por un lado, quería que se obedecieran mis órdenes, pero por otro lado, no quería aplastar la iniciativa y la autosuficiencia de la persona a quien estaba asignando la tarea. </a:t>
            </a:r>
          </a:p>
          <a:p>
            <a:r>
              <a:rPr lang="es-ES" sz="2800" dirty="0" smtClean="0">
                <a:latin typeface="Bookman Old Style" pitchFamily="18" charset="0"/>
              </a:rPr>
              <a:t>Puede que haya preferido un compromiso total, pero permití la concesión.</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 a partir de estas reflexiones personales que uno puede entender mejor la interacción entre el personaje principal de la porción de la Torá de esta semana (Parashat Balak), Balaam, hijo de </a:t>
            </a:r>
            <a:r>
              <a:rPr lang="es-ES" sz="2800" dirty="0" err="1" smtClean="0">
                <a:latin typeface="Bookman Old Style" pitchFamily="18" charset="0"/>
              </a:rPr>
              <a:t>Be'or</a:t>
            </a:r>
            <a:r>
              <a:rPr lang="es-ES" sz="2800" dirty="0" smtClean="0">
                <a:latin typeface="Bookman Old Style" pitchFamily="18" charset="0"/>
              </a:rPr>
              <a:t>, y el Todopoderoso.</a:t>
            </a:r>
          </a:p>
          <a:p>
            <a:r>
              <a:rPr lang="es-ES" sz="2800" dirty="0" smtClean="0">
                <a:latin typeface="Bookman Old Style" pitchFamily="18" charset="0"/>
              </a:rPr>
              <a:t>Lea los párrafos iniciales de la parte de la Torá de esta semana cuidadosamente.</a:t>
            </a: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Balaam comienza como un individuo muy piadoso que no se atreve a hacer un movimiento sin el permiso del Señor. </a:t>
            </a:r>
          </a:p>
          <a:p>
            <a:r>
              <a:rPr lang="es-ES" sz="2800" dirty="0" smtClean="0">
                <a:latin typeface="Bookman Old Style" pitchFamily="18" charset="0"/>
              </a:rPr>
              <a:t>Le pregunta a Dios si puede aceptar la solicitud que recibió para maldecir a los israelitas. </a:t>
            </a:r>
          </a:p>
          <a:p>
            <a:r>
              <a:rPr lang="es-ES" sz="2800" dirty="0" smtClean="0">
                <a:latin typeface="Bookman Old Style" pitchFamily="18" charset="0"/>
              </a:rPr>
              <a:t>Dios responde: "¡No vayas con ellos! No debes maldecir a esa gente, porque son bendecidos".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Haciéndolo a Mi Manera</a:t>
            </a:r>
          </a:p>
          <a:p>
            <a:r>
              <a:rPr lang="es-ES" dirty="0" smtClean="0">
                <a:latin typeface="Bookman Old Style" pitchFamily="18" charset="0"/>
              </a:rPr>
              <a:t>Balaam acepta esta respuesta con compromiso. </a:t>
            </a:r>
          </a:p>
          <a:p>
            <a:r>
              <a:rPr lang="es-ES" dirty="0" smtClean="0">
                <a:latin typeface="Bookman Old Style" pitchFamily="18" charset="0"/>
              </a:rPr>
              <a:t>Él le dice a los dignatarios de Balak: "No puedo ir con ustedes".</a:t>
            </a:r>
          </a:p>
          <a:p>
            <a:r>
              <a:rPr lang="es-ES" dirty="0" smtClean="0">
                <a:latin typeface="Bookman Old Style" pitchFamily="18" charset="0"/>
              </a:rPr>
              <a:t>Pero luego Balak sube la apuesta y envía dignatarios más numerosos y distinguidos a Balaam.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600" dirty="0" smtClean="0">
                <a:latin typeface="Bookman Old Style" pitchFamily="18" charset="0"/>
              </a:rPr>
              <a:t>De nuevo, Balaam consulta al Todopoderoso. Pero esta vez, Él responde: "Puedes ir con ellos, pero harás lo que yo te ordene". </a:t>
            </a:r>
          </a:p>
          <a:p>
            <a:r>
              <a:rPr lang="es-ES" sz="2600" dirty="0" smtClean="0">
                <a:latin typeface="Bookman Old Style" pitchFamily="18" charset="0"/>
              </a:rPr>
              <a:t>¿Cómo entendemos este cambio en las instrucciones divinas?</a:t>
            </a:r>
          </a:p>
          <a:p>
            <a:r>
              <a:rPr lang="es-ES" sz="2600" dirty="0" smtClean="0">
                <a:latin typeface="Bookman Old Style" pitchFamily="18" charset="0"/>
              </a:rPr>
              <a:t>Partiendo de nuestras propias experiencias humanas personales al dar instrucciones a otros, podemos comenzar a comprender este cambio. </a:t>
            </a:r>
            <a:endParaRPr lang="en-US" sz="2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Al principio, Balaam responde con compromiso. </a:t>
            </a:r>
          </a:p>
          <a:p>
            <a:r>
              <a:rPr lang="es-ES" sz="2800" dirty="0" smtClean="0">
                <a:latin typeface="Bookman Old Style" pitchFamily="18" charset="0"/>
              </a:rPr>
              <a:t>En su segunda consulta con el Señor, ese compromiso ha disminuido. </a:t>
            </a:r>
          </a:p>
          <a:p>
            <a:r>
              <a:rPr lang="es-ES" sz="2800" dirty="0" smtClean="0">
                <a:latin typeface="Bookman Old Style" pitchFamily="18" charset="0"/>
              </a:rPr>
              <a:t>La segunda delegación de dignatarios ha debilitado la resolución de Balaam. </a:t>
            </a:r>
          </a:p>
          <a:p>
            <a:r>
              <a:rPr lang="es-ES" sz="2800" dirty="0" smtClean="0">
                <a:latin typeface="Bookman Old Style" pitchFamily="18" charset="0"/>
              </a:rPr>
              <a:t>Entonces Dios, por así decirlo, tiene que adaptarse al "¡Sí, pero!" De Balaam.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Y Dios ofrece una concesión: "Obedéceme, pero hazlo a tu manera".</a:t>
            </a:r>
          </a:p>
          <a:p>
            <a:r>
              <a:rPr lang="es-ES" sz="2800" dirty="0" smtClean="0">
                <a:latin typeface="Bookman Old Style" pitchFamily="18" charset="0"/>
              </a:rPr>
              <a:t>Nuestros sabios describen esta concesión con este adagio: "En el camino que el hombre desea seguir, en ese camino es guiado". </a:t>
            </a:r>
          </a:p>
          <a:p>
            <a:r>
              <a:rPr lang="es-ES" sz="2800" dirty="0" smtClean="0">
                <a:latin typeface="Bookman Old Style" pitchFamily="18" charset="0"/>
              </a:rPr>
              <a:t>Es decir, </a:t>
            </a:r>
            <a:r>
              <a:rPr lang="es-ES" sz="2800" b="1" i="1" dirty="0" smtClean="0">
                <a:latin typeface="Bookman Old Style" pitchFamily="18" charset="0"/>
              </a:rPr>
              <a:t>Dios nos permite seguir los caminos que nosotros mismos elegimos</a:t>
            </a:r>
            <a:r>
              <a:rPr lang="es-ES" sz="28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Nuestro libre albedrío es tan importante para Él que reconoce nuestros deseos y nos permite "hacerlo a nuestra manera".</a:t>
            </a:r>
          </a:p>
          <a:p>
            <a:r>
              <a:rPr lang="es-ES" sz="2800" dirty="0" smtClean="0">
                <a:latin typeface="Bookman Old Style" pitchFamily="18" charset="0"/>
              </a:rPr>
              <a:t>Por supuesto, prefiere el compromiso, pero otorga la concesión, esperando que, incluso al hacerlo a nuestra manera, finalmente lo obedezcamos y nos ajustemos, aunque de manera imperfecta, a Su voluntad.</a:t>
            </a:r>
          </a:p>
          <a:p>
            <a:endParaRPr lang="es-ES" dirty="0" smtClean="0"/>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Calibri" pitchFamily="34" charset="0"/>
                <a:cs typeface="Calibri" pitchFamily="34" charset="0"/>
              </a:rPr>
              <a:t>PARASHA </a:t>
            </a:r>
            <a:r>
              <a:rPr lang="es-ES" sz="2400" dirty="0" smtClean="0">
                <a:latin typeface="Calibri" pitchFamily="34" charset="0"/>
                <a:cs typeface="Calibri" pitchFamily="34" charset="0"/>
              </a:rPr>
              <a:t>BAMIDBAR JUKAT-BALAK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Este enfoque para comprender una de las formas en que el Todopoderoso trata con la debilidad humana nos permite comprender muchos otros ejemplos en la Biblia de las concesiones de Dios a la obstinación humana.</a:t>
            </a:r>
          </a:p>
          <a:p>
            <a:r>
              <a:rPr lang="es-ES" sz="2800" dirty="0" smtClean="0">
                <a:latin typeface="Bookman Old Style" pitchFamily="18" charset="0"/>
              </a:rPr>
              <a:t>Recordamos el nefasto caso de los </a:t>
            </a:r>
            <a:r>
              <a:rPr lang="es-ES" sz="2800" dirty="0" err="1" smtClean="0">
                <a:latin typeface="Bookman Old Style" pitchFamily="18" charset="0"/>
              </a:rPr>
              <a:t>meraglim</a:t>
            </a:r>
            <a:r>
              <a:rPr lang="es-ES" sz="2800" dirty="0" smtClean="0">
                <a:latin typeface="Bookman Old Style" pitchFamily="18" charset="0"/>
              </a:rPr>
              <a:t> del capítulo 13 de Números.</a:t>
            </a:r>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Los comentarios luchan con el relato en Deuteronomio 1 en el que está claro que fue idea del pueblo, de hecho, fue una demanda, que se enviaran espías, y no el mandato de Dios. </a:t>
            </a:r>
          </a:p>
          <a:p>
            <a:r>
              <a:rPr lang="es-ES" sz="2800" dirty="0" smtClean="0">
                <a:latin typeface="Bookman Old Style" pitchFamily="18" charset="0"/>
              </a:rPr>
              <a:t>Los rabinos resolvieron el problema de los diferentes textos al sugerir que Dios mismo no creía que los espías fueran necesarios.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Originalmente dependía del compromiso del pueblo de confiar incuestionablemente en Su promesa de la tierra para ellos. </a:t>
            </a:r>
          </a:p>
          <a:p>
            <a:r>
              <a:rPr lang="es-ES" sz="2800" dirty="0" smtClean="0">
                <a:latin typeface="Bookman Old Style" pitchFamily="18" charset="0"/>
              </a:rPr>
              <a:t>Pero la gente quería "hacerlo a su manera" enviando espías. Dios, por así decirlo, cedió, concedió. Su orden de enviar espías fue una concesión que sintió que era necesario otorgar en ausencia de compromiso.</a:t>
            </a:r>
          </a:p>
          <a:p>
            <a:endParaRPr lang="es-ES" dirty="0" smtClean="0"/>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Esta idea también nos ayuda a comprender las preguntas que los estudiantes de la Biblia han planteado durante milenios sobre la conveniencia de un rey en Israel. ¿Designar a un rey es un imperativo divino, como sugieren algunos textos? ¿O es una concesión de Dios a la voluntad del pueblo? Aquí, también, nuestro enfoque es útil.</a:t>
            </a:r>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Si pudiera depender del compromiso total del pueblo con su soberanía divina, entonces no habría necesidad de un rey. </a:t>
            </a:r>
          </a:p>
          <a:p>
            <a:r>
              <a:rPr lang="es-ES" sz="2800" dirty="0" smtClean="0">
                <a:latin typeface="Bookman Old Style" pitchFamily="18" charset="0"/>
              </a:rPr>
              <a:t>Pero la gente lo quería "a su manera", y por eso tenemos la concesión de Dios, la mitzvá de nombrar un rey.</a:t>
            </a:r>
          </a:p>
          <a:p>
            <a:r>
              <a:rPr lang="es-ES" sz="2800" dirty="0" smtClean="0">
                <a:latin typeface="Bookman Old Style" pitchFamily="18" charset="0"/>
              </a:rPr>
              <a:t>Este concepto es particularmente útil para aplicarlo a nuestras propias vidas.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Idealmente, todos deberíamos actuar por compromiso perfecto. </a:t>
            </a:r>
          </a:p>
          <a:p>
            <a:r>
              <a:rPr lang="es-ES" sz="2800" dirty="0" smtClean="0">
                <a:latin typeface="Bookman Old Style" pitchFamily="18" charset="0"/>
              </a:rPr>
              <a:t>Pero la naturaleza humana a menudo insiste en que lo hagamos a nuestra manera. </a:t>
            </a:r>
          </a:p>
          <a:p>
            <a:r>
              <a:rPr lang="es-ES" sz="2800" dirty="0" smtClean="0">
                <a:latin typeface="Bookman Old Style" pitchFamily="18" charset="0"/>
              </a:rPr>
              <a:t>El compasivo Señor del universo "nos deja un poco flojos" y nos da cierta flexibilidad, pero confía en nosotros para no alejarnos demasiado de Sus expectativas</a:t>
            </a:r>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Preguntas de discusión de Parashat Balak</a:t>
            </a:r>
          </a:p>
          <a:p>
            <a:r>
              <a:rPr lang="es-ES" sz="2800" dirty="0" smtClean="0">
                <a:latin typeface="Bookman Old Style" pitchFamily="18" charset="0"/>
              </a:rPr>
              <a:t>1) Dios envía un ángel que el burro puede ver inmediatamente. Balaam solo ve a este ángel de Dios más tarde. </a:t>
            </a:r>
          </a:p>
          <a:p>
            <a:r>
              <a:rPr lang="es-ES" sz="2800" dirty="0" smtClean="0">
                <a:latin typeface="Bookman Old Style" pitchFamily="18" charset="0"/>
              </a:rPr>
              <a:t>¿Alguna vez le han enviado un ángel de Dios que no pudo ver sino hasta más tarde? ¿Cómo reconoce a un ángel enviado de Dios?</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a:p>
            <a:r>
              <a:rPr lang="es-ES" dirty="0" smtClean="0">
                <a:latin typeface="Bookman Old Style" pitchFamily="18" charset="0"/>
              </a:rPr>
              <a:t>2) ¿Puede Dios hablar a través de un burro?</a:t>
            </a:r>
          </a:p>
          <a:p>
            <a:endParaRPr lang="es-ES" dirty="0" smtClean="0">
              <a:latin typeface="Bookman Old Style" pitchFamily="18" charset="0"/>
            </a:endParaRPr>
          </a:p>
          <a:p>
            <a:r>
              <a:rPr lang="es-ES" dirty="0" smtClean="0">
                <a:latin typeface="Bookman Old Style" pitchFamily="18" charset="0"/>
              </a:rPr>
              <a:t>3) ¿Le ha hablado Dios alguna vez a través de un animal u otro ser humano? ¿Cómo?</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12 </a:t>
            </a:r>
            <a:r>
              <a:rPr lang="es-ES" sz="1600" dirty="0" smtClean="0">
                <a:latin typeface="Bookman Old Style" pitchFamily="18" charset="0"/>
              </a:rPr>
              <a:t>de Tamuz,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a:t>
            </a:r>
            <a:r>
              <a:rPr lang="es-ES" sz="1600" dirty="0" smtClean="0">
                <a:latin typeface="Bookman Old Style" pitchFamily="18" charset="0"/>
              </a:rPr>
              <a:t>8</a:t>
            </a:r>
            <a:r>
              <a:rPr lang="es-ES" sz="1600" b="0" i="0" u="none" strike="noStrike" cap="none" dirty="0" smtClean="0">
                <a:solidFill>
                  <a:srgbClr val="898989"/>
                </a:solidFill>
                <a:latin typeface="Bookman Old Style" pitchFamily="18" charset="0"/>
                <a:sym typeface="Calibri"/>
              </a:rPr>
              <a:t>,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61624</TotalTime>
  <Words>11442</Words>
  <Application>Microsoft Office PowerPoint</Application>
  <PresentationFormat>Presentación en pantalla (4:3)</PresentationFormat>
  <Paragraphs>964</Paragraphs>
  <Slides>187</Slides>
  <Notes>187</Notes>
  <HiddenSlides>0</HiddenSlides>
  <MMClips>0</MMClips>
  <ScaleCrop>false</ScaleCrop>
  <HeadingPairs>
    <vt:vector size="4" baseType="variant">
      <vt:variant>
        <vt:lpstr>Tema</vt:lpstr>
      </vt:variant>
      <vt:variant>
        <vt:i4>1</vt:i4>
      </vt:variant>
      <vt:variant>
        <vt:lpstr>Títulos de diapositiva</vt:lpstr>
      </vt:variant>
      <vt:variant>
        <vt:i4>187</vt:i4>
      </vt:variant>
    </vt:vector>
  </HeadingPairs>
  <TitlesOfParts>
    <vt:vector size="188" baseType="lpstr">
      <vt:lpstr>Office Theme</vt:lpstr>
      <vt:lpstr> </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JUKAT-BALAK</vt:lpstr>
      <vt:lpstr>PARASHA BAMIDBAR BALAK</vt:lpstr>
      <vt:lpstr>PARASHA BAMIDBAR BALAK</vt:lpstr>
      <vt:lpstr>PARASHA BAMIDBAR BALAK</vt:lpstr>
      <vt:lpstr>PARASHA BAMIDBAR BALAK</vt:lpstr>
      <vt:lpstr>PARASHA BAMIDBAR BALAK</vt:lpstr>
      <vt:lpstr>PARASHA BAMIDBAR BALAK</vt:lpstr>
      <vt:lpstr>PARASHA BAMIDBAR BALAK</vt:lpstr>
      <vt:lpstr>Diapositiva 187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435</cp:revision>
  <dcterms:modified xsi:type="dcterms:W3CDTF">2025-07-10T16:49:11Z</dcterms:modified>
</cp:coreProperties>
</file>