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9"/>
  </p:notesMasterIdLst>
  <p:sldIdLst>
    <p:sldId id="256" r:id="rId2"/>
    <p:sldId id="1397" r:id="rId3"/>
    <p:sldId id="1398" r:id="rId4"/>
    <p:sldId id="1165" r:id="rId5"/>
    <p:sldId id="1356" r:id="rId6"/>
    <p:sldId id="1357" r:id="rId7"/>
    <p:sldId id="1358" r:id="rId8"/>
    <p:sldId id="1359" r:id="rId9"/>
    <p:sldId id="1360" r:id="rId10"/>
    <p:sldId id="1361" r:id="rId11"/>
    <p:sldId id="1362" r:id="rId12"/>
    <p:sldId id="1363" r:id="rId13"/>
    <p:sldId id="1364" r:id="rId14"/>
    <p:sldId id="1365" r:id="rId15"/>
    <p:sldId id="1370" r:id="rId16"/>
    <p:sldId id="1366" r:id="rId17"/>
    <p:sldId id="1367" r:id="rId18"/>
    <p:sldId id="1369" r:id="rId19"/>
    <p:sldId id="1371" r:id="rId20"/>
    <p:sldId id="1372" r:id="rId21"/>
    <p:sldId id="1373" r:id="rId22"/>
    <p:sldId id="1374" r:id="rId23"/>
    <p:sldId id="1375" r:id="rId24"/>
    <p:sldId id="1376" r:id="rId25"/>
    <p:sldId id="1377" r:id="rId26"/>
    <p:sldId id="1559" r:id="rId27"/>
    <p:sldId id="1521" r:id="rId28"/>
    <p:sldId id="1522" r:id="rId29"/>
    <p:sldId id="1523" r:id="rId30"/>
    <p:sldId id="1524" r:id="rId31"/>
    <p:sldId id="1525" r:id="rId32"/>
    <p:sldId id="1526" r:id="rId33"/>
    <p:sldId id="1527" r:id="rId34"/>
    <p:sldId id="1528" r:id="rId35"/>
    <p:sldId id="1529" r:id="rId36"/>
    <p:sldId id="1530" r:id="rId37"/>
    <p:sldId id="1531" r:id="rId38"/>
    <p:sldId id="1532" r:id="rId39"/>
    <p:sldId id="1533" r:id="rId40"/>
    <p:sldId id="1534" r:id="rId41"/>
    <p:sldId id="1535" r:id="rId42"/>
    <p:sldId id="1536" r:id="rId43"/>
    <p:sldId id="1537" r:id="rId44"/>
    <p:sldId id="1538" r:id="rId45"/>
    <p:sldId id="1539" r:id="rId46"/>
    <p:sldId id="1540" r:id="rId47"/>
    <p:sldId id="1541" r:id="rId48"/>
    <p:sldId id="1542" r:id="rId49"/>
    <p:sldId id="1543" r:id="rId50"/>
    <p:sldId id="1544" r:id="rId51"/>
    <p:sldId id="1545" r:id="rId52"/>
    <p:sldId id="1546" r:id="rId53"/>
    <p:sldId id="1547" r:id="rId54"/>
    <p:sldId id="1548" r:id="rId55"/>
    <p:sldId id="1549" r:id="rId56"/>
    <p:sldId id="1550" r:id="rId57"/>
    <p:sldId id="1551" r:id="rId58"/>
    <p:sldId id="1552" r:id="rId59"/>
    <p:sldId id="1553" r:id="rId60"/>
    <p:sldId id="1554" r:id="rId61"/>
    <p:sldId id="1555" r:id="rId62"/>
    <p:sldId id="1556" r:id="rId63"/>
    <p:sldId id="1557" r:id="rId64"/>
    <p:sldId id="1558" r:id="rId65"/>
    <p:sldId id="1520" r:id="rId66"/>
    <p:sldId id="1458" r:id="rId67"/>
    <p:sldId id="1459" r:id="rId68"/>
    <p:sldId id="1460" r:id="rId69"/>
    <p:sldId id="1461" r:id="rId70"/>
    <p:sldId id="1462" r:id="rId71"/>
    <p:sldId id="1467" r:id="rId72"/>
    <p:sldId id="1463" r:id="rId73"/>
    <p:sldId id="1464" r:id="rId74"/>
    <p:sldId id="1465" r:id="rId75"/>
    <p:sldId id="1466" r:id="rId76"/>
    <p:sldId id="1468" r:id="rId77"/>
    <p:sldId id="1469" r:id="rId78"/>
    <p:sldId id="1470" r:id="rId79"/>
    <p:sldId id="1471" r:id="rId80"/>
    <p:sldId id="1472" r:id="rId81"/>
    <p:sldId id="1473" r:id="rId82"/>
    <p:sldId id="1474" r:id="rId83"/>
    <p:sldId id="1475" r:id="rId84"/>
    <p:sldId id="1476" r:id="rId85"/>
    <p:sldId id="1477" r:id="rId86"/>
    <p:sldId id="1478" r:id="rId87"/>
    <p:sldId id="1479" r:id="rId88"/>
    <p:sldId id="1480" r:id="rId89"/>
    <p:sldId id="1481" r:id="rId90"/>
    <p:sldId id="1482" r:id="rId91"/>
    <p:sldId id="1457" r:id="rId92"/>
    <p:sldId id="1518" r:id="rId93"/>
    <p:sldId id="1484" r:id="rId94"/>
    <p:sldId id="1485" r:id="rId95"/>
    <p:sldId id="1486" r:id="rId96"/>
    <p:sldId id="1487" r:id="rId97"/>
    <p:sldId id="1488" r:id="rId98"/>
    <p:sldId id="1489" r:id="rId99"/>
    <p:sldId id="1490" r:id="rId100"/>
    <p:sldId id="1491" r:id="rId101"/>
    <p:sldId id="1492" r:id="rId102"/>
    <p:sldId id="1494" r:id="rId103"/>
    <p:sldId id="1493" r:id="rId104"/>
    <p:sldId id="1495" r:id="rId105"/>
    <p:sldId id="1496" r:id="rId106"/>
    <p:sldId id="1497" r:id="rId107"/>
    <p:sldId id="1499" r:id="rId108"/>
    <p:sldId id="1500" r:id="rId109"/>
    <p:sldId id="1501" r:id="rId110"/>
    <p:sldId id="1502" r:id="rId111"/>
    <p:sldId id="1503" r:id="rId112"/>
    <p:sldId id="1508" r:id="rId113"/>
    <p:sldId id="1509" r:id="rId114"/>
    <p:sldId id="1510" r:id="rId115"/>
    <p:sldId id="1511" r:id="rId116"/>
    <p:sldId id="1512" r:id="rId117"/>
    <p:sldId id="1513" r:id="rId118"/>
    <p:sldId id="1516" r:id="rId119"/>
    <p:sldId id="1515" r:id="rId120"/>
    <p:sldId id="1514" r:id="rId121"/>
    <p:sldId id="1517" r:id="rId122"/>
    <p:sldId id="1504" r:id="rId123"/>
    <p:sldId id="1505" r:id="rId124"/>
    <p:sldId id="1519" r:id="rId125"/>
    <p:sldId id="1506" r:id="rId126"/>
    <p:sldId id="1507" r:id="rId127"/>
    <p:sldId id="1483" r:id="rId128"/>
    <p:sldId id="1425" r:id="rId129"/>
    <p:sldId id="1424" r:id="rId130"/>
    <p:sldId id="1426" r:id="rId131"/>
    <p:sldId id="1427" r:id="rId132"/>
    <p:sldId id="1428" r:id="rId133"/>
    <p:sldId id="1429" r:id="rId134"/>
    <p:sldId id="1430" r:id="rId135"/>
    <p:sldId id="1431" r:id="rId136"/>
    <p:sldId id="1432" r:id="rId137"/>
    <p:sldId id="1433" r:id="rId138"/>
    <p:sldId id="1434" r:id="rId139"/>
    <p:sldId id="1435" r:id="rId140"/>
    <p:sldId id="1436" r:id="rId141"/>
    <p:sldId id="1437" r:id="rId142"/>
    <p:sldId id="1438" r:id="rId143"/>
    <p:sldId id="1439" r:id="rId144"/>
    <p:sldId id="1440" r:id="rId145"/>
    <p:sldId id="1441" r:id="rId146"/>
    <p:sldId id="1442" r:id="rId147"/>
    <p:sldId id="1443" r:id="rId148"/>
    <p:sldId id="1444" r:id="rId149"/>
    <p:sldId id="1445" r:id="rId150"/>
    <p:sldId id="1446" r:id="rId151"/>
    <p:sldId id="1447" r:id="rId152"/>
    <p:sldId id="1448" r:id="rId153"/>
    <p:sldId id="1449" r:id="rId154"/>
    <p:sldId id="1450" r:id="rId155"/>
    <p:sldId id="1451" r:id="rId156"/>
    <p:sldId id="1452" r:id="rId157"/>
    <p:sldId id="1453" r:id="rId158"/>
    <p:sldId id="1454" r:id="rId159"/>
    <p:sldId id="1455" r:id="rId160"/>
    <p:sldId id="1456" r:id="rId161"/>
    <p:sldId id="1423" r:id="rId162"/>
    <p:sldId id="1400" r:id="rId163"/>
    <p:sldId id="1401" r:id="rId164"/>
    <p:sldId id="1402" r:id="rId165"/>
    <p:sldId id="1403" r:id="rId166"/>
    <p:sldId id="1404" r:id="rId167"/>
    <p:sldId id="1405" r:id="rId168"/>
    <p:sldId id="1406" r:id="rId169"/>
    <p:sldId id="1407" r:id="rId170"/>
    <p:sldId id="1408" r:id="rId171"/>
    <p:sldId id="1409" r:id="rId172"/>
    <p:sldId id="1410" r:id="rId173"/>
    <p:sldId id="1411" r:id="rId174"/>
    <p:sldId id="1412" r:id="rId175"/>
    <p:sldId id="1413" r:id="rId176"/>
    <p:sldId id="1414" r:id="rId177"/>
    <p:sldId id="1415" r:id="rId178"/>
    <p:sldId id="1416" r:id="rId179"/>
    <p:sldId id="1417" r:id="rId180"/>
    <p:sldId id="1418" r:id="rId181"/>
    <p:sldId id="1419" r:id="rId182"/>
    <p:sldId id="1420" r:id="rId183"/>
    <p:sldId id="1421" r:id="rId184"/>
    <p:sldId id="1422" r:id="rId185"/>
    <p:sldId id="1399" r:id="rId186"/>
    <p:sldId id="1381" r:id="rId187"/>
    <p:sldId id="1382" r:id="rId188"/>
    <p:sldId id="1383" r:id="rId189"/>
    <p:sldId id="1384" r:id="rId190"/>
    <p:sldId id="1385" r:id="rId191"/>
    <p:sldId id="1386" r:id="rId192"/>
    <p:sldId id="1387" r:id="rId193"/>
    <p:sldId id="1388" r:id="rId194"/>
    <p:sldId id="1389" r:id="rId195"/>
    <p:sldId id="1390" r:id="rId196"/>
    <p:sldId id="1391" r:id="rId197"/>
    <p:sldId id="1392" r:id="rId198"/>
    <p:sldId id="1393" r:id="rId199"/>
    <p:sldId id="1394" r:id="rId200"/>
    <p:sldId id="1395" r:id="rId201"/>
    <p:sldId id="1396" r:id="rId202"/>
    <p:sldId id="1345" r:id="rId203"/>
    <p:sldId id="1346" r:id="rId204"/>
    <p:sldId id="1380" r:id="rId205"/>
    <p:sldId id="1378" r:id="rId206"/>
    <p:sldId id="1379" r:id="rId207"/>
    <p:sldId id="292" r:id="rId20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38" autoAdjust="0"/>
    <p:restoredTop sz="94660"/>
  </p:normalViewPr>
  <p:slideViewPr>
    <p:cSldViewPr>
      <p:cViewPr>
        <p:scale>
          <a:sx n="83" d="100"/>
          <a:sy n="83" d="100"/>
        </p:scale>
        <p:origin x="-442" y="16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67"/>
    </p:cViewPr>
  </p:sorter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1"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theme" Target="theme/theme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notesMaster" Target="notesMasters/notesMaster1.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31</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32</a:t>
            </a:fld>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33</a:t>
            </a:fld>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34</a:t>
            </a:fld>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35</a:t>
            </a:fld>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36</a:t>
            </a:fld>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37</a:t>
            </a:fld>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38</a:t>
            </a:fld>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39</a:t>
            </a:fld>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40</a:t>
            </a:fld>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41</a:t>
            </a:fld>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42</a:t>
            </a:fld>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43</a:t>
            </a:fld>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44</a:t>
            </a:fld>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45</a:t>
            </a:fld>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46</a:t>
            </a:fld>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47</a:t>
            </a:fld>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48</a:t>
            </a:fld>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49</a:t>
            </a:fld>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50</a:t>
            </a:fld>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51</a:t>
            </a:fld>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52</a:t>
            </a:fld>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53</a:t>
            </a:fld>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54</a:t>
            </a:fld>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55</a:t>
            </a:fld>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56</a:t>
            </a:fld>
            <a:endParaRP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57</a:t>
            </a:fld>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58</a:t>
            </a:fld>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59</a:t>
            </a:fld>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60</a:t>
            </a:fld>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61</a:t>
            </a:fld>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62</a:t>
            </a:fld>
            <a:endParaRPr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63</a:t>
            </a:fld>
            <a:endParaRPr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64</a:t>
            </a:fld>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65</a:t>
            </a:fld>
            <a:endParaRPr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66</a:t>
            </a:fld>
            <a:endParaRPr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67</a:t>
            </a:fld>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68</a:t>
            </a:fld>
            <a:endParaRPr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69</a:t>
            </a:fld>
            <a:endParaRPr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70</a:t>
            </a:fld>
            <a:endParaRPr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71</a:t>
            </a:fld>
            <a:endParaRPr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72</a:t>
            </a:fld>
            <a:endParaRPr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73</a:t>
            </a:fld>
            <a:endParaRPr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74</a:t>
            </a:fld>
            <a:endParaRPr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75</a:t>
            </a:fld>
            <a:endParaRPr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76</a:t>
            </a:fld>
            <a:endParaRPr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77</a:t>
            </a:fld>
            <a:endParaRPr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78</a:t>
            </a:fld>
            <a:endParaRPr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79</a:t>
            </a:fld>
            <a:endParaRPr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80</a:t>
            </a:fld>
            <a:endParaRPr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81</a:t>
            </a:fld>
            <a:endParaRPr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82</a:t>
            </a:fld>
            <a:endParaRPr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83</a:t>
            </a:fld>
            <a:endParaRPr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84</a:t>
            </a:fld>
            <a:endParaRPr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85</a:t>
            </a:fld>
            <a:endParaRPr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86</a:t>
            </a:fld>
            <a:endParaRPr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87</a:t>
            </a:fld>
            <a:endParaRPr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88</a:t>
            </a:fld>
            <a:endParaRPr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89</a:t>
            </a:fld>
            <a:endParaRPr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90</a:t>
            </a:fld>
            <a:endParaRPr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91</a:t>
            </a:fld>
            <a:endParaRPr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92</a:t>
            </a:fld>
            <a:endParaRPr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93</a:t>
            </a:fld>
            <a:endParaRPr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94</a:t>
            </a:fld>
            <a:endParaRPr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95</a:t>
            </a:fld>
            <a:endParaRPr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96</a:t>
            </a:fld>
            <a:endParaRPr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97</a:t>
            </a:fld>
            <a:endParaRPr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98</a:t>
            </a:fld>
            <a:endParaRPr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99</a:t>
            </a:fld>
            <a:endParaRPr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100</a:t>
            </a:fld>
            <a:endParaRPr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101</a:t>
            </a:fld>
            <a:endParaRPr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102</a:t>
            </a:fld>
            <a:endParaRPr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103</a:t>
            </a:fld>
            <a:endParaRPr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104</a:t>
            </a:fld>
            <a:endParaRPr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105</a:t>
            </a:fld>
            <a:endParaRPr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106</a:t>
            </a:fld>
            <a:endParaRPr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107</a:t>
            </a:fld>
            <a:endParaRPr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108</a:t>
            </a:fld>
            <a:endParaRPr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109</a:t>
            </a:fld>
            <a:endParaRPr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110</a:t>
            </a:fld>
            <a:endParaRPr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111</a:t>
            </a:fld>
            <a:endParaRPr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112</a:t>
            </a:fld>
            <a:endParaRPr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113</a:t>
            </a:fld>
            <a:endParaRPr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114</a:t>
            </a:fld>
            <a:endParaRPr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115</a:t>
            </a:fld>
            <a:endParaRPr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116</a:t>
            </a:fld>
            <a:endParaRPr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117</a:t>
            </a:fld>
            <a:endParaRPr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118</a:t>
            </a:fld>
            <a:endParaRPr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119</a:t>
            </a:fld>
            <a:endParaRPr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120</a:t>
            </a:fld>
            <a:endParaRPr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121</a:t>
            </a:fld>
            <a:endParaRPr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122</a:t>
            </a:fld>
            <a:endParaRPr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123</a:t>
            </a:fld>
            <a:endParaRPr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124</a:t>
            </a:fld>
            <a:endParaRPr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125</a:t>
            </a:fld>
            <a:endParaRPr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126</a:t>
            </a:fld>
            <a:endParaRPr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127</a:t>
            </a:fld>
            <a:endParaRPr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128</a:t>
            </a:fld>
            <a:endParaRPr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129</a:t>
            </a:fld>
            <a:endParaRPr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130</a:t>
            </a:fld>
            <a:endParaRPr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131</a:t>
            </a:fld>
            <a:endParaRPr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132</a:t>
            </a:fld>
            <a:endParaRPr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133</a:t>
            </a:fld>
            <a:endParaRPr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134</a:t>
            </a:fld>
            <a:endParaRPr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135</a:t>
            </a:fld>
            <a:endParaRPr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136</a:t>
            </a:fld>
            <a:endParaRPr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137</a:t>
            </a:fld>
            <a:endParaRPr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138</a:t>
            </a:fld>
            <a:endParaRPr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139</a:t>
            </a:fld>
            <a:endParaRPr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140</a:t>
            </a:fld>
            <a:endParaRPr dirty="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141</a:t>
            </a:fld>
            <a:endParaRPr dirty="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142</a:t>
            </a:fld>
            <a:endParaRPr dirty="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143</a:t>
            </a:fld>
            <a:endParaRPr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144</a:t>
            </a:fld>
            <a:endParaRPr dirty="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145</a:t>
            </a:fld>
            <a:endParaRPr dirty="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146</a:t>
            </a:fld>
            <a:endParaRPr dirty="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147</a:t>
            </a:fld>
            <a:endParaRPr dirty="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148</a:t>
            </a:fld>
            <a:endParaRPr dirty="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149</a:t>
            </a:fld>
            <a:endParaRPr dirty="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150</a:t>
            </a:fld>
            <a:endParaRPr dirty="0"/>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151</a:t>
            </a:fld>
            <a:endParaRPr dirty="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152</a:t>
            </a:fld>
            <a:endParaRPr dirty="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153</a:t>
            </a:fld>
            <a:endParaRPr dirty="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154</a:t>
            </a:fld>
            <a:endParaRPr dirty="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155</a:t>
            </a:fld>
            <a:endParaRPr dirty="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156</a:t>
            </a:fld>
            <a:endParaRPr dirty="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157</a:t>
            </a:fld>
            <a:endParaRPr dirty="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158</a:t>
            </a:fld>
            <a:endParaRPr dirty="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159</a:t>
            </a:fld>
            <a:endParaRPr dirty="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160</a:t>
            </a:fld>
            <a:endParaRPr dirty="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161</a:t>
            </a:fld>
            <a:endParaRPr dirty="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162</a:t>
            </a:fld>
            <a:endParaRPr dirty="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163</a:t>
            </a:fld>
            <a:endParaRPr dirty="0"/>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164</a:t>
            </a:fld>
            <a:endParaRPr dirty="0"/>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165</a:t>
            </a:fld>
            <a:endParaRPr dirty="0"/>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166</a:t>
            </a:fld>
            <a:endParaRPr dirty="0"/>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167</a:t>
            </a:fld>
            <a:endParaRPr dirty="0"/>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168</a:t>
            </a:fld>
            <a:endParaRPr dirty="0"/>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169</a:t>
            </a:fld>
            <a:endParaRPr dirty="0"/>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170</a:t>
            </a:fld>
            <a:endParaRPr dirty="0"/>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171</a:t>
            </a:fld>
            <a:endParaRPr dirty="0"/>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172</a:t>
            </a:fld>
            <a:endParaRPr dirty="0"/>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173</a:t>
            </a:fld>
            <a:endParaRPr dirty="0"/>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174</a:t>
            </a:fld>
            <a:endParaRPr dirty="0"/>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175</a:t>
            </a:fld>
            <a:endParaRPr dirty="0"/>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176</a:t>
            </a:fld>
            <a:endParaRPr dirty="0"/>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177</a:t>
            </a:fld>
            <a:endParaRPr dirty="0"/>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178</a:t>
            </a:fld>
            <a:endParaRPr dirty="0"/>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179</a:t>
            </a:fld>
            <a:endParaRPr dirty="0"/>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180</a:t>
            </a:fld>
            <a:endParaRPr dirty="0"/>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181</a:t>
            </a:fld>
            <a:endParaRPr dirty="0"/>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182</a:t>
            </a:fld>
            <a:endParaRPr dirty="0"/>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183</a:t>
            </a:fld>
            <a:endParaRPr dirty="0"/>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184</a:t>
            </a:fld>
            <a:endParaRPr dirty="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185</a:t>
            </a:fld>
            <a:endParaRPr dirty="0"/>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186</a:t>
            </a:fld>
            <a:endParaRPr dirty="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187</a:t>
            </a:fld>
            <a:endParaRPr dirty="0"/>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188</a:t>
            </a:fld>
            <a:endParaRPr dirty="0"/>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189</a:t>
            </a:fld>
            <a:endParaRPr dirty="0"/>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190</a:t>
            </a:fld>
            <a:endParaRPr dirty="0"/>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191</a:t>
            </a:fld>
            <a:endParaRPr dirty="0"/>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192</a:t>
            </a:fld>
            <a:endParaRPr dirty="0"/>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193</a:t>
            </a:fld>
            <a:endParaRPr dirty="0"/>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194</a:t>
            </a:fld>
            <a:endParaRPr dirty="0"/>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195</a:t>
            </a:fld>
            <a:endParaRPr dirty="0"/>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196</a:t>
            </a:fld>
            <a:endParaRPr dirty="0"/>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197</a:t>
            </a:fld>
            <a:endParaRPr dirty="0"/>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198</a:t>
            </a:fld>
            <a:endParaRPr dirty="0"/>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199</a:t>
            </a:fld>
            <a:endParaRPr dirty="0"/>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200</a:t>
            </a:fld>
            <a:endParaRPr dirty="0"/>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201</a:t>
            </a:fld>
            <a:endParaRPr dirty="0"/>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202</a:t>
            </a:fld>
            <a:endParaRPr dirty="0"/>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203</a:t>
            </a:fld>
            <a:endParaRPr dirty="0"/>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204</a:t>
            </a:fld>
            <a:endParaRPr dirty="0"/>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205</a:t>
            </a:fld>
            <a:endParaRPr dirty="0"/>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206</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shalomhaverim.org/Aliyot/aliyot_bamidbar_shelaj_leja.ht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shalomhaverim.org/Aliyot/aliyot_bamidbar_shelaj_leja.ht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shalomhaverim.org/" TargetMode="External"/><Relationship Id="rId4" Type="http://schemas.openxmlformats.org/officeDocument/2006/relationships/hyperlink" Target="http://www.ascentofsafed.com/cgi-bin/ascent.cgi?Name=mm-kip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838200" y="15240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800" dirty="0">
                <a:solidFill>
                  <a:srgbClr val="000000"/>
                </a:solidFill>
                <a:latin typeface="Bookman Old Style" pitchFamily="18" charset="0"/>
              </a:rPr>
              <a:t>Parashat  </a:t>
            </a:r>
            <a:r>
              <a:rPr lang="es-CO" sz="2800" dirty="0" smtClean="0">
                <a:solidFill>
                  <a:srgbClr val="000000"/>
                </a:solidFill>
                <a:latin typeface="Bookman Old Style" pitchFamily="18" charset="0"/>
              </a:rPr>
              <a:t>Bamidbar – </a:t>
            </a:r>
            <a:r>
              <a:rPr lang="es-CO" sz="2800" dirty="0" smtClean="0">
                <a:solidFill>
                  <a:srgbClr val="000000"/>
                </a:solidFill>
                <a:latin typeface="Bookman Old Style" pitchFamily="18" charset="0"/>
              </a:rPr>
              <a:t>Shelaj</a:t>
            </a:r>
          </a:p>
          <a:p>
            <a:pPr algn="ctr">
              <a:lnSpc>
                <a:spcPct val="90000"/>
              </a:lnSpc>
            </a:pPr>
            <a:r>
              <a:rPr lang="es-ES" sz="2800" dirty="0" smtClean="0">
                <a:solidFill>
                  <a:srgbClr val="000000"/>
                </a:solidFill>
                <a:latin typeface="Bookman Old Style" pitchFamily="18" charset="0"/>
              </a:rPr>
              <a:t>Alimento para el Pensamiento Divino</a:t>
            </a:r>
            <a:endParaRPr lang="es-CO" sz="2800" dirty="0" smtClean="0">
              <a:solidFill>
                <a:srgbClr val="000000"/>
              </a:solidFill>
              <a:latin typeface="Bookman Old Style" pitchFamily="18"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Bookman Old Style" pitchFamily="18" charset="0"/>
              </a:rPr>
              <a:t>Por: Eliyahu BaYonah</a:t>
            </a:r>
          </a:p>
          <a:p>
            <a:pPr algn="ctr">
              <a:spcBef>
                <a:spcPts val="800"/>
              </a:spcBef>
            </a:pPr>
            <a:r>
              <a:rPr lang="es-CO" sz="3200" dirty="0">
                <a:solidFill>
                  <a:srgbClr val="000000"/>
                </a:solidFill>
                <a:latin typeface="Bookman Old Style" pitchFamily="18" charset="0"/>
              </a:rPr>
              <a:t>Director Shalom Haverim Org</a:t>
            </a:r>
          </a:p>
          <a:p>
            <a:pPr algn="ctr">
              <a:spcBef>
                <a:spcPts val="800"/>
              </a:spcBef>
            </a:pPr>
            <a:r>
              <a:rPr lang="es-CO" sz="3200" dirty="0">
                <a:solidFill>
                  <a:srgbClr val="000000"/>
                </a:solidFill>
                <a:latin typeface="Bookman Old Style" pitchFamily="18" charset="0"/>
              </a:rPr>
              <a:t>New York</a:t>
            </a:r>
            <a:endParaRPr lang="en-US" sz="3200" dirty="0">
              <a:solidFill>
                <a:srgbClr val="000000"/>
              </a:solidFill>
              <a:latin typeface="Bookman Old Style" pitchFamily="18"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CO" sz="2400" dirty="0" smtClean="0">
                <a:latin typeface="Calibri" pitchFamily="34" charset="0"/>
              </a:rPr>
              <a:t>Parashat Semanal Shelaj Lejá</a:t>
            </a:r>
            <a:br>
              <a:rPr lang="es-CO" sz="2400" dirty="0" smtClean="0">
                <a:latin typeface="Calibri" pitchFamily="34" charset="0"/>
              </a:rPr>
            </a:br>
            <a:r>
              <a:rPr lang="es-CO" sz="2400" dirty="0" smtClean="0">
                <a:latin typeface="Calibri" pitchFamily="34" charset="0"/>
              </a:rPr>
              <a:t> </a:t>
            </a:r>
            <a:r>
              <a:rPr lang="he-IL" sz="2400" dirty="0" smtClean="0">
                <a:latin typeface="Calibri" pitchFamily="34" charset="0"/>
              </a:rPr>
              <a:t>שלח לך</a:t>
            </a:r>
            <a:r>
              <a:rPr lang="en-US" sz="2400" dirty="0" smtClean="0">
                <a:latin typeface="Calibri" pitchFamily="34" charset="0"/>
              </a:rPr>
              <a:t> </a:t>
            </a:r>
            <a:r>
              <a:rPr lang="he-IL" sz="2400" dirty="0" smtClean="0">
                <a:latin typeface="Calibri" pitchFamily="34" charset="0"/>
              </a:rPr>
              <a:t>פרשת שבוע</a:t>
            </a:r>
            <a:r>
              <a:rPr lang="es-CO" sz="2400" dirty="0" smtClean="0">
                <a:latin typeface="Calibri" pitchFamily="34" charset="0"/>
              </a:rPr>
              <a:t>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CO" sz="2400" b="1" dirty="0" smtClean="0"/>
          </a:p>
        </p:txBody>
      </p:sp>
      <p:pic>
        <p:nvPicPr>
          <p:cNvPr id="5" name="Picture 2"/>
          <p:cNvPicPr>
            <a:picLocks noChangeAspect="1" noChangeArrowheads="1"/>
          </p:cNvPicPr>
          <p:nvPr/>
        </p:nvPicPr>
        <p:blipFill>
          <a:blip r:embed="rId3" cstate="print"/>
          <a:srcRect/>
          <a:stretch>
            <a:fillRect/>
          </a:stretch>
        </p:blipFill>
        <p:spPr bwMode="auto">
          <a:xfrm>
            <a:off x="685800" y="1325217"/>
            <a:ext cx="7808242" cy="5380383"/>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CO" sz="2400" dirty="0" smtClean="0">
                <a:latin typeface="Bookman Old Style" pitchFamily="18" charset="0"/>
              </a:rPr>
              <a:t>Parashat Semanal Shelaj Lejá</a:t>
            </a:r>
            <a:br>
              <a:rPr lang="es-CO" sz="2400" dirty="0" smtClean="0">
                <a:latin typeface="Bookman Old Style" pitchFamily="18" charset="0"/>
              </a:rPr>
            </a:br>
            <a:r>
              <a:rPr lang="es-CO" sz="2400" dirty="0" smtClean="0">
                <a:latin typeface="Bookman Old Style" pitchFamily="18" charset="0"/>
              </a:rPr>
              <a:t> </a:t>
            </a:r>
            <a:r>
              <a:rPr lang="he-IL" sz="2400" dirty="0" smtClean="0">
                <a:latin typeface="Bookman Old Style" pitchFamily="18" charset="0"/>
              </a:rPr>
              <a:t>שלח לך</a:t>
            </a:r>
            <a:r>
              <a:rPr lang="en-US" sz="2400" dirty="0" smtClean="0">
                <a:latin typeface="Bookman Old Style" pitchFamily="18" charset="0"/>
              </a:rPr>
              <a:t> </a:t>
            </a:r>
            <a:r>
              <a:rPr lang="he-IL" sz="2400" dirty="0" smtClean="0">
                <a:latin typeface="Bookman Old Style" pitchFamily="18" charset="0"/>
              </a:rPr>
              <a:t>פרשת שבוע</a:t>
            </a:r>
            <a:r>
              <a:rPr lang="es-CO" sz="2400" dirty="0" smtClean="0">
                <a:latin typeface="Bookman Old Style" pitchFamily="18" charset="0"/>
              </a:rPr>
              <a:t> </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800" b="1" dirty="0" smtClean="0">
                <a:latin typeface="Bookman Old Style" pitchFamily="18" charset="0"/>
              </a:rPr>
              <a:t>BAMIDBAR - NÚMEROS</a:t>
            </a:r>
            <a:r>
              <a:rPr lang="es-ES" sz="1800" i="1" dirty="0" smtClean="0">
                <a:latin typeface="Bookman Old Style" pitchFamily="18" charset="0"/>
              </a:rPr>
              <a:t> </a:t>
            </a:r>
            <a:r>
              <a:rPr lang="es-ES" sz="1800" b="1" dirty="0" smtClean="0">
                <a:latin typeface="Bookman Old Style" pitchFamily="18" charset="0"/>
              </a:rPr>
              <a:t>13:1 al 15:41  </a:t>
            </a:r>
            <a:r>
              <a:rPr lang="es-CO" sz="1800" b="1" dirty="0" smtClean="0">
                <a:latin typeface="Bookman Old Style" pitchFamily="18" charset="0"/>
              </a:rPr>
              <a:t>-  </a:t>
            </a:r>
            <a:r>
              <a:rPr sz="1800" b="1" dirty="0" smtClean="0">
                <a:latin typeface="Bookman Old Style" pitchFamily="18" charset="0"/>
              </a:rPr>
              <a:t>Haftará Yehoshúa -Josué- 2:1-24</a:t>
            </a:r>
          </a:p>
          <a:p>
            <a:r>
              <a:rPr lang="es-ES" sz="1400" b="1" dirty="0" smtClean="0">
                <a:latin typeface="Bookman Old Style" pitchFamily="18" charset="0"/>
              </a:rPr>
              <a:t>RESÚMEN</a:t>
            </a:r>
            <a:endParaRPr lang="es-ES" sz="1400" dirty="0" smtClean="0">
              <a:latin typeface="Bookman Old Style" pitchFamily="18" charset="0"/>
            </a:endParaRPr>
          </a:p>
          <a:p>
            <a:r>
              <a:rPr lang="es-MX" sz="2800" dirty="0" smtClean="0">
                <a:latin typeface="Bookman Old Style" pitchFamily="18" charset="0"/>
              </a:rPr>
              <a:t>Moisés envía exploradores para explorar la tierra de Israel; diez de ellos convencen a la gente de que será muy difícil conquistar la tierra.</a:t>
            </a:r>
            <a:endParaRPr lang="en-US" sz="2800" dirty="0" smtClean="0">
              <a:latin typeface="Bookman Old Style" pitchFamily="18" charset="0"/>
            </a:endParaRPr>
          </a:p>
          <a:p>
            <a:r>
              <a:rPr lang="es-MX" sz="1800" b="1" dirty="0" smtClean="0">
                <a:latin typeface="Bookman Old Style" pitchFamily="18" charset="0"/>
              </a:rPr>
              <a:t>Comentario </a:t>
            </a:r>
            <a:endParaRPr lang="en-US" sz="1800" b="1" dirty="0" smtClean="0">
              <a:latin typeface="Bookman Old Style" pitchFamily="18" charset="0"/>
            </a:endParaRPr>
          </a:p>
          <a:p>
            <a:r>
              <a:rPr lang="es-MX" sz="2800" dirty="0" smtClean="0">
                <a:latin typeface="Bookman Old Style" pitchFamily="18" charset="0"/>
              </a:rPr>
              <a:t>Después de que los levitas son nombrados cuidadores del lugar de morada de Dios y el santuario es ungido, Dios le dice a Moisés:</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05800" cy="45720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750" dirty="0" smtClean="0">
                <a:latin typeface="Bookman Old Style" pitchFamily="18" charset="0"/>
              </a:rPr>
              <a:t>"Envía hombres para explorar la tierra de Canaán que estoy dando a los hijos de Israel".</a:t>
            </a:r>
            <a:endParaRPr lang="en-US" sz="2750" dirty="0" smtClean="0">
              <a:latin typeface="Bookman Old Style" pitchFamily="18" charset="0"/>
            </a:endParaRPr>
          </a:p>
          <a:p>
            <a:r>
              <a:rPr lang="es-MX" sz="2750" dirty="0" smtClean="0">
                <a:latin typeface="Bookman Old Style" pitchFamily="18" charset="0"/>
              </a:rPr>
              <a:t>Cada una de las tribus de Israel envió un líder para la exploración. </a:t>
            </a:r>
          </a:p>
          <a:p>
            <a:r>
              <a:rPr lang="es-MX" sz="2750" dirty="0" smtClean="0">
                <a:latin typeface="Bookman Old Style" pitchFamily="18" charset="0"/>
              </a:rPr>
              <a:t>Moisés les dijo a estos exploradores: “Vean si la tierra es buena o mala, fértil o árida, las personas son fuertes o débiles, pocas o numerosas, las ciudades son abiertas o fortificadas.</a:t>
            </a:r>
            <a:endParaRPr lang="en-US" sz="275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Como era el momento de que las uvas estuvieran en temporada, los exploradores llegaron hasta el Valle de las Uvas –Valle de </a:t>
            </a:r>
            <a:r>
              <a:rPr lang="es-MX" dirty="0" err="1" smtClean="0">
                <a:latin typeface="Bookman Old Style" pitchFamily="18" charset="0"/>
              </a:rPr>
              <a:t>Eshkol</a:t>
            </a:r>
            <a:r>
              <a:rPr lang="es-MX" dirty="0" smtClean="0">
                <a:latin typeface="Bookman Old Style" pitchFamily="18" charset="0"/>
              </a:rPr>
              <a:t>. </a:t>
            </a:r>
          </a:p>
          <a:p>
            <a:r>
              <a:rPr lang="es-MX" dirty="0" smtClean="0">
                <a:latin typeface="Bookman Old Style" pitchFamily="18" charset="0"/>
              </a:rPr>
              <a:t>Cortaron un racimo de uvas y recogieron granadas e higos. </a:t>
            </a:r>
          </a:p>
          <a:p>
            <a:r>
              <a:rPr lang="es-MX" dirty="0" smtClean="0">
                <a:latin typeface="Bookman Old Style" pitchFamily="18" charset="0"/>
              </a:rPr>
              <a:t>Regresaron de espiar al cabo de 40 días.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Mostraron a Moshé y Aarón y a toda la comunidad el fruto de la tierra y dijeron: “Entramos en la tierra y de hecho está fluyendo leche y miel. </a:t>
            </a:r>
          </a:p>
          <a:p>
            <a:r>
              <a:rPr lang="es-MX" dirty="0" smtClean="0">
                <a:latin typeface="Bookman Old Style" pitchFamily="18" charset="0"/>
              </a:rPr>
              <a:t>Pero la gente que habita en la tierra es demasiado fuerte, y las ciudades están muy fortificadas”.</a:t>
            </a:r>
          </a:p>
          <a:p>
            <a:r>
              <a:rPr lang="es-MX" dirty="0" smtClean="0">
                <a:latin typeface="Bookman Old Style" pitchFamily="18" charset="0"/>
              </a:rPr>
              <a:t>Caleb habló para silenciar a la gente:</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“Podemos entrar y tomar posesión de la tierra. Somos capaces de hacerlo". </a:t>
            </a:r>
          </a:p>
          <a:p>
            <a:r>
              <a:rPr lang="es-MX" dirty="0" smtClean="0">
                <a:latin typeface="Bookman Old Style" pitchFamily="18" charset="0"/>
              </a:rPr>
              <a:t>Pero los hombres que habían ido con él no estuvieron de acuerdo y respondieron: “No podemos ir en contra de estas personas. </a:t>
            </a:r>
          </a:p>
          <a:p>
            <a:r>
              <a:rPr lang="es-MX" dirty="0" smtClean="0">
                <a:latin typeface="Bookman Old Style" pitchFamily="18" charset="0"/>
              </a:rPr>
              <a:t>Son gigantes y nosotros no somos más que saltamontes.</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Toda la comunidad levantó la voz y la gente lloró durante toda la noche. </a:t>
            </a:r>
          </a:p>
          <a:p>
            <a:r>
              <a:rPr lang="es-MX" dirty="0" smtClean="0">
                <a:latin typeface="Bookman Old Style" pitchFamily="18" charset="0"/>
              </a:rPr>
              <a:t>Ellos protestaron contra Moisés y Aarón. “Preferiríamos haber muerto en Egipto que haber venido aquí a esta tierra para ser abatidos por una espada. </a:t>
            </a:r>
          </a:p>
          <a:p>
            <a:r>
              <a:rPr lang="es-MX" dirty="0" smtClean="0">
                <a:latin typeface="Bookman Old Style" pitchFamily="18" charset="0"/>
              </a:rPr>
              <a:t>Volvamos a Egipto".</a:t>
            </a:r>
            <a:endParaRPr lang="en-US" dirty="0" smtClean="0">
              <a:latin typeface="Bookman Old Style" pitchFamily="18" charset="0"/>
            </a:endParaRPr>
          </a:p>
          <a:p>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Moisés y Aarón cayeron sobre sus rostros ante toda la asamblea de la comunidad de los hijos de Israel. </a:t>
            </a:r>
          </a:p>
          <a:p>
            <a:r>
              <a:rPr lang="es-MX" dirty="0" smtClean="0">
                <a:latin typeface="Bookman Old Style" pitchFamily="18" charset="0"/>
              </a:rPr>
              <a:t>Yehoshúa, hijo de Nun, y Caleb, hijo de Yefunéh, ambos espías enviados a la tierra, rasgaron su ropa en señal de luto y luego dijeron a todos: “La tierra que exploramos era buena, muy buena tierra.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5720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800" dirty="0" smtClean="0">
                <a:latin typeface="Bookman Old Style" pitchFamily="18" charset="0"/>
              </a:rPr>
              <a:t>Si Dios está complacido con nosotros, Dios nos traerá a esta tierra y nos la dará, una tierra que realmente fluye leche y miel. </a:t>
            </a:r>
          </a:p>
          <a:p>
            <a:r>
              <a:rPr lang="es-MX" sz="2800" dirty="0" smtClean="0">
                <a:latin typeface="Bookman Old Style" pitchFamily="18" charset="0"/>
              </a:rPr>
              <a:t>No debemos rebelarnos contra Dios. </a:t>
            </a:r>
          </a:p>
          <a:p>
            <a:r>
              <a:rPr lang="es-MX" sz="2800" dirty="0" smtClean="0">
                <a:latin typeface="Bookman Old Style" pitchFamily="18" charset="0"/>
              </a:rPr>
              <a:t>No se debe temer a estas personas de la tierra, porque son nuestro pan. Su protección se ha separado de ellos, porque Dios está con nosotros. No debemos temerles.</a:t>
            </a:r>
            <a:endParaRPr lang="en-US" sz="2800" dirty="0" smtClean="0">
              <a:latin typeface="Bookman Old Style" pitchFamily="18" charset="0"/>
            </a:endParaRPr>
          </a:p>
          <a:p>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3000" dirty="0" smtClean="0">
                <a:latin typeface="Bookman Old Style" pitchFamily="18" charset="0"/>
              </a:rPr>
              <a:t>Pero toda la comunidad dijo que les arrojaran piedras, hasta que la gloria de Dios apareció a todos los Hijos de Israel en la Tienda de la Reunión Designada. </a:t>
            </a:r>
          </a:p>
          <a:p>
            <a:r>
              <a:rPr lang="es-MX" sz="3000" dirty="0" smtClean="0">
                <a:latin typeface="Bookman Old Style" pitchFamily="18" charset="0"/>
              </a:rPr>
              <a:t>Dios le dijo a Moisés: “¿Hasta cuándo me provocarán estas personas? ¿Hasta cuándo no confiarán en mí a pesar de todas las señales que he realizado en medio de ellos?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850" dirty="0" smtClean="0">
                <a:latin typeface="Bookman Old Style" pitchFamily="18" charset="0"/>
              </a:rPr>
              <a:t>Los heriré con una plaga y los aniquilaré”.</a:t>
            </a:r>
          </a:p>
          <a:p>
            <a:r>
              <a:rPr lang="es-MX" sz="2850" dirty="0" smtClean="0">
                <a:latin typeface="Bookman Old Style" pitchFamily="18" charset="0"/>
              </a:rPr>
              <a:t>Moisés entonces le dijo a Dios: “La gente de toda la tierra escuchará que tú eres el Dios que nos sacó de la tierra de Egipto y el Dios que dirige a la gente con una nube. </a:t>
            </a:r>
          </a:p>
          <a:p>
            <a:r>
              <a:rPr lang="es-MX" sz="2850" dirty="0" smtClean="0">
                <a:latin typeface="Bookman Old Style" pitchFamily="18" charset="0"/>
              </a:rPr>
              <a:t>¿Qué dirán si nos matas? ¿Dirán que no fuiste lo suficientemente poderoso como para traer a la gente a la Tierra Prometida?</a:t>
            </a:r>
            <a:endParaRPr lang="en-US" sz="2850" dirty="0" smtClean="0">
              <a:latin typeface="Bookman Old Style" pitchFamily="18" charset="0"/>
            </a:endParaRPr>
          </a:p>
          <a:p>
            <a:endParaRPr lang="es-MX" dirty="0" smtClean="0"/>
          </a:p>
          <a:p>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“Por lo tanto, que sea como lo pronunciaste una vez, </a:t>
            </a:r>
            <a:r>
              <a:rPr lang="es-CO" dirty="0" smtClean="0">
                <a:latin typeface="Bookman Old Style" pitchFamily="18" charset="0"/>
              </a:rPr>
              <a:t>'</a:t>
            </a:r>
            <a:r>
              <a:rPr lang="es-CO" dirty="0" smtClean="0">
                <a:latin typeface="Bookman Old Style" pitchFamily="18" charset="0"/>
                <a:hlinkClick r:id="rId4"/>
              </a:rPr>
              <a:t>El Eterno es tardo para la ira </a:t>
            </a:r>
            <a:r>
              <a:rPr lang="es-CO" dirty="0" smtClean="0">
                <a:latin typeface="Bookman Old Style" pitchFamily="18" charset="0"/>
              </a:rPr>
              <a:t> y grande en misericordia; perdona la iniquidad y la rebeldía, y no absuelve al culpable que no hace penitencia; </a:t>
            </a:r>
            <a:r>
              <a:rPr lang="es-CO" dirty="0" smtClean="0">
                <a:latin typeface="Bookman Old Style" pitchFamily="18" charset="0"/>
                <a:hlinkClick r:id="rId4"/>
              </a:rPr>
              <a:t>visita (revisa) la iniquidad de los padres</a:t>
            </a:r>
            <a:r>
              <a:rPr lang="es-CO" dirty="0" smtClean="0">
                <a:latin typeface="Bookman Old Style" pitchFamily="18" charset="0"/>
              </a:rPr>
              <a:t> sobre los hijos hasta la tercera y hasta la cuarta generación.</a:t>
            </a:r>
            <a:endParaRPr lang="es-MX"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2000" b="1" dirty="0" smtClean="0">
                <a:latin typeface="Bookman Old Style" pitchFamily="18" charset="0"/>
              </a:rPr>
              <a:t>BAMIDBAR - NÚMEROS</a:t>
            </a:r>
            <a:r>
              <a:rPr lang="es-ES" sz="2000" i="1" dirty="0" smtClean="0">
                <a:latin typeface="Bookman Old Style" pitchFamily="18" charset="0"/>
              </a:rPr>
              <a:t> </a:t>
            </a:r>
            <a:r>
              <a:rPr lang="es-ES" sz="2000" b="1" dirty="0" smtClean="0">
                <a:latin typeface="Bookman Old Style" pitchFamily="18" charset="0"/>
              </a:rPr>
              <a:t>13:1 al 15:41  </a:t>
            </a:r>
            <a:r>
              <a:rPr lang="es-CO" sz="2000" b="1" dirty="0" smtClean="0">
                <a:latin typeface="Bookman Old Style" pitchFamily="18" charset="0"/>
              </a:rPr>
              <a:t>-  </a:t>
            </a:r>
            <a:r>
              <a:rPr sz="2000" b="1" dirty="0" smtClean="0">
                <a:latin typeface="Bookman Old Style" pitchFamily="18" charset="0"/>
              </a:rPr>
              <a:t>Haftará Yehoshúa -Josué- 2:1-24</a:t>
            </a:r>
          </a:p>
          <a:p>
            <a:r>
              <a:rPr lang="es-MX" sz="4000" dirty="0" smtClean="0">
                <a:latin typeface="Bookman Old Style" pitchFamily="18" charset="0"/>
              </a:rPr>
              <a:t>“</a:t>
            </a:r>
            <a:r>
              <a:rPr lang="en-US" sz="4000" dirty="0" err="1" smtClean="0">
                <a:latin typeface="Bookman Old Style" pitchFamily="18" charset="0"/>
              </a:rPr>
              <a:t>Adonay</a:t>
            </a:r>
            <a:r>
              <a:rPr lang="en-US" sz="4000" dirty="0" smtClean="0">
                <a:latin typeface="Bookman Old Style" pitchFamily="18" charset="0"/>
              </a:rPr>
              <a:t> </a:t>
            </a:r>
            <a:r>
              <a:rPr lang="en-US" sz="4000" dirty="0" err="1" smtClean="0">
                <a:latin typeface="Bookman Old Style" pitchFamily="18" charset="0"/>
              </a:rPr>
              <a:t>erej</a:t>
            </a:r>
            <a:r>
              <a:rPr lang="en-US" sz="4000" dirty="0" smtClean="0">
                <a:latin typeface="Bookman Old Style" pitchFamily="18" charset="0"/>
              </a:rPr>
              <a:t> </a:t>
            </a:r>
            <a:r>
              <a:rPr lang="en-US" sz="4000" dirty="0" err="1" smtClean="0">
                <a:latin typeface="Bookman Old Style" pitchFamily="18" charset="0"/>
              </a:rPr>
              <a:t>apayim</a:t>
            </a:r>
            <a:r>
              <a:rPr lang="en-US" sz="4000" dirty="0" smtClean="0">
                <a:latin typeface="Bookman Old Style" pitchFamily="18" charset="0"/>
              </a:rPr>
              <a:t> </a:t>
            </a:r>
          </a:p>
          <a:p>
            <a:r>
              <a:rPr lang="en-US" sz="4000" dirty="0" err="1" smtClean="0">
                <a:latin typeface="Bookman Old Style" pitchFamily="18" charset="0"/>
              </a:rPr>
              <a:t>verav-jesed</a:t>
            </a:r>
            <a:r>
              <a:rPr lang="en-US" sz="4000" dirty="0" smtClean="0">
                <a:latin typeface="Bookman Old Style" pitchFamily="18" charset="0"/>
              </a:rPr>
              <a:t> nose </a:t>
            </a:r>
            <a:r>
              <a:rPr lang="en-US" sz="4000" dirty="0" err="1" smtClean="0">
                <a:latin typeface="Bookman Old Style" pitchFamily="18" charset="0"/>
              </a:rPr>
              <a:t>avon</a:t>
            </a:r>
            <a:r>
              <a:rPr lang="en-US" sz="4000" dirty="0" smtClean="0">
                <a:latin typeface="Bookman Old Style" pitchFamily="18" charset="0"/>
              </a:rPr>
              <a:t> </a:t>
            </a:r>
            <a:r>
              <a:rPr lang="en-US" sz="4000" dirty="0" err="1" smtClean="0">
                <a:latin typeface="Bookman Old Style" pitchFamily="18" charset="0"/>
              </a:rPr>
              <a:t>vafasha</a:t>
            </a:r>
            <a:r>
              <a:rPr lang="en-US" sz="4000" dirty="0" smtClean="0">
                <a:latin typeface="Bookman Old Style" pitchFamily="18" charset="0"/>
              </a:rPr>
              <a:t> </a:t>
            </a:r>
            <a:r>
              <a:rPr lang="en-US" sz="4000" dirty="0" err="1" smtClean="0">
                <a:latin typeface="Bookman Old Style" pitchFamily="18" charset="0"/>
              </a:rPr>
              <a:t>venakeh</a:t>
            </a:r>
            <a:r>
              <a:rPr lang="en-US" sz="4000" dirty="0" smtClean="0">
                <a:latin typeface="Bookman Old Style" pitchFamily="18" charset="0"/>
              </a:rPr>
              <a:t> lo </a:t>
            </a:r>
            <a:r>
              <a:rPr lang="en-US" sz="4000" dirty="0" err="1" smtClean="0">
                <a:latin typeface="Bookman Old Style" pitchFamily="18" charset="0"/>
              </a:rPr>
              <a:t>yenakeh</a:t>
            </a:r>
            <a:r>
              <a:rPr lang="en-US" sz="4000" dirty="0" smtClean="0">
                <a:latin typeface="Bookman Old Style" pitchFamily="18" charset="0"/>
              </a:rPr>
              <a:t> </a:t>
            </a:r>
          </a:p>
          <a:p>
            <a:r>
              <a:rPr lang="en-US" sz="4000" dirty="0" smtClean="0">
                <a:latin typeface="Bookman Old Style" pitchFamily="18" charset="0"/>
              </a:rPr>
              <a:t>poked </a:t>
            </a:r>
            <a:r>
              <a:rPr lang="en-US" sz="4000" dirty="0" err="1" smtClean="0">
                <a:latin typeface="Bookman Old Style" pitchFamily="18" charset="0"/>
              </a:rPr>
              <a:t>avon</a:t>
            </a:r>
            <a:r>
              <a:rPr lang="en-US" sz="4000" dirty="0" smtClean="0">
                <a:latin typeface="Bookman Old Style" pitchFamily="18" charset="0"/>
              </a:rPr>
              <a:t> avot al-</a:t>
            </a:r>
            <a:r>
              <a:rPr lang="en-US" sz="4000" dirty="0" err="1" smtClean="0">
                <a:latin typeface="Bookman Old Style" pitchFamily="18" charset="0"/>
              </a:rPr>
              <a:t>banim</a:t>
            </a:r>
            <a:r>
              <a:rPr lang="en-US" sz="4000" dirty="0" smtClean="0">
                <a:latin typeface="Bookman Old Style" pitchFamily="18" charset="0"/>
              </a:rPr>
              <a:t> al-</a:t>
            </a:r>
            <a:r>
              <a:rPr lang="en-US" sz="4000" dirty="0" err="1" smtClean="0">
                <a:latin typeface="Bookman Old Style" pitchFamily="18" charset="0"/>
              </a:rPr>
              <a:t>shileshim</a:t>
            </a:r>
            <a:r>
              <a:rPr lang="en-US" sz="4000" dirty="0" smtClean="0">
                <a:latin typeface="Bookman Old Style" pitchFamily="18" charset="0"/>
              </a:rPr>
              <a:t> </a:t>
            </a:r>
            <a:r>
              <a:rPr lang="en-US" sz="4000" dirty="0" err="1" smtClean="0">
                <a:latin typeface="Bookman Old Style" pitchFamily="18" charset="0"/>
              </a:rPr>
              <a:t>ve'al-ribe'im</a:t>
            </a:r>
            <a:r>
              <a:rPr lang="en-US" sz="4000"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850" dirty="0" smtClean="0">
                <a:latin typeface="Bookman Old Style" pitchFamily="18" charset="0"/>
              </a:rPr>
              <a:t>"Perdona, te ruego, la iniquidad de este pueblo según tu gran bondad, como has perdonado a estas personas desde Egipto".</a:t>
            </a:r>
          </a:p>
          <a:p>
            <a:r>
              <a:rPr lang="es-MX" sz="2850" dirty="0" smtClean="0">
                <a:latin typeface="Bookman Old Style" pitchFamily="18" charset="0"/>
              </a:rPr>
              <a:t>Dios dijo: “Perdonaré, pero que se sepa que todos aquellos que hayan visto Mi gloria y las señales que realicé en Egipto y en el desierto y que aún hayan elegido despreciarme no verán esta Tierra Prometida.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3100" dirty="0" smtClean="0">
                <a:latin typeface="Bookman Old Style" pitchFamily="18" charset="0"/>
              </a:rPr>
              <a:t>Pero Mis siervos Caleb y Yehoshúa estaban imbuidos de un espíritu diferente y se mantuvieron leales a Mí. Los traeré a la tierra y su descendencia la tendrá como posesión.</a:t>
            </a:r>
          </a:p>
          <a:p>
            <a:r>
              <a:rPr lang="es-MX" sz="3100" dirty="0" smtClean="0">
                <a:latin typeface="Bookman Old Style" pitchFamily="18" charset="0"/>
              </a:rPr>
              <a:t>“En cuanto al resto de ustedes que exploraron la tierra, escuché sus murmullos de rebelión contra mí.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800" dirty="0" smtClean="0">
                <a:latin typeface="Bookman Old Style" pitchFamily="18" charset="0"/>
              </a:rPr>
              <a:t>Sus cadáveres caerán en este desierto y solo sus hijos entrarán a la tierra. </a:t>
            </a:r>
          </a:p>
          <a:p>
            <a:r>
              <a:rPr lang="es-MX" sz="2800" dirty="0" smtClean="0">
                <a:latin typeface="Bookman Old Style" pitchFamily="18" charset="0"/>
              </a:rPr>
              <a:t>Pero primero sus hijos deambularán por este desierto durante cuarenta años, un año por cada día que exploran los exploradores. </a:t>
            </a:r>
          </a:p>
          <a:p>
            <a:r>
              <a:rPr lang="es-MX" sz="2800" dirty="0" smtClean="0">
                <a:latin typeface="Bookman Old Style" pitchFamily="18" charset="0"/>
              </a:rPr>
              <a:t>Entonces todos sabrán lo que significa frustrarme y a las consecuencias de su alejamiento de Mí.</a:t>
            </a:r>
            <a:endParaRPr lang="en-US" sz="2800" dirty="0" smtClean="0">
              <a:latin typeface="Bookman Old Style" pitchFamily="18" charset="0"/>
            </a:endParaRPr>
          </a:p>
          <a:p>
            <a:endParaRPr lang="en-US" dirty="0" smtClean="0"/>
          </a:p>
          <a:p>
            <a:endParaRPr lang="en-US" dirty="0" smtClean="0"/>
          </a:p>
          <a:p>
            <a:endParaRPr lang="es-MX" dirty="0" smtClean="0"/>
          </a:p>
          <a:p>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900" dirty="0" smtClean="0">
                <a:latin typeface="Bookman Old Style" pitchFamily="18" charset="0"/>
              </a:rPr>
              <a:t>Y así sucedió que los exploradores que infamaron y difundieron mentiras sobre la tierra murieron repentinamente ante Dios. </a:t>
            </a:r>
          </a:p>
          <a:p>
            <a:r>
              <a:rPr lang="es-MX" sz="2900" dirty="0" smtClean="0">
                <a:latin typeface="Bookman Old Style" pitchFamily="18" charset="0"/>
              </a:rPr>
              <a:t>Solo sobrevivieron Joshua, hijo de Nun, y Caleb, hijo de </a:t>
            </a:r>
            <a:r>
              <a:rPr lang="es-MX" sz="2900" dirty="0" err="1" smtClean="0">
                <a:latin typeface="Bookman Old Style" pitchFamily="18" charset="0"/>
              </a:rPr>
              <a:t>Yefunneh</a:t>
            </a:r>
            <a:r>
              <a:rPr lang="es-MX" sz="2900" dirty="0" smtClean="0">
                <a:latin typeface="Bookman Old Style" pitchFamily="18" charset="0"/>
              </a:rPr>
              <a:t>.</a:t>
            </a:r>
            <a:endParaRPr lang="en-US" sz="2900" dirty="0" smtClean="0">
              <a:latin typeface="Bookman Old Style" pitchFamily="18" charset="0"/>
            </a:endParaRPr>
          </a:p>
          <a:p>
            <a:r>
              <a:rPr lang="es-MX" sz="2900" dirty="0" smtClean="0">
                <a:latin typeface="Bookman Old Style" pitchFamily="18" charset="0"/>
              </a:rPr>
              <a:t> Dios le dijo a Moisés que instruyera a los israelitas que, al entrar en la tierra, debían dar ofrendas a Dios y recordar,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3000" dirty="0" smtClean="0">
                <a:latin typeface="Bookman Old Style" pitchFamily="18" charset="0"/>
              </a:rPr>
              <a:t>a lo largo de todas las generaciones, que los extraños que ingresen a su tierra serán iguales a ellos ante Dios. Hay un estándar para todos.</a:t>
            </a:r>
            <a:endParaRPr lang="en-US" sz="3000" dirty="0" smtClean="0">
              <a:latin typeface="Bookman Old Style" pitchFamily="18" charset="0"/>
            </a:endParaRPr>
          </a:p>
          <a:p>
            <a:r>
              <a:rPr lang="es-MX" sz="3000" dirty="0" smtClean="0">
                <a:latin typeface="Bookman Old Style" pitchFamily="18" charset="0"/>
              </a:rPr>
              <a:t> Moisés continuó con las instrucciones de Dios: </a:t>
            </a:r>
          </a:p>
          <a:p>
            <a:r>
              <a:rPr lang="es-MX" sz="3000" dirty="0" smtClean="0">
                <a:latin typeface="Bookman Old Style" pitchFamily="18" charset="0"/>
              </a:rPr>
              <a:t>En esta tierra, harás un regalo al Señor desde el primer rendimiento de tu horneado.</a:t>
            </a:r>
            <a:endParaRPr lang="en-U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ES" sz="2700" dirty="0" smtClean="0">
                <a:latin typeface="Bookman Old Style" pitchFamily="18" charset="0"/>
              </a:rPr>
              <a:t>y cuando comiereis del pan de la tierra, separaréis una ofrenda alzada para el Eterno.</a:t>
            </a:r>
          </a:p>
          <a:p>
            <a:r>
              <a:rPr lang="es-ES" sz="2700" dirty="0" smtClean="0">
                <a:latin typeface="Bookman Old Style" pitchFamily="18" charset="0"/>
              </a:rPr>
              <a:t>En primer lugar, separaréis de vuestras masas </a:t>
            </a:r>
            <a:r>
              <a:rPr lang="es-ES" sz="2700" dirty="0" smtClean="0">
                <a:latin typeface="Bookman Old Style" pitchFamily="18" charset="0"/>
                <a:hlinkClick r:id="rId4"/>
              </a:rPr>
              <a:t>una torta  como ofrenda</a:t>
            </a:r>
            <a:r>
              <a:rPr lang="es-ES" sz="2700" dirty="0" smtClean="0">
                <a:latin typeface="Bookman Old Style" pitchFamily="18" charset="0"/>
              </a:rPr>
              <a:t> alzada; como la ofrenda alzada de la era, así separareis ésta.</a:t>
            </a:r>
          </a:p>
          <a:p>
            <a:r>
              <a:rPr lang="es-ES" sz="2700" dirty="0" smtClean="0">
                <a:latin typeface="Bookman Old Style" pitchFamily="18" charset="0"/>
              </a:rPr>
              <a:t>De lo primero de vuestras masas presentaréis al Eterno una ofrenda alzada, durante vuestras generaciones.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700" dirty="0" smtClean="0">
                <a:latin typeface="Bookman Old Style" pitchFamily="18" charset="0"/>
              </a:rPr>
              <a:t>Si no presta atención a estos mandamientos, entonces toda la comunidad debe prepararse para la expiación. </a:t>
            </a:r>
          </a:p>
          <a:p>
            <a:r>
              <a:rPr lang="es-MX" sz="2700" dirty="0" smtClean="0">
                <a:latin typeface="Bookman Old Style" pitchFamily="18" charset="0"/>
              </a:rPr>
              <a:t>Si un individuo peca, entonces se debe hacer una ofrenda personal. </a:t>
            </a:r>
          </a:p>
          <a:p>
            <a:r>
              <a:rPr lang="es-MX" sz="2700" dirty="0" smtClean="0">
                <a:latin typeface="Bookman Old Style" pitchFamily="18" charset="0"/>
              </a:rPr>
              <a:t>Los actos de inadvertencia serán perdonados. Pero para el ciudadano o extraño que reprende a Dios, esa persona será separada de su pueblo.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La persona será cortada con su culpa.</a:t>
            </a:r>
            <a:endParaRPr lang="en-US" dirty="0" smtClean="0">
              <a:latin typeface="Bookman Old Style" pitchFamily="18" charset="0"/>
            </a:endParaRPr>
          </a:p>
          <a:p>
            <a:r>
              <a:rPr lang="es-MX" dirty="0" smtClean="0">
                <a:latin typeface="Bookman Old Style" pitchFamily="18" charset="0"/>
              </a:rPr>
              <a:t>Una vez que los israelitas estuvieron en el desierto, se encontraron con un hombre que recogía leña en sábado. </a:t>
            </a:r>
          </a:p>
          <a:p>
            <a:r>
              <a:rPr lang="es-MX" dirty="0" smtClean="0">
                <a:latin typeface="Bookman Old Style" pitchFamily="18" charset="0"/>
              </a:rPr>
              <a:t>Cuando fue llevado ante Moisés, Aarón y la comunidad, Dios ordenó que el hombre fuera apedreado.</a:t>
            </a:r>
            <a:endParaRPr lang="en-US" dirty="0" smtClean="0">
              <a:latin typeface="Bookman Old Style" pitchFamily="18" charset="0"/>
            </a:endParaRPr>
          </a:p>
          <a:p>
            <a:endParaRPr lang="en-US" dirty="0" smtClean="0"/>
          </a:p>
          <a:p>
            <a:endParaRPr lang="en-US" dirty="0" smtClean="0"/>
          </a:p>
          <a:p>
            <a:endParaRPr lang="en-US" dirty="0" smtClean="0"/>
          </a:p>
          <a:p>
            <a:endParaRPr lang="es-MX" dirty="0" smtClean="0"/>
          </a:p>
          <a:p>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3100" dirty="0" smtClean="0">
                <a:latin typeface="Bookman Old Style" pitchFamily="18" charset="0"/>
              </a:rPr>
              <a:t>Entonces Dios le dijo a Moisés: “Diles a los israelitas que hagan franjas en las esquinas de sus vestimentas con un cordón de azul celeste. </a:t>
            </a:r>
          </a:p>
          <a:p>
            <a:r>
              <a:rPr lang="es-MX" sz="3100" dirty="0" smtClean="0">
                <a:latin typeface="Bookman Old Style" pitchFamily="18" charset="0"/>
              </a:rPr>
              <a:t>Cada hilo te recordará los mandamientos del Señor. Te recordarán que eres santo para tu Dios, que te sacó de la tierra de Egipto para ser tu Dios".</a:t>
            </a:r>
            <a:endParaRPr lang="en-US" sz="3100" dirty="0" smtClean="0">
              <a:latin typeface="Bookman Old Style" pitchFamily="18" charset="0"/>
            </a:endParaRPr>
          </a:p>
          <a:p>
            <a:endParaRPr lang="en-US" dirty="0" smtClean="0"/>
          </a:p>
          <a:p>
            <a:endParaRPr lang="en-US" dirty="0" smtClean="0"/>
          </a:p>
          <a:p>
            <a:endParaRPr lang="en-US" dirty="0" smtClean="0"/>
          </a:p>
          <a:p>
            <a:endParaRPr lang="es-MX" dirty="0" smtClean="0"/>
          </a:p>
          <a:p>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26" name="Picture 2"/>
          <p:cNvPicPr>
            <a:picLocks noGrp="1" noChangeAspect="1" noChangeArrowheads="1"/>
          </p:cNvPicPr>
          <p:nvPr>
            <p:ph idx="1"/>
          </p:nvPr>
        </p:nvPicPr>
        <p:blipFill>
          <a:blip r:embed="rId4" cstate="print"/>
          <a:srcRect/>
          <a:stretch>
            <a:fillRect/>
          </a:stretch>
        </p:blipFill>
        <p:spPr bwMode="auto">
          <a:xfrm>
            <a:off x="685800" y="1325217"/>
            <a:ext cx="7808242" cy="538038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b="1" dirty="0" smtClean="0">
                <a:solidFill>
                  <a:srgbClr val="FF0000"/>
                </a:solidFill>
                <a:latin typeface="Bookman Old Style" pitchFamily="18" charset="0"/>
              </a:rPr>
              <a:t>Alimento para el Pensamiento </a:t>
            </a:r>
            <a:r>
              <a:rPr lang="es-ES" b="1" dirty="0" smtClean="0">
                <a:solidFill>
                  <a:srgbClr val="FF0000"/>
                </a:solidFill>
                <a:latin typeface="Bookman Old Style" pitchFamily="18" charset="0"/>
              </a:rPr>
              <a:t>Divino</a:t>
            </a:r>
          </a:p>
          <a:p>
            <a:pPr>
              <a:buNone/>
            </a:pPr>
            <a:r>
              <a:rPr lang="es-ES" dirty="0" smtClean="0">
                <a:latin typeface="Bookman Old Style" pitchFamily="18" charset="0"/>
              </a:rPr>
              <a:t>Rabino Yitzchok Adlerstein - Reuven Greenvald </a:t>
            </a:r>
            <a:r>
              <a:rPr lang="es-ES" dirty="0" smtClean="0">
                <a:latin typeface="Bookman Old Style" pitchFamily="18" charset="0"/>
              </a:rPr>
              <a:t>J</a:t>
            </a:r>
          </a:p>
          <a:p>
            <a:pPr>
              <a:buNone/>
            </a:pPr>
            <a:r>
              <a:rPr lang="es-ES" dirty="0" smtClean="0">
                <a:latin typeface="Bookman Old Style" pitchFamily="18" charset="0"/>
              </a:rPr>
              <a:t>No deben dejarse llevar por sus corazones ni por sus ojos, tras los cuales se desvían</a:t>
            </a:r>
            <a:r>
              <a:rPr lang="es-ES" dirty="0" smtClean="0">
                <a:latin typeface="Bookman Old Style" pitchFamily="18" charset="0"/>
              </a:rPr>
              <a:t>.</a:t>
            </a:r>
          </a:p>
          <a:p>
            <a:pPr>
              <a:buNone/>
            </a:pPr>
            <a:r>
              <a:rPr lang="es-ES" dirty="0" smtClean="0">
                <a:latin typeface="Bookman Old Style" pitchFamily="18" charset="0"/>
              </a:rPr>
              <a:t>Beer </a:t>
            </a:r>
            <a:r>
              <a:rPr lang="es-ES" dirty="0" smtClean="0">
                <a:latin typeface="Bookman Old Style" pitchFamily="18" charset="0"/>
              </a:rPr>
              <a:t>Mayim Jaim: La tentadora/</a:t>
            </a:r>
            <a:r>
              <a:rPr lang="es-ES" dirty="0" err="1" smtClean="0">
                <a:latin typeface="Bookman Old Style" pitchFamily="18" charset="0"/>
              </a:rPr>
              <a:t>yetzer</a:t>
            </a:r>
            <a:r>
              <a:rPr lang="es-ES" dirty="0" smtClean="0">
                <a:latin typeface="Bookman Old Style" pitchFamily="18" charset="0"/>
              </a:rPr>
              <a:t> hará en Mishlei2 habla con un lenguaje seductor: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a:t>
            </a:r>
            <a:r>
              <a:rPr lang="es-ES" dirty="0" smtClean="0">
                <a:latin typeface="Bookman Old Style" pitchFamily="18" charset="0"/>
              </a:rPr>
              <a:t>Vengan y disfruten de mi comida”. </a:t>
            </a:r>
            <a:endParaRPr lang="es-ES" dirty="0" smtClean="0">
              <a:latin typeface="Bookman Old Style" pitchFamily="18" charset="0"/>
            </a:endParaRPr>
          </a:p>
          <a:p>
            <a:pPr>
              <a:buNone/>
            </a:pPr>
            <a:r>
              <a:rPr lang="es-ES" dirty="0" smtClean="0">
                <a:latin typeface="Bookman Old Style" pitchFamily="18" charset="0"/>
              </a:rPr>
              <a:t>Incluso </a:t>
            </a:r>
            <a:r>
              <a:rPr lang="es-ES" dirty="0" smtClean="0">
                <a:latin typeface="Bookman Old Style" pitchFamily="18" charset="0"/>
              </a:rPr>
              <a:t>una persona mínimamente tocada por la verdadera </a:t>
            </a:r>
            <a:r>
              <a:rPr lang="es-ES" dirty="0" smtClean="0">
                <a:latin typeface="Bookman Old Style" pitchFamily="18" charset="0"/>
              </a:rPr>
              <a:t>Yirat </a:t>
            </a:r>
            <a:r>
              <a:rPr lang="es-ES" dirty="0" smtClean="0">
                <a:latin typeface="Bookman Old Style" pitchFamily="18" charset="0"/>
              </a:rPr>
              <a:t>Hashem lo sabe. La conclusión es ineludible. Nadie puede progresar significativamente en el servicio a Hashem con ahavá </a:t>
            </a:r>
            <a:r>
              <a:rPr lang="es-ES" dirty="0" smtClean="0">
                <a:latin typeface="Bookman Old Style" pitchFamily="18" charset="0"/>
              </a:rPr>
              <a:t>y yirat </a:t>
            </a:r>
            <a:r>
              <a:rPr lang="es-ES" dirty="0" smtClean="0">
                <a:latin typeface="Bookman Old Style" pitchFamily="18" charset="0"/>
              </a:rPr>
              <a:t>a menos que escape de la trampa de los deseos y anhelos más groseros.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Estos </a:t>
            </a:r>
            <a:r>
              <a:rPr lang="es-ES" dirty="0" smtClean="0">
                <a:latin typeface="Bookman Old Style" pitchFamily="18" charset="0"/>
              </a:rPr>
              <a:t>deseos opuestos alteran nuestro juicio y nos involucran sutilmente en verdaderos averot. </a:t>
            </a:r>
            <a:endParaRPr lang="es-ES" dirty="0" smtClean="0">
              <a:latin typeface="Bookman Old Style" pitchFamily="18" charset="0"/>
            </a:endParaRPr>
          </a:p>
          <a:p>
            <a:pPr>
              <a:buNone/>
            </a:pPr>
            <a:r>
              <a:rPr lang="es-ES" dirty="0" smtClean="0">
                <a:latin typeface="Bookman Old Style" pitchFamily="18" charset="0"/>
              </a:rPr>
              <a:t>Incluso </a:t>
            </a:r>
            <a:r>
              <a:rPr lang="es-ES" dirty="0" smtClean="0">
                <a:latin typeface="Bookman Old Style" pitchFamily="18" charset="0"/>
              </a:rPr>
              <a:t>cuando no lo hacen, nos encontramos con que nuestras mentes regresan a esos deseos, desviándonos de lo que deberían ser objetivos más elevados.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Lamentablemente</a:t>
            </a:r>
            <a:r>
              <a:rPr lang="es-ES" dirty="0" smtClean="0">
                <a:latin typeface="Bookman Old Style" pitchFamily="18" charset="0"/>
              </a:rPr>
              <a:t>, esto es cierto incluso en momentos en que deberíamos concentrarnos en aprender y aprender</a:t>
            </a:r>
            <a:r>
              <a:rPr lang="es-ES" dirty="0" smtClean="0">
                <a:latin typeface="Bookman Old Style" pitchFamily="18" charset="0"/>
              </a:rPr>
              <a:t>.</a:t>
            </a:r>
          </a:p>
          <a:p>
            <a:pPr>
              <a:buNone/>
            </a:pPr>
            <a:r>
              <a:rPr lang="es-ES" dirty="0" smtClean="0">
                <a:latin typeface="Bookman Old Style" pitchFamily="18" charset="0"/>
              </a:rPr>
              <a:t>Podríamos concluir, por lo tanto, que deberíamos volvernos casi ascetas, viviendo de la manera más sencilla posible.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Podríamos </a:t>
            </a:r>
            <a:r>
              <a:rPr lang="es-ES" dirty="0" smtClean="0">
                <a:latin typeface="Bookman Old Style" pitchFamily="18" charset="0"/>
              </a:rPr>
              <a:t>convencernos de que, en la búsqueda de niveles más elevados de </a:t>
            </a:r>
            <a:r>
              <a:rPr lang="es-ES" b="1" i="1" dirty="0" smtClean="0">
                <a:latin typeface="Bookman Old Style" pitchFamily="18" charset="0"/>
              </a:rPr>
              <a:t>rujniut</a:t>
            </a:r>
            <a:r>
              <a:rPr lang="es-ES" dirty="0" smtClean="0">
                <a:latin typeface="Bookman Old Style" pitchFamily="18" charset="0"/>
              </a:rPr>
              <a:t> (espiritualidad), </a:t>
            </a:r>
            <a:r>
              <a:rPr lang="es-ES" dirty="0" smtClean="0">
                <a:latin typeface="Bookman Old Style" pitchFamily="18" charset="0"/>
              </a:rPr>
              <a:t>deberíamos purgar nuestros hogares de cualquier alimento que no sea el necesario para nuestro sustento y comer con moderación a intervalos largos.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Podríamos </a:t>
            </a:r>
            <a:r>
              <a:rPr lang="es-ES" dirty="0" smtClean="0">
                <a:latin typeface="Bookman Old Style" pitchFamily="18" charset="0"/>
              </a:rPr>
              <a:t>rechazar cualquier ropa que no sea la necesaria para cubrir y proteger nuestros cuerpos, usando harapos y andrajos. </a:t>
            </a:r>
            <a:endParaRPr lang="es-ES" dirty="0" smtClean="0">
              <a:latin typeface="Bookman Old Style" pitchFamily="18" charset="0"/>
            </a:endParaRPr>
          </a:p>
          <a:p>
            <a:pPr>
              <a:buNone/>
            </a:pPr>
            <a:r>
              <a:rPr lang="es-ES" dirty="0" smtClean="0">
                <a:latin typeface="Bookman Old Style" pitchFamily="18" charset="0"/>
              </a:rPr>
              <a:t>Podríamos </a:t>
            </a:r>
            <a:r>
              <a:rPr lang="es-ES" dirty="0" smtClean="0">
                <a:latin typeface="Bookman Old Style" pitchFamily="18" charset="0"/>
              </a:rPr>
              <a:t>evitar cualquier cosa que vaya más allá de lo que prescribe un enfoque minimalista para beneficiarnos de este mundo.</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Sepan, hermanos míos, que Hashem no creó Su mundo para que permaneciera desolado, sino para ser habitado. 3 </a:t>
            </a:r>
            <a:endParaRPr lang="es-ES" sz="3000" dirty="0" smtClean="0">
              <a:latin typeface="Bookman Old Style" pitchFamily="18" charset="0"/>
            </a:endParaRPr>
          </a:p>
          <a:p>
            <a:pPr>
              <a:buNone/>
            </a:pPr>
            <a:r>
              <a:rPr lang="es-ES" sz="3000" dirty="0" smtClean="0">
                <a:latin typeface="Bookman Old Style" pitchFamily="18" charset="0"/>
              </a:rPr>
              <a:t>Todo </a:t>
            </a:r>
            <a:r>
              <a:rPr lang="es-ES" sz="3000" dirty="0" smtClean="0">
                <a:latin typeface="Bookman Old Style" pitchFamily="18" charset="0"/>
              </a:rPr>
              <a:t>lo que Él creó tiene un propósito y puede usarse para servirle. Está destinado a ser disfrutado. ¿Cómo resolvemos la tensión entre rechazar los placeres que nos desvían del crecimiento y disfrutar de otros</a:t>
            </a:r>
            <a:r>
              <a:rPr lang="es-ES" sz="3000"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Aquí </a:t>
            </a:r>
            <a:r>
              <a:rPr lang="es-ES" sz="3000" dirty="0" smtClean="0">
                <a:latin typeface="Bookman Old Style" pitchFamily="18" charset="0"/>
              </a:rPr>
              <a:t>está la solución. Cualquier placer que no esté relacionado con nuestra </a:t>
            </a:r>
            <a:r>
              <a:rPr lang="es-ES" sz="3000" dirty="0" smtClean="0">
                <a:latin typeface="Bookman Old Style" pitchFamily="18" charset="0"/>
              </a:rPr>
              <a:t>Avodat </a:t>
            </a:r>
            <a:r>
              <a:rPr lang="es-ES" sz="3000" dirty="0" smtClean="0">
                <a:latin typeface="Bookman Old Style" pitchFamily="18" charset="0"/>
              </a:rPr>
              <a:t>Hashem —que no se puede perseguir por causa de Él— es, sin duda, excesivo y debe ser evitado por quien busca un progreso espiritual significativo. Sin embargo, nuestra actitud hacia las acciones y los objetos necesarios para nuestra </a:t>
            </a:r>
            <a:r>
              <a:rPr lang="es-ES" sz="3000" dirty="0" smtClean="0">
                <a:latin typeface="Bookman Old Style" pitchFamily="18" charset="0"/>
              </a:rPr>
              <a:t>Avodá </a:t>
            </a:r>
            <a:r>
              <a:rPr lang="es-ES" sz="3000" dirty="0" smtClean="0">
                <a:latin typeface="Bookman Old Style" pitchFamily="18" charset="0"/>
              </a:rPr>
              <a:t>debe ser muy diferente.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Debemos </a:t>
            </a:r>
            <a:r>
              <a:rPr lang="es-ES" sz="3000" dirty="0" smtClean="0">
                <a:latin typeface="Bookman Old Style" pitchFamily="18" charset="0"/>
              </a:rPr>
              <a:t>apreciar y anhelar el or Hashem que Él puso en estos objetos. Debemos deleitarnos en la oportunidad de aferrarnos a ellos y elevarlos hacia su fuente Divina, mediante la kavaná apropiada. </a:t>
            </a:r>
            <a:endParaRPr lang="es-ES" sz="3000" dirty="0" smtClean="0">
              <a:latin typeface="Bookman Old Style" pitchFamily="18" charset="0"/>
            </a:endParaRPr>
          </a:p>
          <a:p>
            <a:pPr>
              <a:buNone/>
            </a:pPr>
            <a:r>
              <a:rPr lang="es-ES" sz="3000" dirty="0" smtClean="0">
                <a:latin typeface="Bookman Old Style" pitchFamily="18" charset="0"/>
              </a:rPr>
              <a:t>Cuando </a:t>
            </a:r>
            <a:r>
              <a:rPr lang="es-ES" sz="3000" dirty="0" smtClean="0">
                <a:latin typeface="Bookman Old Style" pitchFamily="18" charset="0"/>
              </a:rPr>
              <a:t>lo honramos vistiendo ropa digna en Shabat y Yom Tov, al servirle en las mitzvot de esos días, podemos enorgullecernos de ellos.</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Por lo tanto, nuestro versículo transmite un significado adicional que va más allá de lo literal. </a:t>
            </a:r>
            <a:endParaRPr lang="es-ES" sz="3000" dirty="0" smtClean="0">
              <a:latin typeface="Bookman Old Style" pitchFamily="18" charset="0"/>
            </a:endParaRPr>
          </a:p>
          <a:p>
            <a:pPr>
              <a:buNone/>
            </a:pPr>
            <a:r>
              <a:rPr lang="es-ES" sz="3000" dirty="0" smtClean="0">
                <a:latin typeface="Bookman Old Style" pitchFamily="18" charset="0"/>
              </a:rPr>
              <a:t>La </a:t>
            </a:r>
            <a:r>
              <a:rPr lang="es-ES" sz="3000" dirty="0" smtClean="0">
                <a:latin typeface="Bookman Old Style" pitchFamily="18" charset="0"/>
              </a:rPr>
              <a:t>mitzvá de los tzitzit exige que los fijemos en las cuatro esquinas de la prenda de vestir, recordándonos que debemos "recordar", es decir, estar siempre conscientes de Hashem dondequiera que vayamos, y "cumplirlos",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Es </a:t>
            </a:r>
            <a:r>
              <a:rPr lang="es-ES" dirty="0" smtClean="0">
                <a:latin typeface="Bookman Old Style" pitchFamily="18" charset="0"/>
              </a:rPr>
              <a:t>decir, las mitzvot, excluyendo todo lo demás. Pero para que no pensemos que debemos rechazar el mundo corporal y material, la Torá añade que no debemos dejarnos llevar por nuestros corazones y ojos en aquello que somos </a:t>
            </a:r>
            <a:r>
              <a:rPr lang="es-ES" b="1" i="1" dirty="0" smtClean="0">
                <a:latin typeface="Bookman Old Style" pitchFamily="18" charset="0"/>
              </a:rPr>
              <a:t>zonim</a:t>
            </a:r>
            <a:r>
              <a:rPr lang="es-ES" dirty="0" smtClean="0">
                <a:latin typeface="Bookman Old Style" pitchFamily="18" charset="0"/>
              </a:rPr>
              <a:t>. </a:t>
            </a:r>
            <a:endParaRPr lang="es-ES" dirty="0" smtClean="0">
              <a:latin typeface="Bookman Old Style" pitchFamily="18" charset="0"/>
            </a:endParaRPr>
          </a:p>
          <a:p>
            <a:pPr>
              <a:buNone/>
            </a:pPr>
            <a:r>
              <a:rPr lang="es-ES" dirty="0" smtClean="0">
                <a:latin typeface="Bookman Old Style" pitchFamily="18" charset="0"/>
              </a:rPr>
              <a:t>Esta </a:t>
            </a:r>
            <a:r>
              <a:rPr lang="es-ES" dirty="0" smtClean="0">
                <a:latin typeface="Bookman Old Style" pitchFamily="18" charset="0"/>
              </a:rPr>
              <a:t>palabra puede interpretarse en el sentido de "nutrir".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En </a:t>
            </a:r>
            <a:r>
              <a:rPr lang="es-ES" dirty="0" smtClean="0">
                <a:latin typeface="Bookman Old Style" pitchFamily="18" charset="0"/>
              </a:rPr>
              <a:t>áreas que son esenciales para nuestra </a:t>
            </a:r>
            <a:r>
              <a:rPr lang="es-ES" dirty="0" smtClean="0">
                <a:latin typeface="Bookman Old Style" pitchFamily="18" charset="0"/>
              </a:rPr>
              <a:t>Avodá, </a:t>
            </a:r>
            <a:r>
              <a:rPr lang="es-ES" dirty="0" smtClean="0">
                <a:latin typeface="Bookman Old Style" pitchFamily="18" charset="0"/>
              </a:rPr>
              <a:t>y por lo tanto parte de ella, Hashem desea que disfrutemos de los placeres asociados a ellas. </a:t>
            </a:r>
            <a:endParaRPr lang="es-ES" dirty="0" smtClean="0">
              <a:latin typeface="Bookman Old Style" pitchFamily="18" charset="0"/>
            </a:endParaRPr>
          </a:p>
          <a:p>
            <a:pPr>
              <a:buNone/>
            </a:pPr>
            <a:r>
              <a:rPr lang="es-ES" dirty="0" smtClean="0">
                <a:latin typeface="Bookman Old Style" pitchFamily="18" charset="0"/>
              </a:rPr>
              <a:t>Lo </a:t>
            </a:r>
            <a:r>
              <a:rPr lang="es-ES" dirty="0" smtClean="0">
                <a:latin typeface="Bookman Old Style" pitchFamily="18" charset="0"/>
              </a:rPr>
              <a:t>que debemos evitar es buscar esos placeres solo para la </a:t>
            </a:r>
            <a:r>
              <a:rPr lang="es-ES" dirty="0" smtClean="0">
                <a:latin typeface="Bookman Old Style" pitchFamily="18" charset="0"/>
              </a:rPr>
              <a:t>auto gratificación, </a:t>
            </a:r>
            <a:r>
              <a:rPr lang="es-ES" dirty="0" smtClean="0">
                <a:latin typeface="Bookman Old Style" pitchFamily="18" charset="0"/>
              </a:rPr>
              <a:t>lo cual significaría ampliar y extender nuestros deseos.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El </a:t>
            </a:r>
            <a:r>
              <a:rPr lang="es-ES" dirty="0" smtClean="0">
                <a:latin typeface="Bookman Old Style" pitchFamily="18" charset="0"/>
              </a:rPr>
              <a:t>ietzer hará que citamos anteriormente decía: "Vengan y coman de mi comida", comida que no está relacionada con nuestra </a:t>
            </a:r>
            <a:r>
              <a:rPr lang="es-ES" dirty="0" smtClean="0">
                <a:latin typeface="Bookman Old Style" pitchFamily="18" charset="0"/>
              </a:rPr>
              <a:t>Avodá </a:t>
            </a:r>
            <a:r>
              <a:rPr lang="es-ES" dirty="0" smtClean="0">
                <a:latin typeface="Bookman Old Style" pitchFamily="18" charset="0"/>
              </a:rPr>
              <a:t>esencial. Cuando comemos lo que debemos comer, Hashem dice: 4 "Comerán y se saciarán, y bendecirán a Hashem", es decir, no se distanciarán de Él en el proceso.</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Hashem mostró gran amor por los espías enviados por Yehoshúa, sobre quienes está escrito: "Llegaron a la casa de una mujer llamada Rajav, y se acostaron allí". </a:t>
            </a:r>
            <a:endParaRPr lang="es-ES" dirty="0" smtClean="0">
              <a:latin typeface="Bookman Old Style" pitchFamily="18" charset="0"/>
            </a:endParaRPr>
          </a:p>
          <a:p>
            <a:pPr>
              <a:buNone/>
            </a:pPr>
            <a:r>
              <a:rPr lang="es-ES" dirty="0" smtClean="0">
                <a:latin typeface="Bookman Old Style" pitchFamily="18" charset="0"/>
              </a:rPr>
              <a:t>Los </a:t>
            </a:r>
            <a:r>
              <a:rPr lang="es-ES" dirty="0" smtClean="0">
                <a:latin typeface="Bookman Old Style" pitchFamily="18" charset="0"/>
              </a:rPr>
              <a:t>salvó del error de sus predecesores, quienes en nuestra parashá argumentaron que los frutos de la tierra eran peligrosos.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Afirmaban </a:t>
            </a:r>
            <a:r>
              <a:rPr lang="es-ES" dirty="0" smtClean="0">
                <a:latin typeface="Bookman Old Style" pitchFamily="18" charset="0"/>
              </a:rPr>
              <a:t>que eran tan ricos y jugosos que la tierra debía considerarse como devoradora de sus habitantes. </a:t>
            </a:r>
            <a:endParaRPr lang="es-ES" dirty="0" smtClean="0">
              <a:latin typeface="Bookman Old Style" pitchFamily="18" charset="0"/>
            </a:endParaRPr>
          </a:p>
          <a:p>
            <a:pPr>
              <a:buNone/>
            </a:pPr>
            <a:r>
              <a:rPr lang="es-ES" dirty="0" smtClean="0">
                <a:latin typeface="Bookman Old Style" pitchFamily="18" charset="0"/>
              </a:rPr>
              <a:t>Alternativamente</a:t>
            </a:r>
            <a:r>
              <a:rPr lang="es-ES" dirty="0" smtClean="0">
                <a:latin typeface="Bookman Old Style" pitchFamily="18" charset="0"/>
              </a:rPr>
              <a:t>, razonaban que la gente sería destruida al consumirlos, pues caerían en una espiral de deseo y lujuria.</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Los </a:t>
            </a:r>
            <a:r>
              <a:rPr lang="es-ES" b="1" i="1" dirty="0" smtClean="0">
                <a:latin typeface="Bookman Old Style" pitchFamily="18" charset="0"/>
              </a:rPr>
              <a:t>meraglim</a:t>
            </a:r>
            <a:r>
              <a:rPr lang="es-ES" dirty="0" smtClean="0">
                <a:latin typeface="Bookman Old Style" pitchFamily="18" charset="0"/>
              </a:rPr>
              <a:t> (espías) </a:t>
            </a:r>
            <a:r>
              <a:rPr lang="es-ES" dirty="0" smtClean="0">
                <a:latin typeface="Bookman Old Style" pitchFamily="18" charset="0"/>
              </a:rPr>
              <a:t>de Yehoshua sabían que esto no era cierto. "¡La tierra es muy buena!". Si esos fueran los frutos que Hashem proveyó allí, quienes los consumieran responsablemente no sufrirían daño físico ni espiritual. </a:t>
            </a:r>
            <a:r>
              <a:rPr lang="es-ES" b="1" i="1" dirty="0" smtClean="0">
                <a:latin typeface="Bookman Old Style" pitchFamily="18" charset="0"/>
              </a:rPr>
              <a:t>Vayishkavu</a:t>
            </a:r>
            <a:r>
              <a:rPr lang="es-ES" dirty="0" smtClean="0">
                <a:latin typeface="Bookman Old Style" pitchFamily="18" charset="0"/>
              </a:rPr>
              <a:t> puede reconstruirse como basado en v'yesh c"v, o "hay 22".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Incluso </a:t>
            </a:r>
            <a:r>
              <a:rPr lang="es-ES" sz="3000" dirty="0" smtClean="0">
                <a:latin typeface="Bookman Old Style" pitchFamily="18" charset="0"/>
              </a:rPr>
              <a:t>en la casa de Rajav, la zonah, no actuaron inapropiadamente. En el ámbito de la justa alimentación y provisión para la </a:t>
            </a:r>
            <a:r>
              <a:rPr lang="es-ES" sz="3000" dirty="0" smtClean="0">
                <a:latin typeface="Bookman Old Style" pitchFamily="18" charset="0"/>
              </a:rPr>
              <a:t>Avodat </a:t>
            </a:r>
            <a:r>
              <a:rPr lang="es-ES" sz="3000" dirty="0" smtClean="0">
                <a:latin typeface="Bookman Old Style" pitchFamily="18" charset="0"/>
              </a:rPr>
              <a:t>Hashem, incluso cuando existía temor a Rajav o aumentaba su dependencia de ellos, no fueron perjudicados. Al contrario, dieron un tikún a las 22 letras de la Torá, al elevar todas las chispas de santidad en lo que usaban.</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Veamos ahora </a:t>
            </a:r>
            <a:r>
              <a:rPr lang="es-ES" sz="3000" dirty="0" smtClean="0">
                <a:latin typeface="Bookman Old Style" pitchFamily="18" charset="0"/>
              </a:rPr>
              <a:t> </a:t>
            </a:r>
            <a:r>
              <a:rPr lang="es-ES" sz="3000" dirty="0" smtClean="0">
                <a:latin typeface="Bookman Old Style" pitchFamily="18" charset="0"/>
              </a:rPr>
              <a:t>El Regalo de la </a:t>
            </a:r>
            <a:r>
              <a:rPr lang="es-ES" sz="3000" dirty="0" smtClean="0">
                <a:latin typeface="Bookman Old Style" pitchFamily="18" charset="0"/>
              </a:rPr>
              <a:t>Halá</a:t>
            </a:r>
          </a:p>
          <a:p>
            <a:pPr>
              <a:buNone/>
            </a:pPr>
            <a:r>
              <a:rPr lang="es-ES" sz="3000" dirty="0" smtClean="0">
                <a:latin typeface="Bookman Old Style" pitchFamily="18" charset="0"/>
              </a:rPr>
              <a:t>18 tazas de harina, 5 huevos... levadura, agua tibia, aceite, miel, sal.... Aplasta la masa y déjala reposar 10 minutos antes de cumplir la mitzvá de separar la </a:t>
            </a:r>
            <a:r>
              <a:rPr lang="es-ES" sz="3000" dirty="0" smtClean="0">
                <a:latin typeface="Bookman Old Style" pitchFamily="18" charset="0"/>
              </a:rPr>
              <a:t>halá</a:t>
            </a:r>
            <a:r>
              <a:rPr lang="es-ES" sz="3000" dirty="0" smtClean="0">
                <a:latin typeface="Bookman Old Style" pitchFamily="18" charset="0"/>
              </a:rPr>
              <a:t>. Di la bendición, separa un pequeño trozo de masa y resérvalo para quemarlo después de que los panes de </a:t>
            </a:r>
            <a:r>
              <a:rPr lang="es-ES" sz="3000" dirty="0" smtClean="0">
                <a:latin typeface="Bookman Old Style" pitchFamily="18" charset="0"/>
              </a:rPr>
              <a:t>halá </a:t>
            </a:r>
            <a:r>
              <a:rPr lang="es-ES" sz="3000" dirty="0" smtClean="0">
                <a:latin typeface="Bookman Old Style" pitchFamily="18" charset="0"/>
              </a:rPr>
              <a:t>se hayan horneado....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Divide </a:t>
            </a:r>
            <a:r>
              <a:rPr lang="es-ES" dirty="0" smtClean="0">
                <a:latin typeface="Bookman Old Style" pitchFamily="18" charset="0"/>
              </a:rPr>
              <a:t>la masa... forma hebras... trenza las hebras</a:t>
            </a:r>
            <a:r>
              <a:rPr lang="es-ES" dirty="0" smtClean="0">
                <a:latin typeface="Bookman Old Style" pitchFamily="18" charset="0"/>
              </a:rPr>
              <a:t>...</a:t>
            </a:r>
          </a:p>
          <a:p>
            <a:pPr>
              <a:buNone/>
            </a:pPr>
            <a:r>
              <a:rPr lang="es-ES" dirty="0" smtClean="0">
                <a:latin typeface="Bookman Old Style" pitchFamily="18" charset="0"/>
              </a:rPr>
              <a:t>Si </a:t>
            </a:r>
            <a:r>
              <a:rPr lang="es-ES" dirty="0" smtClean="0">
                <a:latin typeface="Bookman Old Style" pitchFamily="18" charset="0"/>
              </a:rPr>
              <a:t>eres panadero de </a:t>
            </a:r>
            <a:r>
              <a:rPr lang="es-ES" dirty="0" smtClean="0">
                <a:latin typeface="Bookman Old Style" pitchFamily="18" charset="0"/>
              </a:rPr>
              <a:t>halá</a:t>
            </a:r>
            <a:r>
              <a:rPr lang="es-ES" dirty="0" smtClean="0">
                <a:latin typeface="Bookman Old Style" pitchFamily="18" charset="0"/>
              </a:rPr>
              <a:t>, como yo, sabes que todas las mediciones, amasado y horas de supervisión de la masa valen la pena cuando, después de la hamotzí en la mesa de Shabat, tu familia y amigos exclaman "¡ah!".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900" dirty="0" smtClean="0">
                <a:latin typeface="Bookman Old Style" pitchFamily="18" charset="0"/>
              </a:rPr>
              <a:t>Cuando </a:t>
            </a:r>
            <a:r>
              <a:rPr lang="es-ES" sz="2900" dirty="0" smtClean="0">
                <a:latin typeface="Bookman Old Style" pitchFamily="18" charset="0"/>
              </a:rPr>
              <a:t>ese esponjoso y dulce trozo de pan se derrite en sus bocas, saben que realmente es Shabat</a:t>
            </a:r>
            <a:r>
              <a:rPr lang="es-ES" sz="2900" dirty="0" smtClean="0">
                <a:latin typeface="Bookman Old Style" pitchFamily="18" charset="0"/>
              </a:rPr>
              <a:t>.</a:t>
            </a:r>
          </a:p>
          <a:p>
            <a:pPr>
              <a:buNone/>
            </a:pPr>
            <a:r>
              <a:rPr lang="es-ES" sz="2900" dirty="0" smtClean="0">
                <a:latin typeface="Bookman Old Style" pitchFamily="18" charset="0"/>
              </a:rPr>
              <a:t>El viaje ritual de la </a:t>
            </a:r>
            <a:r>
              <a:rPr lang="es-ES" sz="2900" dirty="0" smtClean="0">
                <a:latin typeface="Bookman Old Style" pitchFamily="18" charset="0"/>
              </a:rPr>
              <a:t>Halá </a:t>
            </a:r>
            <a:r>
              <a:rPr lang="es-ES" sz="2900" dirty="0" smtClean="0">
                <a:latin typeface="Bookman Old Style" pitchFamily="18" charset="0"/>
              </a:rPr>
              <a:t>comienza en la Parashá </a:t>
            </a:r>
            <a:r>
              <a:rPr lang="es-ES" sz="2900" dirty="0" smtClean="0">
                <a:latin typeface="Bookman Old Style" pitchFamily="18" charset="0"/>
              </a:rPr>
              <a:t>Sheláj </a:t>
            </a:r>
            <a:r>
              <a:rPr lang="es-ES" sz="2900" dirty="0" smtClean="0">
                <a:latin typeface="Bookman Old Style" pitchFamily="18" charset="0"/>
              </a:rPr>
              <a:t>Lejá, y no tiene nada que ver con el Shabat. Al igual que las trenzas de la </a:t>
            </a:r>
            <a:r>
              <a:rPr lang="es-ES" sz="2900" dirty="0" smtClean="0">
                <a:latin typeface="Bookman Old Style" pitchFamily="18" charset="0"/>
              </a:rPr>
              <a:t>Halá</a:t>
            </a:r>
            <a:r>
              <a:rPr lang="es-ES" sz="2900" dirty="0" smtClean="0">
                <a:latin typeface="Bookman Old Style" pitchFamily="18" charset="0"/>
              </a:rPr>
              <a:t>, existe un camino sinuoso entre un preciado ritual hogareño y una mitzvá de la Torá contenida en apenas cinco versículos</a:t>
            </a:r>
            <a:r>
              <a:rPr lang="es-ES" sz="2900"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Cómo </a:t>
            </a:r>
            <a:r>
              <a:rPr lang="es-ES" dirty="0" smtClean="0">
                <a:latin typeface="Bookman Old Style" pitchFamily="18" charset="0"/>
              </a:rPr>
              <a:t>esta mitzvá sobrevivió a la destrucción del Templo e incluso se exportó a la Diáspora (a diferencia de la mayoría de las mitzvot de la Torá basadas en la Tierra de Israel) es una fuente de renovada textura espiritual en una experiencia ya de por sí rica.</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El Señor le habló a Moisés, diciendo: «Habla al pueblo de Israel y diles: Cuando entren en la tierra a la que los llevo, y coman del pan de la tierra, apartarán una parte como ofrenda al Señor. Como primicia de su pan horneado, apartarán un pan redondo [halá] como ofrenda; lo apartarán como ofrenda, como la ofrenda de la era.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De </a:t>
            </a:r>
            <a:r>
              <a:rPr lang="es-ES" sz="3000" dirty="0" smtClean="0">
                <a:latin typeface="Bookman Old Style" pitchFamily="18" charset="0"/>
              </a:rPr>
              <a:t>las primicias de su pan horneado, ofrecerán una ofrenda al Señor, por sus generaciones». (Números 15:17-21</a:t>
            </a:r>
            <a:r>
              <a:rPr lang="es-ES" sz="3000" dirty="0" smtClean="0">
                <a:latin typeface="Bookman Old Style" pitchFamily="18" charset="0"/>
              </a:rPr>
              <a:t>)</a:t>
            </a:r>
          </a:p>
          <a:p>
            <a:pPr>
              <a:buNone/>
            </a:pPr>
            <a:r>
              <a:rPr lang="es-ES" sz="3000" dirty="0" smtClean="0">
                <a:latin typeface="Bookman Old Style" pitchFamily="18" charset="0"/>
              </a:rPr>
              <a:t>«Del campo a la mesa» es una descripción acertada de cómo la </a:t>
            </a:r>
            <a:r>
              <a:rPr lang="es-ES" sz="3000" dirty="0" smtClean="0">
                <a:latin typeface="Bookman Old Style" pitchFamily="18" charset="0"/>
              </a:rPr>
              <a:t>mitzvá de la </a:t>
            </a:r>
            <a:r>
              <a:rPr lang="es-ES" sz="3000" dirty="0" smtClean="0">
                <a:latin typeface="Bookman Old Style" pitchFamily="18" charset="0"/>
              </a:rPr>
              <a:t>halá </a:t>
            </a:r>
            <a:r>
              <a:rPr lang="es-ES" sz="3000" dirty="0" smtClean="0">
                <a:latin typeface="Bookman Old Style" pitchFamily="18" charset="0"/>
              </a:rPr>
              <a:t>encaja </a:t>
            </a:r>
            <a:r>
              <a:rPr lang="es-ES" sz="3000" dirty="0" smtClean="0">
                <a:latin typeface="Bookman Old Style" pitchFamily="18" charset="0"/>
              </a:rPr>
              <a:t>en el sistema general de «primeras ofrendas» agrícolas descrito a lo largo de la Torá.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Aunque </a:t>
            </a:r>
            <a:r>
              <a:rPr lang="es-ES" dirty="0" smtClean="0">
                <a:latin typeface="Bookman Old Style" pitchFamily="18" charset="0"/>
              </a:rPr>
              <a:t>es de producción humana, en última instancia, «el pan [es] de la tierra», y en agradecimiento, «apartarán una parte como ofrenda al Señor». </a:t>
            </a:r>
            <a:endParaRPr lang="es-ES" dirty="0" smtClean="0">
              <a:latin typeface="Bookman Old Style" pitchFamily="18" charset="0"/>
            </a:endParaRPr>
          </a:p>
          <a:p>
            <a:pPr>
              <a:buNone/>
            </a:pPr>
            <a:r>
              <a:rPr lang="es-ES" dirty="0" smtClean="0">
                <a:latin typeface="Bookman Old Style" pitchFamily="18" charset="0"/>
              </a:rPr>
              <a:t>Aquí </a:t>
            </a:r>
            <a:r>
              <a:rPr lang="es-ES" dirty="0" smtClean="0">
                <a:latin typeface="Bookman Old Style" pitchFamily="18" charset="0"/>
              </a:rPr>
              <a:t>hay cierta tensión teológica. El maestro jasídico de principios del siglo XIX, el rabino Mordejai Yosef </a:t>
            </a:r>
            <a:r>
              <a:rPr lang="es-ES" dirty="0" smtClean="0">
                <a:latin typeface="Bookman Old Style" pitchFamily="18" charset="0"/>
              </a:rPr>
              <a:t>Leiner dice lo siguiente:</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900" dirty="0" smtClean="0">
                <a:latin typeface="Bookman Old Style" pitchFamily="18" charset="0"/>
              </a:rPr>
              <a:t>En </a:t>
            </a:r>
            <a:r>
              <a:rPr lang="es-ES" sz="2900" dirty="0" smtClean="0">
                <a:latin typeface="Bookman Old Style" pitchFamily="18" charset="0"/>
              </a:rPr>
              <a:t>su comentario de la Torá, Mei Hashiloah, resuelve esto explicando la misma tensión presente en la </a:t>
            </a:r>
            <a:r>
              <a:rPr lang="es-ES" sz="2900" dirty="0" smtClean="0">
                <a:latin typeface="Bookman Old Style" pitchFamily="18" charset="0"/>
              </a:rPr>
              <a:t>Birkat </a:t>
            </a:r>
            <a:r>
              <a:rPr lang="es-ES" sz="2900" dirty="0" smtClean="0">
                <a:latin typeface="Bookman Old Style" pitchFamily="18" charset="0"/>
              </a:rPr>
              <a:t>hamotzí, la bendición sobre el pan: si bien el poder humano realiza el trabajo, el poder de Dios hace posible la materia prima. Esta es la afirmación de verdad que hacemos cuando bendecimos a Dios «que hace brotar el pan de la tierra» (Mei Hashiloah, Parashat </a:t>
            </a:r>
            <a:r>
              <a:rPr lang="es-ES" sz="2900" dirty="0" smtClean="0">
                <a:latin typeface="Bookman Old Style" pitchFamily="18" charset="0"/>
              </a:rPr>
              <a:t>Terumá).</a:t>
            </a:r>
            <a:endParaRPr lang="es-ES" sz="29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Los ambientalistas podrían considerar esto como una reliquia terriblemente derrochadora de un antiguo culto religioso, imaginando miles de panes mohosos apilados en una pila del Santuario para que los levitas los sacaran a la basura.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900" dirty="0" smtClean="0">
                <a:latin typeface="Bookman Old Style" pitchFamily="18" charset="0"/>
              </a:rPr>
              <a:t>Dentro </a:t>
            </a:r>
            <a:r>
              <a:rPr lang="es-ES" sz="2900" dirty="0" smtClean="0">
                <a:latin typeface="Bookman Old Style" pitchFamily="18" charset="0"/>
              </a:rPr>
              <a:t>del contexto bíblico, podemos encontrar aquí un respeto teológico por la comida cuando entendemos la </a:t>
            </a:r>
            <a:r>
              <a:rPr lang="es-ES" sz="2900" dirty="0" smtClean="0">
                <a:latin typeface="Bookman Old Style" pitchFamily="18" charset="0"/>
              </a:rPr>
              <a:t>mitzvá de la hala </a:t>
            </a:r>
            <a:r>
              <a:rPr lang="es-ES" sz="2900" dirty="0" smtClean="0">
                <a:latin typeface="Bookman Old Style" pitchFamily="18" charset="0"/>
              </a:rPr>
              <a:t>como parte del sistema para reabastecer la despensa sacerdotal (véase Núm. 18:12-13 y Ezequiel 44:28-30). </a:t>
            </a:r>
            <a:endParaRPr lang="es-ES" sz="2900" dirty="0" smtClean="0">
              <a:latin typeface="Bookman Old Style" pitchFamily="18" charset="0"/>
            </a:endParaRPr>
          </a:p>
          <a:p>
            <a:pPr>
              <a:buNone/>
            </a:pPr>
            <a:r>
              <a:rPr lang="es-ES" sz="2900" dirty="0" smtClean="0">
                <a:latin typeface="Bookman Old Style" pitchFamily="18" charset="0"/>
              </a:rPr>
              <a:t>El </a:t>
            </a:r>
            <a:r>
              <a:rPr lang="es-ES" sz="2900" dirty="0" smtClean="0">
                <a:latin typeface="Bookman Old Style" pitchFamily="18" charset="0"/>
              </a:rPr>
              <a:t>servicio del templo excluía a los sacerdotes de la responsabilidad de un territorio y de producir sus propios alimentos. </a:t>
            </a:r>
            <a:endParaRPr lang="es-ES" sz="29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El </a:t>
            </a:r>
            <a:r>
              <a:rPr lang="es-ES" dirty="0" smtClean="0">
                <a:latin typeface="Bookman Old Style" pitchFamily="18" charset="0"/>
              </a:rPr>
              <a:t>resto de la nación alimentaba a la clase obrera, quienes a su vez mantenían el centro espiritual</a:t>
            </a:r>
            <a:r>
              <a:rPr lang="es-ES" dirty="0" smtClean="0">
                <a:latin typeface="Bookman Old Style" pitchFamily="18" charset="0"/>
              </a:rPr>
              <a:t>.</a:t>
            </a:r>
          </a:p>
          <a:p>
            <a:pPr>
              <a:buNone/>
            </a:pPr>
            <a:r>
              <a:rPr lang="es-ES" dirty="0" smtClean="0">
                <a:latin typeface="Bookman Old Style" pitchFamily="18" charset="0"/>
              </a:rPr>
              <a:t>Siguiendo el lenguaje de la Torá: «Cuando entren en la tierra a la que los llevo», el Tratado </a:t>
            </a:r>
            <a:r>
              <a:rPr lang="es-ES" dirty="0" smtClean="0">
                <a:latin typeface="Bookman Old Style" pitchFamily="18" charset="0"/>
              </a:rPr>
              <a:t>Halah </a:t>
            </a:r>
            <a:r>
              <a:rPr lang="es-ES" dirty="0" smtClean="0">
                <a:latin typeface="Bookman Old Style" pitchFamily="18" charset="0"/>
              </a:rPr>
              <a:t>de la Mishná limita esta mitzvá (aunque con interesantes variantes) a la Tierra de Israel.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Sin </a:t>
            </a:r>
            <a:r>
              <a:rPr lang="es-ES" sz="3000" dirty="0" smtClean="0">
                <a:latin typeface="Bookman Old Style" pitchFamily="18" charset="0"/>
              </a:rPr>
              <a:t>embargo, la ley judía posterior extrae de su contexto estrecho la línea talmúdica «la instrucción [de la </a:t>
            </a:r>
            <a:r>
              <a:rPr lang="es-ES" sz="3000" dirty="0" smtClean="0">
                <a:latin typeface="Bookman Old Style" pitchFamily="18" charset="0"/>
              </a:rPr>
              <a:t>Torá] </a:t>
            </a:r>
            <a:r>
              <a:rPr lang="es-ES" sz="3000" dirty="0" smtClean="0">
                <a:latin typeface="Bookman Old Style" pitchFamily="18" charset="0"/>
              </a:rPr>
              <a:t>de [la mitzvá de] </a:t>
            </a:r>
            <a:r>
              <a:rPr lang="es-ES" sz="3000" dirty="0" smtClean="0">
                <a:latin typeface="Bookman Old Style" pitchFamily="18" charset="0"/>
              </a:rPr>
              <a:t>haláh</a:t>
            </a:r>
            <a:r>
              <a:rPr lang="es-ES" sz="3000" dirty="0" smtClean="0">
                <a:latin typeface="Bookman Old Style" pitchFamily="18" charset="0"/>
              </a:rPr>
              <a:t>» (BT Bejorot 27a) y la convierte en un principio legal de amplio alcance. La posesión de tierras como característica definitoria de la </a:t>
            </a:r>
            <a:r>
              <a:rPr lang="es-ES" sz="3000" dirty="0" smtClean="0">
                <a:latin typeface="Bookman Old Style" pitchFamily="18" charset="0"/>
              </a:rPr>
              <a:t>mitzvá </a:t>
            </a:r>
            <a:r>
              <a:rPr lang="es-ES" sz="3000" dirty="0" smtClean="0">
                <a:latin typeface="Bookman Old Style" pitchFamily="18" charset="0"/>
              </a:rPr>
              <a:t>de la </a:t>
            </a:r>
            <a:r>
              <a:rPr lang="es-ES" sz="3000" dirty="0" smtClean="0">
                <a:latin typeface="Bookman Old Style" pitchFamily="18" charset="0"/>
              </a:rPr>
              <a:t>halá se </a:t>
            </a:r>
            <a:r>
              <a:rPr lang="es-ES" sz="3000" dirty="0" smtClean="0">
                <a:latin typeface="Bookman Old Style" pitchFamily="18" charset="0"/>
              </a:rPr>
              <a:t>deja de lado en favor de su atractivo universal.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900" dirty="0" smtClean="0">
                <a:latin typeface="Bookman Old Style" pitchFamily="18" charset="0"/>
              </a:rPr>
              <a:t>Así</a:t>
            </a:r>
            <a:r>
              <a:rPr lang="es-ES" sz="2900" dirty="0" smtClean="0">
                <a:latin typeface="Bookman Old Style" pitchFamily="18" charset="0"/>
              </a:rPr>
              <a:t>, el código legal fundacional del siglo XVI del rabino Yosef Karo, el Shulján Aruj (YD 322:3), instruye</a:t>
            </a:r>
            <a:r>
              <a:rPr lang="es-ES" sz="2900" dirty="0" smtClean="0">
                <a:latin typeface="Bookman Old Style" pitchFamily="18" charset="0"/>
              </a:rPr>
              <a:t>:</a:t>
            </a:r>
          </a:p>
          <a:p>
            <a:pPr>
              <a:buNone/>
            </a:pPr>
            <a:r>
              <a:rPr lang="es-ES" sz="2900" dirty="0" smtClean="0">
                <a:latin typeface="Bookman Old Style" pitchFamily="18" charset="0"/>
              </a:rPr>
              <a:t>Si bien, según la Torá, la mitzvá de la </a:t>
            </a:r>
            <a:r>
              <a:rPr lang="es-ES" sz="2900" dirty="0" smtClean="0">
                <a:latin typeface="Bookman Old Style" pitchFamily="18" charset="0"/>
              </a:rPr>
              <a:t>halá </a:t>
            </a:r>
            <a:r>
              <a:rPr lang="es-ES" sz="2900" dirty="0" smtClean="0">
                <a:latin typeface="Bookman Old Style" pitchFamily="18" charset="0"/>
              </a:rPr>
              <a:t>es solo para la Tierra de Israel, los Sabios decretaron que la </a:t>
            </a:r>
            <a:r>
              <a:rPr lang="es-ES" sz="2900" dirty="0" smtClean="0">
                <a:latin typeface="Bookman Old Style" pitchFamily="18" charset="0"/>
              </a:rPr>
              <a:t>halá </a:t>
            </a:r>
            <a:r>
              <a:rPr lang="es-ES" sz="2900" dirty="0" smtClean="0">
                <a:latin typeface="Bookman Old Style" pitchFamily="18" charset="0"/>
              </a:rPr>
              <a:t>debía separarse incluso fuera de la Tierra y con la recitación de la bendición, para que la mitzvá de la </a:t>
            </a:r>
            <a:r>
              <a:rPr lang="es-ES" sz="2900" dirty="0" smtClean="0">
                <a:latin typeface="Bookman Old Style" pitchFamily="18" charset="0"/>
              </a:rPr>
              <a:t>halá </a:t>
            </a:r>
            <a:r>
              <a:rPr lang="es-ES" sz="2900" dirty="0" smtClean="0">
                <a:latin typeface="Bookman Old Style" pitchFamily="18" charset="0"/>
              </a:rPr>
              <a:t>no fuera olvidada por el pueblo de Israel</a:t>
            </a:r>
            <a:r>
              <a:rPr lang="es-ES" sz="2900"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Me </a:t>
            </a:r>
            <a:r>
              <a:rPr lang="es-ES" dirty="0" smtClean="0">
                <a:latin typeface="Bookman Old Style" pitchFamily="18" charset="0"/>
              </a:rPr>
              <a:t>pregunto si esta apertura de las fronteras halájicas justifica el deseo del movimiento judío norteamericano de educación ambiental, alimentaria y al aire libre (JOFEE) de implementar las leyes agrícolas de la Torá, como el año sabático, en granjas desde la zona rural de Connecticut hasta el norte de California.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Por </a:t>
            </a:r>
            <a:r>
              <a:rPr lang="es-ES" dirty="0" smtClean="0">
                <a:latin typeface="Bookman Old Style" pitchFamily="18" charset="0"/>
              </a:rPr>
              <a:t>otro lado, el Aruj Hashulján —un código de finales del siglo XIX del rabino Yehiel Mikhel Epstein— enseña que esta mitzvá no es como otras mitzvot agrícolas vinculadas a la propiedad de la tierra; es más igualitaria, como escribe: «Todos hornean pan».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Sin </a:t>
            </a:r>
            <a:r>
              <a:rPr lang="es-ES" sz="3000" dirty="0" smtClean="0">
                <a:latin typeface="Bookman Old Style" pitchFamily="18" charset="0"/>
              </a:rPr>
              <a:t>duda, trascender la geografía contribuye en gran medida a asegurar la idea de la parashá de que la jalá es una mitzvá que debe observarse «por todas las generaciones» (Números 15:21</a:t>
            </a:r>
            <a:r>
              <a:rPr lang="es-ES" sz="3000" dirty="0" smtClean="0">
                <a:latin typeface="Bookman Old Style" pitchFamily="18" charset="0"/>
              </a:rPr>
              <a:t>).</a:t>
            </a:r>
          </a:p>
          <a:p>
            <a:pPr>
              <a:buNone/>
            </a:pPr>
            <a:r>
              <a:rPr lang="es-ES" sz="3000" dirty="0" smtClean="0">
                <a:latin typeface="Bookman Old Style" pitchFamily="18" charset="0"/>
              </a:rPr>
              <a:t>Salvo quienes hoy hornean su propia jalá, la mayoría de nosotros no consideramos la producción de pan como una actividad espiritual.</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900" dirty="0" smtClean="0">
                <a:latin typeface="Bookman Old Style" pitchFamily="18" charset="0"/>
              </a:rPr>
              <a:t>La </a:t>
            </a:r>
            <a:r>
              <a:rPr lang="es-ES" sz="2900" dirty="0" smtClean="0">
                <a:latin typeface="Bookman Old Style" pitchFamily="18" charset="0"/>
              </a:rPr>
              <a:t>haláh </a:t>
            </a:r>
            <a:r>
              <a:rPr lang="es-ES" sz="2900" dirty="0" smtClean="0">
                <a:latin typeface="Bookman Old Style" pitchFamily="18" charset="0"/>
              </a:rPr>
              <a:t>de Shabat nos ayuda a recuperar este espíritu para la conciencia judía contemporánea, incluso para quienes no son panaderos. No está claro por qué, a lo largo de los siglos (la cita más antigua data del siglo XIV), </a:t>
            </a:r>
            <a:r>
              <a:rPr lang="es-ES" sz="2900" dirty="0" smtClean="0">
                <a:latin typeface="Bookman Old Style" pitchFamily="18" charset="0"/>
              </a:rPr>
              <a:t>haláh, </a:t>
            </a:r>
            <a:r>
              <a:rPr lang="es-ES" sz="2900" dirty="0" smtClean="0">
                <a:latin typeface="Bookman Old Style" pitchFamily="18" charset="0"/>
              </a:rPr>
              <a:t>que significa "pan redondo", superó a todas las demás palabras hebreas para pan y se convirtió en el nombre universal de las dos hogazas de pan de Shabat: </a:t>
            </a:r>
            <a:endParaRPr lang="es-ES" sz="29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Dos </a:t>
            </a:r>
            <a:r>
              <a:rPr lang="es-ES" sz="3000" dirty="0" smtClean="0">
                <a:latin typeface="Bookman Old Style" pitchFamily="18" charset="0"/>
              </a:rPr>
              <a:t>hogazas que representan la doble porción de maná entregada antes del Shabat durante el Éxodo (Éxodo 16:4-5</a:t>
            </a:r>
            <a:r>
              <a:rPr lang="es-ES" sz="3000" dirty="0" smtClean="0">
                <a:latin typeface="Bookman Old Style" pitchFamily="18" charset="0"/>
              </a:rPr>
              <a:t>).</a:t>
            </a:r>
          </a:p>
          <a:p>
            <a:pPr>
              <a:buNone/>
            </a:pPr>
            <a:r>
              <a:rPr lang="es-ES" sz="3000" dirty="0" smtClean="0">
                <a:latin typeface="Bookman Old Style" pitchFamily="18" charset="0"/>
              </a:rPr>
              <a:t>Se me ocurren kavanot para llenar este vacío interpretativo. </a:t>
            </a:r>
            <a:r>
              <a:rPr lang="es-ES" sz="3000" dirty="0" smtClean="0">
                <a:latin typeface="Bookman Old Style" pitchFamily="18" charset="0"/>
              </a:rPr>
              <a:t>Haláh </a:t>
            </a:r>
            <a:r>
              <a:rPr lang="es-ES" sz="3000" dirty="0" smtClean="0">
                <a:latin typeface="Bookman Old Style" pitchFamily="18" charset="0"/>
              </a:rPr>
              <a:t>es técnicamente el trozo simbólico de masa quemada que ningún buen anfitrión de Shabat permitiría sobre la mesa.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Al </a:t>
            </a:r>
            <a:r>
              <a:rPr lang="es-ES" dirty="0" smtClean="0">
                <a:latin typeface="Bookman Old Style" pitchFamily="18" charset="0"/>
              </a:rPr>
              <a:t>extender el nombre </a:t>
            </a:r>
            <a:r>
              <a:rPr lang="es-ES" dirty="0" smtClean="0">
                <a:latin typeface="Bookman Old Style" pitchFamily="18" charset="0"/>
              </a:rPr>
              <a:t>haláh </a:t>
            </a:r>
            <a:r>
              <a:rPr lang="es-ES" dirty="0" smtClean="0">
                <a:latin typeface="Bookman Old Style" pitchFamily="18" charset="0"/>
              </a:rPr>
              <a:t>también a las hogazas brillantes sobre la mesa, ocupamos nuestro lugar como miembros igualitarios "del reino de los sacerdotes" (Éxodo 19:6) y elevamos nuestros hogares a la categoría de Santuario.</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Los orígenes de la jalá como "primera cosecha de la panadería" y como "regalo al Señor" nos enseñan a pensar más allá de nosotros mismos y de nuestras propias necesidades, mientras que el entorno familiar sugiere que la unión y la intimidad son las principales formas de interacción en una comida de Shabat</a:t>
            </a:r>
            <a:r>
              <a:rPr lang="es-ES"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Al </a:t>
            </a:r>
            <a:r>
              <a:rPr lang="es-ES" dirty="0" smtClean="0">
                <a:latin typeface="Bookman Old Style" pitchFamily="18" charset="0"/>
              </a:rPr>
              <a:t>igual que en el proyecto Jalá para el Hambre, que dona las ganancias de la venta de jalá fresca para ayudar a los necesitados, se podría considerar destinar el costo de la jalá como tzedaká para ayudar a proporcionar alimentos a quienes tienen dificultades para conseguirlos;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Después </a:t>
            </a:r>
            <a:r>
              <a:rPr lang="es-ES" dirty="0" smtClean="0">
                <a:latin typeface="Bookman Old Style" pitchFamily="18" charset="0"/>
              </a:rPr>
              <a:t>de todo, la jalá se diseñó originalmente para alimentar a un grupo de personas que, por diversas razones, no tenían acceso directo al pan ni a otros alimentos. Para mí, eso es un "regalo a Dios".</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b="1" dirty="0" smtClean="0">
                <a:solidFill>
                  <a:srgbClr val="FF0000"/>
                </a:solidFill>
                <a:latin typeface="Bookman Old Style" pitchFamily="18" charset="0"/>
              </a:rPr>
              <a:t>VER DEBAJO DE LA SUPERFICIE</a:t>
            </a:r>
          </a:p>
          <a:p>
            <a:pPr>
              <a:buNone/>
            </a:pPr>
            <a:r>
              <a:rPr lang="es-ES" dirty="0" smtClean="0">
                <a:latin typeface="Bookman Old Style" pitchFamily="18" charset="0"/>
              </a:rPr>
              <a:t>A medida que los israelitas se acercan a la Tierra de Israel, se envían espías para explorar la Tierra. </a:t>
            </a:r>
          </a:p>
          <a:p>
            <a:pPr>
              <a:buNone/>
            </a:pPr>
            <a:r>
              <a:rPr lang="es-ES" dirty="0" smtClean="0">
                <a:latin typeface="Bookman Old Style" pitchFamily="18" charset="0"/>
              </a:rPr>
              <a:t>Regresan con un informe desalentador y la gente cree que será demasiado difícil poseer la Tierra Prometida. </a:t>
            </a:r>
          </a:p>
          <a:p>
            <a:pPr>
              <a:buNone/>
            </a:pPr>
            <a:r>
              <a:rPr lang="es-ES" dirty="0" smtClean="0">
                <a:latin typeface="Bookman Old Style" pitchFamily="18" charset="0"/>
              </a:rPr>
              <a:t>Anhelan regresar a Egipto; </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600" dirty="0" smtClean="0">
                <a:latin typeface="Bookman Old Style" pitchFamily="18" charset="0"/>
              </a:rPr>
              <a:t>Dios quiere destruir al pueblo infiel, pero Moshé persuade a Dios para que ceda. </a:t>
            </a:r>
          </a:p>
          <a:p>
            <a:pPr>
              <a:buNone/>
            </a:pPr>
            <a:r>
              <a:rPr lang="es-ES" sz="3600" dirty="0" smtClean="0">
                <a:latin typeface="Bookman Old Style" pitchFamily="18" charset="0"/>
              </a:rPr>
              <a:t>En cambio, Dios alarga su peregrinaje a 40 años, para que ninguno de la generación del Éxodo entre en la Tierra. </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La parashá termina con varias leyes de sacrificio que entrarán en vigor cuando se establezcan en la Tierra; el párrafo final contiene el mandamiento de colocar flecos [tzitzit] en las esquinas de su ropa.</a:t>
            </a:r>
          </a:p>
          <a:p>
            <a:pPr>
              <a:buNone/>
            </a:pPr>
            <a:r>
              <a:rPr lang="es-ES" b="1" dirty="0" smtClean="0">
                <a:latin typeface="Bookman Old Style" pitchFamily="18" charset="0"/>
              </a:rPr>
              <a:t>Enfoque</a:t>
            </a:r>
            <a:r>
              <a:rPr lang="es-ES" dirty="0" smtClean="0">
                <a:latin typeface="Bookman Old Style" pitchFamily="18" charset="0"/>
              </a:rPr>
              <a:t>  -“Y difundieron entre los israelitas malas noticias sobre la tierra que habían explorado. </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Dijeron: "La tierra que exploramos devora a sus habitantes". </a:t>
            </a:r>
          </a:p>
          <a:p>
            <a:pPr>
              <a:buNone/>
            </a:pPr>
            <a:r>
              <a:rPr lang="es-ES" dirty="0" smtClean="0">
                <a:latin typeface="Bookman Old Style" pitchFamily="18" charset="0"/>
              </a:rPr>
              <a:t>Todas las personas que vimos allí son de gran tamaño. Allí vimos a los Nefilim (los descendientes de Anac provienen de los Nefilim). Parecíamos saltamontes ante nuestros propios ojos, y a ellos les parecíamos lo mismo'” (Números 13:32-33)</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b="1" dirty="0" smtClean="0">
                <a:latin typeface="Bookman Old Style" pitchFamily="18" charset="0"/>
              </a:rPr>
              <a:t>Texto</a:t>
            </a:r>
            <a:r>
              <a:rPr lang="es-ES" dirty="0" smtClean="0">
                <a:latin typeface="Bookman Old Style" pitchFamily="18" charset="0"/>
              </a:rPr>
              <a:t>  -La historia de los espías es uno de los aspectos más dramáticos del libro de Números; contrasta a la temerosa mayoría del equipo de reconocimiento, con Caleb y Josué, quienes instan al pueblo a no tener miedo: estos héroes de la fe creen que Dios protegerá al pueblo y lo traerá a la tierra. </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600" dirty="0" smtClean="0">
                <a:latin typeface="Bookman Old Style" pitchFamily="18" charset="0"/>
              </a:rPr>
              <a:t>En los versículos citados anteriormente, los temerosos espías le dicen al pueblo que la tierra de Israel está llena de gigantes, o seres semidivinos, que seguramente derrotarán a los israelitas si intentan establecerse allí.</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n-US" sz="3300" dirty="0" smtClean="0">
                <a:latin typeface="Bookman Old Style" pitchFamily="18" charset="0"/>
              </a:rPr>
              <a:t>Vesham ra'inu et- hanefilim beney Anak min-hanefilim vanehi </a:t>
            </a:r>
            <a:r>
              <a:rPr lang="en-US" sz="3300" b="1" i="1" dirty="0" smtClean="0">
                <a:latin typeface="Bookman Old Style" pitchFamily="18" charset="0"/>
              </a:rPr>
              <a:t>ve'eyneynu</a:t>
            </a:r>
            <a:r>
              <a:rPr lang="en-US" sz="3300" dirty="0" smtClean="0">
                <a:latin typeface="Bookman Old Style" pitchFamily="18" charset="0"/>
              </a:rPr>
              <a:t> kajagavim vejen hayinu </a:t>
            </a:r>
            <a:r>
              <a:rPr lang="en-US" sz="3300" b="1" i="1" dirty="0" smtClean="0">
                <a:latin typeface="Bookman Old Style" pitchFamily="18" charset="0"/>
              </a:rPr>
              <a:t>be'eyneyhem</a:t>
            </a:r>
            <a:r>
              <a:rPr lang="en-US" sz="3300" dirty="0" smtClean="0">
                <a:latin typeface="Bookman Old Style" pitchFamily="18" charset="0"/>
              </a:rPr>
              <a:t>.</a:t>
            </a:r>
          </a:p>
          <a:p>
            <a:pPr>
              <a:buNone/>
            </a:pPr>
            <a:r>
              <a:rPr lang="es-ES" sz="3300" dirty="0" smtClean="0">
                <a:latin typeface="Bookman Old Style" pitchFamily="18" charset="0"/>
              </a:rPr>
              <a:t>Y allí vimos a gente fuerte de hijos de gigantes, de gente fuerte; </a:t>
            </a:r>
            <a:r>
              <a:rPr lang="es-ES" sz="3300" i="1" dirty="0" smtClean="0">
                <a:latin typeface="Bookman Old Style" pitchFamily="18" charset="0"/>
              </a:rPr>
              <a:t>y a nuestros ojos</a:t>
            </a:r>
            <a:r>
              <a:rPr lang="es-ES" sz="3300" dirty="0" smtClean="0">
                <a:latin typeface="Bookman Old Style" pitchFamily="18" charset="0"/>
              </a:rPr>
              <a:t> éramos como langostas, y así éramos </a:t>
            </a:r>
            <a:r>
              <a:rPr lang="es-ES" sz="3300" i="1" dirty="0" smtClean="0">
                <a:latin typeface="Bookman Old Style" pitchFamily="18" charset="0"/>
              </a:rPr>
              <a:t>a los ojos de ellos.</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b="1" dirty="0" smtClean="0">
                <a:latin typeface="Bookman Old Style" pitchFamily="18" charset="0"/>
              </a:rPr>
              <a:t>Comentario</a:t>
            </a:r>
            <a:r>
              <a:rPr lang="es-ES" dirty="0" smtClean="0">
                <a:latin typeface="Bookman Old Style" pitchFamily="18" charset="0"/>
              </a:rPr>
              <a:t>  -Una de las más grandes maestras de la Torá de nuestra época, Nehama Leibowitz, z'l (que su memoria sea una bendición), en uno de sus ensayos sobre esta porción de la Torá, plantea una pregunta importante: </a:t>
            </a:r>
            <a:r>
              <a:rPr lang="es-ES" i="1" dirty="0" smtClean="0">
                <a:latin typeface="Bookman Old Style" pitchFamily="18" charset="0"/>
              </a:rPr>
              <a:t>¿Cómo supieron los espías lo que los “gigantes” pensaron acerca de ellos? </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No informan ninguna interacción con estos extraños "Nefilim"; </a:t>
            </a:r>
          </a:p>
          <a:p>
            <a:pPr>
              <a:buNone/>
            </a:pPr>
            <a:r>
              <a:rPr lang="es-ES" dirty="0" smtClean="0">
                <a:latin typeface="Bookman Old Style" pitchFamily="18" charset="0"/>
              </a:rPr>
              <a:t>Si realmente fueran seres gigantes, entonces uno podría entender la sensación de que “parecíamos saltamontes ante nuestros propios ojos”, pero ¿cómo sabían si los “gigantes” siquiera los notaron?</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600" dirty="0" smtClean="0">
                <a:latin typeface="Bookman Old Style" pitchFamily="18" charset="0"/>
              </a:rPr>
              <a:t>Desafortunadamente, aunque Nehama Leibowitz planteó esta gran pregunta, no dio ninguna pista sobre la respuesta. </a:t>
            </a:r>
          </a:p>
          <a:p>
            <a:pPr>
              <a:buNone/>
            </a:pPr>
            <a:r>
              <a:rPr lang="es-ES" sz="3600" dirty="0" smtClean="0">
                <a:latin typeface="Bookman Old Style" pitchFamily="18" charset="0"/>
              </a:rPr>
              <a:t>No sólo eso, sino que parece que esta pregunta existe desde hace mucho tiempo. </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El erudito bíblico contemporáneo Jacob Milgrom, en el comentario de la Jewish Publication Society, cita un midrash de los antiguos rabinos, en el que Dios reprende a los espías:</a:t>
            </a:r>
          </a:p>
          <a:p>
            <a:pPr>
              <a:buNone/>
            </a:pPr>
            <a:r>
              <a:rPr lang="es-ES" dirty="0" smtClean="0">
                <a:latin typeface="Bookman Old Style" pitchFamily="18" charset="0"/>
              </a:rPr>
              <a:t>“No tengo ninguna objeción a que digas: ‘A nuestros ojos parecíamos saltamontes’, pero me ofende cuando dices: </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800" dirty="0" smtClean="0">
                <a:latin typeface="Bookman Old Style" pitchFamily="18" charset="0"/>
              </a:rPr>
              <a:t>‘Así éramos a los ojos de ellos’. </a:t>
            </a:r>
          </a:p>
          <a:p>
            <a:pPr>
              <a:buNone/>
            </a:pPr>
            <a:r>
              <a:rPr lang="es-ES" sz="2800" dirty="0" smtClean="0">
                <a:latin typeface="Bookman Old Style" pitchFamily="18" charset="0"/>
              </a:rPr>
              <a:t>¿Cómo sabes cómo hice Yo que los miraran a ustedes? ¡Quizás se aparecieron ante ellos como ángeles! </a:t>
            </a:r>
            <a:r>
              <a:rPr lang="es-ES" sz="2000" b="1" dirty="0" smtClean="0">
                <a:latin typeface="Bookman Old Style" pitchFamily="18" charset="0"/>
              </a:rPr>
              <a:t>(basado en Números Rabá 16:11).</a:t>
            </a:r>
            <a:endParaRPr lang="es-ES" sz="2800" b="1" dirty="0" smtClean="0">
              <a:latin typeface="Bookman Old Style" pitchFamily="18" charset="0"/>
            </a:endParaRPr>
          </a:p>
          <a:p>
            <a:pPr>
              <a:buNone/>
            </a:pPr>
            <a:r>
              <a:rPr lang="es-ES" sz="2800" dirty="0" smtClean="0">
                <a:latin typeface="Bookman Old Style" pitchFamily="18" charset="0"/>
              </a:rPr>
              <a:t>Por otro lado, Rashi dice que los espías informaron haber escuchado a los gigantes hablar entre sí y decir: "Hay hormigas en el viñedo que se parecen a los seres humanos". </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(Rashi también está citando un antiguo midrash, esta vez del Talmud.) </a:t>
            </a:r>
          </a:p>
          <a:p>
            <a:pPr>
              <a:buNone/>
            </a:pPr>
            <a:r>
              <a:rPr lang="es-ES" dirty="0" smtClean="0">
                <a:latin typeface="Bookman Old Style" pitchFamily="18" charset="0"/>
              </a:rPr>
              <a:t>Rashi responde nuestra pregunta directamente, pero no aborda la sensación que me da el texto de que los espías estaban reaccionando por pánico e inseguridad en lugar de informar objetivamente lo que habían observado. </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Por otro lado, tal vez Rashi esté tratando de enfatizar su falta de confianza; después de todo, ¡una hormiga es aún más pequeña y más fácil de aplastar que un saltamontes!</a:t>
            </a:r>
          </a:p>
          <a:p>
            <a:pPr>
              <a:buNone/>
            </a:pPr>
            <a:r>
              <a:rPr lang="es-ES" dirty="0" smtClean="0">
                <a:latin typeface="Bookman Old Style" pitchFamily="18" charset="0"/>
              </a:rPr>
              <a:t>El comentarista europeo R. Yaakov ben Asher </a:t>
            </a:r>
            <a:r>
              <a:rPr lang="es-ES" sz="2400" dirty="0" smtClean="0">
                <a:latin typeface="Bookman Old Style" pitchFamily="18" charset="0"/>
              </a:rPr>
              <a:t>(m. 1343; conocido como Ba'al HaTurim) </a:t>
            </a:r>
            <a:r>
              <a:rPr lang="es-ES" dirty="0" smtClean="0">
                <a:latin typeface="Bookman Old Style" pitchFamily="18" charset="0"/>
              </a:rPr>
              <a:t>cita un midrash que hace que los espías parezcan casi delirantes. </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En esta versión, los espías informan que:. . . Uno de los gigantes se comió una granada y arrojó la cáscara, y los doce espías entraron y se sentaron en ella. . . Nos sentamos en ella como saltamontes.</a:t>
            </a:r>
          </a:p>
          <a:p>
            <a:pPr>
              <a:buNone/>
            </a:pPr>
            <a:r>
              <a:rPr lang="es-ES" dirty="0" smtClean="0">
                <a:latin typeface="Bookman Old Style" pitchFamily="18" charset="0"/>
              </a:rPr>
              <a:t>¡Esa debe haber sido una granada enorme! </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100" dirty="0" smtClean="0">
                <a:latin typeface="Bookman Old Style" pitchFamily="18" charset="0"/>
              </a:rPr>
              <a:t>Si estás sonriendo y pensando: “Qué historia más tonta”, creo que comprendes la fuerza de este midrash. </a:t>
            </a:r>
          </a:p>
          <a:p>
            <a:pPr>
              <a:buNone/>
            </a:pPr>
            <a:r>
              <a:rPr lang="es-ES" sz="3100" dirty="0" smtClean="0">
                <a:latin typeface="Bookman Old Style" pitchFamily="18" charset="0"/>
              </a:rPr>
              <a:t>Creo que lo absurdo de este midrash es una pista de su significado: es tonto y ridículo proyectar tus propias inseguridades en los demás, pensando que sabes lo que ellos piensan de ti. </a:t>
            </a: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800" dirty="0" smtClean="0">
                <a:latin typeface="Bookman Old Style" pitchFamily="18" charset="0"/>
              </a:rPr>
              <a:t>Como decía más explícitamente el midrash anterior, ¡quizás los espías aparecieron como ángeles!</a:t>
            </a:r>
          </a:p>
          <a:p>
            <a:pPr>
              <a:buNone/>
            </a:pPr>
            <a:r>
              <a:rPr lang="es-ES" sz="2800" dirty="0" smtClean="0">
                <a:latin typeface="Bookman Old Style" pitchFamily="18" charset="0"/>
              </a:rPr>
              <a:t>Creo que también podemos escuchar en este midrash el miedo que debieron sentir los espías; Desesperados por evitar el desafío de subir a tierra, tal vez se encontraron diciendo cualquier cosa que les viniera a la mente, incluso si era parcial hasta el punto de lo absurdo. </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Muchos de nosotros hemos tenido esos momentos en los que nuestras inseguridades han abrumado nuestra razón; incluso podríamos considerar la posibilidad de que el Ba'al HaTurim esté retratando a los espías como tan temerosos que resultan patéticos, objetos de simpatía en lugar de desprecio.</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600" dirty="0" smtClean="0">
                <a:latin typeface="Bookman Old Style" pitchFamily="18" charset="0"/>
              </a:rPr>
              <a:t>Por otro lado, consideremos las imágenes de este midrash en términos más simbólicos: </a:t>
            </a:r>
          </a:p>
          <a:p>
            <a:pPr>
              <a:buNone/>
            </a:pPr>
            <a:r>
              <a:rPr lang="es-ES" sz="3600" dirty="0" smtClean="0">
                <a:latin typeface="Bookman Old Style" pitchFamily="18" charset="0"/>
              </a:rPr>
              <a:t>Los espías llegaron a su autoevaluación como saltamontes sentándose en la “cáscara” de la granada. </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Quizás la imagen de la capa exterior o cáscara que rodea a los espías cuando se sientan en ella sea un indicio de que su verdadero problema es que no miran más profundamente las cosas, viendo sólo las apariencias externas.</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Basado en la apariencia exterior de las cosas, este grupo heterogéneo de ex esclavos nunca podría ingresar a la Tierra; </a:t>
            </a:r>
          </a:p>
          <a:p>
            <a:pPr>
              <a:buNone/>
            </a:pPr>
            <a:r>
              <a:rPr lang="es-ES" dirty="0" smtClean="0">
                <a:latin typeface="Bookman Old Style" pitchFamily="18" charset="0"/>
              </a:rPr>
              <a:t>Vistos con los ojos de la fe, ni siquiera los “gigantes” pudieron detenerlos.</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Una vez más, los espías se presentan más trágicamente defectuosos que deliberadamente perturbadores; paralizados por el miedo, considerándose débiles e ineficaces, sólo podían ver la realidad superficial de la fuerza física, no la verdad espiritual de su destino como habitantes de la Tierra Prometida. </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600" dirty="0" smtClean="0">
                <a:latin typeface="Bookman Old Style" pitchFamily="18" charset="0"/>
              </a:rPr>
              <a:t>Ver sólo la cáscara exterior de las cosas nos impide avanzar; tener fe en nosotros mismos y fe en el Santo nos permite crecer, evolucionar y convertirnos en lo que debemos ser.</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900" dirty="0" smtClean="0">
                <a:latin typeface="Bookman Old Style" pitchFamily="18" charset="0"/>
              </a:rPr>
              <a:t>Lo que revelan los espías tiene poco que ver con la tierra y mucho con ellos mismos. </a:t>
            </a:r>
          </a:p>
          <a:p>
            <a:pPr>
              <a:buNone/>
            </a:pPr>
            <a:r>
              <a:rPr lang="es-ES" sz="2900" dirty="0" smtClean="0">
                <a:latin typeface="Bookman Old Style" pitchFamily="18" charset="0"/>
              </a:rPr>
              <a:t>Se ve claramente cuando describen a los habitantes de la tierra.</a:t>
            </a:r>
          </a:p>
          <a:p>
            <a:pPr>
              <a:buNone/>
            </a:pPr>
            <a:r>
              <a:rPr lang="es-ES" sz="2900" dirty="0" smtClean="0">
                <a:latin typeface="Bookman Old Style" pitchFamily="18" charset="0"/>
              </a:rPr>
              <a:t>Es de suponer que estos príncipes de Israel son los más dueños de sí mismos y los más confiados en su suerte, y los menos afectados por las degradaciones de la esclavitud egipcia. </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Sin embargo, ni siquiera estos líderes logran verse a sí mismos como algo más que insectos. </a:t>
            </a:r>
          </a:p>
          <a:p>
            <a:pPr>
              <a:buNone/>
            </a:pPr>
            <a:r>
              <a:rPr lang="es-ES" dirty="0" smtClean="0">
                <a:latin typeface="Bookman Old Style" pitchFamily="18" charset="0"/>
              </a:rPr>
              <a:t>El poder del odio a uno mismo arraigado en la juventud no se supera fácilmente.</a:t>
            </a:r>
          </a:p>
          <a:p>
            <a:pPr>
              <a:buNone/>
            </a:pPr>
            <a:r>
              <a:rPr lang="es-ES" dirty="0" smtClean="0">
                <a:latin typeface="Bookman Old Style" pitchFamily="18" charset="0"/>
              </a:rPr>
              <a:t>Las personas que verdaderamente se odian a sí mismas suponen que Dios también las odia a ellas. </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100" dirty="0" smtClean="0">
                <a:latin typeface="Bookman Old Style" pitchFamily="18" charset="0"/>
              </a:rPr>
              <a:t>Moisés dice más tarde que el pueblo lloró en sus tiendas diciendo que Dios “nos odia… [Dios] nos sacó de la tierra de Egipto, para entregarnos a los amorreos para exterminarnos” </a:t>
            </a:r>
            <a:r>
              <a:rPr lang="es-ES" sz="2000" b="1" dirty="0" smtClean="0">
                <a:latin typeface="Bookman Old Style" pitchFamily="18" charset="0"/>
              </a:rPr>
              <a:t>(Deuteronomio 1:27). </a:t>
            </a:r>
            <a:endParaRPr lang="es-ES" sz="3100" b="1" dirty="0" smtClean="0">
              <a:latin typeface="Bookman Old Style" pitchFamily="18" charset="0"/>
            </a:endParaRPr>
          </a:p>
          <a:p>
            <a:pPr>
              <a:buNone/>
            </a:pPr>
            <a:r>
              <a:rPr lang="es-ES" sz="3100" dirty="0" smtClean="0">
                <a:latin typeface="Bookman Old Style" pitchFamily="18" charset="0"/>
              </a:rPr>
              <a:t>Sólo un pueblo seguro del amor de Dios, confiado en su dignidad y fuerza innatas, puede entrar en la tierra de la alianza.</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endParaRPr lang="es-ES" dirty="0" smtClean="0">
              <a:latin typeface="Bookman Old Style" pitchFamily="18" charset="0"/>
            </a:endParaRPr>
          </a:p>
        </p:txBody>
      </p:sp>
      <p:pic>
        <p:nvPicPr>
          <p:cNvPr id="2050" name="Picture 2"/>
          <p:cNvPicPr>
            <a:picLocks noChangeAspect="1" noChangeArrowheads="1"/>
          </p:cNvPicPr>
          <p:nvPr/>
        </p:nvPicPr>
        <p:blipFill>
          <a:blip r:embed="rId4" cstate="print"/>
          <a:srcRect/>
          <a:stretch>
            <a:fillRect/>
          </a:stretch>
        </p:blipFill>
        <p:spPr bwMode="auto">
          <a:xfrm>
            <a:off x="304801" y="1447800"/>
            <a:ext cx="8439572" cy="493221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b="1" dirty="0" smtClean="0">
                <a:solidFill>
                  <a:srgbClr val="FF0000"/>
                </a:solidFill>
                <a:latin typeface="Bookman Old Style" pitchFamily="18" charset="0"/>
              </a:rPr>
              <a:t>UN PROFETA ES UN ANGEL</a:t>
            </a:r>
          </a:p>
          <a:p>
            <a:pPr>
              <a:buNone/>
            </a:pPr>
            <a:r>
              <a:rPr lang="es-ES" sz="2400" dirty="0" smtClean="0">
                <a:latin typeface="Bookman Old Style" pitchFamily="18" charset="0"/>
              </a:rPr>
              <a:t>Basado en Midrashim</a:t>
            </a:r>
          </a:p>
          <a:p>
            <a:pPr>
              <a:buNone/>
            </a:pPr>
            <a:r>
              <a:rPr lang="es-ES" dirty="0" smtClean="0">
                <a:latin typeface="Bookman Old Style" pitchFamily="18" charset="0"/>
              </a:rPr>
              <a:t>Josué, hijo de Nun, envió en secreto dos hombres de Sitim como espías, diciendo: Id y reconozcan la región de Jericó. </a:t>
            </a:r>
          </a:p>
          <a:p>
            <a:pPr>
              <a:buNone/>
            </a:pPr>
            <a:r>
              <a:rPr lang="es-ES" dirty="0" smtClean="0">
                <a:latin typeface="Bookman Old Style" pitchFamily="18" charset="0"/>
              </a:rPr>
              <a:t>Partieron, pues, y llegaron a la casa de una prostituta llamada Rahab, y se alojaron allí.</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Al rey de Jericó le dijeron: “Unos hombres han venido aquí esta noche, israelitas, para espiar el país”.</a:t>
            </a:r>
          </a:p>
          <a:p>
            <a:pPr>
              <a:buNone/>
            </a:pPr>
            <a:r>
              <a:rPr lang="es-ES" dirty="0" smtClean="0">
                <a:latin typeface="Bookman Old Style" pitchFamily="18" charset="0"/>
              </a:rPr>
              <a:t>Entonces el rey de Jericó envió órdenes a Rahab: “Presenta a los hombres que vinieron a ti y entraron en tu casa, porque han venido a espiar todo el país”.</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La mujer, sin embargo, tomó a los dos hombres y </a:t>
            </a:r>
            <a:r>
              <a:rPr lang="es-ES" b="1" dirty="0" smtClean="0">
                <a:effectLst>
                  <a:outerShdw blurRad="38100" dist="38100" dir="2700000" algn="tl">
                    <a:srgbClr val="000000">
                      <a:alpha val="43137"/>
                    </a:srgbClr>
                  </a:outerShdw>
                </a:effectLst>
                <a:latin typeface="Bookman Old Style" pitchFamily="18" charset="0"/>
              </a:rPr>
              <a:t>los</a:t>
            </a:r>
            <a:r>
              <a:rPr lang="es-ES" dirty="0" smtClean="0">
                <a:latin typeface="Bookman Old Style" pitchFamily="18" charset="0"/>
              </a:rPr>
              <a:t> escondió. </a:t>
            </a:r>
          </a:p>
          <a:p>
            <a:pPr>
              <a:buNone/>
            </a:pPr>
            <a:r>
              <a:rPr lang="es-ES" dirty="0" smtClean="0">
                <a:latin typeface="Bookman Old Style" pitchFamily="18" charset="0"/>
              </a:rPr>
              <a:t>“Es cierto”, dijo, “los hombres vinieron a verme, pero yo no sabía de dónde eran.</a:t>
            </a:r>
          </a:p>
          <a:p>
            <a:pPr>
              <a:buNone/>
            </a:pPr>
            <a:r>
              <a:rPr lang="es-ES" dirty="0" smtClean="0">
                <a:latin typeface="Bookman Old Style" pitchFamily="18" charset="0"/>
              </a:rPr>
              <a:t>Y al oscurecer, cuando la puerta estaba por cerrarse, los hombres salieron; y no sé adónde fueron los hombres. </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Rápido, ve tras ellos, porque puedes alcanzarlos.”—Ahora los había subido al tejado y los había escondido debajo de unos tallos de lino que tenía tirados en el tejado.</a:t>
            </a:r>
          </a:p>
          <a:p>
            <a:pPr>
              <a:buNone/>
            </a:pPr>
            <a:r>
              <a:rPr lang="es-ES" dirty="0" smtClean="0">
                <a:latin typeface="Bookman Old Style" pitchFamily="18" charset="0"/>
              </a:rPr>
              <a:t>Midrash Tanjumá, Sh'laj 1:1(Números 13:1-2:) “Entonces el Señor habló a Moisés, diciendo: 'Envía hombres a explorar la tierra de Canaán'”. </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Dejemos que nuestro maestro nos instruya: ¿Está permitido zarpar en el Gran Mar (es decir, , el Mediterráneo) tres días antes del sábado? </a:t>
            </a:r>
          </a:p>
          <a:p>
            <a:pPr>
              <a:buNone/>
            </a:pPr>
            <a:r>
              <a:rPr lang="es-ES" dirty="0" smtClean="0">
                <a:latin typeface="Bookman Old Style" pitchFamily="18" charset="0"/>
              </a:rPr>
              <a:t>Así han enseñado nuestros maestros (en Shab. 19a): Uno no se hace a la mar en un barco por el Gran Mar tres días antes del sábado, cuando se quiere ir a un lugar lejano.</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800" dirty="0" smtClean="0">
                <a:latin typeface="Bookman Old Style" pitchFamily="18" charset="0"/>
              </a:rPr>
              <a:t>Sin embargo, si uno desea zarpar de Tiro a Sidón, por ejemplo, está permitido zarpar incluso en la víspera del sábado, porque es un hecho conocido que se puede ir [allí] mientras aún es de día. </a:t>
            </a:r>
          </a:p>
          <a:p>
            <a:pPr>
              <a:buNone/>
            </a:pPr>
            <a:r>
              <a:rPr lang="es-ES" sz="2800" dirty="0" smtClean="0">
                <a:latin typeface="Bookman Old Style" pitchFamily="18" charset="0"/>
              </a:rPr>
              <a:t>Ahora bien, estas palabras se refieren a agentes con libertad de acción; pero en el caso de agentes para [cumplir] un mandamiento, le es permitido zarpar el día que quiera. </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¿Por qué? Porque él es un agente para [cumplir] un mandamiento, y un agente para [cumplir] un mandamiento anula el sábado. </a:t>
            </a:r>
          </a:p>
          <a:p>
            <a:pPr>
              <a:buNone/>
            </a:pPr>
            <a:r>
              <a:rPr lang="es-ES" dirty="0" smtClean="0">
                <a:latin typeface="Bookman Old Style" pitchFamily="18" charset="0"/>
              </a:rPr>
              <a:t>Y así se encuentra con referencia a la sucá que han enseñado (en Suk. 2:4):</a:t>
            </a:r>
          </a:p>
          <a:p>
            <a:pPr>
              <a:buNone/>
            </a:pPr>
            <a:r>
              <a:rPr lang="es-ES" dirty="0" smtClean="0">
                <a:latin typeface="Bookman Old Style" pitchFamily="18" charset="0"/>
              </a:rPr>
              <a:t>“Los agentes para [llevar a cabo] un deber religioso están exentos de [los requisitos de] la sucá”. </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900" dirty="0" smtClean="0">
                <a:latin typeface="Bookman Old Style" pitchFamily="18" charset="0"/>
              </a:rPr>
              <a:t>No tenéis a nadie tan querido por el Santo, bendito sea Él, como un agente, cuando es enviado a cumplir un deber religioso y está arriesgando su vida para tener éxito en él. </a:t>
            </a:r>
          </a:p>
          <a:p>
            <a:pPr>
              <a:buNone/>
            </a:pPr>
            <a:r>
              <a:rPr lang="es-ES" sz="2900" dirty="0" smtClean="0">
                <a:latin typeface="Bookman Old Style" pitchFamily="18" charset="0"/>
              </a:rPr>
              <a:t>Y no tenéis a nadie que haya sido enviado a cumplir un deber religioso y que haya arriesgado su vida para tener éxito en su misión como aquellos dos que envió Joshua ben Nun.</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Así se afirma (en Josué 2:1): "Entonces Josué ben Nun envió dos espías [desde Sitim en secreto, diciendo]...". </a:t>
            </a:r>
          </a:p>
          <a:p>
            <a:pPr>
              <a:buNone/>
            </a:pPr>
            <a:r>
              <a:rPr lang="es-ES" dirty="0" smtClean="0">
                <a:latin typeface="Bookman Old Style" pitchFamily="18" charset="0"/>
              </a:rPr>
              <a:t>¿Quiénes eran? Nuestros maestros han enseñado: "Estos eran Finees (Pinjas) y Caleb". </a:t>
            </a:r>
          </a:p>
          <a:p>
            <a:pPr>
              <a:buNone/>
            </a:pPr>
            <a:r>
              <a:rPr lang="es-ES" dirty="0" smtClean="0">
                <a:latin typeface="Bookman Old Style" pitchFamily="18" charset="0"/>
              </a:rPr>
              <a:t>Habían ido y arriesgado sus vidas para tener éxito en su misión. </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900" dirty="0" smtClean="0">
                <a:latin typeface="Bookman Old Style" pitchFamily="18" charset="0"/>
              </a:rPr>
              <a:t>¿Cuál es la implicación de decir en secreto (</a:t>
            </a:r>
            <a:r>
              <a:rPr lang="es-ES" sz="2900" b="1" i="1" dirty="0" smtClean="0">
                <a:latin typeface="Bookman Old Style" pitchFamily="18" charset="0"/>
              </a:rPr>
              <a:t>heresh</a:t>
            </a:r>
            <a:r>
              <a:rPr lang="es-ES" sz="2900" dirty="0" smtClean="0">
                <a:latin typeface="Bookman Old Style" pitchFamily="18" charset="0"/>
              </a:rPr>
              <a:t>)? </a:t>
            </a:r>
          </a:p>
          <a:p>
            <a:pPr>
              <a:buNone/>
            </a:pPr>
            <a:r>
              <a:rPr lang="es-ES" sz="2900" dirty="0" smtClean="0">
                <a:latin typeface="Bookman Old Style" pitchFamily="18" charset="0"/>
              </a:rPr>
              <a:t>Que se hicieron pasar por alfareros y gritaron: “Aquí hay vasijas. El que quiera [algo], que venga y compre”. [Su artimaña fue] para que nadie se diera cuenta de ellos. Por lo tanto, en secreto (</a:t>
            </a:r>
            <a:r>
              <a:rPr lang="es-ES" sz="2900" b="1" i="1" dirty="0" smtClean="0">
                <a:latin typeface="Bookman Old Style" pitchFamily="18" charset="0"/>
              </a:rPr>
              <a:t>heresh</a:t>
            </a:r>
            <a:r>
              <a:rPr lang="es-ES" sz="2900" dirty="0" smtClean="0">
                <a:latin typeface="Bookman Old Style" pitchFamily="18" charset="0"/>
              </a:rPr>
              <a:t>) está escrito [en este versículo, pero] léelo [como] arcilla (</a:t>
            </a:r>
            <a:r>
              <a:rPr lang="es-ES" sz="2900" b="1" i="1" dirty="0" smtClean="0">
                <a:latin typeface="Bookman Old Style" pitchFamily="18" charset="0"/>
              </a:rPr>
              <a:t>heres</a:t>
            </a:r>
            <a:r>
              <a:rPr lang="es-ES" sz="2900" dirty="0" smtClean="0">
                <a:latin typeface="Bookman Old Style" pitchFamily="18" charset="0"/>
              </a:rPr>
              <a:t>), (de la cual se hacen las vasijas). </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n-US" dirty="0" smtClean="0">
                <a:latin typeface="Bookman Old Style" pitchFamily="18" charset="0"/>
              </a:rPr>
              <a:t>Vayishlaj Yehoshua bin-Nun min-</a:t>
            </a:r>
            <a:r>
              <a:rPr lang="en-US" dirty="0" err="1" smtClean="0">
                <a:latin typeface="Bookman Old Style" pitchFamily="18" charset="0"/>
              </a:rPr>
              <a:t>haShitim</a:t>
            </a:r>
            <a:r>
              <a:rPr lang="en-US" dirty="0" smtClean="0">
                <a:latin typeface="Bookman Old Style" pitchFamily="18" charset="0"/>
              </a:rPr>
              <a:t> shnayim anashim meraglim </a:t>
            </a:r>
            <a:r>
              <a:rPr lang="en-US" b="1" dirty="0" smtClean="0">
                <a:latin typeface="Bookman Old Style" pitchFamily="18" charset="0"/>
              </a:rPr>
              <a:t>jeresh</a:t>
            </a:r>
          </a:p>
          <a:p>
            <a:pPr algn="r">
              <a:buNone/>
            </a:pPr>
            <a:r>
              <a:rPr lang="he-IL" dirty="0" smtClean="0"/>
              <a:t>וַיִּשְׁלַ֣ח יְהוֹשֻׁ֣עַ בִּן־נ֠וּן מִן־הַשִּׁטִּ֞ים שְׁנַיִם־אֲנָשִׁ֚ים מְרַגְּלִים֙ </a:t>
            </a:r>
            <a:r>
              <a:rPr lang="he-IL" b="1" dirty="0" smtClean="0"/>
              <a:t>חֶ֣רֶשׁ</a:t>
            </a:r>
            <a:endParaRPr lang="es-ES" b="1" i="1" dirty="0" smtClean="0">
              <a:latin typeface="Bookman Old Style" pitchFamily="18" charset="0"/>
            </a:endParaRPr>
          </a:p>
          <a:p>
            <a:pPr>
              <a:buNone/>
            </a:pPr>
            <a:r>
              <a:rPr lang="he-IL" b="1" dirty="0" smtClean="0">
                <a:solidFill>
                  <a:srgbClr val="FF0000"/>
                </a:solidFill>
              </a:rPr>
              <a:t>חֶ֣רֶשׁ</a:t>
            </a:r>
            <a:r>
              <a:rPr lang="he-IL" b="1" dirty="0" smtClean="0"/>
              <a:t> </a:t>
            </a:r>
            <a:r>
              <a:rPr lang="en-US" b="1" dirty="0" smtClean="0"/>
              <a:t> </a:t>
            </a:r>
            <a:r>
              <a:rPr lang="es-ES" i="1" dirty="0" smtClean="0">
                <a:latin typeface="Bookman Old Style" pitchFamily="18" charset="0"/>
              </a:rPr>
              <a:t>en secreto </a:t>
            </a:r>
            <a:r>
              <a:rPr lang="es-ES" dirty="0" smtClean="0">
                <a:latin typeface="Bookman Old Style" pitchFamily="18" charset="0"/>
              </a:rPr>
              <a:t>(</a:t>
            </a:r>
            <a:r>
              <a:rPr lang="es-ES" b="1" i="1" dirty="0" smtClean="0">
                <a:latin typeface="Bookman Old Style" pitchFamily="18" charset="0"/>
              </a:rPr>
              <a:t>jeresh</a:t>
            </a:r>
            <a:r>
              <a:rPr lang="es-ES" dirty="0" smtClean="0">
                <a:latin typeface="Bookman Old Style" pitchFamily="18" charset="0"/>
              </a:rPr>
              <a:t>) está escrito [en este versículo, </a:t>
            </a:r>
            <a:r>
              <a:rPr lang="es-ES" sz="2800" dirty="0" smtClean="0">
                <a:latin typeface="Bookman Old Style" pitchFamily="18" charset="0"/>
              </a:rPr>
              <a:t>pero] léelo [como] </a:t>
            </a:r>
          </a:p>
          <a:p>
            <a:pPr>
              <a:buNone/>
            </a:pPr>
            <a:r>
              <a:rPr lang="he-IL" b="1" i="1" dirty="0" smtClean="0">
                <a:solidFill>
                  <a:srgbClr val="FF0000"/>
                </a:solidFill>
                <a:latin typeface="Bookman Old Style" pitchFamily="18" charset="0"/>
              </a:rPr>
              <a:t>חֶרֶס</a:t>
            </a:r>
            <a:r>
              <a:rPr lang="en-US" i="1" dirty="0" smtClean="0">
                <a:latin typeface="Bookman Old Style" pitchFamily="18" charset="0"/>
              </a:rPr>
              <a:t> </a:t>
            </a:r>
            <a:r>
              <a:rPr lang="es-ES" i="1" dirty="0" smtClean="0">
                <a:latin typeface="Bookman Old Style" pitchFamily="18" charset="0"/>
              </a:rPr>
              <a:t>arcilla</a:t>
            </a:r>
            <a:r>
              <a:rPr lang="es-ES" dirty="0" smtClean="0">
                <a:latin typeface="Bookman Old Style" pitchFamily="18" charset="0"/>
              </a:rPr>
              <a:t> (</a:t>
            </a:r>
            <a:r>
              <a:rPr lang="es-ES" b="1" i="1" dirty="0" smtClean="0">
                <a:latin typeface="Bookman Old Style" pitchFamily="18" charset="0"/>
              </a:rPr>
              <a:t>jeres</a:t>
            </a:r>
            <a:r>
              <a:rPr lang="es-ES" dirty="0" smtClean="0">
                <a:latin typeface="Bookman Old Style" pitchFamily="18" charset="0"/>
              </a:rPr>
              <a:t>), (de la cual se hacen las vasijas). </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[Se habían hecho pasar por alfareros] para que la gente no dijera que eran espías. (Ibíd., cont.:) “Entonces fueron y llegaron a la casa de una mujer que era ramera y que se llamaba Rahab […]”.</a:t>
            </a:r>
          </a:p>
          <a:p>
            <a:pPr>
              <a:buNone/>
            </a:pPr>
            <a:r>
              <a:rPr lang="es-ES" sz="3000" dirty="0" smtClean="0">
                <a:latin typeface="Bookman Old Style" pitchFamily="18" charset="0"/>
              </a:rPr>
              <a:t>Ella se levantó y los recibió. </a:t>
            </a:r>
          </a:p>
          <a:p>
            <a:pPr>
              <a:buNone/>
            </a:pPr>
            <a:r>
              <a:rPr lang="es-ES" sz="3000" dirty="0" smtClean="0">
                <a:latin typeface="Bookman Old Style" pitchFamily="18" charset="0"/>
              </a:rPr>
              <a:t>El rey de Jericó se dio cuenta de ellos y escuchó que habían venido a investigar toda la tierra, como se dice </a:t>
            </a:r>
            <a:r>
              <a:rPr lang="es-ES" sz="2800" dirty="0" smtClean="0">
                <a:latin typeface="Bookman Old Style" pitchFamily="18" charset="0"/>
              </a:rPr>
              <a:t>(en el vers. 2):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“Pero se le dijo al rey de Jericó [….]”. </a:t>
            </a:r>
          </a:p>
          <a:p>
            <a:pPr>
              <a:buNone/>
            </a:pPr>
            <a:r>
              <a:rPr lang="es-ES" dirty="0" smtClean="0">
                <a:latin typeface="Bookman Old Style" pitchFamily="18" charset="0"/>
              </a:rPr>
              <a:t>Cuando vinieron a buscarlos, ¿qué hizo Rahab? </a:t>
            </a:r>
          </a:p>
          <a:p>
            <a:pPr>
              <a:buNone/>
            </a:pPr>
            <a:r>
              <a:rPr lang="es-ES" dirty="0" smtClean="0">
                <a:latin typeface="Bookman Old Style" pitchFamily="18" charset="0"/>
              </a:rPr>
              <a:t>Ella se los llevó para esconderlos. Finees le dijo: "Soy un sacerdote, y los sacerdotes son comparables a los ángeles (mal'ajim), como se dice (en Mal. 2:7):</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"Porque los labios de un sacerdote conservan el conocimiento y buscan la Torá de su boca, porque es mensajero (</a:t>
            </a:r>
            <a:r>
              <a:rPr lang="es-ES" b="1" i="1" dirty="0" smtClean="0">
                <a:latin typeface="Bookman Old Style" pitchFamily="18" charset="0"/>
              </a:rPr>
              <a:t>malak</a:t>
            </a:r>
            <a:r>
              <a:rPr lang="es-ES" dirty="0" smtClean="0">
                <a:latin typeface="Bookman Old Style" pitchFamily="18" charset="0"/>
              </a:rPr>
              <a:t>) del Señor de los ejércitos”. </a:t>
            </a:r>
          </a:p>
          <a:p>
            <a:pPr>
              <a:buNone/>
            </a:pPr>
            <a:r>
              <a:rPr lang="es-ES" dirty="0" smtClean="0">
                <a:latin typeface="Bookman Old Style" pitchFamily="18" charset="0"/>
              </a:rPr>
              <a:t>Ahora un ángel que desea [ser visible] es visible; y el que desea [ser invisible] no es visible. Y los profetas también son comparables a los ángeles. </a:t>
            </a: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Como así se dice acerca de Moshé (en Números 20:16), "y envió un mensajero (</a:t>
            </a:r>
            <a:r>
              <a:rPr lang="es-ES" b="1" i="1" dirty="0" smtClean="0">
                <a:latin typeface="Bookman Old Style" pitchFamily="18" charset="0"/>
              </a:rPr>
              <a:t>malak</a:t>
            </a:r>
            <a:r>
              <a:rPr lang="es-ES" dirty="0" smtClean="0">
                <a:latin typeface="Bookman Old Style" pitchFamily="18" charset="0"/>
              </a:rPr>
              <a:t>) que nos sacó de Egipto". </a:t>
            </a:r>
          </a:p>
          <a:p>
            <a:pPr>
              <a:buNone/>
            </a:pPr>
            <a:r>
              <a:rPr lang="es-ES" dirty="0" smtClean="0">
                <a:latin typeface="Bookman Old Style" pitchFamily="18" charset="0"/>
              </a:rPr>
              <a:t>¿Y fue un ángel? ¿Y no era él Moisés?</a:t>
            </a:r>
          </a:p>
          <a:p>
            <a:pPr>
              <a:buNone/>
            </a:pPr>
            <a:r>
              <a:rPr lang="es-ES" dirty="0" smtClean="0">
                <a:latin typeface="Bookman Old Style" pitchFamily="18" charset="0"/>
              </a:rPr>
              <a:t>De ahí que los profetas sean comparados con ángeles (mal'akim). </a:t>
            </a:r>
          </a:p>
          <a:p>
            <a:pPr>
              <a:buNone/>
            </a:pPr>
            <a:r>
              <a:rPr lang="es-ES" dirty="0" smtClean="0">
                <a:latin typeface="Bookman Old Style" pitchFamily="18" charset="0"/>
              </a:rPr>
              <a:t>Y así también se dice (en Jueces 2:1): </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“Un ángel (</a:t>
            </a:r>
            <a:r>
              <a:rPr lang="es-ES" sz="3000" b="1" i="1" dirty="0" smtClean="0">
                <a:latin typeface="Bookman Old Style" pitchFamily="18" charset="0"/>
              </a:rPr>
              <a:t>malak</a:t>
            </a:r>
            <a:r>
              <a:rPr lang="es-ES" sz="3000" dirty="0" smtClean="0">
                <a:latin typeface="Bookman Old Style" pitchFamily="18" charset="0"/>
              </a:rPr>
              <a:t>) del Señor subió desde Gilgal a Boqim y dijo: 'Yo te hice subir de Egipto...' ¿Y no era él Finees? </a:t>
            </a:r>
          </a:p>
          <a:p>
            <a:pPr>
              <a:buNone/>
            </a:pPr>
            <a:r>
              <a:rPr lang="es-ES" sz="3000" dirty="0" smtClean="0">
                <a:latin typeface="Bookman Old Style" pitchFamily="18" charset="0"/>
              </a:rPr>
              <a:t>Es simplemente que de aquí [se muestra] que a los profetas se les llama ángeles. </a:t>
            </a:r>
          </a:p>
          <a:p>
            <a:pPr>
              <a:buNone/>
            </a:pPr>
            <a:r>
              <a:rPr lang="es-ES" sz="3000" dirty="0" smtClean="0">
                <a:latin typeface="Bookman Old Style" pitchFamily="18" charset="0"/>
              </a:rPr>
              <a:t>Y lo mismo encuentras con la esposa de Manoa, como ella dijo (en Jueces 13:6): </a:t>
            </a:r>
          </a:p>
          <a:p>
            <a:pPr>
              <a:buNone/>
            </a:pPr>
            <a:r>
              <a:rPr lang="es-ES" sz="3000" dirty="0" smtClean="0">
                <a:latin typeface="Bookman Old Style" pitchFamily="18" charset="0"/>
              </a:rPr>
              <a:t>“Vino a mí un hombre de Dios; Parecía un ángel (</a:t>
            </a:r>
            <a:r>
              <a:rPr lang="es-ES" sz="3000" b="1" i="1" dirty="0" smtClean="0">
                <a:latin typeface="Bookman Old Style" pitchFamily="18" charset="0"/>
              </a:rPr>
              <a:t>malak</a:t>
            </a:r>
            <a:r>
              <a:rPr lang="es-ES" sz="3000" dirty="0" smtClean="0">
                <a:latin typeface="Bookman Old Style" pitchFamily="18" charset="0"/>
              </a:rPr>
              <a:t>) de Dios, muy aterrador”.</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Y también dice (en Hageo 1:13): </a:t>
            </a:r>
          </a:p>
          <a:p>
            <a:pPr>
              <a:buNone/>
            </a:pPr>
            <a:r>
              <a:rPr lang="es-ES" dirty="0" smtClean="0">
                <a:latin typeface="Bookman Old Style" pitchFamily="18" charset="0"/>
              </a:rPr>
              <a:t>“Y Hagai, el mensajero (</a:t>
            </a:r>
            <a:r>
              <a:rPr lang="es-ES" b="1" i="1" dirty="0" smtClean="0">
                <a:latin typeface="Bookman Old Style" pitchFamily="18" charset="0"/>
              </a:rPr>
              <a:t>malak</a:t>
            </a:r>
            <a:r>
              <a:rPr lang="es-ES" dirty="0" smtClean="0">
                <a:latin typeface="Bookman Old Style" pitchFamily="18" charset="0"/>
              </a:rPr>
              <a:t>) de Dios, habló en la misión del Señor al pueblo, diciendo”. Por eso habéis aprendido que los profetas fueron llamados ángeles. </a:t>
            </a:r>
          </a:p>
          <a:p>
            <a:pPr>
              <a:buNone/>
            </a:pPr>
            <a:r>
              <a:rPr lang="es-ES" dirty="0" smtClean="0">
                <a:latin typeface="Bookman Old Style" pitchFamily="18" charset="0"/>
              </a:rPr>
              <a:t>Y también dice (en II Crónicas 36:16): “Y se burlaron de los mensajeros de Dios y despreciaron sus palabras”. </a:t>
            </a: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Por eso Finees le dijo: “Soy sacerdote, cuando deseo [ser visible] soy visible; y cuando deseo [ser invisible], no soy visible. </a:t>
            </a:r>
          </a:p>
          <a:p>
            <a:pPr>
              <a:buNone/>
            </a:pPr>
            <a:r>
              <a:rPr lang="es-ES" dirty="0" smtClean="0">
                <a:latin typeface="Bookman Old Style" pitchFamily="18" charset="0"/>
              </a:rPr>
              <a:t>Ahora bien, ¿dónde se muestra que [Rahab] sólo había escondido a Caleb?</a:t>
            </a:r>
          </a:p>
          <a:p>
            <a:pPr>
              <a:buNone/>
            </a:pPr>
            <a:r>
              <a:rPr lang="es-ES" dirty="0" smtClean="0">
                <a:latin typeface="Bookman Old Style" pitchFamily="18" charset="0"/>
              </a:rPr>
              <a:t>Donde se dice (en Josué 2:4): </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“Entonces la mujer tomó a los dos hombres y </a:t>
            </a:r>
            <a:r>
              <a:rPr lang="es-ES" b="1" dirty="0" smtClean="0">
                <a:latin typeface="Bookman Old Style" pitchFamily="18" charset="0"/>
              </a:rPr>
              <a:t>lo</a:t>
            </a:r>
            <a:r>
              <a:rPr lang="es-ES" dirty="0" smtClean="0">
                <a:latin typeface="Bookman Old Style" pitchFamily="18" charset="0"/>
              </a:rPr>
              <a:t> ocultó”. </a:t>
            </a:r>
          </a:p>
          <a:p>
            <a:pPr>
              <a:buNone/>
            </a:pPr>
            <a:r>
              <a:rPr lang="es-ES" dirty="0" smtClean="0">
                <a:latin typeface="Bookman Old Style" pitchFamily="18" charset="0"/>
              </a:rPr>
              <a:t>No dice “los escondió”, sino “lo escondió” [Esto es] para enseñarles cuánto se arriesgaron estos dos justos para cumplir su misión. </a:t>
            </a:r>
          </a:p>
          <a:p>
            <a:pPr>
              <a:buNone/>
            </a:pPr>
            <a:r>
              <a:rPr lang="es-ES" dirty="0" smtClean="0">
                <a:latin typeface="Bookman Old Style" pitchFamily="18" charset="0"/>
              </a:rPr>
              <a:t>Pero los agentes que envió Moisés eran malvados. ¿Dónde se muestra? </a:t>
            </a: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De lo que han leído sobre el asunto (en Números 14:36), “En cuanto a los hombres que Moisés envió a explorar la tierra, los que regresaron e hicieron que toda la comunidad murmurara contra él, esparciendo calumnias sobre la tierra. " Ergo (en Números 13:2) “Envía hombres”.</a:t>
            </a: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i="1" dirty="0" smtClean="0">
                <a:latin typeface="Bookman Old Style" pitchFamily="18" charset="0"/>
              </a:rPr>
              <a:t>Kedushat Levi</a:t>
            </a:r>
            <a:r>
              <a:rPr lang="es-ES" dirty="0" smtClean="0">
                <a:latin typeface="Bookman Old Style" pitchFamily="18" charset="0"/>
              </a:rPr>
              <a:t>, Números, Sh'laj 2</a:t>
            </a:r>
          </a:p>
          <a:p>
            <a:pPr>
              <a:buNone/>
            </a:pPr>
            <a:r>
              <a:rPr lang="es-ES" dirty="0" smtClean="0">
                <a:latin typeface="Bookman Old Style" pitchFamily="18" charset="0"/>
              </a:rPr>
              <a:t>Otro acercamiento a nuestro versículo: Las palabras: ‎</a:t>
            </a:r>
            <a:r>
              <a:rPr lang="he-IL" dirty="0" smtClean="0">
                <a:latin typeface="Bookman Old Style" pitchFamily="18" charset="0"/>
              </a:rPr>
              <a:t>שלח לך אנשים‎ ‎</a:t>
            </a:r>
            <a:r>
              <a:rPr lang="en-US" dirty="0" smtClean="0">
                <a:latin typeface="Bookman Old Style" pitchFamily="18" charset="0"/>
              </a:rPr>
              <a:t>-shelaj lej</a:t>
            </a:r>
            <a:r>
              <a:rPr lang="es-CO" dirty="0" smtClean="0">
                <a:latin typeface="Bookman Old Style" pitchFamily="18" charset="0"/>
              </a:rPr>
              <a:t>á</a:t>
            </a:r>
            <a:r>
              <a:rPr lang="en-US" dirty="0" smtClean="0">
                <a:latin typeface="Bookman Old Style" pitchFamily="18" charset="0"/>
              </a:rPr>
              <a:t> anashim- </a:t>
            </a:r>
            <a:r>
              <a:rPr lang="es-ES" dirty="0" smtClean="0">
                <a:latin typeface="Bookman Old Style" pitchFamily="18" charset="0"/>
              </a:rPr>
              <a:t>deben verse en conexión con el comentario de Rashi sobre Josué 2,4 donde se nos dice que el posadero que residía ‎dentro de los muros de Jericó recibió a los espías de Josué y los escondió. </a:t>
            </a: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Sobre la palabra: </a:t>
            </a:r>
            <a:r>
              <a:rPr lang="he-IL" sz="3000" i="1" dirty="0" smtClean="0">
                <a:latin typeface="Bookman Old Style" pitchFamily="18" charset="0"/>
              </a:rPr>
              <a:t>ותצפנו‎ </a:t>
            </a:r>
            <a:r>
              <a:rPr lang="en-US" sz="3000" i="1" dirty="0" err="1" smtClean="0">
                <a:latin typeface="Bookman Old Style" pitchFamily="18" charset="0"/>
              </a:rPr>
              <a:t>vatispen</a:t>
            </a:r>
            <a:r>
              <a:rPr lang="es-ES" sz="3000" i="1" dirty="0" smtClean="0">
                <a:latin typeface="Bookman Old Style" pitchFamily="18" charset="0"/>
              </a:rPr>
              <a:t>ó</a:t>
            </a:r>
            <a:r>
              <a:rPr lang="en-US" sz="3000" i="1" dirty="0" smtClean="0">
                <a:latin typeface="Bookman Old Style" pitchFamily="18" charset="0"/>
              </a:rPr>
              <a:t>- </a:t>
            </a:r>
            <a:r>
              <a:rPr lang="es-ES" sz="3000" dirty="0" smtClean="0">
                <a:latin typeface="Bookman Old Style" pitchFamily="18" charset="0"/>
              </a:rPr>
              <a:t>comúnmente traducida como “ella los escondió” (pero que literalmente significa: “ella lo escondió”) Rashi explica que la razón por la cual el texto usa la palabra en modo singular fue que ‎Rahab, (la posadera) escondió a cada espía por separado para que, si uno fuera descubierto, el otro aún pudiera salvarse. ‎</a:t>
            </a:r>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900" dirty="0" smtClean="0">
                <a:latin typeface="Bookman Old Style" pitchFamily="18" charset="0"/>
              </a:rPr>
              <a:t>Alternativamente, su razón –según nuestros sabios- era que solo Caleb necesitaba esconderse mientras que Joshua podía hacerse invisible.</a:t>
            </a:r>
          </a:p>
          <a:p>
            <a:pPr>
              <a:buNone/>
            </a:pPr>
            <a:r>
              <a:rPr lang="es-ES" sz="2900" dirty="0" smtClean="0">
                <a:latin typeface="Bookman Old Style" pitchFamily="18" charset="0"/>
              </a:rPr>
              <a:t>Cuando los sabios hablan de que alguien puede hacerse invisible, quieren decir que puede despojarse de sus deseos físicos de modo que su cuerpo se convierta en un </a:t>
            </a:r>
            <a:r>
              <a:rPr lang="he-IL" sz="2900" dirty="0" smtClean="0">
                <a:latin typeface="Bookman Old Style" pitchFamily="18" charset="0"/>
              </a:rPr>
              <a:t>אין סוף</a:t>
            </a:r>
            <a:r>
              <a:rPr lang="en-US" sz="2900" dirty="0" smtClean="0">
                <a:latin typeface="Bookman Old Style" pitchFamily="18" charset="0"/>
              </a:rPr>
              <a:t> –ein sof (sin fin)</a:t>
            </a:r>
            <a:r>
              <a:rPr lang="he-IL" sz="2900" dirty="0" smtClean="0">
                <a:latin typeface="Bookman Old Style" pitchFamily="18" charset="0"/>
              </a:rPr>
              <a:t>, </a:t>
            </a:r>
            <a:r>
              <a:rPr lang="es-ES" sz="2900" dirty="0" smtClean="0">
                <a:latin typeface="Bookman Old Style" pitchFamily="18" charset="0"/>
              </a:rPr>
              <a:t>como si no existiera. </a:t>
            </a: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O, expresado en términos de nuestra explicación anterior, podría deshacerse de los obstáculos potenciales, </a:t>
            </a:r>
            <a:r>
              <a:rPr lang="he-IL" dirty="0" smtClean="0">
                <a:latin typeface="Bookman Old Style" pitchFamily="18" charset="0"/>
              </a:rPr>
              <a:t>ניצוצות</a:t>
            </a:r>
            <a:r>
              <a:rPr lang="en-US" dirty="0" smtClean="0">
                <a:latin typeface="Bookman Old Style" pitchFamily="18" charset="0"/>
              </a:rPr>
              <a:t> </a:t>
            </a:r>
            <a:r>
              <a:rPr lang="he-IL" dirty="0" smtClean="0">
                <a:latin typeface="Bookman Old Style" pitchFamily="18" charset="0"/>
              </a:rPr>
              <a:t>,</a:t>
            </a:r>
            <a:r>
              <a:rPr lang="en-US" dirty="0" smtClean="0">
                <a:latin typeface="Bookman Old Style" pitchFamily="18" charset="0"/>
              </a:rPr>
              <a:t>nitzotzot-(chispas)</a:t>
            </a:r>
            <a:r>
              <a:rPr lang="he-IL" dirty="0" smtClean="0">
                <a:latin typeface="Bookman Old Style" pitchFamily="18" charset="0"/>
              </a:rPr>
              <a:t> </a:t>
            </a:r>
            <a:r>
              <a:rPr lang="es-ES" dirty="0" smtClean="0">
                <a:latin typeface="Bookman Old Style" pitchFamily="18" charset="0"/>
              </a:rPr>
              <a:t>para servir a Di-s con todo su potencial espiritual.</a:t>
            </a:r>
          </a:p>
          <a:p>
            <a:pPr>
              <a:buNone/>
            </a:pPr>
            <a:r>
              <a:rPr lang="es-ES" dirty="0" smtClean="0">
                <a:latin typeface="Bookman Old Style" pitchFamily="18" charset="0"/>
              </a:rPr>
              <a:t>En consecuencia, debemos suponer que Caleb aún no estaba en ese nivel.‎</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3000" dirty="0" smtClean="0">
                <a:latin typeface="Bookman Old Style" pitchFamily="18" charset="0"/>
              </a:rPr>
              <a:t>Es un hecho que los cananeos con quienes se encontraron los 12 espías de Moisés tenían un nivel espiritual tan bajo que no podían elevarse lo suficiente como para entrar en las regiones celestiales, ni siquiera en presencia de 12 hombres tan extraordinariamente buenos como los que Moisés había elegido como los espías.</a:t>
            </a: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Como prueba de esto basta mirar ‎Deuteronomio 20,16 donde la Torá ordena a los israelitas que están a punto de conquistar Tierra Santa que no permitan que ni una sola alma, ‎</a:t>
            </a:r>
            <a:r>
              <a:rPr lang="he-IL" b="1" i="1" dirty="0" smtClean="0">
                <a:latin typeface="Bookman Old Style" pitchFamily="18" charset="0"/>
              </a:rPr>
              <a:t>נשמה‎,</a:t>
            </a:r>
            <a:r>
              <a:rPr lang="en-US" b="1" i="1" dirty="0" smtClean="0">
                <a:latin typeface="Bookman Old Style" pitchFamily="18" charset="0"/>
              </a:rPr>
              <a:t> neshama</a:t>
            </a:r>
            <a:r>
              <a:rPr lang="en-US" dirty="0" smtClean="0">
                <a:latin typeface="Bookman Old Style" pitchFamily="18" charset="0"/>
              </a:rPr>
              <a:t>,</a:t>
            </a:r>
            <a:r>
              <a:rPr lang="he-IL" dirty="0" smtClean="0">
                <a:latin typeface="Bookman Old Style" pitchFamily="18" charset="0"/>
              </a:rPr>
              <a:t> ‎</a:t>
            </a:r>
            <a:r>
              <a:rPr lang="es-ES" dirty="0" smtClean="0">
                <a:latin typeface="Bookman Old Style" pitchFamily="18" charset="0"/>
              </a:rPr>
              <a:t>no simplemente ‎</a:t>
            </a:r>
            <a:r>
              <a:rPr lang="he-IL" b="1" i="1" dirty="0" smtClean="0">
                <a:latin typeface="Bookman Old Style" pitchFamily="18" charset="0"/>
              </a:rPr>
              <a:t>נפש‎,</a:t>
            </a:r>
            <a:r>
              <a:rPr lang="en-US" b="1" i="1" dirty="0" smtClean="0">
                <a:latin typeface="Bookman Old Style" pitchFamily="18" charset="0"/>
              </a:rPr>
              <a:t>nefesh</a:t>
            </a:r>
            <a:r>
              <a:rPr lang="en-US" dirty="0" smtClean="0">
                <a:latin typeface="Bookman Old Style" pitchFamily="18" charset="0"/>
              </a:rPr>
              <a:t>,</a:t>
            </a:r>
            <a:r>
              <a:rPr lang="he-IL" dirty="0" smtClean="0">
                <a:latin typeface="Bookman Old Style" pitchFamily="18" charset="0"/>
              </a:rPr>
              <a:t> </a:t>
            </a:r>
            <a:r>
              <a:rPr lang="es-ES" dirty="0" smtClean="0">
                <a:latin typeface="Bookman Old Style" pitchFamily="18" charset="0"/>
              </a:rPr>
              <a:t>permaneciera con vida. </a:t>
            </a:r>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n-US" b="1" i="1" dirty="0" err="1" smtClean="0">
                <a:latin typeface="Bookman Old Style" pitchFamily="18" charset="0"/>
              </a:rPr>
              <a:t>Nesham</a:t>
            </a:r>
            <a:r>
              <a:rPr lang="es-ES" b="1" i="1" dirty="0" smtClean="0">
                <a:latin typeface="Bookman Old Style" pitchFamily="18" charset="0"/>
              </a:rPr>
              <a:t>á</a:t>
            </a:r>
            <a:r>
              <a:rPr lang="en-US" b="1" i="1" dirty="0" smtClean="0">
                <a:latin typeface="Bookman Old Style" pitchFamily="18" charset="0"/>
              </a:rPr>
              <a:t>h</a:t>
            </a:r>
          </a:p>
          <a:p>
            <a:pPr>
              <a:buNone/>
            </a:pPr>
            <a:r>
              <a:rPr lang="es-ES" dirty="0" smtClean="0">
                <a:latin typeface="Bookman Old Style" pitchFamily="18" charset="0"/>
              </a:rPr>
              <a:t>El nivel más alto del alma, el más cercano a Dios, y el "yo" que habita el cuerpo. Es un alma intelectual, asociada con el "aire" y la mente.</a:t>
            </a:r>
          </a:p>
          <a:p>
            <a:pPr>
              <a:buNone/>
            </a:pPr>
            <a:r>
              <a:rPr lang="es-ES" dirty="0" smtClean="0">
                <a:latin typeface="Bookman Old Style" pitchFamily="18" charset="0"/>
              </a:rPr>
              <a:t>Neshama no es innata, pero puede alcanzarse a través de las acciones e intenciones de una persona.</a:t>
            </a:r>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b="1" i="1" dirty="0" smtClean="0">
                <a:latin typeface="Bookman Old Style" pitchFamily="18" charset="0"/>
              </a:rPr>
              <a:t>Néfesh</a:t>
            </a:r>
          </a:p>
          <a:p>
            <a:pPr>
              <a:buNone/>
            </a:pPr>
            <a:r>
              <a:rPr lang="es-ES" dirty="0" smtClean="0">
                <a:latin typeface="Bookman Old Style" pitchFamily="18" charset="0"/>
              </a:rPr>
              <a:t>El primer componente del alma, presente en cada persona desde el nacimiento.</a:t>
            </a:r>
          </a:p>
          <a:p>
            <a:pPr>
              <a:buNone/>
            </a:pPr>
            <a:r>
              <a:rPr lang="es-ES" dirty="0" smtClean="0">
                <a:latin typeface="Bookman Old Style" pitchFamily="18" charset="0"/>
              </a:rPr>
              <a:t>Es un alma carnal, asociada a la "tierra" y al cuerpo.</a:t>
            </a:r>
          </a:p>
          <a:p>
            <a:pPr>
              <a:buNone/>
            </a:pPr>
            <a:r>
              <a:rPr lang="es-ES" dirty="0" smtClean="0">
                <a:latin typeface="Bookman Old Style" pitchFamily="18" charset="0"/>
              </a:rPr>
              <a:t>Nefesh es la fuente de la naturaleza física y psicológica de una persona y proviene directamente de Dios.</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Teniendo en cuenta todo esto, es decir, la fuerza de estos cananeos, vistos como posibles obstáculos para el cumplimiento de su misión, los espías tuvieron que despojarse por completo de cualquier preocupación terrenal residual si querían tener la oportunidad de cumplir su misión. misión con éxito.</a:t>
            </a:r>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sz="2800" dirty="0" smtClean="0">
                <a:latin typeface="Bookman Old Style" pitchFamily="18" charset="0"/>
              </a:rPr>
              <a:t>El hecho de que Rahab, casi 40 años después, tuviera que “esconder” a Caleb, es una prueba de que no había logrado despojarse completamente de las preocupaciones terrenales a la hora de cumplir los mandamientos de Di-s. </a:t>
            </a:r>
          </a:p>
          <a:p>
            <a:pPr>
              <a:buNone/>
            </a:pPr>
            <a:r>
              <a:rPr lang="es-ES" sz="2800" dirty="0" smtClean="0">
                <a:latin typeface="Bookman Old Style" pitchFamily="18" charset="0"/>
              </a:rPr>
              <a:t>En cualquier caso, vemos que Rashi ya alude a la absoluta determinación necesaria para servir a nuestro Creador de manera óptima.‎</a:t>
            </a:r>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Rabí Shimon ben Elazar dice: Conduciéndote como sordomudo podrás determinar su conducta.</a:t>
            </a:r>
          </a:p>
          <a:p>
            <a:pPr>
              <a:buNone/>
            </a:pPr>
            <a:r>
              <a:rPr lang="es-ES" dirty="0" smtClean="0">
                <a:latin typeface="Bookman Old Style" pitchFamily="18" charset="0"/>
              </a:rPr>
              <a:t>“Y los moradores de las plantas” (I Crónicas 4:23), pues eran expertos en plantar, en base a lo que se dice: “Cortaron de allí un sarmiento de vid” (Números 13:23). </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“Y una cerca” (I Crónicas 4:23), mientras ella [Rahab] los escondía detrás de la cerca, como está escrito: “Ella les dijo: Id a la montaña” (Josué 2:16).</a:t>
            </a:r>
          </a:p>
          <a:p>
            <a:pPr>
              <a:buNone/>
            </a:pPr>
            <a:r>
              <a:rPr lang="es-ES" dirty="0" smtClean="0">
                <a:latin typeface="Bookman Old Style" pitchFamily="18" charset="0"/>
              </a:rPr>
              <a:t>*Ella les aconsejó dónde esconderse de tal manera que quedaran ocultos como alguien que está detrás de una cerca.</a:t>
            </a: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7" name="Content Placeholder 6" descr="Rahab however, sensing her visitors were in danger, took them up to the roof and hid them. – Slide 10"/>
          <p:cNvPicPr>
            <a:picLocks noGrp="1"/>
          </p:cNvPicPr>
          <p:nvPr>
            <p:ph idx="1"/>
          </p:nvPr>
        </p:nvPicPr>
        <p:blipFill>
          <a:blip r:embed="rId4" cstate="print"/>
          <a:srcRect/>
          <a:stretch>
            <a:fillRect/>
          </a:stretch>
        </p:blipFill>
        <p:spPr bwMode="auto">
          <a:xfrm>
            <a:off x="457200" y="1371600"/>
            <a:ext cx="8001000" cy="4876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Algunos dicen que el Espíritu Divino descansó sobre ella antes de que Israel entrara a la Tierra. </a:t>
            </a:r>
          </a:p>
          <a:p>
            <a:pPr>
              <a:buNone/>
            </a:pPr>
            <a:r>
              <a:rPr lang="es-ES" dirty="0" smtClean="0">
                <a:latin typeface="Bookman Old Style" pitchFamily="18" charset="0"/>
              </a:rPr>
              <a:t>¿Cómo supo que regresarían en tres días? </a:t>
            </a:r>
          </a:p>
          <a:p>
            <a:pPr>
              <a:buNone/>
            </a:pPr>
            <a:r>
              <a:rPr lang="es-ES" dirty="0" smtClean="0">
                <a:latin typeface="Bookman Old Style" pitchFamily="18" charset="0"/>
              </a:rPr>
              <a:t>De aquí [se puede derivar que] el Espíritu Divino reposó sobre ella. </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buNone/>
            </a:pPr>
            <a:r>
              <a:rPr lang="es-ES" dirty="0" smtClean="0">
                <a:latin typeface="Bookman Old Style" pitchFamily="18" charset="0"/>
              </a:rPr>
              <a:t>“Habitaron allí con el rey a su servicio” (I Crónicas 4:23) – de aquí dijeron: Diez sacerdotes, profetas, surgieron de Rahab la prostituta: Jeremías, Ḥilkiyá, Serayá, Maḥseyá, Ḥanamel; Shalum, Baruk, Neriyá, Ezequiel, Buzi. Algunos dicen: Hulda la profetisa también estaba entre los descendientes de Rahab la prostituta.</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b="1" dirty="0" smtClean="0">
                <a:solidFill>
                  <a:srgbClr val="FF0000"/>
                </a:solidFill>
                <a:latin typeface="Bookman Old Style" pitchFamily="18" charset="0"/>
              </a:rPr>
              <a:t>NO ALIMENTE FUEGOS FALSOS</a:t>
            </a:r>
          </a:p>
          <a:p>
            <a:r>
              <a:rPr lang="es-ES" sz="2400" dirty="0" smtClean="0">
                <a:latin typeface="Bookman Old Style" pitchFamily="18" charset="0"/>
              </a:rPr>
              <a:t>Basado en comentarios del R. Eliyahu Safrán</a:t>
            </a:r>
          </a:p>
          <a:p>
            <a:r>
              <a:rPr lang="es-ES" dirty="0" smtClean="0">
                <a:latin typeface="Bookman Old Style" pitchFamily="18" charset="0"/>
              </a:rPr>
              <a:t>De los doce meraglim enviados para explorar la Tierra Prometida, solo Yehoshúa y Caleb escaparon del pecado imperdonable de menospreciar la tierra prometida por Dios mismo. </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No sería irrazonable medir su rectitud y sus méritos por igual, ambos fieles, pero el Jáfetz Jaim nota diferencias reales en la forma y el enfoque entre los dos.</a:t>
            </a:r>
          </a:p>
          <a:p>
            <a:r>
              <a:rPr lang="es-ES" dirty="0" smtClean="0">
                <a:latin typeface="Bookman Old Style" pitchFamily="18" charset="0"/>
              </a:rPr>
              <a:t>Lo más obvio, Moshé cambió el nombre de Yehoshúa. “Moshé llamó a Oseas hijo de Nun, ‘Yehoshúa’” </a:t>
            </a:r>
            <a:r>
              <a:rPr lang="es-ES" sz="2000" b="1" dirty="0" smtClean="0">
                <a:latin typeface="Bookman Old Style" pitchFamily="18" charset="0"/>
              </a:rPr>
              <a:t>(13:16) </a:t>
            </a:r>
            <a:endParaRPr lang="es-ES"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sz="3000" dirty="0" smtClean="0">
                <a:latin typeface="Bookman Old Style" pitchFamily="18" charset="0"/>
              </a:rPr>
              <a:t>¿Por qué? Rashí entiende el cambio de nombre como una forma de oración. Yah Yoshia-</a:t>
            </a:r>
            <a:r>
              <a:rPr lang="es-ES" sz="3000" dirty="0" err="1" smtClean="0">
                <a:latin typeface="Bookman Old Style" pitchFamily="18" charset="0"/>
              </a:rPr>
              <a:t>Ha.</a:t>
            </a:r>
            <a:r>
              <a:rPr lang="es-ES" sz="3000" dirty="0" smtClean="0">
                <a:latin typeface="Bookman Old Style" pitchFamily="18" charset="0"/>
              </a:rPr>
              <a:t> “Que Hashem te salve”. </a:t>
            </a:r>
          </a:p>
          <a:p>
            <a:r>
              <a:rPr lang="es-ES" sz="3000" dirty="0" smtClean="0">
                <a:latin typeface="Bookman Old Style" pitchFamily="18" charset="0"/>
              </a:rPr>
              <a:t>¿Salvarte? ¿De qué? ¡De la trama de los meraglim! Moshé sospechó que la misión de meraglim terminaría trágicamente, pero les permitió ir porque ese era su deseo. </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Aun así, oró fervientemente por su discípulo más querido y comprometido, Yehoshúa. </a:t>
            </a:r>
          </a:p>
          <a:p>
            <a:r>
              <a:rPr lang="es-ES" dirty="0" smtClean="0">
                <a:latin typeface="Bookman Old Style" pitchFamily="18" charset="0"/>
              </a:rPr>
              <a:t>¡Pero hubo dos que permanecieron fieles! ¿Por qué Moshé solo oró por uno?</a:t>
            </a:r>
          </a:p>
          <a:p>
            <a:r>
              <a:rPr lang="es-ES" dirty="0" smtClean="0">
                <a:latin typeface="Bookman Old Style" pitchFamily="18" charset="0"/>
              </a:rPr>
              <a:t>Aquí, llegamos al corazón de la percepción de Jáfetz Jaim. </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Leemos que, a diferencia de Moshé que oró por Yehoshúa, Caleb oró por sí mismo. Vayavó ad Hebrón – “Y llegó a Hebrón”. </a:t>
            </a:r>
            <a:r>
              <a:rPr lang="es-ES" sz="2000" b="1" dirty="0" smtClean="0">
                <a:latin typeface="Bookman Old Style" pitchFamily="18" charset="0"/>
              </a:rPr>
              <a:t>(13:22). </a:t>
            </a:r>
            <a:r>
              <a:rPr lang="es-ES" dirty="0" smtClean="0">
                <a:latin typeface="Bookman Old Style" pitchFamily="18" charset="0"/>
              </a:rPr>
              <a:t>La forma singular sugiere que solo uno fue a Jevrón; que solo Caleb fue a orar en Mearat HaMacpelá, la Tumba de los Patriarcas, y pidió ser librado de la conspiración.</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sz="3100" dirty="0" smtClean="0">
                <a:latin typeface="Bookman Old Style" pitchFamily="18" charset="0"/>
              </a:rPr>
              <a:t>El Jáfetz Jaim pregunta: “¿Qué pasa con Yehoshúa? ¿Por qué no se unió a su javruta en oración?” </a:t>
            </a:r>
          </a:p>
          <a:p>
            <a:r>
              <a:rPr lang="es-ES" sz="3100" dirty="0" smtClean="0">
                <a:latin typeface="Bookman Old Style" pitchFamily="18" charset="0"/>
              </a:rPr>
              <a:t>Y qué, se pregunta, tiene esto que ver con el pasuk al final de este trágico episodio – </a:t>
            </a:r>
            <a:r>
              <a:rPr lang="es-ES" sz="3100" b="1" i="1" dirty="0" smtClean="0">
                <a:latin typeface="Bookman Old Style" pitchFamily="18" charset="0"/>
              </a:rPr>
              <a:t>ve'avdi Caleb </a:t>
            </a:r>
            <a:r>
              <a:rPr lang="es-ES" sz="3100" dirty="0" smtClean="0">
                <a:latin typeface="Bookman Old Style" pitchFamily="18" charset="0"/>
              </a:rPr>
              <a:t>– “Pero mi siervo Caleb, porque un espíritu diferente estaba con él y me siguió de todo corazón…” </a:t>
            </a:r>
            <a:r>
              <a:rPr lang="es-ES" sz="2000" b="1" dirty="0" smtClean="0">
                <a:latin typeface="Bookman Old Style" pitchFamily="18" charset="0"/>
              </a:rPr>
              <a:t>(14:24)</a:t>
            </a:r>
            <a:endParaRPr lang="es-ES" sz="3100"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¿Dónde está la mención de Yehoshúa?</a:t>
            </a:r>
          </a:p>
          <a:p>
            <a:r>
              <a:rPr lang="es-ES" dirty="0" smtClean="0">
                <a:latin typeface="Bookman Old Style" pitchFamily="18" charset="0"/>
              </a:rPr>
              <a:t>Vivimos en una época de pasiones ardientes. </a:t>
            </a:r>
          </a:p>
          <a:p>
            <a:r>
              <a:rPr lang="es-ES" dirty="0" smtClean="0">
                <a:latin typeface="Bookman Old Style" pitchFamily="18" charset="0"/>
              </a:rPr>
              <a:t>La pregunta siempre es, ¿esas pasiones arden por la justicia y por Dios, o arden por algo más?</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sz="3000" dirty="0" smtClean="0">
                <a:latin typeface="Bookman Old Style" pitchFamily="18" charset="0"/>
              </a:rPr>
              <a:t>El Jáfetz Jaim explica que hay dos enfoques para aquellos que se oponen a Dios, Su Torá y la tradición. </a:t>
            </a:r>
          </a:p>
          <a:p>
            <a:r>
              <a:rPr lang="es-ES" sz="3000" dirty="0" smtClean="0">
                <a:latin typeface="Bookman Old Style" pitchFamily="18" charset="0"/>
              </a:rPr>
              <a:t>Uno, oponerse directamente, argumentando en voz alta contra las ideas falsas y desmintiéndolas una por una o, de dos en dos, permanecer reservado inicialmente, para no llamar la atención </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sz="2800" dirty="0" smtClean="0">
                <a:latin typeface="Bookman Old Style" pitchFamily="18" charset="0"/>
              </a:rPr>
              <a:t>y luego, cuando sea el momento adecuado, cuando sus oyentes estén listos para el mensaje que ellos han sido engañado por “falsos profetas”, hablar con honestidad y respeto.</a:t>
            </a:r>
          </a:p>
          <a:p>
            <a:r>
              <a:rPr lang="es-ES" sz="2800" dirty="0" smtClean="0">
                <a:latin typeface="Bookman Old Style" pitchFamily="18" charset="0"/>
              </a:rPr>
              <a:t>Cada enfoque tiene ventajas y desventajas.“Esperar el momento oportuno” está lleno de peligros porque da tiempo a las ideas falsas para asentarse y afianzarse. </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Ciertamente, entendemos ese peligro hoy en día, con plataformas de redes sociales y noticias por cable sin parar que arrojan falsedades. </a:t>
            </a:r>
          </a:p>
          <a:p>
            <a:r>
              <a:rPr lang="es-ES" dirty="0" smtClean="0">
                <a:latin typeface="Bookman Old Style" pitchFamily="18" charset="0"/>
              </a:rPr>
              <a:t>¿Cuándo es el momento adecuado para responder? </a:t>
            </a:r>
          </a:p>
          <a:p>
            <a:r>
              <a:rPr lang="es-ES" dirty="0" smtClean="0">
                <a:latin typeface="Bookman Old Style" pitchFamily="18" charset="0"/>
              </a:rPr>
              <a:t>¿Hay alguna vez un momento adecuado? </a:t>
            </a: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El único beneficio seguro de permanecer en silencio es que te salvas del peligro físico. </a:t>
            </a:r>
          </a:p>
          <a:p>
            <a:r>
              <a:rPr lang="es-ES" dirty="0" smtClean="0">
                <a:latin typeface="Bookman Old Style" pitchFamily="18" charset="0"/>
              </a:rPr>
              <a:t>Con su posición real desconocida, usted no es un objetivo.</a:t>
            </a:r>
          </a:p>
          <a:p>
            <a:r>
              <a:rPr lang="es-ES" dirty="0" smtClean="0">
                <a:latin typeface="Bookman Old Style" pitchFamily="18" charset="0"/>
              </a:rPr>
              <a:t>El que ataca de inmediato no permite que se hiervan a fuego lento las falsedades. </a:t>
            </a: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Su propia posición se entiende claramente. Sin embargo, podría ponerse en peligro: para su sustento, su posición social, incluso su bienestar físico. ¡Después de todo, aquellos que presentan mentiras como verdades tienen poca paciencia con los verdaderos que dicen la verdad!</a:t>
            </a:r>
          </a:p>
          <a:p>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sz="3000" dirty="0" smtClean="0">
                <a:latin typeface="Bookman Old Style" pitchFamily="18" charset="0"/>
              </a:rPr>
              <a:t>Moshé Rabeinu entendió las neshamot de Yehoshúa y Caleb y conocía bien los peligros que enfrentaba cada uno. </a:t>
            </a:r>
          </a:p>
          <a:p>
            <a:r>
              <a:rPr lang="es-ES" sz="3000" dirty="0" smtClean="0">
                <a:latin typeface="Bookman Old Style" pitchFamily="18" charset="0"/>
              </a:rPr>
              <a:t>Sabía que cuando los espías se reunieran durante la misión, Caleb permanecería en silencio para conocer la plenitud de sus estratagemas y poder defender mejor a Moshé más tarde. </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Sin embargo, Yehoshúa ciertamente hablaría y se opondría a los espías, lo que lo pondría en peligro inmediato.</a:t>
            </a:r>
          </a:p>
          <a:p>
            <a:r>
              <a:rPr lang="es-ES" dirty="0" smtClean="0">
                <a:latin typeface="Bookman Old Style" pitchFamily="18" charset="0"/>
              </a:rPr>
              <a:t>Necesitaba las oraciones de Moshé. Caleb no lo hizo.</a:t>
            </a:r>
          </a:p>
          <a:p>
            <a:r>
              <a:rPr lang="es-ES" dirty="0" smtClean="0">
                <a:latin typeface="Bookman Old Style" pitchFamily="18" charset="0"/>
              </a:rPr>
              <a:t>Es justo preguntar: ¿Por qué necesitaban oraciones? Después de todo, ambos estaban firmes en su fe.</a:t>
            </a:r>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Al responder, el rabino Dr. Abraham J. Twersky cita a R 'Simcha Zisel de Kelm, quien dice que esto enseña que incluso el más grande tzadik no debe confiarse demasiado en un ambiente pecaminoso. </a:t>
            </a:r>
          </a:p>
          <a:p>
            <a:r>
              <a:rPr lang="es-ES" dirty="0" smtClean="0">
                <a:latin typeface="Bookman Old Style" pitchFamily="18" charset="0"/>
              </a:rPr>
              <a:t>Recuerde, los otros diez espías eran </a:t>
            </a:r>
            <a:r>
              <a:rPr lang="es-ES" b="1" i="1" dirty="0" smtClean="0">
                <a:latin typeface="Bookman Old Style" pitchFamily="18" charset="0"/>
              </a:rPr>
              <a:t>anashim</a:t>
            </a:r>
            <a:r>
              <a:rPr lang="es-ES" dirty="0" smtClean="0">
                <a:latin typeface="Bookman Old Style" pitchFamily="18" charset="0"/>
              </a:rPr>
              <a:t> – hombres de estatura. </a:t>
            </a:r>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sz="2900" dirty="0" smtClean="0">
                <a:latin typeface="Bookman Old Style" pitchFamily="18" charset="0"/>
              </a:rPr>
              <a:t>Sin embargo, mira dónde terminaron.</a:t>
            </a:r>
          </a:p>
          <a:p>
            <a:r>
              <a:rPr lang="es-ES" sz="2900" dirty="0" smtClean="0">
                <a:latin typeface="Bookman Old Style" pitchFamily="18" charset="0"/>
              </a:rPr>
              <a:t>Todos conocemos a muchos que han comenzado en ambientes observantes y comprometidos con la Torá y se han desviado como resultado de su ambiente. Sabemos que nunca puede haber suficientes oraciones para protegernos a nosotros mismos, a nuestros hijos y nietos de los “espías” que nos rodean.</a:t>
            </a:r>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Moshé sabía que Yehoshúa nunca podría tolerar la falsedad, ni siquiera por un momento.</a:t>
            </a:r>
          </a:p>
          <a:p>
            <a:r>
              <a:rPr lang="es-ES" dirty="0" smtClean="0">
                <a:latin typeface="Bookman Old Style" pitchFamily="18" charset="0"/>
              </a:rPr>
              <a:t>Inmediatamente y enérgicamente se opondría a cualquiera que dijera tales cosas. Moshé también sabía que tal reacción pondría su vida en peligro. </a:t>
            </a: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sz="3000" dirty="0" smtClean="0">
                <a:latin typeface="Bookman Old Style" pitchFamily="18" charset="0"/>
              </a:rPr>
              <a:t>Por lo tanto, oró para que ningún daño le sucediera con el meraglim.</a:t>
            </a:r>
          </a:p>
          <a:p>
            <a:r>
              <a:rPr lang="es-ES" sz="3000" dirty="0" smtClean="0">
                <a:latin typeface="Bookman Old Style" pitchFamily="18" charset="0"/>
              </a:rPr>
              <a:t>Caleb, sin embargo, poseía un “espíritu diferente”. </a:t>
            </a:r>
          </a:p>
          <a:p>
            <a:r>
              <a:rPr lang="es-ES" sz="3000" dirty="0" smtClean="0">
                <a:latin typeface="Bookman Old Style" pitchFamily="18" charset="0"/>
              </a:rPr>
              <a:t>Podía "recostarse", esperando su momento. Por lo tanto, no estaba en peligro físico inmediato. Aun así, necesitaba protegerse contra las falsedades. </a:t>
            </a:r>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Lo hizo con su oración.</a:t>
            </a:r>
          </a:p>
          <a:p>
            <a:r>
              <a:rPr lang="es-ES" dirty="0" smtClean="0">
                <a:latin typeface="Bookman Old Style" pitchFamily="18" charset="0"/>
              </a:rPr>
              <a:t>Al hacerlo, proporciona un modelo vital para nuestros tiempos. </a:t>
            </a:r>
          </a:p>
          <a:p>
            <a:r>
              <a:rPr lang="es-ES" dirty="0" smtClean="0">
                <a:latin typeface="Bookman Old Style" pitchFamily="18" charset="0"/>
              </a:rPr>
              <a:t>A pesar de los diversos "muros" que erigimos para protegernos a nosotros mismos y a nuestros seres queridos de la influencia del exterior: </a:t>
            </a: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las comunidades en las que participamos, las yeshivot que apoyamos, los controles parentales que colocamos en nuestras computadoras, en los teléfonos de nuestros hijos, los "espías '” la presencia y la influencia es constante.</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sz="2800" dirty="0" smtClean="0">
                <a:latin typeface="Bookman Old Style" pitchFamily="18" charset="0"/>
              </a:rPr>
              <a:t>Debemos recurrir a la oración para protegerlos a ellos y a nosotros mismos de las mentiras y la suciedad que se arremolinan a nuestro alrededor todos los días.</a:t>
            </a:r>
          </a:p>
          <a:p>
            <a:r>
              <a:rPr lang="es-ES" sz="2800" dirty="0" smtClean="0">
                <a:latin typeface="Bookman Old Style" pitchFamily="18" charset="0"/>
              </a:rPr>
              <a:t>Al igual que Yehoshúa y Caleb, cada uno de nosotros enfrenta desafíos individual y colectivamente, desafíos a nuestra fe, nuestra </a:t>
            </a:r>
            <a:r>
              <a:rPr lang="es-ES" sz="2800" i="1" dirty="0" smtClean="0">
                <a:latin typeface="Bookman Old Style" pitchFamily="18" charset="0"/>
              </a:rPr>
              <a:t>hashkafáh –</a:t>
            </a:r>
            <a:r>
              <a:rPr lang="es-ES" sz="2800" dirty="0" smtClean="0">
                <a:latin typeface="Bookman Old Style" pitchFamily="18" charset="0"/>
              </a:rPr>
              <a:t>perspectiva, nuestro </a:t>
            </a:r>
            <a:r>
              <a:rPr lang="es-ES" sz="2800" i="1" dirty="0" smtClean="0">
                <a:latin typeface="Bookman Old Style" pitchFamily="18" charset="0"/>
              </a:rPr>
              <a:t>dérej</a:t>
            </a:r>
            <a:r>
              <a:rPr lang="es-ES" sz="2800" dirty="0" smtClean="0">
                <a:latin typeface="Bookman Old Style" pitchFamily="18" charset="0"/>
              </a:rPr>
              <a:t> -camino. </a:t>
            </a: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Escuchamos, vemos, leemos, olemos estos desafíos todos los días. Son desafíos a nuestra práctica, nuestra observancia, nuestra fe y comunidad. Cada vez que usamos nuestros teléfonos o nuestras computadoras, ¡somos vulnerables a los “espías!” ¡Después de todo, no se llama "spyware" por nada!</a:t>
            </a:r>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Nuestro conflicto es cuál es la mejor manera de hacer frente a estos desafíos. ¿Nos comportamos como Yehoshúa y nos enojamos directamente contra ellos o actuamos como Caleb y “montamos la ola”, esperando nuestro momento hasta que sea el momento adecuado para confrontarlos directamente?</a:t>
            </a:r>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La verdad es que la respuesta es que nadie sirve para todos.</a:t>
            </a:r>
          </a:p>
          <a:p>
            <a:r>
              <a:rPr lang="es-ES" dirty="0" smtClean="0">
                <a:latin typeface="Bookman Old Style" pitchFamily="18" charset="0"/>
              </a:rPr>
              <a:t>Rav Itzel Volozhiner, Rosh Yeshiva de la famosa Volozhin Yeshiva, brindaría orientación individual y </a:t>
            </a:r>
            <a:r>
              <a:rPr lang="es-ES" b="1" i="1" dirty="0" smtClean="0">
                <a:latin typeface="Bookman Old Style" pitchFamily="18" charset="0"/>
              </a:rPr>
              <a:t>hadrajá –</a:t>
            </a:r>
            <a:r>
              <a:rPr lang="es-ES" dirty="0" smtClean="0">
                <a:latin typeface="Bookman Old Style" pitchFamily="18" charset="0"/>
              </a:rPr>
              <a:t>formación, a cada estudiante que dejara la ieshivá por puestos rabínicos.</a:t>
            </a: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Un estudiante, Rav Mordechai Yaffe, se dirigía a una comunidad con elementos y niveles de observancia mixtos.</a:t>
            </a:r>
          </a:p>
          <a:p>
            <a:r>
              <a:rPr lang="es-ES" dirty="0" smtClean="0">
                <a:latin typeface="Bookman Old Style" pitchFamily="18" charset="0"/>
              </a:rPr>
              <a:t>La orientación que recibió es relevante para nuestra propia comunidad judía contemporánea, desafiada y desafiante.</a:t>
            </a:r>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Rav Itzel le aconsejó: Recuerda la plaga de </a:t>
            </a:r>
            <a:r>
              <a:rPr lang="es-ES" b="1" i="1" dirty="0" smtClean="0">
                <a:latin typeface="Bookman Old Style" pitchFamily="18" charset="0"/>
              </a:rPr>
              <a:t>Tzefardea</a:t>
            </a:r>
            <a:r>
              <a:rPr lang="es-ES" dirty="0" smtClean="0">
                <a:latin typeface="Bookman Old Style" pitchFamily="18" charset="0"/>
              </a:rPr>
              <a:t> (ranas) en Egipto.</a:t>
            </a:r>
          </a:p>
          <a:p>
            <a:r>
              <a:rPr lang="es-ES" dirty="0" smtClean="0">
                <a:latin typeface="Bookman Old Style" pitchFamily="18" charset="0"/>
              </a:rPr>
              <a:t>Chazal nos dice que la plaga comenzó con una rana grande que salió del Nilo, “…y la rana ascendió” (Shemot 8:2). </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Rashí, citando el Midrash, nos dice que salió una rana, y luego los egipcios la golpearon una y otra vez, hasta que se dividió en enjambres de ranas, inundando toda la tierra.</a:t>
            </a:r>
          </a:p>
          <a:p>
            <a:r>
              <a:rPr lang="es-ES" dirty="0" smtClean="0">
                <a:latin typeface="Bookman Old Style" pitchFamily="18" charset="0"/>
              </a:rPr>
              <a:t>¿Qué hubiera pasado, pregunta, si los egipcios no la hubieran golpeado?</a:t>
            </a:r>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Nada.</a:t>
            </a:r>
          </a:p>
          <a:p>
            <a:r>
              <a:rPr lang="es-ES" dirty="0" smtClean="0">
                <a:latin typeface="Bookman Old Style" pitchFamily="18" charset="0"/>
              </a:rPr>
              <a:t>Si no hubieran atacado, esa única rana habría seguido siendo una rana pobre y solitaria. </a:t>
            </a:r>
          </a:p>
          <a:p>
            <a:r>
              <a:rPr lang="es-ES" dirty="0" smtClean="0">
                <a:latin typeface="Bookman Old Style" pitchFamily="18" charset="0"/>
              </a:rPr>
              <a:t>Pero debido a que la golpearon, se multiplicó una y otra vez hasta que estuvo fuera de control.</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Hacer referencia a esta plaga proporcionó el consejo que el sabio Gaón Rav Itzel Volozhiner le dio a su alumno: superar los desafíos no siempre se logra mejor mediante el debate y el ataque públicos. </a:t>
            </a:r>
          </a:p>
          <a:p>
            <a:r>
              <a:rPr lang="es-ES" dirty="0" smtClean="0">
                <a:latin typeface="Bookman Old Style" pitchFamily="18" charset="0"/>
              </a:rPr>
              <a:t>A veces, tal enfoque solo crea más "ranas". </a:t>
            </a: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Al atacar, un desafío débil puede transformarse en uno implacable e insidioso. </a:t>
            </a:r>
          </a:p>
          <a:p>
            <a:r>
              <a:rPr lang="es-ES" dirty="0" smtClean="0">
                <a:latin typeface="Bookman Old Style" pitchFamily="18" charset="0"/>
              </a:rPr>
              <a:t>Después de todo, no es el </a:t>
            </a:r>
            <a:r>
              <a:rPr lang="es-ES" dirty="0" err="1" smtClean="0">
                <a:latin typeface="Bookman Old Style" pitchFamily="18" charset="0"/>
              </a:rPr>
              <a:t>tuit</a:t>
            </a:r>
            <a:r>
              <a:rPr lang="es-ES" dirty="0" smtClean="0">
                <a:latin typeface="Bookman Old Style" pitchFamily="18" charset="0"/>
              </a:rPr>
              <a:t> tonto, infantil o malvado el que daña. Son los </a:t>
            </a:r>
            <a:r>
              <a:rPr lang="es-ES" dirty="0" err="1" smtClean="0">
                <a:latin typeface="Bookman Old Style" pitchFamily="18" charset="0"/>
              </a:rPr>
              <a:t>retweets</a:t>
            </a:r>
            <a:r>
              <a:rPr lang="es-ES" dirty="0" smtClean="0">
                <a:latin typeface="Bookman Old Style" pitchFamily="18" charset="0"/>
              </a:rPr>
              <a:t>, los "me gusta" interminables, la metástasis viral en las redes sociales lo que causa más dolor.</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sz="3000" dirty="0" smtClean="0">
                <a:latin typeface="Bookman Old Style" pitchFamily="18" charset="0"/>
              </a:rPr>
              <a:t>Vivimos en una era absurda en la que las personas pueden ser, y a menudo lo son, famosas por ser famosas. </a:t>
            </a:r>
          </a:p>
          <a:p>
            <a:r>
              <a:rPr lang="es-ES" sz="3000" dirty="0" smtClean="0">
                <a:latin typeface="Bookman Old Style" pitchFamily="18" charset="0"/>
              </a:rPr>
              <a:t>Imagínese lo que les sucedería a estos individuos si no se les prestara atención; su fama se disiparía como una niebla. Serían simplemente personas, ni más ni menos que cualquier otra persona.</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sz="3000" dirty="0" smtClean="0">
                <a:latin typeface="Bookman Old Style" pitchFamily="18" charset="0"/>
              </a:rPr>
              <a:t>Entonces, la sabiduría es que a veces es mejor simplemente dejar que el desafío se agote.</a:t>
            </a:r>
          </a:p>
          <a:p>
            <a:r>
              <a:rPr lang="es-ES" sz="3000" dirty="0" smtClean="0">
                <a:latin typeface="Bookman Old Style" pitchFamily="18" charset="0"/>
              </a:rPr>
              <a:t>Si un desafío requiere confrontación, es muy sabio esperar el momento exacto y correcto. </a:t>
            </a:r>
          </a:p>
          <a:p>
            <a:r>
              <a:rPr lang="es-ES" sz="3000" dirty="0" smtClean="0">
                <a:latin typeface="Bookman Old Style" pitchFamily="18" charset="0"/>
              </a:rPr>
              <a:t>¡David no habría derribado a Goliat si hubiera arrojado su piedra demasiado pronto! </a:t>
            </a:r>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Sí, hay ocasiones en las que debe producirse una respuesta inmediata y contundente. </a:t>
            </a:r>
          </a:p>
          <a:p>
            <a:r>
              <a:rPr lang="es-ES" dirty="0" smtClean="0">
                <a:latin typeface="Bookman Old Style" pitchFamily="18" charset="0"/>
              </a:rPr>
              <a:t>Esta es la eterna lección de Pinjas, cuya pasión fue bendecida por Dios mismo. Aún así, recordemos que en la respuesta de Dios, Él le dio a Pinjas un pacto de paz.</a:t>
            </a:r>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p>
          <a:p>
            <a:r>
              <a:rPr lang="es-ES" dirty="0" smtClean="0">
                <a:latin typeface="Bookman Old Style" pitchFamily="18" charset="0"/>
              </a:rPr>
              <a:t>Pasión y paz.</a:t>
            </a:r>
          </a:p>
          <a:p>
            <a:r>
              <a:rPr lang="es-ES" dirty="0" smtClean="0">
                <a:latin typeface="Bookman Old Style" pitchFamily="18" charset="0"/>
              </a:rPr>
              <a:t>Si tan solo fuéramos lo suficientemente sabios para saber cuándo y cómo usar estos dones únicos, cuándo nuestra pasión y rectitud necesitan que se les dé voz, y cuándo somos más sabios para observar y esperar.</a:t>
            </a: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2800" b="1" dirty="0" smtClean="0">
                <a:solidFill>
                  <a:srgbClr val="FF0000"/>
                </a:solidFill>
                <a:latin typeface="Bookman Old Style" pitchFamily="18" charset="0"/>
              </a:rPr>
              <a:t>El pecado de los espías ¿Qué hicieron mal exactamente los espías?</a:t>
            </a:r>
          </a:p>
          <a:p>
            <a:r>
              <a:rPr lang="es-ES" sz="2800" dirty="0" smtClean="0">
                <a:latin typeface="Bookman Old Style" pitchFamily="18" charset="0"/>
              </a:rPr>
              <a:t>Basado en comentarios del R. Cantor </a:t>
            </a:r>
            <a:r>
              <a:rPr lang="es-ES" sz="2800" dirty="0" err="1" smtClean="0">
                <a:latin typeface="Bookman Old Style" pitchFamily="18" charset="0"/>
              </a:rPr>
              <a:t>Jose</a:t>
            </a:r>
            <a:r>
              <a:rPr lang="es-ES" sz="2800" dirty="0" smtClean="0">
                <a:latin typeface="Bookman Old Style" pitchFamily="18" charset="0"/>
              </a:rPr>
              <a:t> </a:t>
            </a:r>
            <a:r>
              <a:rPr lang="es-ES" sz="2800" dirty="0" err="1" smtClean="0">
                <a:latin typeface="Bookman Old Style" pitchFamily="18" charset="0"/>
              </a:rPr>
              <a:t>Wolff</a:t>
            </a:r>
            <a:endParaRPr lang="es-ES" sz="2800" dirty="0" smtClean="0">
              <a:latin typeface="Bookman Old Style" pitchFamily="18" charset="0"/>
            </a:endParaRPr>
          </a:p>
          <a:p>
            <a:r>
              <a:rPr lang="es-ES" sz="2000" dirty="0" smtClean="0">
                <a:latin typeface="Bookman Old Style" pitchFamily="18" charset="0"/>
              </a:rPr>
              <a:t>Comentario sobre Parashat Sh'laj, Números 13: 1 - 15:41</a:t>
            </a:r>
          </a:p>
          <a:p>
            <a:r>
              <a:rPr lang="es-ES" sz="2800" dirty="0" smtClean="0">
                <a:latin typeface="Bookman Old Style" pitchFamily="18" charset="0"/>
              </a:rPr>
              <a:t>Cuando Moisés envía a los exploradores a inspeccionar la tierra de Canaán, les da una lista de cosas muy específicas para investigar. </a:t>
            </a: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000" dirty="0" smtClean="0">
                <a:latin typeface="Bookman Old Style" pitchFamily="18" charset="0"/>
              </a:rPr>
              <a:t>Él les acusa: “Vayan al Néguev y luego a la región montañosa, y vean qué tipo de país es. ¿Son las personas que la habitan fuertes o débiles, pocas o muchas? ¿El país en el que viven es bueno o malo? ¿Las ciudades en las que viven están abiertas o fortificadas? ¿El suelo es rico o pobre? ¿Está arbolado o no? " </a:t>
            </a:r>
            <a:r>
              <a:rPr lang="es-ES" sz="2000" b="1" dirty="0" smtClean="0">
                <a:latin typeface="Bookman Old Style" pitchFamily="18" charset="0"/>
              </a:rPr>
              <a:t>(13: 17-20).</a:t>
            </a:r>
            <a:endParaRPr lang="es-ES" sz="3000"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Doce emisarios salen y regresan después de cuarenta días, informando sobre lo que vieron en esta nueva tierra exótica. </a:t>
            </a:r>
          </a:p>
          <a:p>
            <a:r>
              <a:rPr lang="es-ES" dirty="0" smtClean="0">
                <a:latin typeface="Bookman Old Style" pitchFamily="18" charset="0"/>
              </a:rPr>
              <a:t>Todos menos dos de los exploradores son castigados más tarde; víctimas de una plaga, mueren en el desierto.</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Cual es su pecado? Según nuestra tradición, pecan al no confiar en la visión de Dios y al no tener fe: "¿Hasta cuándo me despreciará este pueblo, y hasta cuándo no tendrán fe en mí a pesar de todas las señales que he realizado en medio de ellos?" </a:t>
            </a:r>
            <a:r>
              <a:rPr lang="es-ES" sz="2000" b="1" dirty="0" smtClean="0">
                <a:latin typeface="Bookman Old Style" pitchFamily="18" charset="0"/>
              </a:rPr>
              <a:t>(14:11). </a:t>
            </a:r>
            <a:endParaRPr lang="es-ES"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Además, pecan porque “hicieron que toda la comunidad murmurara contra él [Moisés] difundiendo calumnias sobre la tierra” </a:t>
            </a:r>
            <a:r>
              <a:rPr lang="es-ES" sz="2000" b="1" dirty="0" smtClean="0">
                <a:latin typeface="Bookman Old Style" pitchFamily="18" charset="0"/>
              </a:rPr>
              <a:t>(14:36).</a:t>
            </a:r>
            <a:endParaRPr lang="es-ES" b="1" dirty="0" smtClean="0">
              <a:latin typeface="Bookman Old Style" pitchFamily="18" charset="0"/>
            </a:endParaRPr>
          </a:p>
          <a:p>
            <a:r>
              <a:rPr lang="es-ES" b="1" i="1" dirty="0" smtClean="0">
                <a:latin typeface="Bookman Old Style" pitchFamily="18" charset="0"/>
              </a:rPr>
              <a:t>La naturaleza de su pecado</a:t>
            </a:r>
          </a:p>
          <a:p>
            <a:r>
              <a:rPr lang="es-ES" dirty="0" smtClean="0">
                <a:latin typeface="Bookman Old Style" pitchFamily="18" charset="0"/>
              </a:rPr>
              <a:t>No solo cuestiono la naturaleza de su pecado, sino también el enfoque de Moisés hacia su misión. </a:t>
            </a: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Las instrucciones de Moisés dividen el mundo en categorías que ignoran los matices dentro de una realidad compleja. </a:t>
            </a:r>
          </a:p>
          <a:p>
            <a:r>
              <a:rPr lang="es-ES" dirty="0" smtClean="0">
                <a:latin typeface="Bookman Old Style" pitchFamily="18" charset="0"/>
              </a:rPr>
              <a:t>En lugar de hacer preguntas tan específicas, ¿qué pasaría si les hubiera dicho: “Cuando regreses, cuéntanos lo que ves. </a:t>
            </a:r>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¿Cómo viviste este nuevo lugar? ¿Cómo era la tierra? ¿Cómo estuvo la gente? </a:t>
            </a:r>
          </a:p>
          <a:p>
            <a:r>
              <a:rPr lang="es-ES" dirty="0" smtClean="0">
                <a:latin typeface="Bookman Old Style" pitchFamily="18" charset="0"/>
              </a:rPr>
              <a:t>Quizás este tipo de preguntas abiertas hubieran llevado a los exploradores a traer un informe diferente. </a:t>
            </a:r>
          </a:p>
        </p:txBody>
      </p:sp>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Al menos, este tipo de instrucciones podrían haberles dado más espacio para desarrollar sus propias historias de una manera menos dualista; los exploradores podrían haberse inspirado para traer una descripción diferente de lo que vieron.</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¿O es simplemente una cuestión de perspectiva? </a:t>
            </a:r>
          </a:p>
          <a:p>
            <a:r>
              <a:rPr lang="es-ES" dirty="0" smtClean="0">
                <a:latin typeface="Bookman Old Style" pitchFamily="18" charset="0"/>
              </a:rPr>
              <a:t>Después de todo, los 12 emisarios observan y experimentan las mismas cosas y, sin embargo, dos de ellos regresan con un relato que es completamente diferente al de los otros diez. </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2900" dirty="0" smtClean="0">
                <a:latin typeface="Bookman Old Style" pitchFamily="18" charset="0"/>
              </a:rPr>
              <a:t>¿Qué es lo que les permite a Josué y Caleb ver la Tierra Prometida con otros ojos?</a:t>
            </a:r>
          </a:p>
          <a:p>
            <a:r>
              <a:rPr lang="es-ES" sz="2900" dirty="0" smtClean="0">
                <a:latin typeface="Bookman Old Style" pitchFamily="18" charset="0"/>
              </a:rPr>
              <a:t>En su libro The </a:t>
            </a:r>
            <a:r>
              <a:rPr lang="es-ES" sz="2900" dirty="0" err="1" smtClean="0">
                <a:latin typeface="Bookman Old Style" pitchFamily="18" charset="0"/>
              </a:rPr>
              <a:t>Courage</a:t>
            </a:r>
            <a:r>
              <a:rPr lang="es-ES" sz="2900" dirty="0" smtClean="0">
                <a:latin typeface="Bookman Old Style" pitchFamily="18" charset="0"/>
              </a:rPr>
              <a:t> </a:t>
            </a:r>
            <a:r>
              <a:rPr lang="es-ES" sz="2900" dirty="0" err="1" smtClean="0">
                <a:latin typeface="Bookman Old Style" pitchFamily="18" charset="0"/>
              </a:rPr>
              <a:t>to</a:t>
            </a:r>
            <a:r>
              <a:rPr lang="es-ES" sz="2900" dirty="0" smtClean="0">
                <a:latin typeface="Bookman Old Style" pitchFamily="18" charset="0"/>
              </a:rPr>
              <a:t> </a:t>
            </a:r>
            <a:r>
              <a:rPr lang="es-ES" sz="2900" dirty="0" err="1" smtClean="0">
                <a:latin typeface="Bookman Old Style" pitchFamily="18" charset="0"/>
              </a:rPr>
              <a:t>Create</a:t>
            </a:r>
            <a:r>
              <a:rPr lang="es-ES" sz="2900" dirty="0" smtClean="0">
                <a:latin typeface="Bookman Old Style" pitchFamily="18" charset="0"/>
              </a:rPr>
              <a:t> (1975), Rollo </a:t>
            </a:r>
            <a:r>
              <a:rPr lang="es-ES" sz="2900" dirty="0" err="1" smtClean="0">
                <a:latin typeface="Bookman Old Style" pitchFamily="18" charset="0"/>
              </a:rPr>
              <a:t>May</a:t>
            </a:r>
            <a:r>
              <a:rPr lang="es-ES" sz="2900" dirty="0" smtClean="0">
                <a:latin typeface="Bookman Old Style" pitchFamily="18" charset="0"/>
              </a:rPr>
              <a:t> escribe: “Estamos llamados a hacer algo nuevo, enfrentarnos a una tierra de nadie, adentrarnos en un bosque donde no hay caminos trillados y desde donde nadie ha vuelto para guiarnos. </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Esto es lo que los existencialistas llaman la ansiedad de la nada ... </a:t>
            </a:r>
          </a:p>
          <a:p>
            <a:r>
              <a:rPr lang="es-ES" dirty="0" smtClean="0">
                <a:latin typeface="Bookman Old Style" pitchFamily="18" charset="0"/>
              </a:rPr>
              <a:t>Vivir en el futuro significa saltar a lo desconocido, y esto requiere un grado de valentía para el que no hay un precedente inmediato y que pocas personas se dan cuenta”. </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Afirma que “si no expresas tus propias ideas originales, si no escuchas a tu propio ser, te habrás traicionado. </a:t>
            </a:r>
          </a:p>
          <a:p>
            <a:r>
              <a:rPr lang="es-ES" dirty="0" smtClean="0">
                <a:latin typeface="Bookman Old Style" pitchFamily="18" charset="0"/>
              </a:rPr>
              <a:t>También habrás traicionado a nuestra comunidad al no hacer tu contribución al conjunto”.</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Los 10 emisarios comienzan su informe con una declaración positiva sobre la tierra rebosante de leche y miel; luego cambian a la descripción de colores negativos de las ciudades fortificadas y la gente poderosa </a:t>
            </a:r>
            <a:r>
              <a:rPr lang="es-ES" sz="2000" b="1" dirty="0" smtClean="0">
                <a:latin typeface="Bookman Old Style" pitchFamily="18" charset="0"/>
              </a:rPr>
              <a:t>(Números 13: 27-29). </a:t>
            </a:r>
            <a:endParaRPr lang="es-ES"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2900" dirty="0" smtClean="0">
                <a:latin typeface="Bookman Old Style" pitchFamily="18" charset="0"/>
              </a:rPr>
              <a:t>Los rabinos describen esto como la forma en que hablan los calumniadores: "Empiezan con halagos y terminan con maldad". </a:t>
            </a:r>
            <a:r>
              <a:rPr lang="es-ES" sz="2000" b="1" dirty="0" smtClean="0">
                <a:latin typeface="Bookman Old Style" pitchFamily="18" charset="0"/>
              </a:rPr>
              <a:t>(BT </a:t>
            </a:r>
            <a:r>
              <a:rPr lang="es-ES" sz="2000" b="1" dirty="0" err="1" smtClean="0">
                <a:latin typeface="Bookman Old Style" pitchFamily="18" charset="0"/>
              </a:rPr>
              <a:t>Sotah</a:t>
            </a:r>
            <a:r>
              <a:rPr lang="es-ES" sz="2000" b="1" dirty="0" smtClean="0">
                <a:latin typeface="Bookman Old Style" pitchFamily="18" charset="0"/>
              </a:rPr>
              <a:t> 35a)</a:t>
            </a:r>
            <a:r>
              <a:rPr lang="es-ES" dirty="0" smtClean="0">
                <a:latin typeface="Bookman Old Style" pitchFamily="18" charset="0"/>
              </a:rPr>
              <a:t> </a:t>
            </a:r>
          </a:p>
          <a:p>
            <a:r>
              <a:rPr lang="es-ES" sz="2900" dirty="0" smtClean="0">
                <a:latin typeface="Bookman Old Style" pitchFamily="18" charset="0"/>
              </a:rPr>
              <a:t>O, en términos más modernos: el pesimista observa una situación, generaliza sobre los aspectos negativos y los interpreta como un rasgo permanente y constante. </a:t>
            </a:r>
          </a:p>
        </p:txBody>
      </p:sp>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000" dirty="0" smtClean="0">
                <a:latin typeface="Bookman Old Style" pitchFamily="18" charset="0"/>
              </a:rPr>
              <a:t>Por el contrario, el optimista observa la misma situación y ve los aspectos negativos, pero los particulariza y los interpreta como un obstáculo temporal que se puede superar.</a:t>
            </a:r>
          </a:p>
          <a:p>
            <a:r>
              <a:rPr lang="es-ES" sz="3000" dirty="0" smtClean="0">
                <a:latin typeface="Bookman Old Style" pitchFamily="18" charset="0"/>
              </a:rPr>
              <a:t>Este es entonces el pecado de los scouts: su falta de contribución a su comunidad debido a su actitud negativa y perspectiva estrecha.</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100" dirty="0" smtClean="0">
                <a:latin typeface="Bookman Old Style" pitchFamily="18" charset="0"/>
              </a:rPr>
              <a:t>Aparentemente, les falta el coraje para saltar a lo desconocido y enfrentarse a la "tierra de nadie", donde los diez ven el fracaso y la derrota potenciales, Yehoshúa y Caleb ven el éxito y la posibilidad potenciales. Tuvieron el coraje de saltar a lo desconocido y vislumbrar una nueva realidad.</a:t>
            </a:r>
            <a:endParaRPr lang="en-US" sz="31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Si bien reconocen los desafíos que tienen por delante, pueden "escuchar su propio ser" y confiar en la capacidad de la gente para superar esos desafíos con la ayuda y protección prometidas por Dios: La tierra que atravesamos y exploramos es una tierra sumamente buena. </a:t>
            </a: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000" dirty="0" smtClean="0">
                <a:latin typeface="Bookman Old Style" pitchFamily="18" charset="0"/>
              </a:rPr>
              <a:t>si el Eterno se complace en nosotros, nos llevará a esta tierra y nos la dará; es tierra que mana leche y miel. Pero tan sólo no os rebeléis contra el Eterno ni temáis al pueblo de la tierra, porque no son mas que pan para nosotros; su amparo se ha retirado de ellos, mientras que el Eterno está con nosotros. No los temáis. </a:t>
            </a:r>
            <a:r>
              <a:rPr lang="es-ES" sz="2000" b="1" dirty="0" smtClean="0">
                <a:latin typeface="Bookman Old Style" pitchFamily="18" charset="0"/>
              </a:rPr>
              <a:t>(Números 14: 7-9)</a:t>
            </a:r>
            <a:endParaRPr lang="en-US"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100" dirty="0" smtClean="0">
                <a:latin typeface="Bookman Old Style" pitchFamily="18" charset="0"/>
              </a:rPr>
              <a:t>Como escribió Harvey </a:t>
            </a:r>
            <a:r>
              <a:rPr lang="es-ES" sz="3100" dirty="0" err="1" smtClean="0">
                <a:latin typeface="Bookman Old Style" pitchFamily="18" charset="0"/>
              </a:rPr>
              <a:t>Fields</a:t>
            </a:r>
            <a:r>
              <a:rPr lang="es-ES" sz="3100" dirty="0" smtClean="0">
                <a:latin typeface="Bookman Old Style" pitchFamily="18" charset="0"/>
              </a:rPr>
              <a:t>, nosotros también podemos "conquistar las" Tierras Prometidas“ cuando tenemos en cuenta nuestros talentos y creemos en nuestros poderes creativos. </a:t>
            </a:r>
          </a:p>
          <a:p>
            <a:r>
              <a:rPr lang="es-ES" sz="3100" dirty="0" smtClean="0">
                <a:latin typeface="Bookman Old Style" pitchFamily="18" charset="0"/>
              </a:rPr>
              <a:t>El pecado de los espías surge de su falta de amor propio y respeto por sí mismos ... </a:t>
            </a:r>
          </a:p>
        </p:txBody>
      </p:sp>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Solo Josué y Caleb, que se niegan a verse a sí mismos como 'saltamontes', son dignos de entrar en la Tierra Prometida” </a:t>
            </a:r>
            <a:r>
              <a:rPr lang="es-ES" sz="2000" dirty="0" smtClean="0">
                <a:latin typeface="Bookman Old Style" pitchFamily="18" charset="0"/>
              </a:rPr>
              <a:t>(A Torah </a:t>
            </a:r>
            <a:r>
              <a:rPr lang="es-ES" sz="2000" dirty="0" err="1" smtClean="0">
                <a:latin typeface="Bookman Old Style" pitchFamily="18" charset="0"/>
              </a:rPr>
              <a:t>Commentary</a:t>
            </a:r>
            <a:r>
              <a:rPr lang="es-ES" sz="2000" dirty="0" smtClean="0">
                <a:latin typeface="Bookman Old Style" pitchFamily="18" charset="0"/>
              </a:rPr>
              <a:t> for </a:t>
            </a:r>
            <a:r>
              <a:rPr lang="es-ES" sz="2000" dirty="0" err="1" smtClean="0">
                <a:latin typeface="Bookman Old Style" pitchFamily="18" charset="0"/>
              </a:rPr>
              <a:t>Our</a:t>
            </a:r>
            <a:r>
              <a:rPr lang="es-ES" sz="2000" dirty="0" smtClean="0">
                <a:latin typeface="Bookman Old Style" pitchFamily="18" charset="0"/>
              </a:rPr>
              <a:t> Times, 1993 , pág.42).</a:t>
            </a:r>
          </a:p>
          <a:p>
            <a:r>
              <a:rPr lang="es-ES" sz="3600" b="1" i="1" dirty="0" smtClean="0">
                <a:latin typeface="Bookman Old Style" pitchFamily="18" charset="0"/>
              </a:rPr>
              <a:t>El desafío de </a:t>
            </a:r>
            <a:r>
              <a:rPr lang="es-ES" sz="3600" b="1" i="1" dirty="0" err="1" smtClean="0">
                <a:latin typeface="Bookman Old Style" pitchFamily="18" charset="0"/>
              </a:rPr>
              <a:t>Sh'lach</a:t>
            </a:r>
            <a:endParaRPr lang="es-ES" sz="3600" b="1" i="1" dirty="0" smtClean="0">
              <a:latin typeface="Bookman Old Style" pitchFamily="18" charset="0"/>
            </a:endParaRPr>
          </a:p>
          <a:p>
            <a:r>
              <a:rPr lang="es-ES" sz="3600" dirty="0" smtClean="0">
                <a:latin typeface="Bookman Old Style" pitchFamily="18" charset="0"/>
              </a:rPr>
              <a:t>Estos, para mí, son los desafíos de Parashat </a:t>
            </a:r>
            <a:r>
              <a:rPr lang="es-ES" sz="3600" dirty="0" err="1" smtClean="0">
                <a:latin typeface="Bookman Old Style" pitchFamily="18" charset="0"/>
              </a:rPr>
              <a:t>Sh’lach</a:t>
            </a:r>
            <a:r>
              <a:rPr lang="es-ES" sz="3600" dirty="0" smtClean="0">
                <a:latin typeface="Bookman Old Style" pitchFamily="18" charset="0"/>
              </a:rPr>
              <a:t>. </a:t>
            </a:r>
          </a:p>
        </p:txBody>
      </p:sp>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100" dirty="0" smtClean="0">
                <a:latin typeface="Bookman Old Style" pitchFamily="18" charset="0"/>
              </a:rPr>
              <a:t>En primer lugar, el desafío de percibir el mundo en toda su complejidad matizada, y no reducirlo a categorías simplistas de lo uno o lo otro, en blanco y negro. </a:t>
            </a:r>
          </a:p>
          <a:p>
            <a:r>
              <a:rPr lang="es-ES" sz="3100" dirty="0" smtClean="0">
                <a:latin typeface="Bookman Old Style" pitchFamily="18" charset="0"/>
              </a:rPr>
              <a:t>En segundo lugar, y más central en la porción, el desafío de amarnos realmente a nosotros mismos y confiar en nuestros instintos, </a:t>
            </a:r>
          </a:p>
        </p:txBody>
      </p:sp>
    </p:spTree>
  </p:cSld>
  <p:clrMapOvr>
    <a:masterClrMapping/>
  </p:clrMapOvr>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el desafío de no convertirnos en nada menos de lo que realmente somos (ya que esto disminuiría a Aquel a cuya imagen fuimos creados), y el desafío de vivir con la “ansiedad de la nada” para crear una nueva realidad.</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100" dirty="0" smtClean="0">
                <a:latin typeface="Bookman Old Style" pitchFamily="18" charset="0"/>
              </a:rPr>
              <a:t>Mientras nos veamos simplemente como saltamontes contra gigantes, nos prepararemos para el fracaso. </a:t>
            </a:r>
          </a:p>
          <a:p>
            <a:r>
              <a:rPr lang="es-ES" sz="3100" dirty="0" smtClean="0">
                <a:latin typeface="Bookman Old Style" pitchFamily="18" charset="0"/>
              </a:rPr>
              <a:t>Si queremos crear algo nuevo y entrar en la Tierra Prometida, entonces no tenemos más remedio que saltar a lo desconocido, creer en nosotros mismos y confiar en la fe de Dios en nosotros. </a:t>
            </a:r>
          </a:p>
        </p:txBody>
      </p:sp>
    </p:spTree>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Esta voz de optimismo y esperanza es lo que separa a Yehoshúa y Caleb de los otros exploradores. </a:t>
            </a:r>
          </a:p>
          <a:p>
            <a:r>
              <a:rPr lang="es-ES" dirty="0" smtClean="0">
                <a:latin typeface="Bookman Old Style" pitchFamily="18" charset="0"/>
              </a:rPr>
              <a:t>Esto es lo que, a pesar de una larga historia llena de buenas razones para vernos como saltamontes y rendirnos, ha permitido al pueblo judío continuar y prosperar.</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MX" sz="2900" b="1" dirty="0" smtClean="0">
                <a:latin typeface="Bookman Old Style" pitchFamily="18" charset="0"/>
              </a:rPr>
              <a:t>Los peligros del pensamiento grupal</a:t>
            </a:r>
            <a:endParaRPr lang="en-US" sz="2900" b="1" dirty="0" smtClean="0">
              <a:latin typeface="Bookman Old Style" pitchFamily="18" charset="0"/>
            </a:endParaRPr>
          </a:p>
          <a:p>
            <a:r>
              <a:rPr lang="es-MX" sz="2900" dirty="0" smtClean="0">
                <a:latin typeface="Bookman Old Style" pitchFamily="18" charset="0"/>
              </a:rPr>
              <a:t>La historia de los espías ofrece una lección objetiva sobre la importancia de la diversidad y el peligro de la homogeneidad.</a:t>
            </a:r>
            <a:endParaRPr lang="en-US" sz="2900" dirty="0" smtClean="0">
              <a:latin typeface="Bookman Old Style" pitchFamily="18" charset="0"/>
            </a:endParaRPr>
          </a:p>
          <a:p>
            <a:r>
              <a:rPr lang="es-MX" sz="2900" dirty="0" smtClean="0">
                <a:latin typeface="Bookman Old Style" pitchFamily="18" charset="0"/>
              </a:rPr>
              <a:t> Notas tomadas del Rabí Asher </a:t>
            </a:r>
            <a:r>
              <a:rPr lang="es-MX" sz="2900" dirty="0" err="1" smtClean="0">
                <a:latin typeface="Bookman Old Style" pitchFamily="18" charset="0"/>
              </a:rPr>
              <a:t>Lopatín</a:t>
            </a:r>
            <a:r>
              <a:rPr lang="es-MX" sz="2900" dirty="0" smtClean="0">
                <a:latin typeface="Bookman Old Style" pitchFamily="18" charset="0"/>
              </a:rPr>
              <a:t>. </a:t>
            </a:r>
            <a:endParaRPr lang="en-US" sz="2900" dirty="0" smtClean="0">
              <a:latin typeface="Bookman Old Style" pitchFamily="18" charset="0"/>
            </a:endParaRPr>
          </a:p>
          <a:p>
            <a:r>
              <a:rPr lang="es-MX" sz="2900" dirty="0" smtClean="0">
                <a:latin typeface="Bookman Old Style" pitchFamily="18" charset="0"/>
              </a:rPr>
              <a:t>Quizás la pregunta más molesta en la parashá de esta semana es: ¿Qué salió mal?</a:t>
            </a:r>
            <a:endParaRPr lang="en-US" sz="29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Parashat </a:t>
            </a:r>
            <a:r>
              <a:rPr lang="es-MX" dirty="0" err="1" smtClean="0">
                <a:latin typeface="Bookman Old Style" pitchFamily="18" charset="0"/>
              </a:rPr>
              <a:t>Sh’laj</a:t>
            </a:r>
            <a:r>
              <a:rPr lang="es-MX" dirty="0" smtClean="0">
                <a:latin typeface="Bookman Old Style" pitchFamily="18" charset="0"/>
              </a:rPr>
              <a:t> cuenta la historia de los espías que fueron enviados por Moisés para investigar la tierra de Israel antes de su captura por los israelitas. Pero los espías regresan con un informe y asustan a la gente, que se niega a salir y tomar la tierra como Dios le había ordenado.</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2800" dirty="0" smtClean="0">
                <a:latin typeface="Bookman Old Style" pitchFamily="18" charset="0"/>
              </a:rPr>
              <a:t>En la versión de la historia relacionada en Deuteronomio 1:22, la culpa del fiasco recae en los israelitas, quienes presionaron a Moisés para que enviara un grupo de espías para inspeccionar la tierra prometida en lugar de simplemente entrar y conquistarla. </a:t>
            </a:r>
          </a:p>
          <a:p>
            <a:r>
              <a:rPr lang="es-MX" sz="2800" dirty="0" smtClean="0">
                <a:latin typeface="Bookman Old Style" pitchFamily="18" charset="0"/>
              </a:rPr>
              <a:t>Pero en la versión de la historia relacionada en Parashat Shelaj, la cosa es diferente.</a:t>
            </a:r>
          </a:p>
        </p:txBody>
      </p:sp>
    </p:spTree>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Es Moisés quien elige a los espías, todos los líderes del pueblo, y los envía a su misión.</a:t>
            </a:r>
          </a:p>
          <a:p>
            <a:r>
              <a:rPr lang="es-MX" dirty="0" smtClean="0">
                <a:latin typeface="Bookman Old Style" pitchFamily="18" charset="0"/>
              </a:rPr>
              <a:t>Entonces, ¿cómo fue que este grupo de líderes cuidadosamente seleccionados fue tan malo, renunció a su fe en Dios y pervirtió la voluntad de la gente? </a:t>
            </a:r>
          </a:p>
        </p:txBody>
      </p:sp>
    </p:spTree>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3100" dirty="0" smtClean="0">
                <a:latin typeface="Bookman Old Style" pitchFamily="18" charset="0"/>
              </a:rPr>
              <a:t>Además, ¿cómo la gente, solo meses después de construir el Tabernáculo y experimentar la presencia de Dios en medio de ellos, sin mencionar que no mucho antes había recibido la Torá (y una reprensión por construir el Becerro de Oro), sucumbió tan fácilmente al informe negativo de los espías?</a:t>
            </a:r>
            <a:endParaRPr lang="en-US" sz="3100" dirty="0" smtClean="0">
              <a:latin typeface="Bookman Old Style" pitchFamily="18" charset="0"/>
            </a:endParaRPr>
          </a:p>
          <a:p>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1600" b="1" dirty="0" smtClean="0">
                <a:latin typeface="Bookman Old Style" pitchFamily="18" charset="0"/>
              </a:rPr>
              <a:t>Los peligros del pensamiento grupal</a:t>
            </a:r>
            <a:endParaRPr lang="en-US" sz="1600" b="1" dirty="0" smtClean="0">
              <a:latin typeface="Bookman Old Style" pitchFamily="18" charset="0"/>
            </a:endParaRPr>
          </a:p>
          <a:p>
            <a:r>
              <a:rPr lang="es-MX" sz="2750" dirty="0" smtClean="0">
                <a:latin typeface="Bookman Old Style" pitchFamily="18" charset="0"/>
              </a:rPr>
              <a:t>Hay respuestas filosóficas, psicológicas y políticas a estas preguntas, pero ni siquiera se insinúan en el texto, que solo nos dice que Dios concluye que las personas carecen de la fe necesaria para ingresar a la tierra. </a:t>
            </a:r>
          </a:p>
          <a:p>
            <a:r>
              <a:rPr lang="es-MX" sz="2750" dirty="0" smtClean="0">
                <a:latin typeface="Bookman Old Style" pitchFamily="18" charset="0"/>
              </a:rPr>
              <a:t>Pero eso tampoco tiene mucho sentido, ya que varios versículos más tarde las personas parecen cambiar de opinión y deciden que, después de todo, quieren entrar en la tierra. </a:t>
            </a:r>
            <a:endParaRPr lang="en-US" sz="275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Sin embargo, para entonces es demasiado tarde, y Moisés le dice a la gente que no intente conquistar la tierra o serán derrotados miserablemente.</a:t>
            </a:r>
          </a:p>
          <a:p>
            <a:r>
              <a:rPr lang="es-MX" dirty="0" smtClean="0">
                <a:latin typeface="Bookman Old Style" pitchFamily="18" charset="0"/>
              </a:rPr>
              <a:t>En ambos casos, las personas se unificaron al no prestar atención a la palabra de Dios. </a:t>
            </a:r>
          </a:p>
        </p:txBody>
      </p:sp>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1800" b="1" dirty="0" smtClean="0">
                <a:latin typeface="Bookman Old Style" pitchFamily="18" charset="0"/>
              </a:rPr>
              <a:t>Los peligros del pensamiento grupal</a:t>
            </a:r>
            <a:endParaRPr lang="en-US" sz="1800" b="1" dirty="0" smtClean="0">
              <a:latin typeface="Bookman Old Style" pitchFamily="18" charset="0"/>
            </a:endParaRPr>
          </a:p>
          <a:p>
            <a:r>
              <a:rPr lang="es-MX" sz="2700" dirty="0" smtClean="0">
                <a:latin typeface="Bookman Old Style" pitchFamily="18" charset="0"/>
              </a:rPr>
              <a:t>Si bien no está claro en la Torá que Dios aprecia esta muestra particular de unidad nacional, los antiguos rabinos claramente lo hicieron. </a:t>
            </a:r>
          </a:p>
          <a:p>
            <a:r>
              <a:rPr lang="es-MX" sz="2700" dirty="0" smtClean="0">
                <a:latin typeface="Bookman Old Style" pitchFamily="18" charset="0"/>
              </a:rPr>
              <a:t>En el Talmud (</a:t>
            </a:r>
            <a:r>
              <a:rPr lang="es-MX" sz="2700" dirty="0" err="1" smtClean="0">
                <a:latin typeface="Bookman Old Style" pitchFamily="18" charset="0"/>
              </a:rPr>
              <a:t>Megilla</a:t>
            </a:r>
            <a:r>
              <a:rPr lang="es-MX" sz="2700" dirty="0" smtClean="0">
                <a:latin typeface="Bookman Old Style" pitchFamily="18" charset="0"/>
              </a:rPr>
              <a:t> 23b), aprendemos que un quórum de oración, o minyán, está constituido por diez personas, precisamente porque los diez espías en la historia que dieron un informe negativo fueron referidos como una "nación malvada". </a:t>
            </a:r>
          </a:p>
        </p:txBody>
      </p:sp>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2700" dirty="0" smtClean="0">
                <a:latin typeface="Bookman Old Style" pitchFamily="18" charset="0"/>
              </a:rPr>
              <a:t>Así como los espías representaban a toda la nación judía unificada, un minyán de diez también representa a la nación judía unificada. </a:t>
            </a:r>
          </a:p>
          <a:p>
            <a:r>
              <a:rPr lang="es-MX" sz="2700" dirty="0" smtClean="0">
                <a:latin typeface="Bookman Old Style" pitchFamily="18" charset="0"/>
              </a:rPr>
              <a:t>Aunque es un poco extraño pensar que la fuente de minyán proviene de un grupo descrito como "malvado", los rabinos pueden haber haciendo venias a su sentido de unidad, a pesar de que aquí resultó en una tragedia.</a:t>
            </a:r>
            <a:endParaRPr lang="en-US" sz="2700" dirty="0" smtClean="0">
              <a:latin typeface="Bookman Old Style" pitchFamily="18" charset="0"/>
            </a:endParaRPr>
          </a:p>
          <a:p>
            <a:endParaRPr lang="en-US" sz="3000" dirty="0"/>
          </a:p>
        </p:txBody>
      </p:sp>
    </p:spTree>
  </p:cSld>
  <p:clrMapOvr>
    <a:masterClrMapping/>
  </p:clrMapOvr>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3100" dirty="0" smtClean="0">
                <a:latin typeface="Bookman Old Style" pitchFamily="18" charset="0"/>
              </a:rPr>
              <a:t>De hecho, la admiración rabínica de la unidad puede ayudarnos a comprender nuestra pregunta original, </a:t>
            </a:r>
          </a:p>
          <a:p>
            <a:r>
              <a:rPr lang="es-MX" sz="3100" dirty="0" smtClean="0">
                <a:latin typeface="Bookman Old Style" pitchFamily="18" charset="0"/>
              </a:rPr>
              <a:t>¿cómo este grupo de líderes se equivocó tanto? </a:t>
            </a:r>
          </a:p>
          <a:p>
            <a:r>
              <a:rPr lang="es-MX" sz="3100" dirty="0" smtClean="0">
                <a:latin typeface="Bookman Old Style" pitchFamily="18" charset="0"/>
              </a:rPr>
              <a:t>Más adelante en la parashá, después de que Dios les dice a los israelitas que, </a:t>
            </a:r>
            <a:r>
              <a:rPr lang="es-MX" sz="2800" dirty="0" smtClean="0">
                <a:latin typeface="Bookman Old Style" pitchFamily="18" charset="0"/>
              </a:rPr>
              <a:t>debido al pecado de los espías, </a:t>
            </a:r>
            <a:endParaRPr lang="es-MX" sz="31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no entrarán en la tierra sino hasta después de 40 años, Dios los consuela al relatar varias leyes relacionadas con la tierra de Israel. </a:t>
            </a:r>
          </a:p>
          <a:p>
            <a:r>
              <a:rPr lang="es-MX" dirty="0" smtClean="0">
                <a:latin typeface="Bookman Old Style" pitchFamily="18" charset="0"/>
              </a:rPr>
              <a:t>En tres versículos en el capítulo 15, la Torá hace un punto de igualar el estado de un extraño o convertido con el israelita natural. </a:t>
            </a:r>
          </a:p>
        </p:txBody>
      </p:sp>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El versículo 14 hace el punto más contundente: “Habrá una ley para ustedes y para el extraño residente; Será una ley de todos los tiempos a lo largo de los siglos. Tú y el extraño serán iguales delante de Hashem".</a:t>
            </a:r>
          </a:p>
          <a:p>
            <a:r>
              <a:rPr lang="es-MX" dirty="0" smtClean="0">
                <a:latin typeface="Bookman Old Style" pitchFamily="18" charset="0"/>
              </a:rPr>
              <a:t>¿Por qué este repentino énfasis en el extraño? </a:t>
            </a:r>
          </a:p>
        </p:txBody>
      </p:sp>
    </p:spTree>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3000" dirty="0" smtClean="0">
                <a:latin typeface="Bookman Old Style" pitchFamily="18" charset="0"/>
              </a:rPr>
              <a:t>Quizás la Torá está respondiendo a nuestra pregunta persistente: ¿cómo podrían hacerlo - al explicar que lo que vimos como el mejor de los judíos, su cohesión y unidad, fue realmente lo que los metió en problemas?</a:t>
            </a:r>
          </a:p>
          <a:p>
            <a:r>
              <a:rPr lang="es-MX" sz="3000" dirty="0" smtClean="0">
                <a:latin typeface="Bookman Old Style" pitchFamily="18" charset="0"/>
              </a:rPr>
              <a:t>Hasta esta última sección de la parashá, no se había mencionado al extraño. </a:t>
            </a:r>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2700" dirty="0" smtClean="0">
                <a:latin typeface="Bookman Old Style" pitchFamily="18" charset="0"/>
              </a:rPr>
              <a:t>Solo los representantes de las Doce Tribus, nacidos israelitas, podían representar a la gente como espías. No había extraños, conversos u "otros" en este grupo.</a:t>
            </a:r>
          </a:p>
          <a:p>
            <a:r>
              <a:rPr lang="es-MX" sz="2700" dirty="0" smtClean="0">
                <a:latin typeface="Bookman Old Style" pitchFamily="18" charset="0"/>
              </a:rPr>
              <a:t>Sin embargo, esa fue precisamente su caída. Dios les dice a los israelitas que cuando lleguen a la tierra deben asegurarse de que haya extranjeros y conversos en medio de ellos, todos respetando la misma ley, una parte completa de la sociedad. </a:t>
            </a:r>
          </a:p>
        </p:txBody>
      </p:sp>
    </p:spTree>
  </p:cSld>
  <p:clrMapOvr>
    <a:masterClrMapping/>
  </p:clrMapOvr>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Con un grupo diverso residiendo juntos, la gente estará mejor aislada del pensamiento grupal que los aferró al pecado de los espías. </a:t>
            </a:r>
          </a:p>
          <a:p>
            <a:r>
              <a:rPr lang="es-MX" dirty="0" smtClean="0">
                <a:latin typeface="Bookman Old Style" pitchFamily="18" charset="0"/>
              </a:rPr>
              <a:t>La diversidad y la diferencia es la clave para la supervivencia de nuestra gente; La homogeneidad es una receta para su caída.</a:t>
            </a:r>
          </a:p>
          <a:p>
            <a:endParaRPr lang="en-US" dirty="0" smtClean="0"/>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2800" dirty="0" smtClean="0">
                <a:latin typeface="Bookman Old Style" pitchFamily="18" charset="0"/>
              </a:rPr>
              <a:t>En este contexto, es importante recordar la última historia en el Libro de Levítico, en la que el hijo de una mujer israelita y un hombre egipcio se pelea con un israelita de raza completa. </a:t>
            </a:r>
          </a:p>
          <a:p>
            <a:r>
              <a:rPr lang="es-MX" sz="2800" dirty="0" smtClean="0">
                <a:latin typeface="Bookman Old Style" pitchFamily="18" charset="0"/>
              </a:rPr>
              <a:t>Los rabinos dicen que la pelea surgió después de que el medio israelita no pudo colocar su tienda con la Tribu de Dan porque su padre no era miembro de esa tribu. </a:t>
            </a:r>
          </a:p>
        </p:txBody>
      </p:sp>
    </p:spTree>
  </p:cSld>
  <p:clrMapOvr>
    <a:masterClrMapping/>
  </p:clrMapOvr>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1800" b="1" dirty="0" smtClean="0">
                <a:latin typeface="Bookman Old Style" pitchFamily="18" charset="0"/>
              </a:rPr>
              <a:t>Los peligros del pensamiento grupal</a:t>
            </a:r>
            <a:endParaRPr lang="en-US" sz="1800" b="1" dirty="0" smtClean="0">
              <a:latin typeface="Bookman Old Style" pitchFamily="18" charset="0"/>
            </a:endParaRPr>
          </a:p>
          <a:p>
            <a:r>
              <a:rPr lang="es-MX" sz="2700" dirty="0" smtClean="0">
                <a:latin typeface="Bookman Old Style" pitchFamily="18" charset="0"/>
              </a:rPr>
              <a:t>Tal vez si la tribu hubiera encontrado una manera de aceptar al extraño, podría haber sido este el que pensara de manera diferente y se enfrentara a los espías. En cambio, tenemos el pensamiento grupal.</a:t>
            </a:r>
          </a:p>
          <a:p>
            <a:r>
              <a:rPr lang="es-MX" sz="2700" dirty="0" smtClean="0">
                <a:latin typeface="Bookman Old Style" pitchFamily="18" charset="0"/>
              </a:rPr>
              <a:t>Parashat </a:t>
            </a:r>
            <a:r>
              <a:rPr lang="es-MX" sz="2700" dirty="0" err="1" smtClean="0">
                <a:latin typeface="Bookman Old Style" pitchFamily="18" charset="0"/>
              </a:rPr>
              <a:t>Sh’laj</a:t>
            </a:r>
            <a:r>
              <a:rPr lang="es-MX" sz="2700" dirty="0" smtClean="0">
                <a:latin typeface="Bookman Old Style" pitchFamily="18" charset="0"/>
              </a:rPr>
              <a:t> es una advertencia sobre los peligros de demasiada unidad de pensamiento. Trabajemos para traer al extraño no solo a la comunidad, sino también a nuestro pensamiento. </a:t>
            </a:r>
            <a:endParaRPr lang="en-US" sz="2700" dirty="0" smtClean="0">
              <a:latin typeface="Bookman Old Style" pitchFamily="18" charset="0"/>
            </a:endParaRPr>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latin typeface="Bookman Old Style" pitchFamily="18" charset="0"/>
              </a:rPr>
              <a:t>"Háblales a los Hijos de Israel y diles; y ellos harán para sí mismos flecos en las esquinas de sus vestimentas" (15:38)</a:t>
            </a:r>
          </a:p>
          <a:p>
            <a:r>
              <a:rPr lang="es-CO" sz="2800" dirty="0" smtClean="0">
                <a:latin typeface="Bookman Old Style" pitchFamily="18" charset="0"/>
              </a:rPr>
              <a:t>Las ocho cuerdas de los tzitzit se relacionan con el brit milá (circuncisión), que tiene lugar el día octavo tras el nacimiento de un varón. </a:t>
            </a:r>
          </a:p>
          <a:p>
            <a:r>
              <a:rPr lang="es-CO" sz="2800" dirty="0" smtClean="0">
                <a:latin typeface="Bookman Old Style" pitchFamily="18" charset="0"/>
              </a:rPr>
              <a:t>Esto simboliza la capacidad que tiene el judío de elevar lo físico a lo metafísico.</a:t>
            </a:r>
          </a:p>
          <a:p>
            <a:r>
              <a:rPr lang="es-CO" sz="2800" dirty="0" smtClean="0">
                <a:latin typeface="Bookman Old Style" pitchFamily="18" charset="0"/>
              </a:rPr>
              <a:t>La Torá cuenta con 613 preceptos. </a:t>
            </a: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latin typeface="Bookman Old Style" pitchFamily="18" charset="0"/>
              </a:rPr>
              <a:t>"Háblales a los Hijos de Israel y diles; y ellos harán para sí mismos flecos en las esquinas de sus vestimentas" (15:38)</a:t>
            </a:r>
          </a:p>
          <a:p>
            <a:r>
              <a:rPr lang="es-CO" sz="2800" dirty="0" smtClean="0">
                <a:latin typeface="Bookman Old Style" pitchFamily="18" charset="0"/>
              </a:rPr>
              <a:t>Si tomamos la Gematría (equivalente numérico) de la palabra tzitzit, que es 600, y le agregamos los cinco nudos y los ocho hilos, el resultado es 613.</a:t>
            </a:r>
          </a:p>
          <a:p>
            <a:r>
              <a:rPr lang="es-CO" sz="2800" dirty="0" smtClean="0">
                <a:latin typeface="Bookman Old Style" pitchFamily="18" charset="0"/>
              </a:rPr>
              <a:t>A través de la mitzvá de los tzitzit podemos "conectarnos" con algo que está mucho más allá de este mundo físico.</a:t>
            </a:r>
            <a:endParaRPr lang="es-E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2000" b="1" dirty="0" smtClean="0">
                <a:latin typeface="Bookman Old Style" pitchFamily="18" charset="0"/>
              </a:rPr>
              <a:t>BAMIDBAR - NÚMEROS</a:t>
            </a:r>
            <a:r>
              <a:rPr lang="es-ES" sz="2000" i="1" dirty="0" smtClean="0">
                <a:latin typeface="Bookman Old Style" pitchFamily="18" charset="0"/>
              </a:rPr>
              <a:t> </a:t>
            </a:r>
            <a:r>
              <a:rPr lang="es-ES" sz="2000" b="1" dirty="0" smtClean="0">
                <a:latin typeface="Bookman Old Style" pitchFamily="18" charset="0"/>
              </a:rPr>
              <a:t>13:1 al 15:41  </a:t>
            </a:r>
            <a:r>
              <a:rPr lang="es-CO" sz="2000" b="1" dirty="0" smtClean="0">
                <a:latin typeface="Bookman Old Style" pitchFamily="18" charset="0"/>
              </a:rPr>
              <a:t>-  </a:t>
            </a:r>
            <a:r>
              <a:rPr sz="2000" b="1" dirty="0" smtClean="0">
                <a:latin typeface="Bookman Old Style" pitchFamily="18" charset="0"/>
              </a:rPr>
              <a:t>Haftará Yehoshúa -Josué- 2:1-24</a:t>
            </a:r>
          </a:p>
          <a:p>
            <a:r>
              <a:rPr lang="es-MX" dirty="0" smtClean="0">
                <a:latin typeface="Bookman Old Style" pitchFamily="18" charset="0"/>
              </a:rPr>
              <a:t>Preguntas de discusión de Parashat </a:t>
            </a:r>
            <a:r>
              <a:rPr lang="es-MX" dirty="0" err="1" smtClean="0">
                <a:latin typeface="Bookman Old Style" pitchFamily="18" charset="0"/>
              </a:rPr>
              <a:t>Sh’laj</a:t>
            </a:r>
            <a:endParaRPr lang="en-US" dirty="0" smtClean="0">
              <a:latin typeface="Bookman Old Style" pitchFamily="18" charset="0"/>
            </a:endParaRPr>
          </a:p>
          <a:p>
            <a:r>
              <a:rPr lang="es-MX" dirty="0" smtClean="0">
                <a:latin typeface="Bookman Old Style" pitchFamily="18" charset="0"/>
              </a:rPr>
              <a:t>1) ¿Por qué crees que la gente sigue sin confiar en Dios después de todos los milagros que Dios ha realizado por ellos? ¿Alguna vez has perdido tu confianza en Dios? ¿Por qué?</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2000" b="1" dirty="0" smtClean="0">
                <a:latin typeface="Bookman Old Style" pitchFamily="18" charset="0"/>
              </a:rPr>
              <a:t>BAMIDBAR - NÚMEROS</a:t>
            </a:r>
            <a:r>
              <a:rPr lang="es-ES" sz="2000" i="1" dirty="0" smtClean="0">
                <a:latin typeface="Bookman Old Style" pitchFamily="18" charset="0"/>
              </a:rPr>
              <a:t> </a:t>
            </a:r>
            <a:r>
              <a:rPr lang="es-ES" sz="2000" b="1" dirty="0" smtClean="0">
                <a:latin typeface="Bookman Old Style" pitchFamily="18" charset="0"/>
              </a:rPr>
              <a:t>13:1 al 15:41  </a:t>
            </a:r>
            <a:r>
              <a:rPr lang="es-CO" sz="2000" b="1" dirty="0" smtClean="0">
                <a:latin typeface="Bookman Old Style" pitchFamily="18" charset="0"/>
              </a:rPr>
              <a:t>-  </a:t>
            </a:r>
            <a:r>
              <a:rPr sz="2000" b="1" dirty="0" smtClean="0">
                <a:latin typeface="Bookman Old Style" pitchFamily="18" charset="0"/>
              </a:rPr>
              <a:t>Haftará Yehoshúa -Josué- 2:1-24</a:t>
            </a:r>
          </a:p>
          <a:p>
            <a:endParaRPr lang="es-MX" dirty="0" smtClean="0">
              <a:latin typeface="Bookman Old Style" pitchFamily="18" charset="0"/>
            </a:endParaRPr>
          </a:p>
          <a:p>
            <a:r>
              <a:rPr lang="es-MX" dirty="0" smtClean="0">
                <a:latin typeface="Bookman Old Style" pitchFamily="18" charset="0"/>
              </a:rPr>
              <a:t>2) ¿Por qué crees que es importante tener un estándar ante Dios para ciudadanos y extranjeros por igual? ¿Tratas a las personas de manera diferente si son extraños o si son de una cultura, religión o país diferente?</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2000" b="1" dirty="0" smtClean="0">
                <a:latin typeface="Bookman Old Style" pitchFamily="18" charset="0"/>
              </a:rPr>
              <a:t>BAMIDBAR - NÚMEROS</a:t>
            </a:r>
            <a:r>
              <a:rPr lang="es-ES" sz="2000" i="1" dirty="0" smtClean="0">
                <a:latin typeface="Bookman Old Style" pitchFamily="18" charset="0"/>
              </a:rPr>
              <a:t> </a:t>
            </a:r>
            <a:r>
              <a:rPr lang="es-ES" sz="2000" b="1" dirty="0" smtClean="0">
                <a:latin typeface="Bookman Old Style" pitchFamily="18" charset="0"/>
              </a:rPr>
              <a:t>13:1 al 15:41  </a:t>
            </a:r>
            <a:r>
              <a:rPr lang="es-CO" sz="2000" b="1" dirty="0" smtClean="0">
                <a:latin typeface="Bookman Old Style" pitchFamily="18" charset="0"/>
              </a:rPr>
              <a:t>-  </a:t>
            </a:r>
            <a:r>
              <a:rPr sz="2000" b="1" dirty="0" smtClean="0">
                <a:latin typeface="Bookman Old Style" pitchFamily="18" charset="0"/>
              </a:rPr>
              <a:t>Haftará Yehoshúa -Josué- 2:1-24</a:t>
            </a:r>
          </a:p>
          <a:p>
            <a:endParaRPr lang="en-US" dirty="0" smtClean="0">
              <a:latin typeface="Bookman Old Style" pitchFamily="18" charset="0"/>
            </a:endParaRPr>
          </a:p>
          <a:p>
            <a:r>
              <a:rPr lang="es-MX" dirty="0" smtClean="0">
                <a:latin typeface="Bookman Old Style" pitchFamily="18" charset="0"/>
              </a:rPr>
              <a:t>3) ¿Por qué recolectar madera en el día de reposo causaría una pena de muerte?</a:t>
            </a:r>
            <a:endParaRPr lang="en-US" dirty="0" smtClean="0">
              <a:latin typeface="Bookman Old Style" pitchFamily="18" charset="0"/>
            </a:endParaRPr>
          </a:p>
          <a:p>
            <a:r>
              <a:rPr lang="es-MX" dirty="0" smtClean="0">
                <a:latin typeface="Bookman Old Style" pitchFamily="18" charset="0"/>
              </a:rPr>
              <a:t> </a:t>
            </a:r>
            <a:endParaRPr lang="en-US" dirty="0" smtClean="0">
              <a:latin typeface="Bookman Old Style" pitchFamily="18" charset="0"/>
            </a:endParaRPr>
          </a:p>
          <a:p>
            <a:r>
              <a:rPr lang="es-MX" sz="1600" dirty="0" smtClean="0">
                <a:latin typeface="Bookman Old Style" pitchFamily="18" charset="0"/>
              </a:rPr>
              <a:t>Reimpreso con permiso de Jewish </a:t>
            </a:r>
            <a:r>
              <a:rPr lang="es-MX" sz="1600" dirty="0" err="1" smtClean="0">
                <a:latin typeface="Bookman Old Style" pitchFamily="18" charset="0"/>
              </a:rPr>
              <a:t>Family</a:t>
            </a:r>
            <a:r>
              <a:rPr lang="es-MX" sz="1600" dirty="0" smtClean="0">
                <a:latin typeface="Bookman Old Style" pitchFamily="18" charset="0"/>
              </a:rPr>
              <a:t> &amp; </a:t>
            </a:r>
            <a:r>
              <a:rPr lang="es-MX" sz="1600" dirty="0" err="1" smtClean="0">
                <a:latin typeface="Bookman Old Style" pitchFamily="18" charset="0"/>
              </a:rPr>
              <a:t>Life</a:t>
            </a:r>
            <a:r>
              <a:rPr lang="es-MX" sz="1600" dirty="0" smtClean="0">
                <a:latin typeface="Bookman Old Style" pitchFamily="18" charset="0"/>
              </a:rPr>
              <a:t>!</a:t>
            </a:r>
            <a:endParaRPr lang="en-US" sz="1600" dirty="0" smtClean="0">
              <a:latin typeface="Bookman Old Style" pitchFamily="18" charset="0"/>
            </a:endParaRPr>
          </a:p>
          <a:p>
            <a:endParaRPr lang="en-US" dirty="0" smtClean="0"/>
          </a:p>
          <a:p>
            <a:endParaRPr lang="en-US" dirty="0" smtClean="0"/>
          </a:p>
          <a:p>
            <a:endParaRPr lang="en-US" dirty="0" smtClean="0"/>
          </a:p>
          <a:p>
            <a:endParaRPr lang="es-MX" dirty="0" smtClean="0"/>
          </a:p>
          <a:p>
            <a:endParaRPr lang="en-US" dirty="0"/>
          </a:p>
        </p:txBody>
      </p:sp>
    </p:spTree>
  </p:cSld>
  <p:clrMapOvr>
    <a:masterClrMapping/>
  </p:clrMapOvr>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lvl="0">
              <a:lnSpc>
                <a:spcPct val="90000"/>
              </a:lnSpc>
              <a:spcBef>
                <a:spcPts val="0"/>
              </a:spcBef>
              <a:buClr>
                <a:srgbClr val="000000"/>
              </a:buClr>
              <a:buSzPts val="2000"/>
            </a:pPr>
            <a:r>
              <a:rPr lang="es-ES" sz="1600" dirty="0" smtClean="0">
                <a:solidFill>
                  <a:srgbClr val="000000"/>
                </a:solidFill>
                <a:latin typeface="Bookman Old Style" pitchFamily="18" charset="0"/>
                <a:ea typeface="Calibri"/>
                <a:cs typeface="Calibri"/>
                <a:sym typeface="Calibri"/>
              </a:rPr>
              <a:t>Fuentes: Torah, Talmud, Jewish </a:t>
            </a:r>
            <a:r>
              <a:rPr lang="es-ES" sz="1600" dirty="0" err="1" smtClean="0">
                <a:solidFill>
                  <a:srgbClr val="000000"/>
                </a:solidFill>
                <a:latin typeface="Bookman Old Style" pitchFamily="18" charset="0"/>
                <a:ea typeface="Calibri"/>
                <a:cs typeface="Calibri"/>
                <a:sym typeface="Calibri"/>
              </a:rPr>
              <a:t>Concepts</a:t>
            </a:r>
            <a:r>
              <a:rPr lang="es-ES" sz="1600" dirty="0" smtClean="0">
                <a:solidFill>
                  <a:srgbClr val="000000"/>
                </a:solidFill>
                <a:latin typeface="Bookman Old Style" pitchFamily="18" charset="0"/>
                <a:ea typeface="Calibri"/>
                <a:cs typeface="Calibri"/>
                <a:sym typeface="Calibri"/>
              </a:rPr>
              <a:t>, </a:t>
            </a:r>
            <a:r>
              <a:rPr lang="es-ES" sz="1600" dirty="0" err="1" smtClean="0">
                <a:solidFill>
                  <a:srgbClr val="000000"/>
                </a:solidFill>
                <a:latin typeface="Bookman Old Style" pitchFamily="18" charset="0"/>
                <a:ea typeface="Calibri"/>
                <a:cs typeface="Calibri"/>
                <a:sym typeface="Calibri"/>
              </a:rPr>
              <a:t>Wikipedia</a:t>
            </a:r>
            <a:r>
              <a:rPr lang="es-ES" sz="1600" dirty="0" smtClean="0">
                <a:solidFill>
                  <a:srgbClr val="000000"/>
                </a:solidFill>
                <a:latin typeface="Bookman Old Style" pitchFamily="18" charset="0"/>
                <a:ea typeface="Calibri"/>
                <a:cs typeface="Calibri"/>
                <a:sym typeface="Calibri"/>
              </a:rPr>
              <a:t>, Kabbalah Online, Zohar, Rambán, Rashí, Maimónides, Bereshit con Rashí, El Jumash, Sefaria, </a:t>
            </a:r>
            <a:r>
              <a:rPr lang="es-ES" sz="1600" dirty="0" smtClean="0">
                <a:solidFill>
                  <a:schemeClr val="dk1"/>
                </a:solidFill>
                <a:latin typeface="Bookman Old Style" pitchFamily="18" charset="0"/>
                <a:ea typeface="Calibri"/>
                <a:cs typeface="Calibri"/>
                <a:sym typeface="Calibri"/>
              </a:rPr>
              <a:t>Dr. Yael Ziegler. Jewish </a:t>
            </a:r>
            <a:r>
              <a:rPr lang="es-ES" sz="1600" dirty="0" err="1" smtClean="0">
                <a:solidFill>
                  <a:schemeClr val="dk1"/>
                </a:solidFill>
                <a:latin typeface="Bookman Old Style" pitchFamily="18" charset="0"/>
                <a:ea typeface="Calibri"/>
                <a:cs typeface="Calibri"/>
                <a:sym typeface="Calibri"/>
              </a:rPr>
              <a:t>Family</a:t>
            </a:r>
            <a:r>
              <a:rPr lang="es-ES" sz="1600" dirty="0" smtClean="0">
                <a:solidFill>
                  <a:schemeClr val="dk1"/>
                </a:solidFill>
                <a:latin typeface="Bookman Old Style" pitchFamily="18" charset="0"/>
                <a:ea typeface="Calibri"/>
                <a:cs typeface="Calibri"/>
                <a:sym typeface="Calibri"/>
              </a:rPr>
              <a:t> &amp; </a:t>
            </a:r>
            <a:r>
              <a:rPr lang="es-ES" sz="1600" dirty="0" err="1" smtClean="0">
                <a:solidFill>
                  <a:schemeClr val="dk1"/>
                </a:solidFill>
                <a:latin typeface="Bookman Old Style" pitchFamily="18" charset="0"/>
                <a:ea typeface="Calibri"/>
                <a:cs typeface="Calibri"/>
                <a:sym typeface="Calibri"/>
              </a:rPr>
              <a:t>Life</a:t>
            </a:r>
            <a:r>
              <a:rPr lang="es-ES" sz="1600" dirty="0" smtClean="0">
                <a:solidFill>
                  <a:schemeClr val="dk1"/>
                </a:solidFill>
                <a:latin typeface="Bookman Old Style" pitchFamily="18" charset="0"/>
                <a:ea typeface="Calibri"/>
                <a:cs typeface="Calibri"/>
                <a:sym typeface="Calibri"/>
              </a:rPr>
              <a:t> – Nancy </a:t>
            </a:r>
            <a:r>
              <a:rPr lang="es-ES" sz="1600" dirty="0" err="1" smtClean="0">
                <a:solidFill>
                  <a:schemeClr val="dk1"/>
                </a:solidFill>
                <a:latin typeface="Bookman Old Style" pitchFamily="18" charset="0"/>
                <a:ea typeface="Calibri"/>
                <a:cs typeface="Calibri"/>
                <a:sym typeface="Calibri"/>
              </a:rPr>
              <a:t>Reuben</a:t>
            </a:r>
            <a:r>
              <a:rPr lang="es-ES" sz="1600" dirty="0" smtClean="0">
                <a:solidFill>
                  <a:schemeClr val="dk1"/>
                </a:solidFill>
                <a:latin typeface="Bookman Old Style" pitchFamily="18" charset="0"/>
                <a:ea typeface="Calibri"/>
                <a:cs typeface="Calibri"/>
                <a:sym typeface="Calibri"/>
              </a:rPr>
              <a:t> Greenfield, MJL</a:t>
            </a:r>
          </a:p>
          <a:p>
            <a:pPr lvl="0">
              <a:lnSpc>
                <a:spcPct val="90000"/>
              </a:lnSpc>
              <a:spcBef>
                <a:spcPts val="0"/>
              </a:spcBef>
              <a:buClr>
                <a:srgbClr val="000000"/>
              </a:buClr>
              <a:buSzPts val="2000"/>
            </a:pPr>
            <a:r>
              <a:rPr lang="es-ES" sz="1200" dirty="0" smtClean="0">
                <a:solidFill>
                  <a:schemeClr val="tx1">
                    <a:lumMod val="95000"/>
                    <a:lumOff val="5000"/>
                  </a:schemeClr>
                </a:solidFill>
                <a:latin typeface="Bookman Old Style" pitchFamily="18" charset="0"/>
              </a:rPr>
              <a:t>Imágenes: </a:t>
            </a:r>
            <a:r>
              <a:rPr lang="es-ES" sz="1200" dirty="0" err="1" smtClean="0">
                <a:solidFill>
                  <a:schemeClr val="tx1">
                    <a:lumMod val="95000"/>
                    <a:lumOff val="5000"/>
                  </a:schemeClr>
                </a:solidFill>
                <a:latin typeface="Bookman Old Style" pitchFamily="18" charset="0"/>
              </a:rPr>
              <a:t>Sweet</a:t>
            </a:r>
            <a:r>
              <a:rPr lang="es-ES" sz="1200" dirty="0" smtClean="0">
                <a:solidFill>
                  <a:schemeClr val="tx1">
                    <a:lumMod val="95000"/>
                    <a:lumOff val="5000"/>
                  </a:schemeClr>
                </a:solidFill>
                <a:latin typeface="Bookman Old Style" pitchFamily="18" charset="0"/>
              </a:rPr>
              <a:t> Publishing/FreeBibleimages.org.</a:t>
            </a:r>
            <a:endParaRPr lang="es-ES" sz="1200" dirty="0" smtClean="0">
              <a:solidFill>
                <a:schemeClr val="tx1">
                  <a:lumMod val="95000"/>
                  <a:lumOff val="5000"/>
                </a:schemeClr>
              </a:solidFill>
              <a:latin typeface="Bookman Old Style" pitchFamily="18" charset="0"/>
              <a:ea typeface="Calibri"/>
              <a:cs typeface="Calibri"/>
              <a:sym typeface="Calibri"/>
            </a:endParaRPr>
          </a:p>
          <a:p>
            <a:pPr lvl="0">
              <a:lnSpc>
                <a:spcPct val="90000"/>
              </a:lnSpc>
              <a:spcBef>
                <a:spcPts val="500"/>
              </a:spcBef>
              <a:buClr>
                <a:srgbClr val="000000"/>
              </a:buClr>
              <a:buSzPts val="2000"/>
            </a:pPr>
            <a:r>
              <a:rPr lang="es-ES" sz="1200" dirty="0" smtClean="0">
                <a:solidFill>
                  <a:schemeClr val="tx1">
                    <a:lumMod val="95000"/>
                    <a:lumOff val="5000"/>
                  </a:schemeClr>
                </a:solidFill>
                <a:latin typeface="Bookman Old Style" pitchFamily="18" charset="0"/>
              </a:rPr>
              <a:t>https://www.chabad.org/kabbalah/article_cdo/aid/688407/jewish/42-Journeys-of-the-Soul.htm </a:t>
            </a:r>
          </a:p>
          <a:p>
            <a:pPr lvl="0">
              <a:lnSpc>
                <a:spcPct val="90000"/>
              </a:lnSpc>
              <a:spcBef>
                <a:spcPts val="500"/>
              </a:spcBef>
              <a:buClr>
                <a:srgbClr val="000000"/>
              </a:buClr>
              <a:buSzPts val="2000"/>
            </a:pPr>
            <a:r>
              <a:rPr lang="es-ES" sz="1200" dirty="0" smtClean="0">
                <a:solidFill>
                  <a:schemeClr val="tx1">
                    <a:lumMod val="95000"/>
                    <a:lumOff val="5000"/>
                  </a:schemeClr>
                </a:solidFill>
                <a:latin typeface="Bookman Old Style" pitchFamily="18" charset="0"/>
                <a:hlinkClick r:id="rId4"/>
              </a:rPr>
              <a:t>http://www.ascentofsafed.com/cgi-bin/ascent.cgi?Name=mm-kipur</a:t>
            </a:r>
            <a:endParaRPr lang="es-ES" sz="1200" dirty="0" smtClean="0">
              <a:solidFill>
                <a:schemeClr val="tx1">
                  <a:lumMod val="95000"/>
                  <a:lumOff val="5000"/>
                </a:schemeClr>
              </a:solidFill>
              <a:latin typeface="Bookman Old Style" pitchFamily="18" charset="0"/>
            </a:endParaRPr>
          </a:p>
          <a:p>
            <a:pPr lvl="0">
              <a:lnSpc>
                <a:spcPct val="90000"/>
              </a:lnSpc>
              <a:spcBef>
                <a:spcPts val="500"/>
              </a:spcBef>
              <a:buClr>
                <a:srgbClr val="000000"/>
              </a:buClr>
              <a:buSzPts val="2000"/>
            </a:pPr>
            <a:r>
              <a:rPr lang="es-ES" sz="1200" dirty="0" smtClean="0">
                <a:solidFill>
                  <a:schemeClr val="tx1">
                    <a:lumMod val="95000"/>
                    <a:lumOff val="5000"/>
                  </a:schemeClr>
                </a:solidFill>
                <a:latin typeface="Bookman Old Style" pitchFamily="18" charset="0"/>
              </a:rPr>
              <a:t>http://www.psyche.com/psyche/lex/qbl/42letter_name.html</a:t>
            </a:r>
            <a:endParaRPr lang="es-ES" sz="1200" dirty="0" smtClean="0">
              <a:solidFill>
                <a:schemeClr val="tx1">
                  <a:lumMod val="95000"/>
                  <a:lumOff val="5000"/>
                </a:schemeClr>
              </a:solidFill>
              <a:latin typeface="Bookman Old Style" pitchFamily="18" charset="0"/>
              <a:ea typeface="Calibri"/>
              <a:cs typeface="Calibri"/>
              <a:sym typeface="Calibri"/>
            </a:endParaRPr>
          </a:p>
          <a:p>
            <a:pPr eaLnBrk="1" hangingPunct="1">
              <a:lnSpc>
                <a:spcPct val="90000"/>
              </a:lnSpc>
            </a:pPr>
            <a:r>
              <a:rPr lang="es-CO" sz="2800" dirty="0" smtClean="0">
                <a:latin typeface="Bookman Old Style" pitchFamily="18" charset="0"/>
              </a:rPr>
              <a:t>Derechos Reservados Shalom Haverim Org</a:t>
            </a:r>
          </a:p>
          <a:p>
            <a:pPr eaLnBrk="1" hangingPunct="1">
              <a:lnSpc>
                <a:spcPct val="90000"/>
              </a:lnSpc>
            </a:pPr>
            <a:r>
              <a:rPr lang="es-CO" sz="2800" dirty="0" smtClean="0">
                <a:latin typeface="Bookman Old Style" pitchFamily="18" charset="0"/>
                <a:hlinkClick r:id="rId5"/>
              </a:rPr>
              <a:t>http://www.shalomhaverim.org</a:t>
            </a:r>
            <a:endParaRPr lang="es-CO" sz="2800" dirty="0" smtClean="0">
              <a:latin typeface="Bookman Old Style" pitchFamily="18" charset="0"/>
            </a:endParaRPr>
          </a:p>
          <a:p>
            <a:pPr eaLnBrk="1" hangingPunct="1">
              <a:lnSpc>
                <a:spcPct val="90000"/>
              </a:lnSpc>
            </a:pPr>
            <a:r>
              <a:rPr lang="es-CO" sz="2800" dirty="0" smtClean="0">
                <a:latin typeface="Bookman Old Style" pitchFamily="18" charset="0"/>
              </a:rPr>
              <a:t>Director: -</a:t>
            </a:r>
          </a:p>
          <a:p>
            <a:pPr eaLnBrk="1" hangingPunct="1">
              <a:lnSpc>
                <a:spcPct val="90000"/>
              </a:lnSpc>
            </a:pPr>
            <a:r>
              <a:rPr lang="es-CO" sz="2800" dirty="0" smtClean="0">
                <a:latin typeface="Bookman Old Style" pitchFamily="18" charset="0"/>
              </a:rPr>
              <a:t>ELIYAHU BAYONA BEN YOSEF</a:t>
            </a:r>
          </a:p>
          <a:p>
            <a:pPr eaLnBrk="1" hangingPunct="1">
              <a:lnSpc>
                <a:spcPct val="90000"/>
              </a:lnSpc>
              <a:spcBef>
                <a:spcPts val="400"/>
              </a:spcBef>
            </a:pPr>
            <a:r>
              <a:rPr lang="es-CO" sz="1600" dirty="0" smtClean="0">
                <a:latin typeface="Bookman Old Style" pitchFamily="18" charset="0"/>
              </a:rPr>
              <a:t>21 de Siván </a:t>
            </a:r>
            <a:r>
              <a:rPr lang="es-CO" sz="1600" dirty="0" smtClean="0">
                <a:latin typeface="Bookman Old Style" pitchFamily="18" charset="0"/>
              </a:rPr>
              <a:t>5785– </a:t>
            </a:r>
            <a:r>
              <a:rPr lang="es-CO" sz="1600" dirty="0" smtClean="0">
                <a:latin typeface="Bookman Old Style" pitchFamily="18" charset="0"/>
              </a:rPr>
              <a:t>Junio </a:t>
            </a:r>
            <a:r>
              <a:rPr lang="es-CO" sz="1600" dirty="0" smtClean="0">
                <a:latin typeface="Bookman Old Style" pitchFamily="18" charset="0"/>
              </a:rPr>
              <a:t>17</a:t>
            </a:r>
            <a:r>
              <a:rPr lang="es-CO" sz="1600" dirty="0" smtClean="0">
                <a:latin typeface="Bookman Old Style" pitchFamily="18" charset="0"/>
              </a:rPr>
              <a:t>, </a:t>
            </a:r>
            <a:r>
              <a:rPr lang="es-CO" sz="1600" dirty="0" smtClean="0">
                <a:latin typeface="Bookman Old Style" pitchFamily="18" charset="0"/>
              </a:rPr>
              <a:t>2025- </a:t>
            </a:r>
            <a:r>
              <a:rPr lang="es-CO" sz="1600" dirty="0" smtClean="0">
                <a:latin typeface="Bookman Old Style" pitchFamily="18" charset="0"/>
              </a:rPr>
              <a:t>Monsey New York</a:t>
            </a:r>
            <a:endParaRPr sz="16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130886</TotalTime>
  <Words>11618</Words>
  <Application>Microsoft Office PowerPoint</Application>
  <PresentationFormat>Presentación en pantalla (4:3)</PresentationFormat>
  <Paragraphs>960</Paragraphs>
  <Slides>207</Slides>
  <Notes>205</Notes>
  <HiddenSlides>0</HiddenSlides>
  <MMClips>0</MMClips>
  <ScaleCrop>false</ScaleCrop>
  <HeadingPairs>
    <vt:vector size="4" baseType="variant">
      <vt:variant>
        <vt:lpstr>Tema</vt:lpstr>
      </vt:variant>
      <vt:variant>
        <vt:i4>1</vt:i4>
      </vt:variant>
      <vt:variant>
        <vt:lpstr>Títulos de diapositiva</vt:lpstr>
      </vt:variant>
      <vt:variant>
        <vt:i4>207</vt:i4>
      </vt:variant>
    </vt:vector>
  </HeadingPairs>
  <TitlesOfParts>
    <vt:vector size="208" baseType="lpstr">
      <vt:lpstr>Office Theme</vt:lpstr>
      <vt:lpstr>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Diapositiva 207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ALVARO ELIYAHU BAYONAH</cp:lastModifiedBy>
  <cp:revision>3693</cp:revision>
  <dcterms:created xsi:type="dcterms:W3CDTF">2013-10-13T19:31:46Z</dcterms:created>
  <dcterms:modified xsi:type="dcterms:W3CDTF">2025-06-19T12:51:28Z</dcterms:modified>
</cp:coreProperties>
</file>