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237.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notesSlides/notesSlide236.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slides/slide240.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27.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notesSlides/notesSlide246.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notesSlides/notesSlide235.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notesSlides/notesSlide53.xml" ContentType="application/vnd.openxmlformats-officedocument.presentationml.notesSlide+xml"/>
  <Override PartName="/ppt/notesSlides/notesSlide24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notesSlides/notesSlide248.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40.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Default Extension="jpeg" ContentType="image/jpeg"/>
  <Override PartName="/ppt/notesSlides/notesSlide245.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notesSlides/notesSlide247.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122.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244.xml" ContentType="application/vnd.openxmlformats-officedocument.presentationml.notesSlide+xml"/>
  <Override PartName="/ppt/slides/slide223.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50"/>
  </p:notesMasterIdLst>
  <p:handoutMasterIdLst>
    <p:handoutMasterId r:id="rId251"/>
  </p:handoutMasterIdLst>
  <p:sldIdLst>
    <p:sldId id="256" r:id="rId2"/>
    <p:sldId id="708" r:id="rId3"/>
    <p:sldId id="1489" r:id="rId4"/>
    <p:sldId id="1040" r:id="rId5"/>
    <p:sldId id="1451" r:id="rId6"/>
    <p:sldId id="1596" r:id="rId7"/>
    <p:sldId id="1597" r:id="rId8"/>
    <p:sldId id="1598" r:id="rId9"/>
    <p:sldId id="1599" r:id="rId10"/>
    <p:sldId id="1600" r:id="rId11"/>
    <p:sldId id="1601" r:id="rId12"/>
    <p:sldId id="1602" r:id="rId13"/>
    <p:sldId id="1603" r:id="rId14"/>
    <p:sldId id="1604" r:id="rId15"/>
    <p:sldId id="1605" r:id="rId16"/>
    <p:sldId id="1606" r:id="rId17"/>
    <p:sldId id="1607" r:id="rId18"/>
    <p:sldId id="1608" r:id="rId19"/>
    <p:sldId id="1609" r:id="rId20"/>
    <p:sldId id="1610" r:id="rId21"/>
    <p:sldId id="1611" r:id="rId22"/>
    <p:sldId id="1612" r:id="rId23"/>
    <p:sldId id="1613" r:id="rId24"/>
    <p:sldId id="1614" r:id="rId25"/>
    <p:sldId id="1615" r:id="rId26"/>
    <p:sldId id="1616" r:id="rId27"/>
    <p:sldId id="1617" r:id="rId28"/>
    <p:sldId id="1618" r:id="rId29"/>
    <p:sldId id="1619" r:id="rId30"/>
    <p:sldId id="1623" r:id="rId31"/>
    <p:sldId id="1803" r:id="rId32"/>
    <p:sldId id="1804" r:id="rId33"/>
    <p:sldId id="1805" r:id="rId34"/>
    <p:sldId id="1806" r:id="rId35"/>
    <p:sldId id="1807" r:id="rId36"/>
    <p:sldId id="1808" r:id="rId37"/>
    <p:sldId id="1809" r:id="rId38"/>
    <p:sldId id="1810" r:id="rId39"/>
    <p:sldId id="1811" r:id="rId40"/>
    <p:sldId id="1812" r:id="rId41"/>
    <p:sldId id="1813" r:id="rId42"/>
    <p:sldId id="1814" r:id="rId43"/>
    <p:sldId id="1815" r:id="rId44"/>
    <p:sldId id="1816" r:id="rId45"/>
    <p:sldId id="1817" r:id="rId46"/>
    <p:sldId id="1818" r:id="rId47"/>
    <p:sldId id="1819" r:id="rId48"/>
    <p:sldId id="1820" r:id="rId49"/>
    <p:sldId id="1821" r:id="rId50"/>
    <p:sldId id="1822" r:id="rId51"/>
    <p:sldId id="1823" r:id="rId52"/>
    <p:sldId id="1824" r:id="rId53"/>
    <p:sldId id="1825" r:id="rId54"/>
    <p:sldId id="1826" r:id="rId55"/>
    <p:sldId id="1827" r:id="rId56"/>
    <p:sldId id="1828" r:id="rId57"/>
    <p:sldId id="1829" r:id="rId58"/>
    <p:sldId id="1830" r:id="rId59"/>
    <p:sldId id="1832" r:id="rId60"/>
    <p:sldId id="1831" r:id="rId61"/>
    <p:sldId id="1833" r:id="rId62"/>
    <p:sldId id="1834" r:id="rId63"/>
    <p:sldId id="1835" r:id="rId64"/>
    <p:sldId id="1836" r:id="rId65"/>
    <p:sldId id="1837" r:id="rId66"/>
    <p:sldId id="1802" r:id="rId67"/>
    <p:sldId id="1749" r:id="rId68"/>
    <p:sldId id="1750" r:id="rId69"/>
    <p:sldId id="1751" r:id="rId70"/>
    <p:sldId id="1752" r:id="rId71"/>
    <p:sldId id="1753" r:id="rId72"/>
    <p:sldId id="1754" r:id="rId73"/>
    <p:sldId id="1755" r:id="rId74"/>
    <p:sldId id="1756" r:id="rId75"/>
    <p:sldId id="1757" r:id="rId76"/>
    <p:sldId id="1758" r:id="rId77"/>
    <p:sldId id="1759" r:id="rId78"/>
    <p:sldId id="1760" r:id="rId79"/>
    <p:sldId id="1761" r:id="rId80"/>
    <p:sldId id="1762" r:id="rId81"/>
    <p:sldId id="1763" r:id="rId82"/>
    <p:sldId id="1764" r:id="rId83"/>
    <p:sldId id="1765" r:id="rId84"/>
    <p:sldId id="1766" r:id="rId85"/>
    <p:sldId id="1767" r:id="rId86"/>
    <p:sldId id="1768" r:id="rId87"/>
    <p:sldId id="1769" r:id="rId88"/>
    <p:sldId id="1770" r:id="rId89"/>
    <p:sldId id="1771" r:id="rId90"/>
    <p:sldId id="1772" r:id="rId91"/>
    <p:sldId id="1773" r:id="rId92"/>
    <p:sldId id="1774" r:id="rId93"/>
    <p:sldId id="1775" r:id="rId94"/>
    <p:sldId id="1776" r:id="rId95"/>
    <p:sldId id="1777" r:id="rId96"/>
    <p:sldId id="1778" r:id="rId97"/>
    <p:sldId id="1779" r:id="rId98"/>
    <p:sldId id="1780" r:id="rId99"/>
    <p:sldId id="1781" r:id="rId100"/>
    <p:sldId id="1783" r:id="rId101"/>
    <p:sldId id="1801" r:id="rId102"/>
    <p:sldId id="1748" r:id="rId103"/>
    <p:sldId id="1784" r:id="rId104"/>
    <p:sldId id="1785" r:id="rId105"/>
    <p:sldId id="1786" r:id="rId106"/>
    <p:sldId id="1787" r:id="rId107"/>
    <p:sldId id="1788" r:id="rId108"/>
    <p:sldId id="1789" r:id="rId109"/>
    <p:sldId id="1790" r:id="rId110"/>
    <p:sldId id="1791" r:id="rId111"/>
    <p:sldId id="1792" r:id="rId112"/>
    <p:sldId id="1793" r:id="rId113"/>
    <p:sldId id="1794" r:id="rId114"/>
    <p:sldId id="1795" r:id="rId115"/>
    <p:sldId id="1796" r:id="rId116"/>
    <p:sldId id="1797" r:id="rId117"/>
    <p:sldId id="1798" r:id="rId118"/>
    <p:sldId id="1799" r:id="rId119"/>
    <p:sldId id="1800" r:id="rId120"/>
    <p:sldId id="1782" r:id="rId121"/>
    <p:sldId id="1710" r:id="rId122"/>
    <p:sldId id="1711" r:id="rId123"/>
    <p:sldId id="1712" r:id="rId124"/>
    <p:sldId id="1713" r:id="rId125"/>
    <p:sldId id="1715" r:id="rId126"/>
    <p:sldId id="1714" r:id="rId127"/>
    <p:sldId id="1716" r:id="rId128"/>
    <p:sldId id="1717" r:id="rId129"/>
    <p:sldId id="1718" r:id="rId130"/>
    <p:sldId id="1719" r:id="rId131"/>
    <p:sldId id="1720" r:id="rId132"/>
    <p:sldId id="1721" r:id="rId133"/>
    <p:sldId id="1722" r:id="rId134"/>
    <p:sldId id="1723" r:id="rId135"/>
    <p:sldId id="1724" r:id="rId136"/>
    <p:sldId id="1725" r:id="rId137"/>
    <p:sldId id="1726" r:id="rId138"/>
    <p:sldId id="1727" r:id="rId139"/>
    <p:sldId id="1728" r:id="rId140"/>
    <p:sldId id="1729" r:id="rId141"/>
    <p:sldId id="1730" r:id="rId142"/>
    <p:sldId id="1731" r:id="rId143"/>
    <p:sldId id="1732" r:id="rId144"/>
    <p:sldId id="1733" r:id="rId145"/>
    <p:sldId id="1734" r:id="rId146"/>
    <p:sldId id="1735" r:id="rId147"/>
    <p:sldId id="1736" r:id="rId148"/>
    <p:sldId id="1737" r:id="rId149"/>
    <p:sldId id="1738" r:id="rId150"/>
    <p:sldId id="1739" r:id="rId151"/>
    <p:sldId id="1740" r:id="rId152"/>
    <p:sldId id="1741" r:id="rId153"/>
    <p:sldId id="1742" r:id="rId154"/>
    <p:sldId id="1743" r:id="rId155"/>
    <p:sldId id="1744" r:id="rId156"/>
    <p:sldId id="1745" r:id="rId157"/>
    <p:sldId id="1746" r:id="rId158"/>
    <p:sldId id="1747" r:id="rId159"/>
    <p:sldId id="1709" r:id="rId160"/>
    <p:sldId id="1658" r:id="rId161"/>
    <p:sldId id="1660" r:id="rId162"/>
    <p:sldId id="1659" r:id="rId163"/>
    <p:sldId id="1661" r:id="rId164"/>
    <p:sldId id="1662" r:id="rId165"/>
    <p:sldId id="1663" r:id="rId166"/>
    <p:sldId id="1664" r:id="rId167"/>
    <p:sldId id="1665" r:id="rId168"/>
    <p:sldId id="1666" r:id="rId169"/>
    <p:sldId id="1667" r:id="rId170"/>
    <p:sldId id="1668" r:id="rId171"/>
    <p:sldId id="1669" r:id="rId172"/>
    <p:sldId id="1670" r:id="rId173"/>
    <p:sldId id="1671" r:id="rId174"/>
    <p:sldId id="1672" r:id="rId175"/>
    <p:sldId id="1673" r:id="rId176"/>
    <p:sldId id="1674" r:id="rId177"/>
    <p:sldId id="1675" r:id="rId178"/>
    <p:sldId id="1676" r:id="rId179"/>
    <p:sldId id="1677" r:id="rId180"/>
    <p:sldId id="1678" r:id="rId181"/>
    <p:sldId id="1679" r:id="rId182"/>
    <p:sldId id="1681" r:id="rId183"/>
    <p:sldId id="1680" r:id="rId184"/>
    <p:sldId id="1682" r:id="rId185"/>
    <p:sldId id="1683" r:id="rId186"/>
    <p:sldId id="1684" r:id="rId187"/>
    <p:sldId id="1685" r:id="rId188"/>
    <p:sldId id="1686" r:id="rId189"/>
    <p:sldId id="1687" r:id="rId190"/>
    <p:sldId id="1688" r:id="rId191"/>
    <p:sldId id="1689" r:id="rId192"/>
    <p:sldId id="1690" r:id="rId193"/>
    <p:sldId id="1691" r:id="rId194"/>
    <p:sldId id="1692" r:id="rId195"/>
    <p:sldId id="1693" r:id="rId196"/>
    <p:sldId id="1694" r:id="rId197"/>
    <p:sldId id="1695" r:id="rId198"/>
    <p:sldId id="1696" r:id="rId199"/>
    <p:sldId id="1697" r:id="rId200"/>
    <p:sldId id="1698" r:id="rId201"/>
    <p:sldId id="1699" r:id="rId202"/>
    <p:sldId id="1700" r:id="rId203"/>
    <p:sldId id="1701" r:id="rId204"/>
    <p:sldId id="1702" r:id="rId205"/>
    <p:sldId id="1703" r:id="rId206"/>
    <p:sldId id="1704" r:id="rId207"/>
    <p:sldId id="1705" r:id="rId208"/>
    <p:sldId id="1706" r:id="rId209"/>
    <p:sldId id="1707" r:id="rId210"/>
    <p:sldId id="1708" r:id="rId211"/>
    <p:sldId id="1657" r:id="rId212"/>
    <p:sldId id="1624" r:id="rId213"/>
    <p:sldId id="1625" r:id="rId214"/>
    <p:sldId id="1626" r:id="rId215"/>
    <p:sldId id="1627" r:id="rId216"/>
    <p:sldId id="1628" r:id="rId217"/>
    <p:sldId id="1629" r:id="rId218"/>
    <p:sldId id="1630" r:id="rId219"/>
    <p:sldId id="1632" r:id="rId220"/>
    <p:sldId id="1631" r:id="rId221"/>
    <p:sldId id="1633" r:id="rId222"/>
    <p:sldId id="1634" r:id="rId223"/>
    <p:sldId id="1635" r:id="rId224"/>
    <p:sldId id="1636" r:id="rId225"/>
    <p:sldId id="1637" r:id="rId226"/>
    <p:sldId id="1638" r:id="rId227"/>
    <p:sldId id="1639" r:id="rId228"/>
    <p:sldId id="1640" r:id="rId229"/>
    <p:sldId id="1641" r:id="rId230"/>
    <p:sldId id="1642" r:id="rId231"/>
    <p:sldId id="1643" r:id="rId232"/>
    <p:sldId id="1644" r:id="rId233"/>
    <p:sldId id="1645" r:id="rId234"/>
    <p:sldId id="1646" r:id="rId235"/>
    <p:sldId id="1647" r:id="rId236"/>
    <p:sldId id="1648" r:id="rId237"/>
    <p:sldId id="1649" r:id="rId238"/>
    <p:sldId id="1650" r:id="rId239"/>
    <p:sldId id="1651" r:id="rId240"/>
    <p:sldId id="1652" r:id="rId241"/>
    <p:sldId id="1653" r:id="rId242"/>
    <p:sldId id="1654" r:id="rId243"/>
    <p:sldId id="1655" r:id="rId244"/>
    <p:sldId id="1656" r:id="rId245"/>
    <p:sldId id="1620" r:id="rId246"/>
    <p:sldId id="1621" r:id="rId247"/>
    <p:sldId id="1622" r:id="rId248"/>
    <p:sldId id="296" r:id="rId24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76" autoAdjust="0"/>
    <p:restoredTop sz="94444" autoAdjust="0"/>
  </p:normalViewPr>
  <p:slideViewPr>
    <p:cSldViewPr snapToGrid="0">
      <p:cViewPr>
        <p:scale>
          <a:sx n="75" d="100"/>
          <a:sy n="75" d="100"/>
        </p:scale>
        <p:origin x="-174" y="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54" Type="http://schemas.openxmlformats.org/officeDocument/2006/relationships/theme" Target="theme/theme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notesMaster" Target="notesMasters/notesMaster1.xml"/><Relationship Id="rId255" Type="http://schemas.openxmlformats.org/officeDocument/2006/relationships/tableStyles" Target="tableStyle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handoutMaster" Target="handoutMasters/handout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presProps" Target="pres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24/11/2024</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1/2519.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hyperlink" Target="http://www.shalomhaverim.org/Aliyot/aliyot_bereshit_vaiera.htm" TargetMode="External"/><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8" Type="http://schemas.openxmlformats.org/officeDocument/2006/relationships/hyperlink" Target="http://www.shalomhaverim.org/" TargetMode="External"/><Relationship Id="rId3" Type="http://schemas.openxmlformats.org/officeDocument/2006/relationships/image" Target="../media/image1.png"/><Relationship Id="rId7" Type="http://schemas.openxmlformats.org/officeDocument/2006/relationships/hyperlink" Target="https://www.jewishpress.com/judaism/parsha/the-hebrew-identity/toldot-the-prophetic-destiny-of-rivkas-twins/2021/11/04/" TargetMode="External"/><Relationship Id="rId2" Type="http://schemas.openxmlformats.org/officeDocument/2006/relationships/notesSlide" Target="../notesSlides/notesSlide248.xml"/><Relationship Id="rId1" Type="http://schemas.openxmlformats.org/officeDocument/2006/relationships/slideLayout" Target="../slideLayouts/slideLayout1.xml"/><Relationship Id="rId6" Type="http://schemas.openxmlformats.org/officeDocument/2006/relationships/hyperlink" Target="http://www.psyche.com/psyche/lex/qbl/42letter_name.html" TargetMode="External"/><Relationship Id="rId5" Type="http://schemas.openxmlformats.org/officeDocument/2006/relationships/hyperlink" Target="http://www.ascentofsafed.com/cgi-bin/ascent.cgi?Name=mm-kipur" TargetMode="External"/><Relationship Id="rId4" Type="http://schemas.openxmlformats.org/officeDocument/2006/relationships/hyperlink" Target="https://www.nehemiaswall.com/yom-teruah-day-shouting-became-rosh-hashanah" TargetMode="External"/><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9702" y="17598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BERESHIT TOLEDOT </a:t>
            </a:r>
            <a:r>
              <a:rPr lang="es-CO" sz="2400" dirty="0" smtClean="0">
                <a:latin typeface="Bookman Old Style" pitchFamily="18" charset="0"/>
                <a:ea typeface="Calibri"/>
                <a:cs typeface="Calibri"/>
                <a:sym typeface="Calibri"/>
              </a:rPr>
              <a:t>2024</a:t>
            </a:r>
            <a:endParaRPr lang="es-CO" sz="2400" dirty="0" smtClean="0">
              <a:latin typeface="Bookman Old Style" pitchFamily="18" charset="0"/>
              <a:ea typeface="Calibri"/>
              <a:cs typeface="Calibri"/>
              <a:sym typeface="Calibri"/>
            </a:endParaRPr>
          </a:p>
          <a:p>
            <a:pPr algn="ctr">
              <a:lnSpc>
                <a:spcPct val="90000"/>
              </a:lnSpc>
            </a:pPr>
            <a:r>
              <a:rPr lang="en-US" sz="2400" b="1" dirty="0" smtClean="0">
                <a:latin typeface="Bookman Old Style" pitchFamily="18" charset="0"/>
              </a:rPr>
              <a:t>Por Que Isaac amo a Esau?</a:t>
            </a:r>
            <a:endParaRPr lang="en-US" sz="2400" b="1" dirty="0" smtClean="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Por: Eliyahu BaYonah</a:t>
            </a:r>
            <a:endParaRPr sz="12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Director Shalom Haverim Org</a:t>
            </a:r>
            <a:endParaRPr sz="12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New York</a:t>
            </a:r>
            <a:endParaRPr sz="2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2051" name="Picture 3"/>
          <p:cNvPicPr>
            <a:picLocks noChangeAspect="1" noChangeArrowheads="1"/>
          </p:cNvPicPr>
          <p:nvPr/>
        </p:nvPicPr>
        <p:blipFill>
          <a:blip r:embed="rId5"/>
          <a:srcRect/>
          <a:stretch>
            <a:fillRect/>
          </a:stretch>
        </p:blipFill>
        <p:spPr bwMode="auto">
          <a:xfrm>
            <a:off x="7383326" y="5918200"/>
            <a:ext cx="1684474" cy="787400"/>
          </a:xfrm>
          <a:prstGeom prst="rect">
            <a:avLst/>
          </a:prstGeom>
          <a:noFill/>
          <a:ln w="9525">
            <a:noFill/>
            <a:miter lim="800000"/>
            <a:headEnd/>
            <a:tailEnd/>
          </a:ln>
        </p:spPr>
      </p:pic>
      <p:pic>
        <p:nvPicPr>
          <p:cNvPr id="11" name="Picture 2"/>
          <p:cNvPicPr>
            <a:picLocks noChangeAspect="1" noChangeArrowheads="1"/>
          </p:cNvPicPr>
          <p:nvPr/>
        </p:nvPicPr>
        <p:blipFill>
          <a:blip r:embed="rId6"/>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600" dirty="0" smtClean="0">
                <a:latin typeface="Bookman Old Style" pitchFamily="18" charset="0"/>
              </a:rPr>
              <a:t>¡Cuánto amo tu ley! En ella medito todo el día.</a:t>
            </a:r>
          </a:p>
          <a:p>
            <a:r>
              <a:rPr lang="es-ES" sz="2600" dirty="0" smtClean="0">
                <a:latin typeface="Bookman Old Style" pitchFamily="18" charset="0"/>
              </a:rPr>
              <a:t>Tus mandamientos me hacen más sabio que a mis enemigos, porque siempre están conmigo.</a:t>
            </a:r>
          </a:p>
          <a:p>
            <a:r>
              <a:rPr lang="es-ES" sz="2600" dirty="0" smtClean="0">
                <a:latin typeface="Bookman Old Style" pitchFamily="18" charset="0"/>
              </a:rPr>
              <a:t>Lámpara es a mis pies Tu palabra, y la luz de mi sendero.</a:t>
            </a:r>
          </a:p>
          <a:p>
            <a:r>
              <a:rPr lang="es-ES" sz="2600" b="1" i="1" dirty="0" smtClean="0">
                <a:latin typeface="Bookman Old Style" pitchFamily="18" charset="0"/>
              </a:rPr>
              <a:t>Ma ahabtí torateja kol hayom hi sijati.</a:t>
            </a:r>
          </a:p>
          <a:p>
            <a:r>
              <a:rPr lang="es-ES" sz="2600" b="1" i="1" dirty="0" smtClean="0">
                <a:latin typeface="Bookman Old Style" pitchFamily="18" charset="0"/>
              </a:rPr>
              <a:t>Meoyebay tejajemeni mitzvoteja ki leolam hi li</a:t>
            </a:r>
          </a:p>
          <a:p>
            <a:r>
              <a:rPr lang="es-ES" sz="2600" b="1" i="1" dirty="0" smtClean="0">
                <a:latin typeface="Bookman Old Style" pitchFamily="18" charset="0"/>
              </a:rPr>
              <a:t>Ner leragli debareja veor lintibati.</a:t>
            </a:r>
            <a:endParaRPr lang="en-US" sz="2600" b="1"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258223" y="1244600"/>
            <a:ext cx="8648598" cy="521970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25: 19 - 28: 9  - Malají 1:1 al 2:7</a:t>
            </a:r>
          </a:p>
          <a:p>
            <a:r>
              <a:rPr lang="en-US" b="1" dirty="0" smtClean="0">
                <a:latin typeface="Bookman Old Style" pitchFamily="18" charset="0"/>
                <a:hlinkClick r:id="rId3"/>
              </a:rPr>
              <a:t>25:19</a:t>
            </a:r>
            <a:r>
              <a:rPr lang="en-US" b="1" dirty="0" smtClean="0">
                <a:latin typeface="Bookman Old Style" pitchFamily="18" charset="0"/>
              </a:rPr>
              <a:t>   </a:t>
            </a:r>
            <a:r>
              <a:rPr lang="en-US" b="1" i="1" dirty="0" err="1" smtClean="0">
                <a:latin typeface="Bookman Old Style" pitchFamily="18" charset="0"/>
              </a:rPr>
              <a:t>Ve'eleh</a:t>
            </a:r>
            <a:r>
              <a:rPr lang="en-US" b="1" i="1" dirty="0" smtClean="0">
                <a:latin typeface="Bookman Old Style" pitchFamily="18" charset="0"/>
              </a:rPr>
              <a:t> </a:t>
            </a:r>
            <a:r>
              <a:rPr lang="en-US" b="1" i="1" dirty="0" err="1" smtClean="0">
                <a:latin typeface="Bookman Old Style" pitchFamily="18" charset="0"/>
              </a:rPr>
              <a:t>toldot</a:t>
            </a:r>
            <a:r>
              <a:rPr lang="en-US" b="1" i="1" dirty="0" smtClean="0">
                <a:latin typeface="Bookman Old Style" pitchFamily="18" charset="0"/>
              </a:rPr>
              <a:t> </a:t>
            </a:r>
            <a:r>
              <a:rPr lang="en-US" b="1" i="1" dirty="0" err="1" smtClean="0">
                <a:latin typeface="Bookman Old Style" pitchFamily="18" charset="0"/>
              </a:rPr>
              <a:t>Yitsjak</a:t>
            </a:r>
            <a:r>
              <a:rPr lang="en-US" b="1" i="1" dirty="0" smtClean="0">
                <a:latin typeface="Bookman Old Style" pitchFamily="18" charset="0"/>
              </a:rPr>
              <a:t> ben-Avraham Avraham </a:t>
            </a:r>
            <a:r>
              <a:rPr lang="en-US" b="1" i="1" dirty="0" err="1" smtClean="0">
                <a:latin typeface="Bookman Old Style" pitchFamily="18" charset="0"/>
              </a:rPr>
              <a:t>holid</a:t>
            </a:r>
            <a:r>
              <a:rPr lang="en-US" b="1" i="1" dirty="0" smtClean="0">
                <a:latin typeface="Bookman Old Style" pitchFamily="18" charset="0"/>
              </a:rPr>
              <a:t> et-</a:t>
            </a:r>
            <a:r>
              <a:rPr lang="en-US" b="1" i="1" dirty="0" err="1" smtClean="0">
                <a:latin typeface="Bookman Old Style" pitchFamily="18" charset="0"/>
              </a:rPr>
              <a:t>Yitsjak</a:t>
            </a:r>
            <a:r>
              <a:rPr lang="en-US" b="1" i="1" dirty="0" smtClean="0">
                <a:latin typeface="Bookman Old Style" pitchFamily="18" charset="0"/>
              </a:rPr>
              <a:t>.</a:t>
            </a:r>
          </a:p>
          <a:p>
            <a:r>
              <a:rPr lang="en-US" dirty="0" smtClean="0">
                <a:latin typeface="Bookman Old Style" pitchFamily="18" charset="0"/>
              </a:rPr>
              <a:t/>
            </a:r>
            <a:br>
              <a:rPr lang="en-US" dirty="0" smtClean="0">
                <a:latin typeface="Bookman Old Style" pitchFamily="18" charset="0"/>
              </a:rPr>
            </a:br>
            <a:r>
              <a:rPr lang="en-US" dirty="0" smtClean="0">
                <a:latin typeface="Bookman Old Style" pitchFamily="18" charset="0"/>
              </a:rPr>
              <a:t>Y </a:t>
            </a:r>
            <a:r>
              <a:rPr lang="en-US" dirty="0" err="1" smtClean="0">
                <a:latin typeface="Bookman Old Style" pitchFamily="18" charset="0"/>
              </a:rPr>
              <a:t>estas</a:t>
            </a:r>
            <a:r>
              <a:rPr lang="en-US" dirty="0" smtClean="0">
                <a:latin typeface="Bookman Old Style" pitchFamily="18" charset="0"/>
              </a:rPr>
              <a:t> son </a:t>
            </a:r>
            <a:r>
              <a:rPr lang="en-US" dirty="0" err="1" smtClean="0">
                <a:latin typeface="Bookman Old Style" pitchFamily="18" charset="0"/>
              </a:rPr>
              <a:t>las</a:t>
            </a:r>
            <a:r>
              <a:rPr lang="en-US" dirty="0" smtClean="0">
                <a:latin typeface="Bookman Old Style" pitchFamily="18" charset="0"/>
              </a:rPr>
              <a:t> </a:t>
            </a:r>
            <a:r>
              <a:rPr lang="en-US" dirty="0" err="1" smtClean="0">
                <a:latin typeface="Bookman Old Style" pitchFamily="18" charset="0"/>
              </a:rPr>
              <a:t>generaciones</a:t>
            </a:r>
            <a:r>
              <a:rPr lang="en-US" dirty="0" smtClean="0">
                <a:latin typeface="Bookman Old Style" pitchFamily="18" charset="0"/>
              </a:rPr>
              <a:t> de Isaac, </a:t>
            </a:r>
            <a:r>
              <a:rPr lang="en-US" dirty="0" err="1" smtClean="0">
                <a:latin typeface="Bookman Old Style" pitchFamily="18" charset="0"/>
              </a:rPr>
              <a:t>hijo</a:t>
            </a:r>
            <a:r>
              <a:rPr lang="en-US" dirty="0" smtClean="0">
                <a:latin typeface="Bookman Old Style" pitchFamily="18" charset="0"/>
              </a:rPr>
              <a:t> de Abraham: Abraham </a:t>
            </a:r>
            <a:r>
              <a:rPr lang="en-US" dirty="0" err="1" smtClean="0">
                <a:latin typeface="Bookman Old Style" pitchFamily="18" charset="0"/>
              </a:rPr>
              <a:t>engendró</a:t>
            </a:r>
            <a:r>
              <a:rPr lang="en-US" dirty="0" smtClean="0">
                <a:latin typeface="Bookman Old Style" pitchFamily="18" charset="0"/>
              </a:rPr>
              <a:t> a Isaac .</a:t>
            </a:r>
          </a:p>
          <a:p>
            <a:pPr marL="0" indent="0" algn="ctr">
              <a:buNone/>
            </a:pPr>
            <a:endParaRPr lang="es-CO" sz="2000" b="1" noProof="1" smtClean="0"/>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25: 19 - 28: 9  - Malají 1:1 al 2:7</a:t>
            </a:r>
          </a:p>
          <a:p>
            <a:r>
              <a:rPr lang="es-MX" sz="1600" dirty="0" smtClean="0">
                <a:latin typeface="Bookman Old Style" pitchFamily="18" charset="0"/>
              </a:rPr>
              <a:t>Fuente: NANCY REUBEN GREENFIELD</a:t>
            </a:r>
            <a:endParaRPr lang="en-US" sz="1600" dirty="0" smtClean="0">
              <a:latin typeface="Bookman Old Style" pitchFamily="18" charset="0"/>
            </a:endParaRPr>
          </a:p>
          <a:p>
            <a:r>
              <a:rPr lang="es-MX" sz="2000" dirty="0" smtClean="0">
                <a:latin typeface="Bookman Old Style" pitchFamily="18" charset="0"/>
              </a:rPr>
              <a:t>Comentario sobre Parashat Toldot, Génesis 25:19 - 28: 9</a:t>
            </a:r>
            <a:endParaRPr lang="en-US" sz="2000" dirty="0" smtClean="0">
              <a:latin typeface="Bookman Old Style" pitchFamily="18" charset="0"/>
            </a:endParaRPr>
          </a:p>
          <a:p>
            <a:r>
              <a:rPr lang="es-MX" sz="3000" dirty="0" smtClean="0">
                <a:latin typeface="Bookman Old Style" pitchFamily="18" charset="0"/>
              </a:rPr>
              <a:t> Rebecca e Isaac quieren un hijo. </a:t>
            </a:r>
          </a:p>
          <a:p>
            <a:r>
              <a:rPr lang="es-MX" sz="3000" dirty="0" smtClean="0">
                <a:latin typeface="Bookman Old Style" pitchFamily="18" charset="0"/>
              </a:rPr>
              <a:t>Rezan a Dios. </a:t>
            </a:r>
          </a:p>
          <a:p>
            <a:r>
              <a:rPr lang="es-MX" sz="3000" dirty="0" smtClean="0">
                <a:latin typeface="Bookman Old Style" pitchFamily="18" charset="0"/>
              </a:rPr>
              <a:t>Rebecca pronto siente movimientos violentos dentro de su útero. </a:t>
            </a:r>
          </a:p>
          <a:p>
            <a:r>
              <a:rPr lang="es-MX" sz="3000" dirty="0" smtClean="0">
                <a:latin typeface="Bookman Old Style" pitchFamily="18" charset="0"/>
              </a:rPr>
              <a:t>Ella le pregunta a Dios por qué siente pelear dentro de ella, y Dios responde: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000" dirty="0" smtClean="0">
                <a:latin typeface="Bookman Old Style" pitchFamily="18" charset="0"/>
              </a:rPr>
              <a:t>“Dos naciones están en tu vientre y dos estados. Se dividirán el uno del otro, comenzando desde dentro de ti. Un estado se volverá más poderoso que el otro y el poderoso servirá al menor ".</a:t>
            </a:r>
          </a:p>
          <a:p>
            <a:r>
              <a:rPr lang="es-MX" sz="3000" dirty="0" smtClean="0">
                <a:latin typeface="Bookman Old Style" pitchFamily="18" charset="0"/>
              </a:rPr>
              <a:t>Cuando Rebecca da a luz, tiene dos hijos. El primer bebé sale de mejillas rojas y peludo y lo llaman Esaú. </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800" dirty="0" smtClean="0">
                <a:latin typeface="Bookman Old Style" pitchFamily="18" charset="0"/>
              </a:rPr>
              <a:t>El segundo es un bebé de piel suave a quien llaman Jacob.</a:t>
            </a:r>
            <a:endParaRPr lang="en-US" sz="2800" dirty="0" smtClean="0">
              <a:latin typeface="Bookman Old Style" pitchFamily="18" charset="0"/>
            </a:endParaRPr>
          </a:p>
          <a:p>
            <a:r>
              <a:rPr lang="es-MX" sz="2800" dirty="0" smtClean="0">
                <a:latin typeface="Bookman Old Style" pitchFamily="18" charset="0"/>
              </a:rPr>
              <a:t> Cuando los muchachos crecen, Esaú entiende la caza y la agricultura. </a:t>
            </a:r>
          </a:p>
          <a:p>
            <a:r>
              <a:rPr lang="es-MX" sz="2800" dirty="0" smtClean="0">
                <a:latin typeface="Bookman Old Style" pitchFamily="18" charset="0"/>
              </a:rPr>
              <a:t>Jacob es un hombre decidido, que vive en tiendas de campaña. </a:t>
            </a:r>
          </a:p>
          <a:p>
            <a:r>
              <a:rPr lang="es-MX" sz="2800" dirty="0" smtClean="0">
                <a:latin typeface="Bookman Old Style" pitchFamily="18" charset="0"/>
              </a:rPr>
              <a:t>Isaac favorece a Esaú, mientras que Rebecca favorece a Jacob.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Un día, Esaú viene del campo sintiéndose hambriento y desmayado y ve a Jacob con una olla de estofado. </a:t>
            </a:r>
          </a:p>
          <a:p>
            <a:r>
              <a:rPr lang="es-MX" dirty="0" smtClean="0">
                <a:latin typeface="Bookman Old Style" pitchFamily="18" charset="0"/>
              </a:rPr>
              <a:t>“Jacob”, pregunta Esaú, “¿Me das un poco de tu estofado, por favor? Me desmayo de hambre.</a:t>
            </a:r>
            <a:endParaRPr lang="en-US" dirty="0" smtClean="0">
              <a:latin typeface="Bookman Old Style" pitchFamily="18" charset="0"/>
            </a:endParaRPr>
          </a:p>
          <a:p>
            <a:r>
              <a:rPr lang="es-MX" dirty="0" smtClean="0">
                <a:latin typeface="Bookman Old Style" pitchFamily="18" charset="0"/>
              </a:rPr>
              <a:t>"Claro, si me vendes tu derecho de nacimiento", responde Jacob.</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25: 19 - 28: 9  - Malají 1:1 al 2:7</a:t>
            </a:r>
          </a:p>
          <a:p>
            <a:r>
              <a:rPr lang="es-MX" dirty="0" smtClean="0">
                <a:latin typeface="Bookman Old Style" pitchFamily="18" charset="0"/>
              </a:rPr>
              <a:t>Esaú mira a su hermano. “Si voy a morir de hambre, ¿de qué me sirve mi derecho de nacimiento?” </a:t>
            </a:r>
          </a:p>
          <a:p>
            <a:r>
              <a:rPr lang="es-MX" dirty="0" smtClean="0">
                <a:latin typeface="Bookman Old Style" pitchFamily="18" charset="0"/>
              </a:rPr>
              <a:t>Esaú luego vende su derecho de nacimiento a Jacob.</a:t>
            </a:r>
            <a:endParaRPr lang="en-US" dirty="0" smtClean="0">
              <a:latin typeface="Bookman Old Style" pitchFamily="18" charset="0"/>
            </a:endParaRPr>
          </a:p>
          <a:p>
            <a:r>
              <a:rPr lang="es-MX" dirty="0" smtClean="0">
                <a:latin typeface="Bookman Old Style" pitchFamily="18" charset="0"/>
              </a:rPr>
              <a:t> Esaú come, bebe y se va. Así menospreció Esaú su derecho de nacimiento.</a:t>
            </a: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Después de muchos años, Isaac se vuelve viejo y ciego. </a:t>
            </a:r>
          </a:p>
          <a:p>
            <a:r>
              <a:rPr lang="es-MX" dirty="0" smtClean="0">
                <a:latin typeface="Bookman Old Style" pitchFamily="18" charset="0"/>
              </a:rPr>
              <a:t>Él llama a Esaú: “Hijo mío. Ve a cazar carne de venado para mí y prepara el sabroso plato que me encanta. </a:t>
            </a:r>
          </a:p>
          <a:p>
            <a:r>
              <a:rPr lang="es-MX" dirty="0" smtClean="0">
                <a:latin typeface="Bookman Old Style" pitchFamily="18" charset="0"/>
              </a:rPr>
              <a:t>Tráemelo y me lo comeré y luego mi alma te bendecirá antes de morir.</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 Rebecca escucha esta conversación entre Esaú e Isaac y le cuenta a Jacob lo que había escuchado. </a:t>
            </a:r>
          </a:p>
          <a:p>
            <a:r>
              <a:rPr lang="es-MX" sz="2900" dirty="0" smtClean="0">
                <a:latin typeface="Bookman Old Style" pitchFamily="18" charset="0"/>
              </a:rPr>
              <a:t>“Ahora, hijo”, le dice Rebecca a Jacob, “ve al rebaño y tráeme dos buenas cabras jóvenes para que yo pueda hacer un plato sabroso para tu padre. Luego se lo llevarás a tu padre para que coma y te bendiga antes de su muerte.</a:t>
            </a:r>
            <a:endParaRPr lang="en-US" sz="2900"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800" dirty="0" smtClean="0">
                <a:latin typeface="Bookman Old Style" pitchFamily="18" charset="0"/>
              </a:rPr>
              <a:t>"Pero madre", responde Jacob. “Esaú, mi hermano es un hombre peludo y yo soy suave. Tal vez mi padre me sentirá y pareceré a sus ojos un impostor y traeré una maldición sobre mí y no una bendición ”.</a:t>
            </a:r>
            <a:endParaRPr lang="en-US" sz="2800" dirty="0" smtClean="0">
              <a:latin typeface="Bookman Old Style" pitchFamily="18" charset="0"/>
            </a:endParaRPr>
          </a:p>
          <a:p>
            <a:r>
              <a:rPr lang="es-MX" sz="2800" dirty="0" smtClean="0">
                <a:latin typeface="Bookman Old Style" pitchFamily="18" charset="0"/>
              </a:rPr>
              <a:t>"Sobre mí </a:t>
            </a:r>
            <a:r>
              <a:rPr lang="es-MX" sz="2800" dirty="0" err="1" smtClean="0">
                <a:latin typeface="Bookman Old Style" pitchFamily="18" charset="0"/>
              </a:rPr>
              <a:t>séa</a:t>
            </a:r>
            <a:r>
              <a:rPr lang="es-MX" sz="2800" dirty="0" smtClean="0">
                <a:latin typeface="Bookman Old Style" pitchFamily="18" charset="0"/>
              </a:rPr>
              <a:t> tu maldición, hijo mío", dice Rebecca. "Ahora obedéceme y ve a buscar las cabras para que pueda hacer un guiso".</a:t>
            </a:r>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000" dirty="0" smtClean="0">
                <a:latin typeface="Bookman Old Style" pitchFamily="18" charset="0"/>
              </a:rPr>
              <a:t>Jacob hace lo que su madre le dijo que hiciera. </a:t>
            </a:r>
          </a:p>
          <a:p>
            <a:r>
              <a:rPr lang="es-MX" sz="3000" dirty="0" smtClean="0">
                <a:latin typeface="Bookman Old Style" pitchFamily="18" charset="0"/>
              </a:rPr>
              <a:t>Luego, su madre prepara el plato que le encanta a su padre. </a:t>
            </a:r>
          </a:p>
          <a:p>
            <a:r>
              <a:rPr lang="es-MX" sz="3000" dirty="0" smtClean="0">
                <a:latin typeface="Bookman Old Style" pitchFamily="18" charset="0"/>
              </a:rPr>
              <a:t>Antes de que Jacob entregue la comida a su padre, su madre pone pieles de cabra peludas en sus manos y cuello y lo viste con la ropa de Esaú.</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 Jacob luego va a ver a su padre. "Padre", dice.</a:t>
            </a:r>
            <a:endParaRPr lang="en-US" sz="2900" dirty="0" smtClean="0">
              <a:latin typeface="Bookman Old Style" pitchFamily="18" charset="0"/>
            </a:endParaRPr>
          </a:p>
          <a:p>
            <a:r>
              <a:rPr lang="es-MX" sz="2900" dirty="0" smtClean="0">
                <a:latin typeface="Bookman Old Style" pitchFamily="18" charset="0"/>
              </a:rPr>
              <a:t> "¡Aquí estoy!", Responde Isaac. "¿Quién eres, hijo mío?“</a:t>
            </a:r>
          </a:p>
          <a:p>
            <a:r>
              <a:rPr lang="es-MX" sz="2900" dirty="0" smtClean="0">
                <a:latin typeface="Bookman Old Style" pitchFamily="18" charset="0"/>
              </a:rPr>
              <a:t>"Soy yo, Esaú, tu primogénito", dice Jacob. "He hecho lo que me dijiste, por favor ven a comer de mi carne de venado para que tu alma pueda bendecirme".</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000" dirty="0" smtClean="0">
                <a:latin typeface="Bookman Old Style" pitchFamily="18" charset="0"/>
              </a:rPr>
              <a:t>"¿Cómo es que has encontrado la carne de venado tan rápido?"</a:t>
            </a:r>
            <a:endParaRPr lang="en-US" sz="3000" dirty="0" smtClean="0">
              <a:latin typeface="Bookman Old Style" pitchFamily="18" charset="0"/>
            </a:endParaRPr>
          </a:p>
          <a:p>
            <a:r>
              <a:rPr lang="es-MX" sz="3000" dirty="0" smtClean="0">
                <a:latin typeface="Bookman Old Style" pitchFamily="18" charset="0"/>
              </a:rPr>
              <a:t> "Porque Dios, tu Dios, hizo que sucediera antes que yo", responde Jacob.</a:t>
            </a:r>
            <a:endParaRPr lang="en-US" sz="3000" dirty="0" smtClean="0">
              <a:latin typeface="Bookman Old Style" pitchFamily="18" charset="0"/>
            </a:endParaRPr>
          </a:p>
          <a:p>
            <a:r>
              <a:rPr lang="es-MX" sz="3000" dirty="0" smtClean="0">
                <a:latin typeface="Bookman Old Style" pitchFamily="18" charset="0"/>
              </a:rPr>
              <a:t> "Por favor, acércate para que pueda sentirte y ver si realmente eres mi hijo Esaú o no".</a:t>
            </a:r>
            <a:endParaRPr lang="en-US" sz="3000" dirty="0" smtClean="0">
              <a:latin typeface="Bookman Old Style" pitchFamily="18" charset="0"/>
            </a:endParaRPr>
          </a:p>
          <a:p>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Entonces Jacob se acerca a su padre. Isaac siente la piel de Jacob y dijo: "La voz es la voz de Jacob, pero las manos son las manos de Esaú. ¿De verdad eres tú, hijo mío, Esaú?</a:t>
            </a:r>
            <a:endParaRPr lang="en-US" dirty="0" smtClean="0">
              <a:latin typeface="Bookman Old Style" pitchFamily="18" charset="0"/>
            </a:endParaRPr>
          </a:p>
          <a:p>
            <a:r>
              <a:rPr lang="es-MX" dirty="0" smtClean="0">
                <a:latin typeface="Bookman Old Style" pitchFamily="18" charset="0"/>
              </a:rPr>
              <a:t> "Yo soy", dice Jacob.</a:t>
            </a:r>
            <a:endParaRPr lang="en-US" dirty="0" smtClean="0">
              <a:latin typeface="Bookman Old Style" pitchFamily="18" charset="0"/>
            </a:endParaRPr>
          </a:p>
          <a:p>
            <a:r>
              <a:rPr lang="es-MX" dirty="0" smtClean="0">
                <a:latin typeface="Bookman Old Style" pitchFamily="18" charset="0"/>
              </a:rPr>
              <a:t> Satisfecho de que el hombre es Esaú, Isaac come el estofado y bebe el vino. </a:t>
            </a: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Después, Isaac le dice a Jacob: "Acércate y bésame, hijo mío". </a:t>
            </a:r>
          </a:p>
          <a:p>
            <a:r>
              <a:rPr lang="es-MX" dirty="0" smtClean="0">
                <a:latin typeface="Bookman Old Style" pitchFamily="18" charset="0"/>
              </a:rPr>
              <a:t>Cuando Jacob se adelanta, Isaac huele la ropa de su hijo una vez más para asegurarse de que sea Esaú. </a:t>
            </a:r>
          </a:p>
          <a:p>
            <a:r>
              <a:rPr lang="es-MX" dirty="0" smtClean="0">
                <a:latin typeface="Bookman Old Style" pitchFamily="18" charset="0"/>
              </a:rPr>
              <a:t>Luego da su bendición.</a:t>
            </a: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100" dirty="0" smtClean="0">
                <a:latin typeface="Bookman Old Style" pitchFamily="18" charset="0"/>
              </a:rPr>
              <a:t>“El olor de mi hijo Esaú es como el olor de un campo que Dios ha bendecido. </a:t>
            </a:r>
          </a:p>
          <a:p>
            <a:r>
              <a:rPr lang="es-MX" sz="3100" dirty="0" smtClean="0">
                <a:latin typeface="Bookman Old Style" pitchFamily="18" charset="0"/>
              </a:rPr>
              <a:t>Entonces, que Dios te dé del rocío del cielo y de los lugares gruesos de la tierra y una abundancia de maíz y vino. </a:t>
            </a:r>
          </a:p>
          <a:p>
            <a:r>
              <a:rPr lang="es-MX" sz="3100" dirty="0" smtClean="0">
                <a:latin typeface="Bookman Old Style" pitchFamily="18" charset="0"/>
              </a:rPr>
              <a:t>Los pueblos te servirán y las naciones se inclinarán ante ti. </a:t>
            </a: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Serás un hombre para tus hermanos, para que los hijos de tu madre puedan inclinarse ante ti. </a:t>
            </a:r>
          </a:p>
          <a:p>
            <a:r>
              <a:rPr lang="es-MX" sz="2900" dirty="0" smtClean="0">
                <a:latin typeface="Bookman Old Style" pitchFamily="18" charset="0"/>
              </a:rPr>
              <a:t>Entonces el que te maldiga será maldecido, y el que te bendiga será bendecido".</a:t>
            </a:r>
          </a:p>
          <a:p>
            <a:r>
              <a:rPr lang="es-MX" sz="2900" dirty="0" smtClean="0">
                <a:latin typeface="Bookman Old Style" pitchFamily="18" charset="0"/>
              </a:rPr>
              <a:t>Cuando Isaac termina de bendecir al hijo que cree que es Esaú, Jacob deja a su padre. </a:t>
            </a: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Más tarde, Esaú regresa de su cacería y le trae un estofado de venado a su padre. "Padre, ven a comer de mi carne de venado, para que tu alma me bendiga".</a:t>
            </a:r>
            <a:endParaRPr lang="en-US" sz="2900" dirty="0" smtClean="0">
              <a:latin typeface="Bookman Old Style" pitchFamily="18" charset="0"/>
            </a:endParaRPr>
          </a:p>
          <a:p>
            <a:r>
              <a:rPr lang="es-MX" sz="2900" dirty="0" smtClean="0">
                <a:latin typeface="Bookman Old Style" pitchFamily="18" charset="0"/>
              </a:rPr>
              <a:t>"¿Quién eres?" Isaac preguntó.</a:t>
            </a:r>
            <a:endParaRPr lang="en-US" sz="2900" dirty="0" smtClean="0">
              <a:latin typeface="Bookman Old Style" pitchFamily="18" charset="0"/>
            </a:endParaRPr>
          </a:p>
          <a:p>
            <a:r>
              <a:rPr lang="es-MX" sz="2900" dirty="0" smtClean="0">
                <a:latin typeface="Bookman Old Style" pitchFamily="18" charset="0"/>
              </a:rPr>
              <a:t>"Soy tu hijo, tu primogénito, Esaú".</a:t>
            </a:r>
            <a:endParaRPr lang="en-US" sz="2900" dirty="0" smtClean="0">
              <a:latin typeface="Bookman Old Style" pitchFamily="18" charset="0"/>
            </a:endParaRPr>
          </a:p>
          <a:p>
            <a:r>
              <a:rPr lang="es-MX" sz="2900" dirty="0" smtClean="0">
                <a:latin typeface="Bookman Old Style" pitchFamily="18" charset="0"/>
              </a:rPr>
              <a:t>Inmediatamente un gran terror se apodera de Isaac.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"¿Quién, entonces, es el que ya me trajo venado cazado y bendije?"</a:t>
            </a:r>
            <a:endParaRPr lang="en-US" dirty="0" smtClean="0">
              <a:latin typeface="Bookman Old Style" pitchFamily="18" charset="0"/>
            </a:endParaRPr>
          </a:p>
          <a:p>
            <a:r>
              <a:rPr lang="es-MX" dirty="0" smtClean="0">
                <a:latin typeface="Bookman Old Style" pitchFamily="18" charset="0"/>
              </a:rPr>
              <a:t>Cuando Esaú escucha las palabras de su padre, grita con un grito extremadamente fuerte y amargo, y dice: "¡Bendíceme también, oh padre mío!"</a:t>
            </a:r>
            <a:endParaRPr lang="en-US"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"Tu hermano Jacob vino con engaño a mí", dijo Isaac. "Él ha quitado tu bendición".</a:t>
            </a:r>
            <a:endParaRPr lang="en-US" sz="2900" dirty="0" smtClean="0">
              <a:latin typeface="Bookman Old Style" pitchFamily="18" charset="0"/>
            </a:endParaRPr>
          </a:p>
          <a:p>
            <a:r>
              <a:rPr lang="es-MX" sz="2900" dirty="0" smtClean="0">
                <a:latin typeface="Bookman Old Style" pitchFamily="18" charset="0"/>
              </a:rPr>
              <a:t> "Jacob ya se ha ido a mis espaldas dos veces", dice Esaú. </a:t>
            </a:r>
          </a:p>
          <a:p>
            <a:r>
              <a:rPr lang="es-MX" sz="2900" dirty="0" smtClean="0">
                <a:latin typeface="Bookman Old Style" pitchFamily="18" charset="0"/>
              </a:rPr>
              <a:t>“¡Me quitó mi derecho de nacimiento y ahora también me quitó mi bendición! ¿No has reservado una bendición para mí?</a:t>
            </a:r>
            <a:endParaRPr lang="en-US" sz="2900"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Isaac responde: "Esaú, he hecho de Jacob un maestro para ti y todos tus hermanos. </a:t>
            </a:r>
            <a:r>
              <a:rPr lang="en-US" sz="2900" dirty="0" smtClean="0">
                <a:latin typeface="Bookman Old Style" pitchFamily="18" charset="0"/>
              </a:rPr>
              <a:t>Lo he </a:t>
            </a:r>
            <a:r>
              <a:rPr lang="en-US" sz="2900" dirty="0" err="1" smtClean="0">
                <a:latin typeface="Bookman Old Style" pitchFamily="18" charset="0"/>
              </a:rPr>
              <a:t>sostenido</a:t>
            </a:r>
            <a:r>
              <a:rPr lang="en-US" sz="2900" dirty="0" smtClean="0">
                <a:latin typeface="Bookman Old Style" pitchFamily="18" charset="0"/>
              </a:rPr>
              <a:t> con </a:t>
            </a:r>
            <a:r>
              <a:rPr lang="en-US" sz="2900" dirty="0" err="1" smtClean="0">
                <a:latin typeface="Bookman Old Style" pitchFamily="18" charset="0"/>
              </a:rPr>
              <a:t>maíz</a:t>
            </a:r>
            <a:r>
              <a:rPr lang="en-US" sz="2900" dirty="0" smtClean="0">
                <a:latin typeface="Bookman Old Style" pitchFamily="18" charset="0"/>
              </a:rPr>
              <a:t> y </a:t>
            </a:r>
            <a:r>
              <a:rPr lang="en-US" sz="2900" dirty="0" err="1" smtClean="0">
                <a:latin typeface="Bookman Old Style" pitchFamily="18" charset="0"/>
              </a:rPr>
              <a:t>vino</a:t>
            </a:r>
            <a:r>
              <a:rPr lang="en-US" sz="2900" dirty="0" smtClean="0">
                <a:latin typeface="Bookman Old Style" pitchFamily="18" charset="0"/>
              </a:rPr>
              <a:t> </a:t>
            </a:r>
            <a:r>
              <a:rPr lang="en-US" sz="2900" dirty="0" err="1" smtClean="0">
                <a:latin typeface="Bookman Old Style" pitchFamily="18" charset="0"/>
              </a:rPr>
              <a:t>nuevo</a:t>
            </a:r>
            <a:r>
              <a:rPr lang="en-US" sz="2900" dirty="0" smtClean="0">
                <a:latin typeface="Bookman Old Style" pitchFamily="18" charset="0"/>
              </a:rPr>
              <a:t>.</a:t>
            </a:r>
          </a:p>
          <a:p>
            <a:r>
              <a:rPr lang="en-US" sz="2900" dirty="0" smtClean="0">
                <a:latin typeface="Bookman Old Style" pitchFamily="18" charset="0"/>
              </a:rPr>
              <a:t> </a:t>
            </a:r>
            <a:r>
              <a:rPr lang="es-MX" sz="2900" dirty="0" smtClean="0">
                <a:latin typeface="Bookman Old Style" pitchFamily="18" charset="0"/>
              </a:rPr>
              <a:t>Esaú grita: “¿Es esta la única bendición que tienes? ¡Bendíceme también a mi padre!</a:t>
            </a:r>
            <a:endParaRPr lang="en-US" sz="2900" dirty="0" smtClean="0">
              <a:latin typeface="Bookman Old Style" pitchFamily="18" charset="0"/>
            </a:endParaRPr>
          </a:p>
          <a:p>
            <a:r>
              <a:rPr lang="es-MX" sz="2900" dirty="0" smtClean="0">
                <a:latin typeface="Bookman Old Style" pitchFamily="18" charset="0"/>
              </a:rPr>
              <a:t>Isaac crea una bendición para Esaú: “Esaú, los lugares gruesos de la tierra serán tu morada. </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Vivirás de tu espada y servirás a tu hermano. Solo cuando te humilles, soltarás su yugo de tu cuello.</a:t>
            </a:r>
            <a:endParaRPr lang="en-US" dirty="0" smtClean="0">
              <a:latin typeface="Bookman Old Style" pitchFamily="18" charset="0"/>
            </a:endParaRPr>
          </a:p>
          <a:p>
            <a:r>
              <a:rPr lang="es-MX" dirty="0" smtClean="0">
                <a:latin typeface="Bookman Old Style" pitchFamily="18" charset="0"/>
              </a:rPr>
              <a:t>Esaú odia a Jacob por esta bendición. Esaú dice en su corazón: "Que se acerquen los días de luto por mi padre y luego mataré a mi hermano Jacob".</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Cuando Rebecca descubre el plan de Esaú para matar a Jacob, le dice a Jacob: "Ve con mi hermano, Labán, en Harán. Quédate con él hasta que la ira de tu hermano haya disminuido. Luego enviaré por ti, porque ¿por qué debería perderlos a los dos en un día?</a:t>
            </a:r>
            <a:endParaRPr lang="en-US"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Rebecca se acerca a Isaac para decirle que no quiere que Jacob tome una esposa de las mujeres locales. </a:t>
            </a:r>
          </a:p>
          <a:p>
            <a:r>
              <a:rPr lang="es-MX" dirty="0" smtClean="0">
                <a:latin typeface="Bookman Old Style" pitchFamily="18" charset="0"/>
              </a:rPr>
              <a:t>Ella le dice a Isaac que sería mejor para Jacob ir a la casa de su hermano Labán y encontrar una esposa entre las mujeres allí.</a:t>
            </a:r>
            <a:endParaRPr lang="en-US" dirty="0" smtClean="0">
              <a:latin typeface="Bookman Old Style" pitchFamily="18" charset="0"/>
            </a:endParaRPr>
          </a:p>
          <a:p>
            <a:r>
              <a:rPr lang="es-MX" dirty="0" smtClean="0">
                <a:latin typeface="Bookman Old Style" pitchFamily="18" charset="0"/>
              </a:rPr>
              <a:t> Isaac está de acuerdo.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Él llama a Jacob y lo bendice y le ordena que no tome una esposa de las hijas de Canaán. “Levántate, ve al hermano de tu madre y toma una esposa entre sus hijas. Dios, el Todopoderoso, te bendecirá y te hará fructífero. </a:t>
            </a:r>
          </a:p>
          <a:p>
            <a:r>
              <a:rPr lang="es-MX" dirty="0" smtClean="0">
                <a:latin typeface="Bookman Old Style" pitchFamily="18" charset="0"/>
              </a:rPr>
              <a:t>Te multiplicarás en una gran nación. </a:t>
            </a: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800" dirty="0" smtClean="0">
                <a:latin typeface="Bookman Old Style" pitchFamily="18" charset="0"/>
              </a:rPr>
              <a:t>Dios te dará la bendición de Abraham para que tú y tus hijos puedan heredar la tierra que Dios le prometió a mi padre Abraham ”. </a:t>
            </a:r>
          </a:p>
          <a:p>
            <a:r>
              <a:rPr lang="es-MX" sz="2800" dirty="0" smtClean="0">
                <a:latin typeface="Bookman Old Style" pitchFamily="18" charset="0"/>
              </a:rPr>
              <a:t>Así Jacob es enviado a la casa de Labán, el hermano de su madre.</a:t>
            </a:r>
          </a:p>
          <a:p>
            <a:r>
              <a:rPr lang="es-MX" sz="2800" dirty="0" smtClean="0">
                <a:latin typeface="Bookman Old Style" pitchFamily="18" charset="0"/>
              </a:rPr>
              <a:t>Esaú pronto se entera de la orden de su padre de que Jacob no se case con un cananeo. </a:t>
            </a:r>
            <a:endParaRPr lang="es-MX"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Sabiendo que las hijas de Canaán desagradan a su padre, Esaú va a la familia de Ismael, el otro hijo de Abraham, y toma a una de las hijas de Ismael como esposa.</a:t>
            </a:r>
            <a:endParaRPr lang="en-US" dirty="0" smtClean="0">
              <a:latin typeface="Bookman Old Style" pitchFamily="18" charset="0"/>
            </a:endParaRPr>
          </a:p>
          <a:p>
            <a:r>
              <a:rPr lang="es-MX" dirty="0" smtClean="0">
                <a:latin typeface="Bookman Old Style" pitchFamily="18" charset="0"/>
              </a:rPr>
              <a:t> </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MX" sz="1800" i="1" dirty="0" smtClean="0">
                <a:latin typeface="Bookman Old Style" pitchFamily="18" charset="0"/>
              </a:rPr>
              <a:t>De los comentarios elaborados por el Rabí </a:t>
            </a:r>
            <a:r>
              <a:rPr lang="es-MX" sz="1800" i="1" dirty="0" smtClean="0">
                <a:latin typeface="Bookman Old Style" pitchFamily="18" charset="0"/>
              </a:rPr>
              <a:t>Yonathan Sacks y otros</a:t>
            </a:r>
            <a:endParaRPr lang="en-US" sz="1800" i="1" dirty="0" smtClean="0">
              <a:latin typeface="Bookman Old Style" pitchFamily="18" charset="0"/>
            </a:endParaRPr>
          </a:p>
          <a:p>
            <a:pPr>
              <a:buNone/>
            </a:pPr>
            <a:r>
              <a:rPr lang="es-CO" dirty="0" smtClean="0">
                <a:latin typeface="Bookman Old Style" pitchFamily="18" charset="0"/>
              </a:rPr>
              <a:t>Incluso antes de que nacieran, Jacob y Esaú luchaban en el vientre. </a:t>
            </a:r>
            <a:endParaRPr lang="es-CO" dirty="0" smtClean="0">
              <a:latin typeface="Bookman Old Style" pitchFamily="18" charset="0"/>
            </a:endParaRPr>
          </a:p>
          <a:p>
            <a:pPr>
              <a:buNone/>
            </a:pPr>
            <a:r>
              <a:rPr lang="es-CO" dirty="0" smtClean="0">
                <a:latin typeface="Bookman Old Style" pitchFamily="18" charset="0"/>
              </a:rPr>
              <a:t>Estaban </a:t>
            </a:r>
            <a:r>
              <a:rPr lang="es-CO" dirty="0" smtClean="0">
                <a:latin typeface="Bookman Old Style" pitchFamily="18" charset="0"/>
              </a:rPr>
              <a:t>destinados, al parecer, a ser adversarios eternos. </a:t>
            </a:r>
            <a:endParaRPr lang="es-CO" dirty="0" smtClean="0">
              <a:latin typeface="Bookman Old Style" pitchFamily="18" charset="0"/>
            </a:endParaRPr>
          </a:p>
          <a:p>
            <a:pPr>
              <a:buNone/>
            </a:pPr>
            <a:r>
              <a:rPr lang="es-CO" dirty="0" smtClean="0">
                <a:latin typeface="Bookman Old Style" pitchFamily="18" charset="0"/>
              </a:rPr>
              <a:t>No </a:t>
            </a:r>
            <a:r>
              <a:rPr lang="es-CO" dirty="0" smtClean="0">
                <a:latin typeface="Bookman Old Style" pitchFamily="18" charset="0"/>
              </a:rPr>
              <a:t>sólo eran diferentes en carácter y apariencia, sino que también ocupaban lugares diferentes en el afecto de sus padres: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Incluso </a:t>
            </a:r>
            <a:r>
              <a:rPr lang="es-CO" dirty="0" smtClean="0">
                <a:latin typeface="Bookman Old Style" pitchFamily="18" charset="0"/>
              </a:rPr>
              <a:t>antes de que nacieran, Jacob y Esaú luchaban en el vientre. </a:t>
            </a:r>
            <a:endParaRPr lang="es-CO" dirty="0" smtClean="0">
              <a:latin typeface="Bookman Old Style" pitchFamily="18" charset="0"/>
            </a:endParaRPr>
          </a:p>
          <a:p>
            <a:pPr>
              <a:buNone/>
            </a:pPr>
            <a:r>
              <a:rPr lang="es-CO" dirty="0" smtClean="0">
                <a:latin typeface="Bookman Old Style" pitchFamily="18" charset="0"/>
              </a:rPr>
              <a:t>Estaban </a:t>
            </a:r>
            <a:r>
              <a:rPr lang="es-CO" dirty="0" smtClean="0">
                <a:latin typeface="Bookman Old Style" pitchFamily="18" charset="0"/>
              </a:rPr>
              <a:t>destinados, al parecer, a ser adversarios eternos. </a:t>
            </a:r>
            <a:endParaRPr lang="es-CO" dirty="0" smtClean="0">
              <a:latin typeface="Bookman Old Style" pitchFamily="18" charset="0"/>
            </a:endParaRPr>
          </a:p>
          <a:p>
            <a:pPr>
              <a:buNone/>
            </a:pPr>
            <a:r>
              <a:rPr lang="es-CO" dirty="0" smtClean="0">
                <a:latin typeface="Bookman Old Style" pitchFamily="18" charset="0"/>
              </a:rPr>
              <a:t>No </a:t>
            </a:r>
            <a:r>
              <a:rPr lang="es-CO" dirty="0" smtClean="0">
                <a:latin typeface="Bookman Old Style" pitchFamily="18" charset="0"/>
              </a:rPr>
              <a:t>sólo eran diferentes en carácter y apariencia, sino que también ocupaban lugares diferentes en el afecto de sus padres: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Los niños crecieron, y Esaú se convirtió en un hábil cazador, un hombre del campo, mientras que Jacob era un hombre tranquilo, que vivía entre las tiendas. </a:t>
            </a:r>
            <a:endParaRPr lang="es-CO" dirty="0" smtClean="0">
              <a:latin typeface="Bookman Old Style" pitchFamily="18" charset="0"/>
            </a:endParaRPr>
          </a:p>
          <a:p>
            <a:pPr>
              <a:buNone/>
            </a:pPr>
            <a:r>
              <a:rPr lang="es-CO" dirty="0" smtClean="0">
                <a:latin typeface="Bookman Old Style" pitchFamily="18" charset="0"/>
              </a:rPr>
              <a:t>Isaac</a:t>
            </a:r>
            <a:r>
              <a:rPr lang="es-CO" dirty="0" smtClean="0">
                <a:latin typeface="Bookman Old Style" pitchFamily="18" charset="0"/>
              </a:rPr>
              <a:t>, que tenía gusto por la caza salvaje, amaba a Esaú, pero Rebeca amaba a Jacob. Génesis 25:27-28</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latin typeface="Bookman Old Style" pitchFamily="18" charset="0"/>
              </a:rPr>
              <a:t>Sabemos por qué Rebeca amaba a Jacob. Antes de que nacieran los gemelos, los dolores que sentía Rebeca eran tan grandes que “fue a consultar al Señor”. </a:t>
            </a:r>
            <a:endParaRPr lang="es-CO" sz="3000" dirty="0" smtClean="0">
              <a:latin typeface="Bookman Old Style" pitchFamily="18" charset="0"/>
            </a:endParaRPr>
          </a:p>
          <a:p>
            <a:pPr>
              <a:buNone/>
            </a:pPr>
            <a:r>
              <a:rPr lang="es-CO" sz="3000" dirty="0" smtClean="0">
                <a:latin typeface="Bookman Old Style" pitchFamily="18" charset="0"/>
              </a:rPr>
              <a:t>Esto </a:t>
            </a:r>
            <a:r>
              <a:rPr lang="es-CO" sz="3000" dirty="0" smtClean="0">
                <a:latin typeface="Bookman Old Style" pitchFamily="18" charset="0"/>
              </a:rPr>
              <a:t>es lo que </a:t>
            </a:r>
            <a:r>
              <a:rPr lang="es-CO" sz="3000" dirty="0" smtClean="0">
                <a:latin typeface="Bookman Old Style" pitchFamily="18" charset="0"/>
              </a:rPr>
              <a:t>Le dijo:</a:t>
            </a:r>
          </a:p>
          <a:p>
            <a:pPr>
              <a:buNone/>
            </a:pPr>
            <a:r>
              <a:rPr lang="es-CO" sz="3000" dirty="0" smtClean="0">
                <a:latin typeface="Bookman Old Style" pitchFamily="18" charset="0"/>
              </a:rPr>
              <a:t>“Dos naciones hay en tu seno, y dos pueblos desde dentro de ti se separarán; “un pueblo será más fuerte que el otro, y el mayor servirá al menor”. </a:t>
            </a:r>
            <a:r>
              <a:rPr lang="es-CO" sz="2000" b="1" dirty="0" smtClean="0">
                <a:latin typeface="Bookman Old Style" pitchFamily="18" charset="0"/>
              </a:rPr>
              <a:t>Génesis 25:23</a:t>
            </a:r>
            <a:endParaRPr lang="en-US" sz="3000" b="1"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Parecía como si Dios estuviera diciendo que el más joven prevalecería y llevaría adelante la carga de la historia, así que fue al más joven, Jacob, a quien ella amó</a:t>
            </a:r>
            <a:r>
              <a:rPr lang="es-CO" dirty="0" smtClean="0">
                <a:latin typeface="Bookman Old Style" pitchFamily="18" charset="0"/>
              </a:rPr>
              <a:t>.</a:t>
            </a:r>
          </a:p>
          <a:p>
            <a:pPr>
              <a:buNone/>
            </a:pPr>
            <a:r>
              <a:rPr lang="es-CO" dirty="0" smtClean="0">
                <a:latin typeface="Bookman Old Style" pitchFamily="18" charset="0"/>
              </a:rPr>
              <a:t>Pero, ¿por qué, en ese caso, Isaac amaba a Esaú? ¿No conocía el oráculo de Rebeca? ¿No se lo había contado ella? </a:t>
            </a: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Además</a:t>
            </a:r>
            <a:r>
              <a:rPr lang="es-CO" dirty="0" smtClean="0">
                <a:latin typeface="Bookman Old Style" pitchFamily="18" charset="0"/>
              </a:rPr>
              <a:t>, ¿no sabía que Esaú era salvaje e impetuoso? ¿Podemos realmente tomar literalmente la proposición de que Isaac amaba a Esaú porque “le gustaba la caza”, como si sus afectos estuvieran determinados por su estómago, por el hecho de que su hijo mayor le trajera comida que le encantaba? </a:t>
            </a:r>
            <a:endParaRPr lang="es-CO"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Seguramente </a:t>
            </a:r>
            <a:r>
              <a:rPr lang="es-CO" dirty="0" smtClean="0">
                <a:latin typeface="Bookman Old Style" pitchFamily="18" charset="0"/>
              </a:rPr>
              <a:t>no, cuando estaba en juego el futuro mismo del pacto</a:t>
            </a:r>
            <a:r>
              <a:rPr lang="es-CO" dirty="0" smtClean="0">
                <a:latin typeface="Bookman Old Style" pitchFamily="18" charset="0"/>
              </a:rPr>
              <a:t>.</a:t>
            </a:r>
          </a:p>
          <a:p>
            <a:pPr>
              <a:buNone/>
            </a:pPr>
            <a:r>
              <a:rPr lang="es-CO" dirty="0" smtClean="0">
                <a:latin typeface="Bookman Old Style" pitchFamily="18" charset="0"/>
              </a:rPr>
              <a:t>La respuesta clásica, dada por Rashi, escucha atentamente el texto literal. </a:t>
            </a:r>
            <a:endParaRPr lang="es-CO" dirty="0" smtClean="0">
              <a:latin typeface="Bookman Old Style" pitchFamily="18" charset="0"/>
            </a:endParaRPr>
          </a:p>
          <a:p>
            <a:pPr>
              <a:buNone/>
            </a:pPr>
            <a:r>
              <a:rPr lang="es-CO" dirty="0" smtClean="0">
                <a:latin typeface="Bookman Old Style" pitchFamily="18" charset="0"/>
              </a:rPr>
              <a:t>Esaú</a:t>
            </a:r>
            <a:r>
              <a:rPr lang="es-CO" dirty="0" smtClean="0">
                <a:latin typeface="Bookman Old Style" pitchFamily="18" charset="0"/>
              </a:rPr>
              <a:t>, dice la Torá, “sabía cómo poner trampas [</a:t>
            </a:r>
            <a:r>
              <a:rPr lang="es-CO" b="1" i="1" dirty="0" smtClean="0">
                <a:latin typeface="Bookman Old Style" pitchFamily="18" charset="0"/>
              </a:rPr>
              <a:t>yode’a tzayid]”. </a:t>
            </a:r>
            <a:endParaRPr lang="es-CO" b="1" i="1" dirty="0" smtClean="0">
              <a:latin typeface="Bookman Old Style" pitchFamily="18" charset="0"/>
            </a:endParaRPr>
          </a:p>
          <a:p>
            <a:pPr>
              <a:buNone/>
            </a:pPr>
            <a:r>
              <a:rPr lang="es-CO" dirty="0" smtClean="0">
                <a:latin typeface="Bookman Old Style" pitchFamily="18" charset="0"/>
              </a:rPr>
              <a:t>Isaac </a:t>
            </a:r>
            <a:r>
              <a:rPr lang="es-CO" dirty="0" smtClean="0">
                <a:latin typeface="Bookman Old Style" pitchFamily="18" charset="0"/>
              </a:rPr>
              <a:t>lo amaba “porque la trampa estaba en su boca [</a:t>
            </a:r>
            <a:r>
              <a:rPr lang="es-CO" b="1" i="1" dirty="0" smtClean="0">
                <a:latin typeface="Bookman Old Style" pitchFamily="18" charset="0"/>
              </a:rPr>
              <a:t>ki tzayid befiv</a:t>
            </a:r>
            <a:r>
              <a:rPr lang="es-CO" dirty="0" smtClean="0">
                <a:latin typeface="Bookman Old Style" pitchFamily="18" charset="0"/>
              </a:rPr>
              <a:t>]”. </a:t>
            </a:r>
            <a:endParaRPr lang="es-CO"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Esaú</a:t>
            </a:r>
            <a:r>
              <a:rPr lang="es-CO" dirty="0" smtClean="0">
                <a:latin typeface="Bookman Old Style" pitchFamily="18" charset="0"/>
              </a:rPr>
              <a:t>, dice Rashi, atrapó a Isaac con su boca. </a:t>
            </a:r>
            <a:endParaRPr lang="es-CO" dirty="0" smtClean="0">
              <a:latin typeface="Bookman Old Style" pitchFamily="18" charset="0"/>
            </a:endParaRPr>
          </a:p>
          <a:p>
            <a:pPr>
              <a:buNone/>
            </a:pPr>
            <a:r>
              <a:rPr lang="es-CO" dirty="0" smtClean="0">
                <a:latin typeface="Bookman Old Style" pitchFamily="18" charset="0"/>
              </a:rPr>
              <a:t>Aquí </a:t>
            </a:r>
            <a:r>
              <a:rPr lang="es-CO" dirty="0" smtClean="0">
                <a:latin typeface="Bookman Old Style" pitchFamily="18" charset="0"/>
              </a:rPr>
              <a:t>está el comentario de Rashi sobre la frase “supo cómo atrapar</a:t>
            </a:r>
            <a:r>
              <a:rPr lang="es-CO" dirty="0" smtClean="0">
                <a:latin typeface="Bookman Old Style" pitchFamily="18" charset="0"/>
              </a:rPr>
              <a:t>”: </a:t>
            </a:r>
            <a:r>
              <a:rPr lang="es-CO" dirty="0" smtClean="0">
                <a:latin typeface="Bookman Old Style" pitchFamily="18" charset="0"/>
              </a:rPr>
              <a:t>Él sabía cómo atrapar y engañar a su padre con su boca. Le preguntaba: “Padre, ¿cómo se debe diezmar la sal y la paja?” </a:t>
            </a:r>
            <a:endParaRPr lang="es-CO"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En </a:t>
            </a:r>
            <a:r>
              <a:rPr lang="es-CO" dirty="0" smtClean="0">
                <a:latin typeface="Bookman Old Style" pitchFamily="18" charset="0"/>
              </a:rPr>
              <a:t>consecuencia, su padre creía que era estricto en la observancia de los mandamientos. Rashi </a:t>
            </a:r>
            <a:r>
              <a:rPr lang="es-CO" dirty="0" smtClean="0">
                <a:latin typeface="Bookman Old Style" pitchFamily="18" charset="0"/>
              </a:rPr>
              <a:t>25:27</a:t>
            </a:r>
          </a:p>
          <a:p>
            <a:pPr>
              <a:buNone/>
            </a:pPr>
            <a:r>
              <a:rPr lang="es-CO" dirty="0" smtClean="0">
                <a:latin typeface="Bookman Old Style" pitchFamily="18" charset="0"/>
              </a:rPr>
              <a:t>Esaú sabía muy bien que la sal y la paja no requieren diezmos, pero pidió para dar la impresión de que era estrictamente religioso. </a:t>
            </a:r>
            <a:endParaRPr lang="es-CO" dirty="0" smtClean="0">
              <a:latin typeface="Bookman Old Style" pitchFamily="18" charset="0"/>
            </a:endParaRPr>
          </a:p>
          <a:p>
            <a:pPr>
              <a:buNone/>
            </a:pPr>
            <a:endParaRPr lang="en-US"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Y </a:t>
            </a:r>
            <a:r>
              <a:rPr lang="es-CO" dirty="0" smtClean="0">
                <a:latin typeface="Bookman Old Style" pitchFamily="18" charset="0"/>
              </a:rPr>
              <a:t>aquí está el comentario de Rashi sobre la frase de que Isaac lo amaba “porque había trampa en su boca</a:t>
            </a:r>
            <a:r>
              <a:rPr lang="es-CO" dirty="0" smtClean="0">
                <a:latin typeface="Bookman Old Style" pitchFamily="18" charset="0"/>
              </a:rPr>
              <a:t>”:</a:t>
            </a:r>
          </a:p>
          <a:p>
            <a:pPr>
              <a:buNone/>
            </a:pPr>
            <a:r>
              <a:rPr lang="es-CO" dirty="0" smtClean="0">
                <a:latin typeface="Bookman Old Style" pitchFamily="18" charset="0"/>
              </a:rPr>
              <a:t>La explicación midráshica es que había trampa en la boca de Esaú, quien engañó a su padre con sus palabras. Rashi 25:28</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 </a:t>
            </a:r>
            <a:r>
              <a:rPr lang="es-CO" dirty="0" smtClean="0">
                <a:latin typeface="Bookman Old Style" pitchFamily="18" charset="0"/>
              </a:rPr>
              <a:t>Maguid de Dubnow agrega un comentario perspicaz sobre por qué Isaac, pero no Rebeca, fue engañado. </a:t>
            </a:r>
            <a:endParaRPr lang="es-CO" dirty="0" smtClean="0">
              <a:latin typeface="Bookman Old Style" pitchFamily="18" charset="0"/>
            </a:endParaRPr>
          </a:p>
          <a:p>
            <a:pPr>
              <a:buNone/>
            </a:pPr>
            <a:r>
              <a:rPr lang="es-CO" dirty="0" smtClean="0">
                <a:latin typeface="Bookman Old Style" pitchFamily="18" charset="0"/>
              </a:rPr>
              <a:t>Rebeca </a:t>
            </a:r>
            <a:r>
              <a:rPr lang="es-CO" dirty="0" smtClean="0">
                <a:latin typeface="Bookman Old Style" pitchFamily="18" charset="0"/>
              </a:rPr>
              <a:t>creció con el astuto Labán. Ella conocía la decepción cuando la veía. </a:t>
            </a:r>
            <a:endParaRPr lang="es-CO" dirty="0" smtClean="0">
              <a:latin typeface="Bookman Old Style" pitchFamily="18" charset="0"/>
            </a:endParaRPr>
          </a:p>
          <a:p>
            <a:pPr>
              <a:buNone/>
            </a:pPr>
            <a:r>
              <a:rPr lang="es-CO" dirty="0" smtClean="0">
                <a:latin typeface="Bookman Old Style" pitchFamily="18" charset="0"/>
              </a:rPr>
              <a:t>Isaac</a:t>
            </a:r>
            <a:r>
              <a:rPr lang="es-CO" dirty="0" smtClean="0">
                <a:latin typeface="Bookman Old Style" pitchFamily="18" charset="0"/>
              </a:rPr>
              <a:t>, por el contrario, había crecido con Abraham y Sara. Solo conocía la honestidad total y, por lo tanto, era fácil de engañar. </a:t>
            </a: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La respuesta clásica es que Isaac amaba a Esaú porque simplemente no sabía quién o qué era Esaú. </a:t>
            </a:r>
            <a:endParaRPr lang="es-ES" sz="2800" dirty="0" smtClean="0">
              <a:latin typeface="Bookman Old Style" pitchFamily="18" charset="0"/>
            </a:endParaRPr>
          </a:p>
          <a:p>
            <a:pPr>
              <a:buNone/>
            </a:pPr>
            <a:r>
              <a:rPr lang="es-ES" sz="2800" dirty="0" smtClean="0">
                <a:latin typeface="Bookman Old Style" pitchFamily="18" charset="0"/>
              </a:rPr>
              <a:t>Pero </a:t>
            </a:r>
            <a:r>
              <a:rPr lang="es-ES" sz="2800" dirty="0" smtClean="0">
                <a:latin typeface="Bookman Old Style" pitchFamily="18" charset="0"/>
              </a:rPr>
              <a:t>hay otra respuesta posible: que Isaac amaba a Esaú precisamente porque sí sabía qué era Esaú</a:t>
            </a:r>
            <a:r>
              <a:rPr lang="es-ES" sz="2800" dirty="0" smtClean="0">
                <a:latin typeface="Bookman Old Style" pitchFamily="18" charset="0"/>
              </a:rPr>
              <a:t>. </a:t>
            </a:r>
          </a:p>
          <a:p>
            <a:pPr>
              <a:buNone/>
            </a:pPr>
            <a:r>
              <a:rPr lang="es-ES" sz="2800" dirty="0" smtClean="0">
                <a:latin typeface="Bookman Old Style" pitchFamily="18" charset="0"/>
              </a:rPr>
              <a:t>A </a:t>
            </a:r>
            <a:r>
              <a:rPr lang="es-ES" sz="2800" dirty="0" smtClean="0">
                <a:latin typeface="Bookman Old Style" pitchFamily="18" charset="0"/>
              </a:rPr>
              <a:t>principios del siglo XX, alguien le planteó al gran rabino Avraham Yitzhak Kook, el primer rabino jefe </a:t>
            </a:r>
            <a:r>
              <a:rPr lang="es-ES" sz="2800" dirty="0" smtClean="0">
                <a:latin typeface="Bookman Old Style" pitchFamily="18" charset="0"/>
              </a:rPr>
              <a:t>askenazí </a:t>
            </a:r>
            <a:r>
              <a:rPr lang="es-ES" sz="2800" dirty="0" smtClean="0">
                <a:latin typeface="Bookman Old Style" pitchFamily="18" charset="0"/>
              </a:rPr>
              <a:t>del Israel </a:t>
            </a:r>
            <a:r>
              <a:rPr lang="es-ES" sz="2800" dirty="0" smtClean="0">
                <a:latin typeface="Bookman Old Style" pitchFamily="18" charset="0"/>
              </a:rPr>
              <a:t>pre estatal, </a:t>
            </a:r>
            <a:r>
              <a:rPr lang="es-ES" sz="2800" dirty="0" smtClean="0">
                <a:latin typeface="Bookman Old Style" pitchFamily="18" charset="0"/>
              </a:rPr>
              <a:t>el siguiente dilema. </a:t>
            </a:r>
            <a:endParaRPr lang="es-ES" sz="2800" dirty="0" smtClean="0">
              <a:latin typeface="Bookman Old Style" pitchFamily="18" charset="0"/>
            </a:endParaRPr>
          </a:p>
          <a:p>
            <a:pPr>
              <a:buNone/>
            </a:pPr>
            <a:endParaRPr lang="en-US"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Había </a:t>
            </a:r>
            <a:r>
              <a:rPr lang="es-ES" dirty="0" smtClean="0">
                <a:latin typeface="Bookman Old Style" pitchFamily="18" charset="0"/>
              </a:rPr>
              <a:t>dado a su hijo una buena educación judía. Siempre había cumplido los mandamientos en casa. Ahora, sin embargo, el hijo se había alejado mucho del judaísmo. Ya no cumplía los mandamientos. Ni siquiera se identificaba como judío. ¿Qué debía hacer el padre? </a:t>
            </a:r>
            <a:endParaRPr lang="es-ES" dirty="0" smtClean="0">
              <a:latin typeface="Bookman Old Style" pitchFamily="18" charset="0"/>
            </a:endParaRPr>
          </a:p>
          <a:p>
            <a:pPr>
              <a:buNone/>
            </a:pPr>
            <a:endParaRPr lang="en-US"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t>
            </a:r>
            <a:r>
              <a:rPr lang="es-ES" sz="3000" dirty="0" smtClean="0">
                <a:latin typeface="Bookman Old Style" pitchFamily="18" charset="0"/>
              </a:rPr>
              <a:t>Lo amabas cuando era religioso?”, preguntó Rav Kook. “Por supuesto”, respondió el padre. “Bueno, entonces”, respondió Rav Kook, “ahora ámalo aún más</a:t>
            </a:r>
            <a:r>
              <a:rPr lang="es-ES" sz="3000" dirty="0" smtClean="0">
                <a:latin typeface="Bookman Old Style" pitchFamily="18" charset="0"/>
              </a:rPr>
              <a:t>”.</a:t>
            </a:r>
          </a:p>
          <a:p>
            <a:pPr>
              <a:buNone/>
            </a:pPr>
            <a:r>
              <a:rPr lang="es-ES" sz="3000" dirty="0" smtClean="0">
                <a:latin typeface="Bookman Old Style" pitchFamily="18" charset="0"/>
              </a:rPr>
              <a:t>A veces el amor puede hacer lo que la reprimenda no puede. Puede ser que la Torá nos esté diciendo que Isaac no era nada ciego en cuanto a la verdadera naturaleza de su hijo mayor. </a:t>
            </a:r>
            <a:endParaRPr lang="es-ES" sz="3000" dirty="0" smtClean="0">
              <a:latin typeface="Bookman Old Style" pitchFamily="18" charset="0"/>
            </a:endParaRPr>
          </a:p>
          <a:p>
            <a:pPr>
              <a:buNone/>
            </a:pPr>
            <a:endParaRPr lang="en-US"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t>
            </a:r>
            <a:r>
              <a:rPr lang="es-ES" dirty="0" smtClean="0">
                <a:latin typeface="Bookman Old Style" pitchFamily="18" charset="0"/>
              </a:rPr>
              <a:t>si tienes dos hijos, uno de ellos bien educado y el otro responsable de convertirse en un mal hijo, ¿a quién debes dedicarle más atención? ¿Con quién debes pasar más tiempo</a:t>
            </a:r>
            <a:r>
              <a:rPr lang="es-ES" dirty="0" smtClean="0">
                <a:latin typeface="Bookman Old Style" pitchFamily="18" charset="0"/>
              </a:rPr>
              <a:t>?</a:t>
            </a:r>
          </a:p>
          <a:p>
            <a:pPr>
              <a:buNone/>
            </a:pPr>
            <a:r>
              <a:rPr lang="es-ES" dirty="0" smtClean="0">
                <a:latin typeface="Bookman Old Style" pitchFamily="18" charset="0"/>
              </a:rPr>
              <a:t>Puede </a:t>
            </a:r>
            <a:r>
              <a:rPr lang="es-ES" dirty="0" smtClean="0">
                <a:latin typeface="Bookman Old Style" pitchFamily="18" charset="0"/>
              </a:rPr>
              <a:t>ser que Isaac amara a Esaú no ciegamente sino con los ojos abiertos, sabiendo que habría momentos en que su hijo mayor le causaría dolor, </a:t>
            </a:r>
            <a:endParaRPr lang="es-ES" dirty="0" smtClean="0">
              <a:latin typeface="Bookman Old Style" pitchFamily="18" charset="0"/>
            </a:endParaRPr>
          </a:p>
          <a:p>
            <a:pPr>
              <a:buNone/>
            </a:pPr>
            <a:endParaRPr lang="en-US"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t>
            </a:r>
            <a:r>
              <a:rPr lang="es-ES" dirty="0" smtClean="0">
                <a:latin typeface="Bookman Old Style" pitchFamily="18" charset="0"/>
              </a:rPr>
              <a:t>también sabiendo que la responsabilidad moral de la paternidad exige que no nos desesperemos ni renegamos de un hijo desobediente</a:t>
            </a:r>
            <a:r>
              <a:rPr lang="es-ES" dirty="0" smtClean="0">
                <a:latin typeface="Bookman Old Style" pitchFamily="18" charset="0"/>
              </a:rPr>
              <a:t>.</a:t>
            </a:r>
          </a:p>
          <a:p>
            <a:pPr>
              <a:buNone/>
            </a:pPr>
            <a:r>
              <a:rPr lang="es-ES" dirty="0" smtClean="0">
                <a:latin typeface="Bookman Old Style" pitchFamily="18" charset="0"/>
              </a:rPr>
              <a:t>¿El amor de Isaac tuvo un efecto sobre Esaú? Sí y no. Está claro que había un vínculo especial de conexión entre Esaú e Isaac. </a:t>
            </a:r>
            <a:endParaRPr lang="es-ES" dirty="0" smtClean="0">
              <a:latin typeface="Bookman Old Style" pitchFamily="18" charset="0"/>
            </a:endParaRPr>
          </a:p>
          <a:p>
            <a:pPr>
              <a:buNone/>
            </a:pPr>
            <a:endParaRPr lang="en-US"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Esto </a:t>
            </a:r>
            <a:r>
              <a:rPr lang="es-ES" sz="3600" dirty="0" smtClean="0">
                <a:latin typeface="Bookman Old Style" pitchFamily="18" charset="0"/>
              </a:rPr>
              <a:t>fue reconocido por los Sabios</a:t>
            </a:r>
            <a:r>
              <a:rPr lang="es-ES" sz="3600" dirty="0" smtClean="0">
                <a:latin typeface="Bookman Old Style" pitchFamily="18" charset="0"/>
              </a:rPr>
              <a:t>: Rabí </a:t>
            </a:r>
            <a:r>
              <a:rPr lang="es-ES" sz="3600" dirty="0" smtClean="0">
                <a:latin typeface="Bookman Old Style" pitchFamily="18" charset="0"/>
              </a:rPr>
              <a:t>Shimon ben Gamliel dijo: Ningún hombre jamás honró a su padre como yo honré a mi padre, pero descubrí que Esaú honró a su padre aún más. Devarim Rabá </a:t>
            </a:r>
            <a:r>
              <a:rPr lang="es-ES" sz="3600" dirty="0" smtClean="0">
                <a:latin typeface="Bookman Old Style" pitchFamily="18" charset="0"/>
              </a:rPr>
              <a:t>1:15</a:t>
            </a:r>
          </a:p>
          <a:p>
            <a:pPr>
              <a:buNone/>
            </a:pPr>
            <a:endParaRPr lang="en-US"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Rabí </a:t>
            </a:r>
            <a:r>
              <a:rPr lang="es-ES" dirty="0" smtClean="0">
                <a:latin typeface="Bookman Old Style" pitchFamily="18" charset="0"/>
              </a:rPr>
              <a:t>Shimon deriva esto del hecho de que, por lo general, las personas sirven a sus padres vistiendo ropas comunes mientras reservan lo mejor para salir. </a:t>
            </a:r>
            <a:endParaRPr lang="es-ES" dirty="0" smtClean="0">
              <a:latin typeface="Bookman Old Style" pitchFamily="18" charset="0"/>
            </a:endParaRPr>
          </a:p>
          <a:p>
            <a:pPr>
              <a:buNone/>
            </a:pPr>
            <a:r>
              <a:rPr lang="es-ES" dirty="0" smtClean="0">
                <a:latin typeface="Bookman Old Style" pitchFamily="18" charset="0"/>
              </a:rPr>
              <a:t>Sin </a:t>
            </a:r>
            <a:r>
              <a:rPr lang="es-ES" dirty="0" smtClean="0">
                <a:latin typeface="Bookman Old Style" pitchFamily="18" charset="0"/>
              </a:rPr>
              <a:t>embargo, Esaú había guardado sus mejores ropas para servirle a su padre la comida que había salido a cazar. </a:t>
            </a:r>
            <a:endParaRPr lang="es-ES" dirty="0" smtClean="0">
              <a:latin typeface="Bookman Old Style" pitchFamily="18" charset="0"/>
            </a:endParaRPr>
          </a:p>
          <a:p>
            <a:pPr>
              <a:buNone/>
            </a:pPr>
            <a:endParaRPr lang="en-US"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a:t>
            </a:r>
            <a:r>
              <a:rPr lang="es-ES" dirty="0" smtClean="0">
                <a:latin typeface="Bookman Old Style" pitchFamily="18" charset="0"/>
              </a:rPr>
              <a:t>eso Jacob pudo usarlas mientras Esaú todavía estaba cazando (Gén. 27:14</a:t>
            </a:r>
            <a:r>
              <a:rPr lang="es-ES" dirty="0" smtClean="0">
                <a:latin typeface="Bookman Old Style" pitchFamily="18" charset="0"/>
              </a:rPr>
              <a:t>).</a:t>
            </a:r>
          </a:p>
          <a:p>
            <a:pPr>
              <a:buNone/>
            </a:pPr>
            <a:r>
              <a:rPr lang="es-ES" dirty="0" smtClean="0">
                <a:latin typeface="Bookman Old Style" pitchFamily="18" charset="0"/>
              </a:rPr>
              <a:t>Mucho </a:t>
            </a:r>
            <a:r>
              <a:rPr lang="es-ES" dirty="0" smtClean="0">
                <a:latin typeface="Bookman Old Style" pitchFamily="18" charset="0"/>
              </a:rPr>
              <a:t>más adelante en la Torá encontramos que Dios prohíbe a los israelitas hacer la guerra contra los descendientes de Esaú. Le dice a Moisés:</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“Da al pueblo estas órdenes: “Estáis a punto de pasar por el territorio de vuestros hermanos los descendientes de Esaú, que viven en Seir. Ellos os tendrán miedo, pero tened mucho cuidado. No los provoquéis a la guerra, porque no os daré nada de su tierra, ni siquiera lo suficiente para poner un pie. Yo he dado a Esaú la región montañosa de Seir como suya.” </a:t>
            </a:r>
            <a:r>
              <a:rPr lang="es-ES" sz="2000" b="1" dirty="0" smtClean="0">
                <a:latin typeface="Bookman Old Style" pitchFamily="18" charset="0"/>
              </a:rPr>
              <a:t>Deuteronomio 2:4-5</a:t>
            </a:r>
            <a:endParaRPr lang="en-US" sz="2900" b="1" dirty="0" smtClean="0">
              <a:latin typeface="Bookman Old Style" pitchFamily="18" charset="0"/>
            </a:endParaRPr>
          </a:p>
          <a:p>
            <a:pPr>
              <a:buNone/>
            </a:pP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más adelante, Moisés ordena a los israelitas</a:t>
            </a:r>
            <a:r>
              <a:rPr lang="es-ES" dirty="0" smtClean="0">
                <a:latin typeface="Bookman Old Style" pitchFamily="18" charset="0"/>
              </a:rPr>
              <a:t>: “</a:t>
            </a:r>
            <a:r>
              <a:rPr lang="es-ES" dirty="0" smtClean="0">
                <a:latin typeface="Bookman Old Style" pitchFamily="18" charset="0"/>
              </a:rPr>
              <a:t>No aborrezcan al edomita [es decir, a un descendiente de Esaú], porque es vuestro hermano.” Deuteronomio </a:t>
            </a:r>
            <a:r>
              <a:rPr lang="es-ES" dirty="0" smtClean="0">
                <a:latin typeface="Bookman Old Style" pitchFamily="18" charset="0"/>
              </a:rPr>
              <a:t>23:8</a:t>
            </a:r>
          </a:p>
          <a:p>
            <a:pPr>
              <a:buNone/>
            </a:pPr>
            <a:r>
              <a:rPr lang="es-ES" dirty="0" smtClean="0">
                <a:latin typeface="Bookman Old Style" pitchFamily="18" charset="0"/>
              </a:rPr>
              <a:t>Los </a:t>
            </a:r>
            <a:r>
              <a:rPr lang="es-ES" dirty="0" smtClean="0">
                <a:latin typeface="Bookman Old Style" pitchFamily="18" charset="0"/>
              </a:rPr>
              <a:t>Sabios vieron estas disposiciones como una recompensa duradera para Esaú por la forma en que honró a su padre</a:t>
            </a:r>
            <a:r>
              <a:rPr lang="es-ES" dirty="0" smtClean="0">
                <a:latin typeface="Bookman Old Style" pitchFamily="18" charset="0"/>
              </a:rPr>
              <a:t>.</a:t>
            </a: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Entonces</a:t>
            </a:r>
            <a:r>
              <a:rPr lang="es-ES" sz="3000" dirty="0" smtClean="0">
                <a:latin typeface="Bookman Old Style" pitchFamily="18" charset="0"/>
              </a:rPr>
              <a:t>, ¿Isaac tenía razón o no al amar a Esaú? Esaú correspondió al amor, pero siguió siendo Esaú, el cazador, el hombre del campo, no el hombre que llevaría adelante el exigente pacto con el Dios invisible y los sacrificios espirituales que exigía. </a:t>
            </a:r>
            <a:endParaRPr lang="es-ES" sz="3000" dirty="0" smtClean="0">
              <a:latin typeface="Bookman Old Style" pitchFamily="18" charset="0"/>
            </a:endParaRPr>
          </a:p>
          <a:p>
            <a:pPr>
              <a:buNone/>
            </a:pPr>
            <a:r>
              <a:rPr lang="es-ES" sz="3000" dirty="0" smtClean="0">
                <a:latin typeface="Bookman Old Style" pitchFamily="18" charset="0"/>
              </a:rPr>
              <a:t>No </a:t>
            </a:r>
            <a:r>
              <a:rPr lang="es-ES" sz="3000" dirty="0" smtClean="0">
                <a:latin typeface="Bookman Old Style" pitchFamily="18" charset="0"/>
              </a:rPr>
              <a:t>todos los hijos siguen el camino de sus padres. Si Isaac intentó que Esaú lo hiciera, fracasó.</a:t>
            </a:r>
            <a:endParaRPr lang="es-CO" sz="30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Pero hay algunos fracasos que son honorables. Amar a tus hijos, sin importar en qué se conviertan, es uno de ellos, porque sin duda Dios nos ama así</a:t>
            </a:r>
            <a:r>
              <a:rPr lang="es-ES" sz="2800" dirty="0" smtClean="0">
                <a:latin typeface="Bookman Old Style" pitchFamily="18" charset="0"/>
              </a:rPr>
              <a:t>.</a:t>
            </a:r>
          </a:p>
          <a:p>
            <a:pPr>
              <a:buNone/>
            </a:pPr>
            <a:r>
              <a:rPr lang="es-ES" sz="2400" b="1" dirty="0" smtClean="0">
                <a:latin typeface="Bookman Old Style" pitchFamily="18" charset="0"/>
              </a:rPr>
              <a:t>Génesis 25:27-28 </a:t>
            </a:r>
            <a:r>
              <a:rPr lang="es-ES" sz="2800" dirty="0" smtClean="0">
                <a:latin typeface="Bookman Old Style" pitchFamily="18" charset="0"/>
              </a:rPr>
              <a:t>“</a:t>
            </a:r>
            <a:r>
              <a:rPr lang="es-ES" sz="2800" dirty="0" smtClean="0">
                <a:latin typeface="Bookman Old Style" pitchFamily="18" charset="0"/>
              </a:rPr>
              <a:t>Cuando los niños crecieron, Esaú era un hombre que sabía cazar, un hombre del campo, y Jacob era un hombre sencillo que habitaba en tiendas. Isaac amaba a Esaú, porque era cazador de boca, pero Rebeca amaba a Jacob”.</a:t>
            </a:r>
            <a:endParaRPr lang="en-US" sz="2800" dirty="0" smtClean="0">
              <a:latin typeface="Bookman Old Style" pitchFamily="18" charset="0"/>
            </a:endParaRPr>
          </a:p>
          <a:p>
            <a:pPr>
              <a:buNone/>
            </a:pP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Su Navegador de Génesis</a:t>
            </a:r>
            <a:r>
              <a:rPr lang="es-ES" dirty="0" smtClean="0">
                <a:latin typeface="Bookman Old Style" pitchFamily="18" charset="0"/>
              </a:rPr>
              <a:t>:</a:t>
            </a:r>
          </a:p>
          <a:p>
            <a:pPr>
              <a:buNone/>
            </a:pPr>
            <a:r>
              <a:rPr lang="es-ES" dirty="0" smtClean="0">
                <a:latin typeface="Bookman Old Style" pitchFamily="18" charset="0"/>
              </a:rPr>
              <a:t>¿</a:t>
            </a:r>
            <a:r>
              <a:rPr lang="es-ES" dirty="0" smtClean="0">
                <a:latin typeface="Bookman Old Style" pitchFamily="18" charset="0"/>
              </a:rPr>
              <a:t>Cómo pudieron dos hermanos, nacidos de los mismos padres y criados en el mismo hogar bajo las mismas condiciones, haber resultado tan diferentes entre sí? ¿Por qué la Torá elige decirnos que Isaac favoreció a un hijo mientras que Rebeca favoreció al otro? </a:t>
            </a:r>
            <a:endParaRPr lang="es-E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a:t>
            </a:r>
            <a:r>
              <a:rPr lang="es-ES" sz="2900" dirty="0" smtClean="0">
                <a:latin typeface="Bookman Old Style" pitchFamily="18" charset="0"/>
              </a:rPr>
              <a:t>La naturaleza de cada hermano predetermina el resultado de la historia</a:t>
            </a:r>
            <a:r>
              <a:rPr lang="es-ES" sz="2900" dirty="0" smtClean="0">
                <a:latin typeface="Bookman Old Style" pitchFamily="18" charset="0"/>
              </a:rPr>
              <a:t>?</a:t>
            </a:r>
          </a:p>
          <a:p>
            <a:pPr>
              <a:buNone/>
            </a:pPr>
            <a:r>
              <a:rPr lang="es-ES" sz="2900" dirty="0" smtClean="0">
                <a:latin typeface="Bookman Old Style" pitchFamily="18" charset="0"/>
              </a:rPr>
              <a:t>La </a:t>
            </a:r>
            <a:r>
              <a:rPr lang="es-ES" sz="2900" dirty="0" smtClean="0">
                <a:latin typeface="Bookman Old Style" pitchFamily="18" charset="0"/>
              </a:rPr>
              <a:t>tradición rabínica considera que la educación y la crianza de los hijos están entre las tareas más sagradas. </a:t>
            </a:r>
            <a:endParaRPr lang="es-ES" sz="2900" dirty="0" smtClean="0">
              <a:latin typeface="Bookman Old Style" pitchFamily="18" charset="0"/>
            </a:endParaRPr>
          </a:p>
          <a:p>
            <a:pPr>
              <a:buNone/>
            </a:pPr>
            <a:r>
              <a:rPr lang="es-ES" sz="2900" dirty="0" smtClean="0">
                <a:latin typeface="Bookman Old Style" pitchFamily="18" charset="0"/>
              </a:rPr>
              <a:t>El </a:t>
            </a:r>
            <a:r>
              <a:rPr lang="es-ES" sz="2900" dirty="0" smtClean="0">
                <a:latin typeface="Bookman Old Style" pitchFamily="18" charset="0"/>
              </a:rPr>
              <a:t>principio que el Rabino Samson Raphael Hirsch aprende de nuestra parashá refleja en gran medida la actitud de los Rabinos hacia la educación a lo largo de los siglos:</a:t>
            </a:r>
            <a:endParaRPr lang="en-US" sz="2900"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marcado contraste entre los nietos de Abraham puede haberse debido no tanto a una diferencia en sus temperamentos como a un error en la forma en que fueron criados. No se prestó atención a sus diferencias mientras eran pequeños; a ambos se les dio la misma enseñanza y tratamiento educativo.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a:t>
            </a:r>
            <a:r>
              <a:rPr lang="es-ES" dirty="0" smtClean="0">
                <a:latin typeface="Bookman Old Style" pitchFamily="18" charset="0"/>
              </a:rPr>
              <a:t>Isaac y Rebeca hubieran estudiado la naturaleza de Esaú y hubieran hablado con esa naturaleza, ¿quién puede decir cuán diferente podría haber sido registrada la historia de los siglos?” [Comentario sobre la Torá, Génesis 25:27]</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Una selección de enseñanzas judías sobre la educación1. “Enseña al niño según su propia manera.” </a:t>
            </a:r>
            <a:r>
              <a:rPr lang="es-ES" sz="2000" b="1" dirty="0" smtClean="0">
                <a:latin typeface="Bookman Old Style" pitchFamily="18" charset="0"/>
              </a:rPr>
              <a:t>[Proverbios 22:6]2. </a:t>
            </a:r>
            <a:endParaRPr lang="es-ES" b="1"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Cómo se enseña la Torá?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maestro se sienta a la cabeza de la clase y los estudiantes se sientan a su alrededor</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El </a:t>
            </a:r>
            <a:r>
              <a:rPr lang="es-ES" sz="3600" dirty="0" smtClean="0">
                <a:latin typeface="Bookman Old Style" pitchFamily="18" charset="0"/>
              </a:rPr>
              <a:t>maestro no debe sentarse en una silla mientras sus estudiantes se sientan en el suelo. Más bien, o todos deben sentarse en el suelo o todos deben sentarse en sillas.” [Rambam, Leyes del Talmud Torá, 4:2</a:t>
            </a:r>
            <a:r>
              <a:rPr lang="es-ES" sz="36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3</a:t>
            </a:r>
            <a:r>
              <a:rPr lang="es-ES" dirty="0" smtClean="0">
                <a:latin typeface="Bookman Old Style" pitchFamily="18" charset="0"/>
              </a:rPr>
              <a:t>. “Si el maestro enseñó un concepto y los alumnos no lo entendieron, no debe enojarse con ellos ni mostrar enojo. Más bien, debe repetir y repasar el tema, incluso si debe hacerlo muchas veces”. [Rambam, Leyes del Talmud Torá, 4:4]</a:t>
            </a:r>
          </a:p>
          <a:p>
            <a:pPr>
              <a:buNone/>
            </a:pP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4</a:t>
            </a:r>
            <a:r>
              <a:rPr lang="es-ES" dirty="0" smtClean="0">
                <a:latin typeface="Bookman Old Style" pitchFamily="18" charset="0"/>
              </a:rPr>
              <a:t>. “Rabí Ismael Ben Rabí </a:t>
            </a:r>
            <a:r>
              <a:rPr lang="es-ES" dirty="0" err="1" smtClean="0">
                <a:latin typeface="Bookman Old Style" pitchFamily="18" charset="0"/>
              </a:rPr>
              <a:t>Yosi</a:t>
            </a:r>
            <a:r>
              <a:rPr lang="es-ES" dirty="0" smtClean="0">
                <a:latin typeface="Bookman Old Style" pitchFamily="18" charset="0"/>
              </a:rPr>
              <a:t> dijo: A quien aprende para enseñar se le dan los medios tanto para aprender como para enseñar; a quien aprende para poner en práctica se le dan los medios para aprender y para enseñar, para preservar y para poner en práctica”. [Pirkei Avot (Ética de los antepasados ​​4, 6</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Palabra final</a:t>
            </a:r>
          </a:p>
          <a:p>
            <a:pPr>
              <a:buNone/>
            </a:pPr>
            <a:r>
              <a:rPr lang="es-ES" sz="2900" dirty="0" smtClean="0">
                <a:latin typeface="Bookman Old Style" pitchFamily="18" charset="0"/>
              </a:rPr>
              <a:t>Más </a:t>
            </a:r>
            <a:r>
              <a:rPr lang="es-ES" sz="2900" dirty="0" smtClean="0">
                <a:latin typeface="Bookman Old Style" pitchFamily="18" charset="0"/>
              </a:rPr>
              <a:t>adelante en nuestra parashá, cuando Isaac le pide a Esaú que cace para él para que él [Isaac] pueda bendecirlo [a Esaú], dice: “Toma tu aljaba y tu arco y sal al campo y caza para mí. Prepárame un plato sabroso como a mí me gusta y tráemelo para que pueda comer y para que mi alma te bendiga antes de morir”. </a:t>
            </a:r>
            <a:r>
              <a:rPr lang="es-ES" sz="2000" b="1" dirty="0" smtClean="0">
                <a:latin typeface="Bookman Old Style" pitchFamily="18" charset="0"/>
              </a:rPr>
              <a:t>[Génesis 27:3-4]</a:t>
            </a:r>
            <a:endParaRPr lang="en-US" sz="2800" b="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Tres versículos más adelante, cuando Rebeca relata esta conversación con Jacob, hace que Isaac diga: “para que pueda bendecirte en la presencia de Dios antes de morir”. Nuevamente, cuando Jacob, vestido para presentarse ante Isaac como Esaú, habla de Dios, Isaac responde: “La voz es la voz de Jacob, pero las manos son las manos de Esaú”.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Nótese que los comentarios entienden el comentario de Isaac, “la voz”, como una referencia al uso que hace Jacob del nombre de Dios). </a:t>
            </a:r>
          </a:p>
          <a:p>
            <a:pPr>
              <a:buNone/>
            </a:pPr>
            <a:r>
              <a:rPr lang="es-ES" dirty="0" smtClean="0">
                <a:latin typeface="Bookman Old Style" pitchFamily="18" charset="0"/>
              </a:rPr>
              <a:t>Este </a:t>
            </a:r>
            <a:r>
              <a:rPr lang="es-ES" dirty="0" smtClean="0">
                <a:latin typeface="Bookman Old Style" pitchFamily="18" charset="0"/>
              </a:rPr>
              <a:t>estudiante de la Torá observa que Isaac y Rebeca hablan de Dios cuando hablan con Jacob pero no cuando hablan con Esaú, y se pregunta: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a:t>
            </a:r>
            <a:r>
              <a:rPr lang="es-ES" sz="2900" dirty="0" smtClean="0">
                <a:latin typeface="Bookman Old Style" pitchFamily="18" charset="0"/>
              </a:rPr>
              <a:t>Isaac y Rebeca se esforzaron demasiado en hablar con Jacob y Esaú sólo sobre el plan que creían que sería cómodo para ambos</a:t>
            </a:r>
            <a:r>
              <a:rPr lang="es-ES" sz="2900" dirty="0" smtClean="0">
                <a:latin typeface="Bookman Old Style" pitchFamily="18" charset="0"/>
              </a:rPr>
              <a:t>?</a:t>
            </a:r>
          </a:p>
          <a:p>
            <a:pPr>
              <a:buNone/>
            </a:pPr>
            <a:r>
              <a:rPr lang="es-ES" sz="2900" dirty="0" smtClean="0">
                <a:latin typeface="Bookman Old Style" pitchFamily="18" charset="0"/>
              </a:rPr>
              <a:t>Al percibir a Esaú como “terrenal”, ¿se olvidaron de hablar con él sobre Dios?; al percibir a Jacob como “espiritual”, ¿se olvidaron de enseñarle sobre la belleza de la fisicalidad, también creada por Dios</a:t>
            </a:r>
            <a:r>
              <a:rPr lang="es-ES" sz="29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Por Que Isaac amaba a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su intento de “comprometerse” con cada hijo en sus propios términos, ¿no lo desafiaron</a:t>
            </a:r>
            <a:r>
              <a:rPr lang="es-ES" dirty="0" smtClean="0">
                <a:latin typeface="Bookman Old Style" pitchFamily="18" charset="0"/>
              </a:rPr>
              <a:t>?</a:t>
            </a:r>
          </a:p>
          <a:p>
            <a:pPr>
              <a:buNone/>
            </a:pPr>
            <a:r>
              <a:rPr lang="es-ES" dirty="0" smtClean="0">
                <a:latin typeface="Bookman Old Style" pitchFamily="18" charset="0"/>
              </a:rPr>
              <a:t>Si </a:t>
            </a:r>
            <a:r>
              <a:rPr lang="es-ES" dirty="0" smtClean="0">
                <a:latin typeface="Bookman Old Style" pitchFamily="18" charset="0"/>
              </a:rPr>
              <a:t>Isaac y Rebeca hubieran desafiado a cada uno de sus hijos a crecer más allá de sus inclinaciones naturales, ¿quién puede decir cuán diferente puede haber sido la historia registrada a lo largo de los siglos?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solidFill>
                  <a:srgbClr val="FF0000"/>
                </a:solidFill>
                <a:latin typeface="Georgia" panose="02040502050405020303" pitchFamily="18" charset="0"/>
              </a:rPr>
              <a:t>Anti Semitismo y Esaú</a:t>
            </a:r>
            <a:endParaRPr sz="2800" dirty="0">
              <a:solidFill>
                <a:srgbClr val="FF0000"/>
              </a:solidFill>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MX" sz="1800" i="1" dirty="0" smtClean="0">
                <a:latin typeface="Bookman Old Style" pitchFamily="18" charset="0"/>
              </a:rPr>
              <a:t>De los comentarios elaborados por el Rabí Bernie Fox</a:t>
            </a:r>
            <a:endParaRPr lang="en-US" sz="1800" i="1" dirty="0" smtClean="0">
              <a:latin typeface="Bookman Old Style" pitchFamily="18" charset="0"/>
            </a:endParaRPr>
          </a:p>
          <a:p>
            <a:pPr>
              <a:buNone/>
            </a:pPr>
            <a:r>
              <a:rPr lang="es-ES" dirty="0" smtClean="0">
                <a:latin typeface="Bookman Old Style" pitchFamily="18" charset="0"/>
              </a:rPr>
              <a:t>Y Hashem le dijo: "Dos naciones hay en tu vientre, y dos reinos se separarán de tus entrañas, y un reino se volverá más poderoso que el otro, y el mayor servirá al menor". </a:t>
            </a:r>
            <a:r>
              <a:rPr lang="es-ES" sz="2000" b="1" dirty="0" smtClean="0">
                <a:latin typeface="Bookman Old Style" pitchFamily="18" charset="0"/>
              </a:rPr>
              <a:t>(Séfer Bereshit 25:23)</a:t>
            </a:r>
            <a:endParaRPr lang="es-ES" sz="2900" b="1" dirty="0" smtClean="0">
              <a:latin typeface="Bookman Old Style" pitchFamily="18" charset="0"/>
            </a:endParaRPr>
          </a:p>
          <a:p>
            <a:pPr>
              <a:buNone/>
            </a:pPr>
            <a:r>
              <a:rPr lang="es-ES" dirty="0" smtClean="0">
                <a:latin typeface="Bookman Old Style" pitchFamily="18" charset="0"/>
              </a:rPr>
              <a:t>I. Yaakov reemplaza a Esav</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La parashá Toledot comienza con el nacimiento de Yaakov y Esav. </a:t>
            </a:r>
          </a:p>
          <a:p>
            <a:pPr>
              <a:buNone/>
            </a:pPr>
            <a:r>
              <a:rPr lang="es-ES" sz="3000" dirty="0" smtClean="0">
                <a:latin typeface="Bookman Old Style" pitchFamily="18" charset="0"/>
              </a:rPr>
              <a:t>Ribka no tenía hijos. </a:t>
            </a:r>
          </a:p>
          <a:p>
            <a:pPr>
              <a:buNone/>
            </a:pPr>
            <a:r>
              <a:rPr lang="es-ES" sz="3000" dirty="0" smtClean="0">
                <a:latin typeface="Bookman Old Style" pitchFamily="18" charset="0"/>
              </a:rPr>
              <a:t>Yaakov le suplicó a Hashem y ella concibió. </a:t>
            </a:r>
          </a:p>
          <a:p>
            <a:pPr>
              <a:buNone/>
            </a:pPr>
            <a:r>
              <a:rPr lang="es-ES" sz="3000" dirty="0" smtClean="0">
                <a:latin typeface="Bookman Old Style" pitchFamily="18" charset="0"/>
              </a:rPr>
              <a:t>Durante su embarazo experimentó un dolor extraordinario. Hashem le reveló que estaba embarazada de gemelos. </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Estos serían los progenitores de dos naciones. </a:t>
            </a:r>
          </a:p>
          <a:p>
            <a:pPr>
              <a:buNone/>
            </a:pPr>
            <a:r>
              <a:rPr lang="es-ES" dirty="0" smtClean="0">
                <a:latin typeface="Bookman Old Style" pitchFamily="18" charset="0"/>
              </a:rPr>
              <a:t>También reveló que el hijo mayor serviría a su hermano menor. </a:t>
            </a:r>
          </a:p>
          <a:p>
            <a:pPr>
              <a:buNone/>
            </a:pPr>
            <a:r>
              <a:rPr lang="es-ES" dirty="0" smtClean="0">
                <a:latin typeface="Bookman Old Style" pitchFamily="18" charset="0"/>
              </a:rPr>
              <a:t>Ribka dio a luz a sus gemelos. </a:t>
            </a:r>
          </a:p>
          <a:p>
            <a:pPr>
              <a:buNone/>
            </a:pPr>
            <a:r>
              <a:rPr lang="es-ES" dirty="0" smtClean="0">
                <a:latin typeface="Bookman Old Style" pitchFamily="18" charset="0"/>
              </a:rPr>
              <a:t>Esav fue el primogénito. </a:t>
            </a:r>
          </a:p>
          <a:p>
            <a:pPr>
              <a:buNone/>
            </a:pPr>
            <a:r>
              <a:rPr lang="es-ES" dirty="0" smtClean="0">
                <a:latin typeface="Bookman Old Style" pitchFamily="18" charset="0"/>
              </a:rPr>
              <a:t>Yaakov era el hermano menor.</a:t>
            </a:r>
            <a:endParaRPr lang="es-ES" sz="44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parashá explica que Yaakov le compró a Esav sus derechos como primogénito. </a:t>
            </a:r>
          </a:p>
          <a:p>
            <a:pPr>
              <a:buNone/>
            </a:pPr>
            <a:r>
              <a:rPr lang="es-ES" dirty="0" smtClean="0">
                <a:latin typeface="Bookman Old Style" pitchFamily="18" charset="0"/>
              </a:rPr>
              <a:t>Esav consideró estos derechos como inútiles y estuvo dispuesto a cederlos a su hermano menor a cambio de una compensación menor. </a:t>
            </a: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parashá también describe a Yaakov –siguiendo el consejo de su madre, Ribka– obteniendo de su padre las bendiciones que Itzjak había destinado a Esav.</a:t>
            </a:r>
          </a:p>
          <a:p>
            <a:pPr>
              <a:buNone/>
            </a:pPr>
            <a:r>
              <a:rPr lang="es-ES" dirty="0" smtClean="0">
                <a:latin typeface="Bookman Old Style" pitchFamily="18" charset="0"/>
              </a:rPr>
              <a:t>En la parte final de la parashá, Itzjak le indica a Yaakov que viaje a Padan Aram. </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Allí deberá buscar una esposa. </a:t>
            </a:r>
          </a:p>
          <a:p>
            <a:pPr>
              <a:buNone/>
            </a:pPr>
            <a:r>
              <a:rPr lang="es-ES" sz="3000" dirty="0" smtClean="0">
                <a:latin typeface="Bookman Old Style" pitchFamily="18" charset="0"/>
              </a:rPr>
              <a:t>Antes de su partida, Itzjak confiere a Yaakov la bendición de Avraham. </a:t>
            </a:r>
          </a:p>
          <a:p>
            <a:pPr>
              <a:buNone/>
            </a:pPr>
            <a:r>
              <a:rPr lang="es-ES" sz="3000" dirty="0" smtClean="0">
                <a:latin typeface="Bookman Old Style" pitchFamily="18" charset="0"/>
              </a:rPr>
              <a:t>Yaakov es el heredero espiritual de Avraham. </a:t>
            </a:r>
          </a:p>
          <a:p>
            <a:pPr>
              <a:buNone/>
            </a:pPr>
            <a:r>
              <a:rPr lang="es-ES" sz="3000" dirty="0" smtClean="0">
                <a:latin typeface="Bookman Old Style" pitchFamily="18" charset="0"/>
              </a:rPr>
              <a:t>Las bendiciones que Hashem había conferido a Avraham e Itzjak se extenderán a Yaakov y se cumplirán en sus descendientes. </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En resumen, durante el transcurso de la parashá, todos los privilegios que Esav habría esperado como hijo primogénito fueron transferidos a Yaakov. </a:t>
            </a:r>
          </a:p>
          <a:p>
            <a:pPr>
              <a:buNone/>
            </a:pPr>
            <a:r>
              <a:rPr lang="es-ES" sz="3000" dirty="0" smtClean="0">
                <a:latin typeface="Bookman Old Style" pitchFamily="18" charset="0"/>
              </a:rPr>
              <a:t>Esav desperdició ansiosamente su primogenitura; Yaakov obtuvo las bendiciones que Itzjak había destinado a Esav, y la bendición de Avraham fue conferida a Yaakov.</a:t>
            </a: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Esav odiaba a Yaakov por la bendición que su padre le había bendecido, y Esav se decía a sí mismo: "Que se acerquen los días de duelo por mi padre; entonces mataré a mi hermano Yaakov". </a:t>
            </a:r>
            <a:r>
              <a:rPr lang="es-ES" sz="2000" b="1" dirty="0" smtClean="0">
                <a:latin typeface="Bookman Old Style" pitchFamily="18" charset="0"/>
              </a:rPr>
              <a:t>(Séfer Bereshit 27:41)</a:t>
            </a:r>
            <a:endParaRPr lang="es-ES" b="1" dirty="0" smtClean="0">
              <a:latin typeface="Bookman Old Style" pitchFamily="18" charset="0"/>
            </a:endParaRPr>
          </a:p>
          <a:p>
            <a:pPr>
              <a:buNone/>
            </a:pPr>
            <a:r>
              <a:rPr lang="es-ES" dirty="0" smtClean="0">
                <a:latin typeface="Bookman Old Style" pitchFamily="18" charset="0"/>
              </a:rPr>
              <a:t>II. Esav está resentido con Yaakov</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¿Cuál fue la actitud de Esav hacia Yaakov? </a:t>
            </a:r>
          </a:p>
          <a:p>
            <a:pPr>
              <a:buNone/>
            </a:pPr>
            <a:r>
              <a:rPr lang="es-ES" dirty="0" smtClean="0">
                <a:latin typeface="Bookman Old Style" pitchFamily="18" charset="0"/>
              </a:rPr>
              <a:t>El pasaje anterior explica que Esav odiaba a Yaakov y pensaba matarlo. </a:t>
            </a:r>
          </a:p>
          <a:p>
            <a:pPr>
              <a:buNone/>
            </a:pPr>
            <a:r>
              <a:rPr lang="es-ES" dirty="0" smtClean="0">
                <a:latin typeface="Bookman Old Style" pitchFamily="18" charset="0"/>
              </a:rPr>
              <a:t>Rashi comenta que a pesar de los períodos de reconciliación, Esav se mantuvo firme en su animosidad hacia Yaakov.[1]</a:t>
            </a: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antipatía de Esav hacia Yaakov es comprensible. </a:t>
            </a:r>
          </a:p>
          <a:p>
            <a:pPr>
              <a:buNone/>
            </a:pPr>
            <a:r>
              <a:rPr lang="es-ES" dirty="0" smtClean="0">
                <a:latin typeface="Bookman Old Style" pitchFamily="18" charset="0"/>
              </a:rPr>
              <a:t>Yaakov lo había desplazado por completo. </a:t>
            </a:r>
          </a:p>
          <a:p>
            <a:pPr>
              <a:buNone/>
            </a:pPr>
            <a:r>
              <a:rPr lang="es-ES" dirty="0" smtClean="0">
                <a:latin typeface="Bookman Old Style" pitchFamily="18" charset="0"/>
              </a:rPr>
              <a:t>Sin embargo, su actitud merece mayor consideración. Las experiencias de Ismael fueron similares a las de Esav.</a:t>
            </a:r>
          </a:p>
          <a:p>
            <a:pPr>
              <a:buNone/>
            </a:pPr>
            <a:r>
              <a:rPr lang="es-ES" dirty="0" smtClean="0">
                <a:latin typeface="Bookman Old Style" pitchFamily="18" charset="0"/>
              </a:rPr>
              <a:t> Era el primogénito de Abraham. </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Sin embargo, su hermano menor, Itzjak, fue seleccionado como heredero espiritual de Avraham y beneficiario de las bendiciones que Hashem le había otorgado.</a:t>
            </a:r>
          </a:p>
          <a:p>
            <a:pPr>
              <a:buNone/>
            </a:pPr>
            <a:r>
              <a:rPr lang="es-ES" sz="3100" dirty="0" smtClean="0">
                <a:latin typeface="Bookman Old Style" pitchFamily="18" charset="0"/>
              </a:rPr>
              <a:t>Al final de la parashá Jayei Sara, Avraham toma esposa: Keturah. </a:t>
            </a:r>
          </a:p>
          <a:p>
            <a:pPr>
              <a:buNone/>
            </a:pPr>
            <a:r>
              <a:rPr lang="es-ES" sz="3100" dirty="0" smtClean="0">
                <a:latin typeface="Bookman Old Style" pitchFamily="18" charset="0"/>
              </a:rPr>
              <a:t>Ella tiene hijos. Algunos de ellos fueron progenitores de naciones. </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Ninguno fue beneficiario de las bendiciones otorgadas a su padre. </a:t>
            </a:r>
          </a:p>
          <a:p>
            <a:pPr>
              <a:buNone/>
            </a:pPr>
            <a:r>
              <a:rPr lang="es-ES" dirty="0" smtClean="0">
                <a:latin typeface="Bookman Old Style" pitchFamily="18" charset="0"/>
              </a:rPr>
              <a:t>Ninguno fue seleccionado para asociarse con Itzjak en la promoción del mensaje espiritual de Avraham.</a:t>
            </a:r>
          </a:p>
          <a:p>
            <a:pPr>
              <a:buNone/>
            </a:pPr>
            <a:r>
              <a:rPr lang="es-ES" dirty="0" smtClean="0">
                <a:latin typeface="Bookman Old Style" pitchFamily="18" charset="0"/>
              </a:rPr>
              <a:t>Al igual que Esav, Yishmael y sus hermanos pueden haber albergado animosidad hacia su hermano más favorecido. </a:t>
            </a: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Sin embargo, nuestros Sabios no les atribuyen el odio intratable que alberga Esav. </a:t>
            </a:r>
          </a:p>
          <a:p>
            <a:pPr>
              <a:buNone/>
            </a:pPr>
            <a:r>
              <a:rPr lang="es-ES" sz="3000" dirty="0" smtClean="0">
                <a:latin typeface="Bookman Old Style" pitchFamily="18" charset="0"/>
              </a:rPr>
              <a:t>¿Por qué estos hermanos rechazados fueron más tolerantes que Esav?</a:t>
            </a:r>
          </a:p>
          <a:p>
            <a:pPr>
              <a:buNone/>
            </a:pPr>
            <a:r>
              <a:rPr lang="es-ES" sz="3000" dirty="0" smtClean="0">
                <a:latin typeface="Bookman Old Style" pitchFamily="18" charset="0"/>
              </a:rPr>
              <a:t>No codicies la casa de tu amigo. No codicies la mujer de tu amigo, ni su siervo, ni su sierva, ni su buey, ni su asno, ni ninguna cosa de tu amigo. </a:t>
            </a:r>
            <a:r>
              <a:rPr lang="es-ES" sz="2000" b="1" dirty="0" smtClean="0">
                <a:latin typeface="Bookman Old Style" pitchFamily="18" charset="0"/>
              </a:rPr>
              <a:t>(Séfer Shemot 20:14)</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Este pasaje del Aseret HaDibrot – el Decálogo – nos ordena no codiciar. </a:t>
            </a:r>
          </a:p>
          <a:p>
            <a:pPr>
              <a:buNone/>
            </a:pPr>
            <a:r>
              <a:rPr lang="es-ES" dirty="0" smtClean="0">
                <a:latin typeface="Bookman Old Style" pitchFamily="18" charset="0"/>
              </a:rPr>
              <a:t>A veces este mandamiento se malinterpreta. </a:t>
            </a:r>
          </a:p>
          <a:p>
            <a:pPr>
              <a:buNone/>
            </a:pPr>
            <a:r>
              <a:rPr lang="es-ES" dirty="0" smtClean="0">
                <a:latin typeface="Bookman Old Style" pitchFamily="18" charset="0"/>
              </a:rPr>
              <a:t>No significa que uno no pueda querer un automóvil o una casa como los de su vecino. La prohibición es contra querer su coche o su casa y presionar al vecino para que los venda. </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 segundo mandamiento prohíbe incluso contemplar cómo uno podría asegurar la propiedad de su amigo, aunque uno no actúe en base a estas cavilaciones. </a:t>
            </a:r>
          </a:p>
          <a:p>
            <a:pPr>
              <a:buNone/>
            </a:pPr>
            <a:r>
              <a:rPr lang="es-ES" dirty="0" smtClean="0">
                <a:latin typeface="Bookman Old Style" pitchFamily="18" charset="0"/>
              </a:rPr>
              <a:t>Los comentaristas hacen una pregunta obvia. ¿Cómo puede la Torá esperar que una persona controle sus pensamientos? </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 razonable prohibir actuar según el deseo. </a:t>
            </a:r>
          </a:p>
          <a:p>
            <a:pPr>
              <a:buNone/>
            </a:pPr>
            <a:r>
              <a:rPr lang="es-ES" dirty="0" smtClean="0">
                <a:latin typeface="Bookman Old Style" pitchFamily="18" charset="0"/>
              </a:rPr>
              <a:t>Pero el deseo en sí es espontáneo e involuntario.</a:t>
            </a:r>
          </a:p>
          <a:p>
            <a:pPr>
              <a:buNone/>
            </a:pPr>
            <a:r>
              <a:rPr lang="es-ES" dirty="0" smtClean="0">
                <a:latin typeface="Bookman Old Style" pitchFamily="18" charset="0"/>
              </a:rPr>
              <a:t>Rav Ovadia Sforno responde: “La cosa debería serte completamente imposible. Porque lo que es imposible, la propia naturaleza no lo codicia en absoluto.”[2]</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600" dirty="0" smtClean="0">
                <a:latin typeface="Bookman Old Style" pitchFamily="18" charset="0"/>
              </a:rPr>
              <a:t>La posición de Sforno es que codiciamos aquello que imaginamos que podría ser nuestro. </a:t>
            </a:r>
          </a:p>
          <a:p>
            <a:pPr>
              <a:buNone/>
            </a:pPr>
            <a:r>
              <a:rPr lang="es-ES" sz="2600" dirty="0" smtClean="0">
                <a:latin typeface="Bookman Old Style" pitchFamily="18" charset="0"/>
              </a:rPr>
              <a:t>La codicia se fundamenta en la privación del derecho de propiedad de la otra persona sobre su propiedad. </a:t>
            </a:r>
          </a:p>
          <a:p>
            <a:pPr>
              <a:buNone/>
            </a:pPr>
            <a:r>
              <a:rPr lang="es-ES" sz="2600" dirty="0" smtClean="0">
                <a:latin typeface="Bookman Old Style" pitchFamily="18" charset="0"/>
              </a:rPr>
              <a:t>La respuesta a la codicia es comprender más claramente y aceptar firmemente que la propiedad de otra persona es absolutamente de esa persona y está prohibida para todos los demás. </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Puede que esto no sea fácil de lograr, pero una vez logrado, esta realización anulará el deseo de las posesiones de otra persona.[3]</a:t>
            </a:r>
          </a:p>
          <a:p>
            <a:pPr>
              <a:buNone/>
            </a:pPr>
            <a:r>
              <a:rPr lang="es-ES" dirty="0" smtClean="0">
                <a:latin typeface="Bookman Old Style" pitchFamily="18" charset="0"/>
              </a:rPr>
              <a:t>El principio básico de Sforno – uno codicia sólo lo que cree que es alcanzable – es aplicado por Rabeinu Nissim a Esav. </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intensidad del odio de Esav hacia su hermano se explica por su creencia de que las bendiciones y privilegios obtenidos por Yaakov le pertenecían por derecho. </a:t>
            </a:r>
          </a:p>
          <a:p>
            <a:pPr>
              <a:buNone/>
            </a:pPr>
            <a:r>
              <a:rPr lang="es-ES" dirty="0" smtClean="0">
                <a:latin typeface="Bookman Old Style" pitchFamily="18" charset="0"/>
              </a:rPr>
              <a:t>Era el hijo mayor de Itzjak y Ribka. </a:t>
            </a:r>
          </a:p>
          <a:p>
            <a:pPr>
              <a:buNone/>
            </a:pPr>
            <a:r>
              <a:rPr lang="es-ES" dirty="0" smtClean="0">
                <a:latin typeface="Bookman Old Style" pitchFamily="18" charset="0"/>
              </a:rPr>
              <a:t>Tenía derecho a ser el hijo más privilegiado y heredero de su padre.</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Avraham le dio todo lo que poseía a Itzjak. Y a los hijos de las concubinas de Avraham, Avraham les dio regalos, y los envió lejos de su hijo Itzjak mientras él [Avraham] todavía estaba vivo, hacia el este, a la tierra del Este. </a:t>
            </a:r>
            <a:r>
              <a:rPr lang="es-ES" sz="2000" b="1" dirty="0" smtClean="0">
                <a:latin typeface="Bookman Old Style" pitchFamily="18" charset="0"/>
              </a:rPr>
              <a:t>(Séfer Bereshit 25:5-6)</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Ahora bien, estos son los descendientes de Yishmael hijo de Avraham, que Agar la egipcia, la sierva de Sara, le dio a luz a Avraham. </a:t>
            </a:r>
            <a:r>
              <a:rPr lang="es-ES" sz="2000" b="1" dirty="0" smtClean="0">
                <a:latin typeface="Bookman Old Style" pitchFamily="18" charset="0"/>
              </a:rPr>
              <a:t>(Séfer Bereshit 25:12)</a:t>
            </a:r>
            <a:endParaRPr lang="es-ES" b="1" dirty="0" smtClean="0">
              <a:latin typeface="Bookman Old Style" pitchFamily="18" charset="0"/>
            </a:endParaRPr>
          </a:p>
          <a:p>
            <a:pPr>
              <a:buNone/>
            </a:pPr>
            <a:r>
              <a:rPr lang="es-ES" sz="3000" dirty="0" smtClean="0">
                <a:latin typeface="Bookman Old Style" pitchFamily="18" charset="0"/>
              </a:rPr>
              <a:t>IV. Yishmael acepta a Itzjak</a:t>
            </a:r>
          </a:p>
          <a:p>
            <a:pPr>
              <a:buNone/>
            </a:pPr>
            <a:r>
              <a:rPr lang="es-ES" sz="3000" dirty="0" smtClean="0">
                <a:latin typeface="Bookman Old Style" pitchFamily="18" charset="0"/>
              </a:rPr>
              <a:t>Con base en este análisis, Rabeinu Nissim – RaN – explica por qué la animosidad de Yishmael y sus hermanos hacia Itzjak no se acercaba al odio de Esav. </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Los pasajes anteriores hablan de los hermanos de Itzjak. </a:t>
            </a:r>
          </a:p>
          <a:p>
            <a:pPr>
              <a:buNone/>
            </a:pPr>
            <a:r>
              <a:rPr lang="es-ES" sz="3000" dirty="0" smtClean="0">
                <a:latin typeface="Bookman Old Style" pitchFamily="18" charset="0"/>
              </a:rPr>
              <a:t>Los hijos nacidos de la última esposa de Avraham se conocen como hijos de su concubina. </a:t>
            </a:r>
          </a:p>
          <a:p>
            <a:pPr>
              <a:buNone/>
            </a:pPr>
            <a:r>
              <a:rPr lang="es-ES" sz="3000" dirty="0" smtClean="0">
                <a:latin typeface="Bookman Old Style" pitchFamily="18" charset="0"/>
              </a:rPr>
              <a:t>Yishmael es descrito como el hijo de la sirvienta. </a:t>
            </a:r>
          </a:p>
          <a:p>
            <a:pPr>
              <a:buNone/>
            </a:pPr>
            <a:r>
              <a:rPr lang="es-ES" sz="3000" dirty="0" smtClean="0">
                <a:latin typeface="Bookman Old Style" pitchFamily="18" charset="0"/>
              </a:rPr>
              <a:t>RaN sugiere que estas descripciones son significativas. </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Yishmael y sus hermanos entendieron las implicaciones de ser descendientes de un sirviente y una concubina. </a:t>
            </a:r>
          </a:p>
          <a:p>
            <a:pPr>
              <a:buNone/>
            </a:pPr>
            <a:r>
              <a:rPr lang="es-ES" dirty="0" smtClean="0">
                <a:latin typeface="Bookman Old Style" pitchFamily="18" charset="0"/>
              </a:rPr>
              <a:t>No eran los hijos de Sara, la verdadera esposa de Abraham. </a:t>
            </a:r>
          </a:p>
          <a:p>
            <a:pPr>
              <a:buNone/>
            </a:pPr>
            <a:r>
              <a:rPr lang="es-ES" dirty="0" smtClean="0">
                <a:latin typeface="Bookman Old Style" pitchFamily="18" charset="0"/>
              </a:rPr>
              <a:t>No esperaban alcanzar la posición de Itzjak ante su padre. </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Yishmael, en ocasiones, estaba celoso de Itzjak. </a:t>
            </a:r>
          </a:p>
          <a:p>
            <a:pPr>
              <a:buNone/>
            </a:pPr>
            <a:r>
              <a:rPr lang="es-ES" dirty="0" smtClean="0">
                <a:latin typeface="Bookman Old Style" pitchFamily="18" charset="0"/>
              </a:rPr>
              <a:t>Quizás sus hermanos también envidiaban a Itzjak. </a:t>
            </a:r>
          </a:p>
          <a:p>
            <a:pPr>
              <a:buNone/>
            </a:pPr>
            <a:r>
              <a:rPr lang="es-ES" dirty="0" smtClean="0">
                <a:latin typeface="Bookman Old Style" pitchFamily="18" charset="0"/>
              </a:rPr>
              <a:t>Pero su antipatía hacia Itzjak no alcanzó el nivel del resentimiento de Esav hacia Yaakov. </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odio de Esav se inflamó por su convicción de que Yaakov había recibido el reconocimiento y los privilegios que le correspondían. </a:t>
            </a:r>
          </a:p>
          <a:p>
            <a:pPr>
              <a:buNone/>
            </a:pPr>
            <a:r>
              <a:rPr lang="es-ES" dirty="0" smtClean="0">
                <a:latin typeface="Bookman Old Style" pitchFamily="18" charset="0"/>
              </a:rPr>
              <a:t>Yishmael y sus hermanos, hasta cierto punto, reconocieron que su ascendencia no era igual a la de Itzjak.[4]</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V. Esav y el antisemitismo</a:t>
            </a:r>
          </a:p>
          <a:p>
            <a:pPr>
              <a:buNone/>
            </a:pPr>
            <a:r>
              <a:rPr lang="es-ES" dirty="0" smtClean="0">
                <a:latin typeface="Bookman Old Style" pitchFamily="18" charset="0"/>
              </a:rPr>
              <a:t>El significado del análisis de RaN es que un odio similar al de Esav será intenso e implacable. </a:t>
            </a:r>
          </a:p>
          <a:p>
            <a:pPr>
              <a:buNone/>
            </a:pPr>
            <a:r>
              <a:rPr lang="es-ES" dirty="0" smtClean="0">
                <a:latin typeface="Bookman Old Style" pitchFamily="18" charset="0"/>
              </a:rPr>
              <a:t>La persona que alberga el odio se siente engañada. El odio se dirige contra la persona que siente que le ha quitado algo que le pertenece por derecho.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Esta idea es muy útil para identificar una de las fuentes del antisemitismo.</a:t>
            </a:r>
          </a:p>
          <a:p>
            <a:pPr>
              <a:buNone/>
            </a:pPr>
            <a:r>
              <a:rPr lang="es-ES" dirty="0" smtClean="0">
                <a:latin typeface="Bookman Old Style" pitchFamily="18" charset="0"/>
              </a:rPr>
              <a:t>Algunas formas de antisemitismo comparten el carácter del odio de Esav hacia Yaakov. </a:t>
            </a:r>
          </a:p>
          <a:p>
            <a:pPr>
              <a:buNone/>
            </a:pPr>
            <a:r>
              <a:rPr lang="es-ES" dirty="0" smtClean="0">
                <a:latin typeface="Bookman Old Style" pitchFamily="18" charset="0"/>
              </a:rPr>
              <a:t>El antisemitismo por motivos religiosos es una respuesta a la afirmación de la nación judía de ser escogida, de ser elegida.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papel de este factor se evidencia en las premisas fundamentales de otras dos religiones importantes: el catolicismo y el islam. </a:t>
            </a:r>
          </a:p>
          <a:p>
            <a:pPr>
              <a:buNone/>
            </a:pPr>
            <a:r>
              <a:rPr lang="es-ES" dirty="0" smtClean="0">
                <a:latin typeface="Bookman Old Style" pitchFamily="18" charset="0"/>
              </a:rPr>
              <a:t>El catolicismo declara que aunque el pueblo judío fue seleccionado por Hashem, perdió su estatus y pasó a los miembros de la iglesia católica.[5] </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Islam alega que Itzjak no era el heredero espiritual de Avraham; su verdadero descendiente fue Yishmael. </a:t>
            </a:r>
          </a:p>
          <a:p>
            <a:pPr>
              <a:buNone/>
            </a:pPr>
            <a:r>
              <a:rPr lang="es-ES" dirty="0" smtClean="0">
                <a:latin typeface="Bookman Old Style" pitchFamily="18" charset="0"/>
              </a:rPr>
              <a:t>Aquellos que practican el Islam se consideran a sí mismos como la progenie espiritual de Yishmael: el pueblo verdaderamente elegido.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otras palabras, un enfoque fundamental de ambas religiones es la negación del reclamo de elección de la nación judía y la apropiación de este estatus por parte de los practicantes de estas religiones.</a:t>
            </a:r>
          </a:p>
          <a:p>
            <a:pPr>
              <a:buNone/>
            </a:pPr>
            <a:r>
              <a:rPr lang="es-ES" dirty="0" smtClean="0">
                <a:latin typeface="Bookman Old Style" pitchFamily="18" charset="0"/>
              </a:rPr>
              <a:t>Esta dinámica es un fundamento explícito del antisemitismo por motivos religiosos.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 la persona religiosa le molesta la afirmación del pueblo judío de ser elegido. </a:t>
            </a:r>
          </a:p>
          <a:p>
            <a:pPr>
              <a:buNone/>
            </a:pPr>
            <a:r>
              <a:rPr lang="es-ES" dirty="0" smtClean="0">
                <a:latin typeface="Bookman Old Style" pitchFamily="18" charset="0"/>
              </a:rPr>
              <a:t>Estos antisemitas creen que merecen tanto como cualquier otro ser miembros de la nación favorita de Dios. Al igual que Esav, sienten que la distinción reclamada por el pueblo judío es legítimamente suya.</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Muchos antisemitas no tienen motivaciones religiosas. </a:t>
            </a:r>
          </a:p>
          <a:p>
            <a:pPr>
              <a:buNone/>
            </a:pPr>
            <a:r>
              <a:rPr lang="es-ES" dirty="0" smtClean="0">
                <a:latin typeface="Bookman Old Style" pitchFamily="18" charset="0"/>
              </a:rPr>
              <a:t>Muchos no se identifican fuertemente con ninguna religión; otros son agnósticos o incluso ateos. </a:t>
            </a:r>
          </a:p>
          <a:p>
            <a:pPr>
              <a:buNone/>
            </a:pPr>
            <a:r>
              <a:rPr lang="es-ES" dirty="0" smtClean="0">
                <a:latin typeface="Bookman Old Style" pitchFamily="18" charset="0"/>
              </a:rPr>
              <a:t>La Unión Soviética era intensamente antisemita a pesar de rechazar todas las religiones como “opio del pueblo”.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Este antisemitismo no se explica tan fácilmente como el odio por motivos religiosos. Requiere su propio análisis. </a:t>
            </a:r>
          </a:p>
          <a:p>
            <a:pPr>
              <a:buNone/>
            </a:pPr>
            <a:r>
              <a:rPr lang="es-ES" dirty="0" smtClean="0">
                <a:latin typeface="Bookman Old Style" pitchFamily="18" charset="0"/>
              </a:rPr>
              <a:t>Sin embargo, la visión de RaN puede tener relevancia también para esta forma de antisemitismo.</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Anti Semitismo y Esaú</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1800" dirty="0" smtClean="0">
                <a:latin typeface="Bookman Old Style" pitchFamily="18" charset="0"/>
              </a:rPr>
              <a:t>[1] </a:t>
            </a:r>
            <a:r>
              <a:rPr lang="es-ES" sz="1800" dirty="0" err="1" smtClean="0">
                <a:latin typeface="Bookman Old Style" pitchFamily="18" charset="0"/>
              </a:rPr>
              <a:t>Rabbaynu</a:t>
            </a:r>
            <a:r>
              <a:rPr lang="es-ES" sz="1800" dirty="0" smtClean="0">
                <a:latin typeface="Bookman Old Style" pitchFamily="18" charset="0"/>
              </a:rPr>
              <a:t> Shlomo ben Itzjak (Rashi), Comentario sobre </a:t>
            </a:r>
            <a:r>
              <a:rPr lang="es-ES" sz="1800" dirty="0" err="1" smtClean="0">
                <a:latin typeface="Bookman Old Style" pitchFamily="18" charset="0"/>
              </a:rPr>
              <a:t>Sefer</a:t>
            </a:r>
            <a:r>
              <a:rPr lang="es-ES" sz="1800" dirty="0" smtClean="0">
                <a:latin typeface="Bookman Old Style" pitchFamily="18" charset="0"/>
              </a:rPr>
              <a:t> </a:t>
            </a:r>
            <a:r>
              <a:rPr lang="es-ES" sz="1800" dirty="0" err="1" smtClean="0">
                <a:latin typeface="Bookman Old Style" pitchFamily="18" charset="0"/>
              </a:rPr>
              <a:t>Beresheit</a:t>
            </a:r>
            <a:r>
              <a:rPr lang="es-ES" sz="1800" dirty="0" smtClean="0">
                <a:latin typeface="Bookman Old Style" pitchFamily="18" charset="0"/>
              </a:rPr>
              <a:t> 33:4.[2] </a:t>
            </a:r>
            <a:r>
              <a:rPr lang="es-ES" sz="1800" dirty="0" err="1" smtClean="0">
                <a:latin typeface="Bookman Old Style" pitchFamily="18" charset="0"/>
              </a:rPr>
              <a:t>Rabbaynu</a:t>
            </a:r>
            <a:r>
              <a:rPr lang="es-ES" sz="1800" dirty="0" smtClean="0">
                <a:latin typeface="Bookman Old Style" pitchFamily="18" charset="0"/>
              </a:rPr>
              <a:t> Ovadia Sforno, Comentario sobre </a:t>
            </a:r>
            <a:r>
              <a:rPr lang="es-ES" sz="1800" dirty="0" err="1" smtClean="0">
                <a:latin typeface="Bookman Old Style" pitchFamily="18" charset="0"/>
              </a:rPr>
              <a:t>Sefer</a:t>
            </a:r>
            <a:r>
              <a:rPr lang="es-ES" sz="1800" dirty="0" smtClean="0">
                <a:latin typeface="Bookman Old Style" pitchFamily="18" charset="0"/>
              </a:rPr>
              <a:t> Shemot 20:14. Es muy posible que los comentarios de Sforno se basen en Ibn Ezra. Vea sus comentarios ad loc.[3] La esposa de uno no es una posesión. Sin embargo, se aplica el mismo razonamiento. La Torá prohíbe estrictamente la intimidad con la esposa de otra persona. Si uno comprende y acepta plenamente esta prohibición, no podrá codiciar la esposa de otro.[4] </a:t>
            </a:r>
            <a:r>
              <a:rPr lang="es-ES" sz="1800" dirty="0" err="1" smtClean="0">
                <a:latin typeface="Bookman Old Style" pitchFamily="18" charset="0"/>
              </a:rPr>
              <a:t>Rabbaynu</a:t>
            </a:r>
            <a:r>
              <a:rPr lang="es-ES" sz="1800" dirty="0" smtClean="0">
                <a:latin typeface="Bookman Old Style" pitchFamily="18" charset="0"/>
              </a:rPr>
              <a:t> Nissim ben </a:t>
            </a:r>
            <a:r>
              <a:rPr lang="es-ES" sz="1800" dirty="0" err="1" smtClean="0">
                <a:latin typeface="Bookman Old Style" pitchFamily="18" charset="0"/>
              </a:rPr>
              <a:t>Reuven</a:t>
            </a:r>
            <a:r>
              <a:rPr lang="es-ES" sz="1800" dirty="0" smtClean="0">
                <a:latin typeface="Bookman Old Style" pitchFamily="18" charset="0"/>
              </a:rPr>
              <a:t> </a:t>
            </a:r>
            <a:r>
              <a:rPr lang="es-ES" sz="1800" dirty="0" err="1" smtClean="0">
                <a:latin typeface="Bookman Old Style" pitchFamily="18" charset="0"/>
              </a:rPr>
              <a:t>Gerondi</a:t>
            </a:r>
            <a:r>
              <a:rPr lang="es-ES" sz="1800" dirty="0" smtClean="0">
                <a:latin typeface="Bookman Old Style" pitchFamily="18" charset="0"/>
              </a:rPr>
              <a:t> (</a:t>
            </a:r>
            <a:r>
              <a:rPr lang="es-ES" sz="1800" dirty="0" err="1" smtClean="0">
                <a:latin typeface="Bookman Old Style" pitchFamily="18" charset="0"/>
              </a:rPr>
              <a:t>Ran</a:t>
            </a:r>
            <a:r>
              <a:rPr lang="es-ES" sz="1800" dirty="0" smtClean="0">
                <a:latin typeface="Bookman Old Style" pitchFamily="18" charset="0"/>
              </a:rPr>
              <a:t>), </a:t>
            </a:r>
            <a:r>
              <a:rPr lang="es-ES" sz="1800" dirty="0" err="1" smtClean="0">
                <a:latin typeface="Bookman Old Style" pitchFamily="18" charset="0"/>
              </a:rPr>
              <a:t>Derashot</a:t>
            </a:r>
            <a:r>
              <a:rPr lang="es-ES" sz="1800" dirty="0" smtClean="0">
                <a:latin typeface="Bookman Old Style" pitchFamily="18" charset="0"/>
              </a:rPr>
              <a:t> </a:t>
            </a:r>
            <a:r>
              <a:rPr lang="es-ES" sz="1800" dirty="0" err="1" smtClean="0">
                <a:latin typeface="Bookman Old Style" pitchFamily="18" charset="0"/>
              </a:rPr>
              <a:t>HaRan</a:t>
            </a:r>
            <a:r>
              <a:rPr lang="es-ES" sz="1800" dirty="0" smtClean="0">
                <a:latin typeface="Bookman Old Style" pitchFamily="18" charset="0"/>
              </a:rPr>
              <a:t> (</a:t>
            </a:r>
            <a:r>
              <a:rPr lang="es-ES" sz="1800" dirty="0" err="1" smtClean="0">
                <a:latin typeface="Bookman Old Style" pitchFamily="18" charset="0"/>
              </a:rPr>
              <a:t>Machon</a:t>
            </a:r>
            <a:r>
              <a:rPr lang="es-ES" sz="1800" dirty="0" smtClean="0">
                <a:latin typeface="Bookman Old Style" pitchFamily="18" charset="0"/>
              </a:rPr>
              <a:t> Shalem, Jerusalén, 5734), págs. 21-23.[5] Rav Yosef Dov Soloveitchik enumera en su Kol </a:t>
            </a:r>
            <a:r>
              <a:rPr lang="es-ES" sz="1800" dirty="0" err="1" smtClean="0">
                <a:latin typeface="Bookman Old Style" pitchFamily="18" charset="0"/>
              </a:rPr>
              <a:t>Dodi</a:t>
            </a:r>
            <a:r>
              <a:rPr lang="es-ES" sz="1800" dirty="0" smtClean="0">
                <a:latin typeface="Bookman Old Style" pitchFamily="18" charset="0"/>
              </a:rPr>
              <a:t> </a:t>
            </a:r>
            <a:r>
              <a:rPr lang="es-ES" sz="1800" dirty="0" err="1" smtClean="0">
                <a:latin typeface="Bookman Old Style" pitchFamily="18" charset="0"/>
              </a:rPr>
              <a:t>Dofek</a:t>
            </a:r>
            <a:r>
              <a:rPr lang="es-ES" sz="1800" dirty="0" smtClean="0">
                <a:latin typeface="Bookman Old Style" pitchFamily="18" charset="0"/>
              </a:rPr>
              <a:t> varios impactos del establecimiento del Estado de Israel. Explica que antes de su creación, la Iglesia señaló el exilio del pueblo judío de su tierra natal como evidencia del rechazo de Dios. La creación del Estado de Israel anuló este argumento.</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Haftará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endParaRPr lang="es-ES"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109785" y="990600"/>
            <a:ext cx="8878428" cy="490220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Haftará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2800" b="1" dirty="0" smtClean="0">
                <a:solidFill>
                  <a:srgbClr val="FF0000"/>
                </a:solidFill>
                <a:latin typeface="Bookman Old Style" pitchFamily="18" charset="0"/>
              </a:rPr>
              <a:t>Expectativas de Dios</a:t>
            </a:r>
          </a:p>
          <a:p>
            <a:pPr>
              <a:buNone/>
            </a:pPr>
            <a:r>
              <a:rPr lang="es-ES" dirty="0" smtClean="0">
                <a:latin typeface="Bookman Old Style" pitchFamily="18" charset="0"/>
              </a:rPr>
              <a:t>Las expectativas de Dios para los israelitas y los sacerdotes.</a:t>
            </a:r>
          </a:p>
          <a:p>
            <a:pPr>
              <a:buNone/>
            </a:pPr>
            <a:r>
              <a:rPr lang="es-ES" dirty="0" smtClean="0">
                <a:latin typeface="Bookman Old Style" pitchFamily="18" charset="0"/>
              </a:rPr>
              <a:t>Por MJL</a:t>
            </a:r>
          </a:p>
          <a:p>
            <a:pPr>
              <a:buNone/>
            </a:pPr>
            <a:r>
              <a:rPr lang="es-ES" dirty="0" smtClean="0">
                <a:latin typeface="Bookman Old Style" pitchFamily="18" charset="0"/>
              </a:rPr>
              <a:t>Malaki vivió en el siglo V a.e.c. y fue el último de todos los profetas.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Debido a que Malaki significa “mi mensajero”, probablemente no sea un nombre personal, sino más bien un título vago para un hombre que era conocido sólo como un mensajero de Dios. </a:t>
            </a:r>
          </a:p>
          <a:p>
            <a:pPr>
              <a:buNone/>
            </a:pPr>
            <a:r>
              <a:rPr lang="es-ES" sz="3100" dirty="0" smtClean="0">
                <a:latin typeface="Bookman Old Style" pitchFamily="18" charset="0"/>
              </a:rPr>
              <a:t>Su breve libro de profecía está lleno de frustración y desilusión con la gente y su mediocre servicio en el Templo.</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comienzo </a:t>
            </a:r>
            <a:r>
              <a:rPr lang="es-ES" smtClean="0">
                <a:latin typeface="Bookman Old Style" pitchFamily="18" charset="0"/>
              </a:rPr>
              <a:t>de Haftará </a:t>
            </a:r>
            <a:r>
              <a:rPr lang="es-ES" dirty="0" smtClean="0">
                <a:latin typeface="Bookman Old Style" pitchFamily="18" charset="0"/>
              </a:rPr>
              <a:t>Toledot contiene una alusión directa a la porción de la Torá: “Os he mostrado amor, dijo el Eterno. Pero vosotros preguntáis: “¿Cómo nos has mostrado amor?” Después de todo –declara el Eterno– Esaú es hermano de Jacob; sin embargo, acepté a Jacob y rechacé a Esaú”.</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Aunque Esaú era el primogénito y, por tanto, tenía la primogenitura sobre la herencia de su padre, fue Jacob quien recibió la bendición más prestigiosa y quien pasó a ser el patriarca de la familia. </a:t>
            </a:r>
          </a:p>
          <a:p>
            <a:pPr>
              <a:buNone/>
            </a:pPr>
            <a:r>
              <a:rPr lang="es-ES" dirty="0" smtClean="0">
                <a:latin typeface="Bookman Old Style" pitchFamily="18" charset="0"/>
              </a:rPr>
              <a:t>Es probable que Malaki mencione a Jacob y Esaú porque Esaú también era conocido como Edom </a:t>
            </a:r>
            <a:r>
              <a:rPr lang="es-ES" sz="2000" b="1" dirty="0" smtClean="0">
                <a:latin typeface="Bookman Old Style" pitchFamily="18" charset="0"/>
              </a:rPr>
              <a:t>(Génesis 25:30), </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Edom es el progenitor de los edomitas. </a:t>
            </a:r>
          </a:p>
          <a:p>
            <a:pPr>
              <a:buNone/>
            </a:pPr>
            <a:r>
              <a:rPr lang="es-ES" sz="2800" dirty="0" smtClean="0">
                <a:latin typeface="Bookman Old Style" pitchFamily="18" charset="0"/>
              </a:rPr>
              <a:t>Durante la vida de Malaki, los edomitas saquearon Jerusalén y mataron a muchos de los que huyeron. </a:t>
            </a:r>
          </a:p>
          <a:p>
            <a:pPr>
              <a:buNone/>
            </a:pPr>
            <a:r>
              <a:rPr lang="es-ES" sz="2800" dirty="0" smtClean="0">
                <a:latin typeface="Bookman Old Style" pitchFamily="18" charset="0"/>
              </a:rPr>
              <a:t>El pueblo de Israel podría haber cuestionado razonablemente si Jacob y el pueblo de Israel realmente estaban siendo aceptados y Esaú y los edomitas rechazados, pero Malaki asegura a los judíos que Dios todavía está de su lado.</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Un tipo diferente de profecía</a:t>
            </a:r>
          </a:p>
          <a:p>
            <a:pPr>
              <a:buNone/>
            </a:pPr>
            <a:r>
              <a:rPr lang="es-ES" sz="3600" dirty="0" smtClean="0">
                <a:latin typeface="Bookman Old Style" pitchFamily="18" charset="0"/>
              </a:rPr>
              <a:t>Gran parte de la haftará está escrita en un estilo de ida y vuelta como una discusión entre Dios y el pueblo de Israel. </a:t>
            </a:r>
          </a:p>
          <a:p>
            <a:pPr>
              <a:buNone/>
            </a:pPr>
            <a:r>
              <a:rPr lang="es-ES" sz="3600" dirty="0" smtClean="0">
                <a:latin typeface="Bookman Old Style" pitchFamily="18" charset="0"/>
              </a:rPr>
              <a:t>Esto es exclusivo del libro de Malaki.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muchos sentidos, se aleja de la profecía tradicional y se acerca al estilo de preguntas y respuestas de la discusión talmúdica que se volverá popular en los textos legales que protagonizarán la próxima era de la historia judía.</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embargo, Malaki mantiene el mensaje clásico de los profetas: que el pueblo ha estado actuando mal y necesita arrepentirse. </a:t>
            </a:r>
          </a:p>
          <a:p>
            <a:pPr>
              <a:buNone/>
            </a:pPr>
            <a:r>
              <a:rPr lang="es-ES" dirty="0" smtClean="0">
                <a:latin typeface="Bookman Old Style" pitchFamily="18" charset="0"/>
              </a:rPr>
              <a:t>En 1:7 dice: “Ofrecéis comida inmunda sobre mi altar. Pero preguntas: '¿Cómo te hemos contaminado?' Al decir que la mesa del Eterno puede ser tratada con desprecio'".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Él está regañando a la gente por su trato negligente con los sacrificios y su posterior sorpresa cuando los sacrificios no provocan respuestas positivas. de Dios.</a:t>
            </a:r>
          </a:p>
          <a:p>
            <a:pPr>
              <a:buNone/>
            </a:pPr>
            <a:r>
              <a:rPr lang="es-ES" sz="3100" dirty="0" smtClean="0">
                <a:latin typeface="Bookman Old Style" pitchFamily="18" charset="0"/>
              </a:rPr>
              <a:t>Este tema de insatisfacción con los sacrificios que se ofrecen en el Templo se repite a lo largo del primer capítulo del libro de Malaki. </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El pueblo ha estado ofreciendo animales defectuosos, robados, cojos y enfermos, y Dios no los acepta. </a:t>
            </a:r>
          </a:p>
          <a:p>
            <a:pPr>
              <a:buNone/>
            </a:pPr>
            <a:r>
              <a:rPr lang="es-ES" sz="3100" dirty="0" smtClean="0">
                <a:latin typeface="Bookman Old Style" pitchFamily="18" charset="0"/>
              </a:rPr>
              <a:t>Dios castiga al pueblo, recordándoles que “Mi nombre es honrado entre las naciones, y en todas partes se ofrece incienso y ofrendas puras a Mi nombre” (1:11).</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Además de los problemas con los bienes sacrificados, Malaki está en desacuerdo con los sacerdotes, que han estado descuidando sus deberes. </a:t>
            </a:r>
          </a:p>
          <a:p>
            <a:pPr>
              <a:buNone/>
            </a:pPr>
            <a:r>
              <a:rPr lang="es-ES" sz="2800" dirty="0" smtClean="0">
                <a:latin typeface="Bookman Old Style" pitchFamily="18" charset="0"/>
              </a:rPr>
              <a:t>La haftará cierra con un encargo a los sacerdotes, recordándoles que son ejemplos para el resto de los israelitas y que deben servir con lealtad. </a:t>
            </a:r>
          </a:p>
          <a:p>
            <a:pPr>
              <a:buNone/>
            </a:pPr>
            <a:r>
              <a:rPr lang="es-ES" sz="2800" dirty="0" smtClean="0">
                <a:latin typeface="Bookman Old Style" pitchFamily="18" charset="0"/>
              </a:rPr>
              <a:t>Ellos, como Malaki, son mensajeros de Dios.</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Preguntas</a:t>
            </a:r>
          </a:p>
          <a:p>
            <a:pPr marL="539750" indent="-514350">
              <a:buAutoNum type="arabicPeriod"/>
            </a:pPr>
            <a:r>
              <a:rPr lang="es-ES" sz="3100" dirty="0" smtClean="0">
                <a:latin typeface="Bookman Old Style" pitchFamily="18" charset="0"/>
              </a:rPr>
              <a:t>¿Qué edad tenía Yitzhak cuando se casó con Ribka?</a:t>
            </a:r>
          </a:p>
          <a:p>
            <a:pPr marL="539750" indent="-514350">
              <a:buAutoNum type="arabicPeriod"/>
            </a:pPr>
            <a:r>
              <a:rPr lang="es-ES" sz="3100" dirty="0" smtClean="0">
                <a:latin typeface="Bookman Old Style" pitchFamily="18" charset="0"/>
              </a:rPr>
              <a:t>¿Cuáles fueron cuatro cosas que HaShem le dijo a Ribka sobre su embarazo?</a:t>
            </a:r>
          </a:p>
          <a:p>
            <a:pPr marL="539750" indent="-514350">
              <a:buAutoNum type="arabicPeriod"/>
            </a:pPr>
            <a:r>
              <a:rPr lang="es-ES" sz="3100" dirty="0" smtClean="0">
                <a:latin typeface="Bookman Old Style" pitchFamily="18" charset="0"/>
              </a:rPr>
              <a:t>¿Cuánto tiempo llevaban casados Itzjak y Ribka cuando nacieron Esaú y Yaakov?</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4. ¿Cómo se llamaba la primera esposa de Esaú?¿Qué edad tenía cuando se casó?</a:t>
            </a:r>
          </a:p>
          <a:p>
            <a:pPr marL="539750" indent="-514350">
              <a:buNone/>
            </a:pPr>
            <a:r>
              <a:rPr lang="es-ES" dirty="0" smtClean="0">
                <a:latin typeface="Bookman Old Style" pitchFamily="18" charset="0"/>
              </a:rPr>
              <a:t>5. Abraham e Itzjak tuvieron enfrentamientos con Abimélec. ¿Cómo abordaron el problema?¿Cuál fue el resultado cada vez?</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2900" dirty="0" smtClean="0">
                <a:latin typeface="Bookman Old Style" pitchFamily="18" charset="0"/>
              </a:rPr>
              <a:t>6. Yaakov es acusado de manipular a Esaú en dos cuestiones importantes. ¿Que eran?¿Qué significó cada uno?¿Cuál se considera más importante de los dos?</a:t>
            </a:r>
          </a:p>
          <a:p>
            <a:pPr marL="539750" indent="-514350">
              <a:buNone/>
            </a:pPr>
            <a:r>
              <a:rPr lang="es-ES" sz="2900" dirty="0" smtClean="0">
                <a:latin typeface="Bookman Old Style" pitchFamily="18" charset="0"/>
              </a:rPr>
              <a:t>7. ¿Qué hizo Esaú que molestó tanto a Yitzhak y Ribka? ¿Pudo rectificarlo? ¿Si es así, cómo?</a:t>
            </a:r>
          </a:p>
          <a:p>
            <a:pPr marL="539750" indent="-514350">
              <a:buNone/>
            </a:pPr>
            <a:r>
              <a:rPr lang="es-ES" sz="2900" dirty="0" smtClean="0">
                <a:latin typeface="Bookman Old Style" pitchFamily="18" charset="0"/>
              </a:rPr>
              <a:t>8. ¿Por qué Ribka despidió a Yaakov?¿Qué razón le dio a Yitzhak?</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Respuestas</a:t>
            </a:r>
          </a:p>
          <a:p>
            <a:pPr marL="539750" indent="-514350">
              <a:buAutoNum type="arabicPeriod"/>
            </a:pPr>
            <a:r>
              <a:rPr lang="es-ES" dirty="0" smtClean="0">
                <a:latin typeface="Bookman Old Style" pitchFamily="18" charset="0"/>
              </a:rPr>
              <a:t>Itzjak tenía 40 años cuando se casó con Ribka (25:20).</a:t>
            </a:r>
          </a:p>
          <a:p>
            <a:pPr marL="539750" indent="-514350">
              <a:buAutoNum type="arabicPeriod"/>
            </a:pPr>
            <a:r>
              <a:rPr lang="es-ES" dirty="0" smtClean="0">
                <a:latin typeface="Bookman Old Style" pitchFamily="18" charset="0"/>
              </a:rPr>
              <a:t>Dios le dijo a Ribka que había dos naciones en su vientre, dos pueblos surgirían, un pueblo sería más fuerte que el otro y el mayor serviría al menor (25:23).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3100" dirty="0" smtClean="0">
                <a:latin typeface="Bookman Old Style" pitchFamily="18" charset="0"/>
              </a:rPr>
              <a:t>3. Yitzhak y Ribka habían estado casados durante 20 años.</a:t>
            </a:r>
          </a:p>
          <a:p>
            <a:pPr marL="539750" indent="-514350">
              <a:buAutoNum type="arabicPeriod" startAt="4"/>
            </a:pPr>
            <a:r>
              <a:rPr lang="es-ES" sz="3100" dirty="0" smtClean="0">
                <a:latin typeface="Bookman Old Style" pitchFamily="18" charset="0"/>
              </a:rPr>
              <a:t>El nombre de la primera esposa de Esaú fue Judit, él tenía 40 años cuando se casó con ella (26:34).</a:t>
            </a:r>
          </a:p>
          <a:p>
            <a:pPr marL="539750" indent="-514350">
              <a:buAutoNum type="arabicPeriod" startAt="4"/>
            </a:pPr>
            <a:r>
              <a:rPr lang="es-ES" sz="3100" dirty="0" smtClean="0">
                <a:latin typeface="Bookman Old Style" pitchFamily="18" charset="0"/>
              </a:rPr>
              <a:t>Cada uno de ellos le dijo a Abimélec que su esposa era su hermana; al final, cada uno fue recompensado y se enriqueció con el encuentro (26:5).</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sz="3000" dirty="0" smtClean="0">
                <a:latin typeface="Bookman Old Style" pitchFamily="18" charset="0"/>
              </a:rPr>
              <a:t>6. Yaakov es acusado de manipular a Esaú en el caso de la primogenitura y la bendición (herencia) (27:35). Uno convirtió a Yaakov en el líder espiritual y el otro lo convirtió en el heredero principal de Itzjak, dándole una porción doble de la propiedad y convirtiéndolo en el patriarca de la familia. La bendición era más importante que la primogenitura (27:28-30).</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7. Esaú molestó a Ribka e Itzjak al tomar esposas cananeas (26:34-35). Es cuestionable si pudo o no rectificarlo a pesar de que más tarde se casó con una de las hijas de Ismael (27:9).</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Expectativas de Dios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39750" indent="-514350">
              <a:buNone/>
            </a:pPr>
            <a:r>
              <a:rPr lang="es-ES" dirty="0" smtClean="0">
                <a:latin typeface="Bookman Old Style" pitchFamily="18" charset="0"/>
              </a:rPr>
              <a:t>8. Ribka despidió a Esaú porque pensó que mataría a Yaakov (27:42). Ella le dijo a Yitzhak que Yaakov iba a encontrar una esposa entre sus parientes (27:46).</a:t>
            </a:r>
          </a:p>
          <a:p>
            <a:pPr marL="539750" indent="-514350">
              <a:buNone/>
            </a:pPr>
            <a:r>
              <a:rPr lang="es-ES" sz="2400" i="1" dirty="0" smtClean="0">
                <a:latin typeface="Bookman Old Style" pitchFamily="18" charset="0"/>
              </a:rPr>
              <a:t>Proporcionado mediante acuerdo especial con el Instituto Pardes de Estudios Judíos.</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2800" b="1" dirty="0" err="1" smtClean="0">
                <a:solidFill>
                  <a:srgbClr val="FF0000"/>
                </a:solidFill>
                <a:latin typeface="Bookman Old Style" pitchFamily="18" charset="0"/>
              </a:rPr>
              <a:t>Una</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Noche</a:t>
            </a:r>
            <a:r>
              <a:rPr lang="en-US" sz="2800" b="1" dirty="0" smtClean="0">
                <a:solidFill>
                  <a:srgbClr val="FF0000"/>
                </a:solidFill>
                <a:latin typeface="Bookman Old Style" pitchFamily="18" charset="0"/>
              </a:rPr>
              <a:t> en </a:t>
            </a:r>
            <a:r>
              <a:rPr lang="en-US" sz="2800" b="1" dirty="0" err="1" smtClean="0">
                <a:solidFill>
                  <a:srgbClr val="FF0000"/>
                </a:solidFill>
                <a:latin typeface="Bookman Old Style" pitchFamily="18" charset="0"/>
              </a:rPr>
              <a:t>Gerar</a:t>
            </a:r>
            <a:endParaRPr lang="en-US" sz="2800" b="1" dirty="0" smtClean="0">
              <a:solidFill>
                <a:srgbClr val="FF0000"/>
              </a:solidFill>
              <a:latin typeface="Bookman Old Style" pitchFamily="18" charset="0"/>
            </a:endParaRPr>
          </a:p>
          <a:p>
            <a:r>
              <a:rPr lang="es-MX" sz="1800" i="1" dirty="0" smtClean="0">
                <a:latin typeface="Bookman Old Style" pitchFamily="18" charset="0"/>
              </a:rPr>
              <a:t>De los comentarios elaborados por el Rabí Bernie Fox</a:t>
            </a:r>
            <a:endParaRPr lang="en-US" sz="1800" i="1" dirty="0" smtClean="0">
              <a:latin typeface="Bookman Old Style" pitchFamily="18" charset="0"/>
            </a:endParaRPr>
          </a:p>
          <a:p>
            <a:r>
              <a:rPr lang="es-ES" sz="2900" b="1" i="1" dirty="0" smtClean="0">
                <a:latin typeface="Bookman Old Style" pitchFamily="18" charset="0"/>
              </a:rPr>
              <a:t>“Y hubo hambre en la tierra, además de la primera hambre que había habido en los días de Avraham, y Yitzjak fue a Abimélec, el rey de Pelishtim, a Gerar”. </a:t>
            </a:r>
            <a:r>
              <a:rPr lang="es-ES" sz="2000" dirty="0" smtClean="0">
                <a:latin typeface="Bookman Old Style" pitchFamily="18" charset="0"/>
              </a:rPr>
              <a:t>(Bereshit 26:1)</a:t>
            </a:r>
            <a:endParaRPr lang="es-ES" sz="2900" dirty="0" smtClean="0">
              <a:latin typeface="Bookman Old Style" pitchFamily="18" charset="0"/>
            </a:endParaRPr>
          </a:p>
          <a:p>
            <a:r>
              <a:rPr lang="es-ES" sz="2900" dirty="0" smtClean="0">
                <a:latin typeface="Bookman Old Style" pitchFamily="18" charset="0"/>
              </a:rPr>
              <a:t>Este pasaje introduce una narración que, en cierto modo, es uno de los episodios más enigmáticos del Séfer Bereshit. </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La Torá nos dice que hubo hambre en la Tierra de Canaán. Yitzjak se da cuenta de que debe mudarse para mantener a su familia. Viaja a Gerar. Gerar está en la porción de la Tierra de Canaán ocupada por los Pelishtim. Considera viajar de Gerar a Egipto. Sin embargo, Hashem se le aparece a Yitzjak y le dice que no debe abandonar la Tierra de Canaán. </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Yitzjak permanece en Gerar. Los hombres de Gerar expresan interés en la esposa de Yitzjak, Ribka. Yitzjak decide que debe responder que Ribka es su hermana.</a:t>
            </a:r>
          </a:p>
          <a:p>
            <a:r>
              <a:rPr lang="es-ES" sz="3000" dirty="0" smtClean="0">
                <a:latin typeface="Bookman Old Style" pitchFamily="18" charset="0"/>
              </a:rPr>
              <a:t>Eventualmente, Abimélec, el rey de Filistea, descubre que Ribka es la esposa de Yitzjak. Reprende a Yitzjak por ocultar la identidad de Ribka. </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Le explica a Yitzjak que este subterfugio podría haber resultado en un desastre. Uno de los hombres, sin darse cuenta de que Ribka estaba casada, podría haberla tomado como esposa. Abimélec ordena a su nación que no acosen a Yitzjak y Ribka.</a:t>
            </a:r>
          </a:p>
          <a:p>
            <a:r>
              <a:rPr lang="es-ES" sz="3000" dirty="0" smtClean="0">
                <a:latin typeface="Bookman Old Style" pitchFamily="18" charset="0"/>
              </a:rPr>
              <a:t>Yitzjak planta cultivos.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A pesar de la hambruna, sus esfuerzos dan abundantes cosechas. Yitzjak se vuelve rico y su éxito provoca los celos de los Pelishtim. </a:t>
            </a:r>
          </a:p>
          <a:p>
            <a:r>
              <a:rPr lang="es-ES" sz="2900" dirty="0" smtClean="0">
                <a:latin typeface="Bookman Old Style" pitchFamily="18" charset="0"/>
              </a:rPr>
              <a:t>Abimélec sugiere que Yitzjak se reubique. Yitzjak sigue estas instrucciones y se traslada a Najal Gerar. (Arroyo de Gerar)</a:t>
            </a:r>
          </a:p>
          <a:p>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sz="2900" dirty="0" smtClean="0">
              <a:latin typeface="Bookman Old Style" pitchFamily="18" charset="0"/>
            </a:endParaRPr>
          </a:p>
        </p:txBody>
      </p:sp>
      <p:pic>
        <p:nvPicPr>
          <p:cNvPr id="2050" name="Picture 2" descr="https://upload.wikimedia.org/wikipedia/commons/thumb/7/79/Gerar.jpg/800px-Gerar.jpg"/>
          <p:cNvPicPr>
            <a:picLocks noChangeAspect="1" noChangeArrowheads="1"/>
          </p:cNvPicPr>
          <p:nvPr/>
        </p:nvPicPr>
        <p:blipFill>
          <a:blip r:embed="rId3"/>
          <a:srcRect/>
          <a:stretch>
            <a:fillRect/>
          </a:stretch>
        </p:blipFill>
        <p:spPr bwMode="auto">
          <a:xfrm>
            <a:off x="800100" y="563562"/>
            <a:ext cx="7416799" cy="5736682"/>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En Najal Gerar continúa el conflicto entre Yitzjak y los Pelishtim. Están constantemente involucrados en disputas por derechos de agua. Eventualmente, Yitzjak logra desarrollar un pozo que no se discute. </a:t>
            </a:r>
          </a:p>
          <a:p>
            <a:r>
              <a:rPr lang="es-ES" sz="2900" dirty="0" smtClean="0">
                <a:latin typeface="Bookman Old Style" pitchFamily="18" charset="0"/>
              </a:rPr>
              <a:t>Una vez más, Hashem se le aparece a Yitzjak y le asegura que lo protegerá y lo bendecirá.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Yitzjak construye un altar y ofrece agradecimiento y alabanza a Hashem.</a:t>
            </a:r>
          </a:p>
          <a:p>
            <a:r>
              <a:rPr lang="es-ES" sz="2900" dirty="0" smtClean="0">
                <a:latin typeface="Bookman Old Style" pitchFamily="18" charset="0"/>
              </a:rPr>
              <a:t>Abimélec llega a Yitzjak con una delegación. Yitzjak expresa su sorpresa por esta visita. ¡Abimélec lo había despedido y ahora está buscando su amistad! Abimélec responde que está claro que Yitzjak disfruta de una relación especial con Hashem.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Niega que alguna vez haya deseado o causado algún daño a Yitzjak. Le pide a Yitzjak que celebre un tratado de amistad. Itzjak está de acuerdo. </a:t>
            </a:r>
          </a:p>
          <a:p>
            <a:r>
              <a:rPr lang="es-ES" sz="3000" dirty="0" smtClean="0">
                <a:latin typeface="Bookman Old Style" pitchFamily="18" charset="0"/>
              </a:rPr>
              <a:t>La narración termina con los sirvientes de Yitzjak informándole que han descubierto agua adicional.</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100" dirty="0" smtClean="0">
                <a:latin typeface="Bookman Old Style" pitchFamily="18" charset="0"/>
              </a:rPr>
              <a:t>Yitzjak llama al nuevo pozo Shiváh. </a:t>
            </a:r>
          </a:p>
          <a:p>
            <a:r>
              <a:rPr lang="es-ES" sz="3100" dirty="0" smtClean="0">
                <a:latin typeface="Bookman Old Style" pitchFamily="18" charset="0"/>
              </a:rPr>
              <a:t>Este nombre es un derivado de la palabra she'vuáh - juramento. </a:t>
            </a:r>
          </a:p>
          <a:p>
            <a:r>
              <a:rPr lang="es-ES" sz="3100" dirty="0" smtClean="0">
                <a:latin typeface="Bookman Old Style" pitchFamily="18" charset="0"/>
              </a:rPr>
              <a:t>Es un memorial del tratado hecho con Abimélec.</a:t>
            </a:r>
          </a:p>
          <a:p>
            <a:r>
              <a:rPr lang="es-ES" sz="3100" dirty="0" smtClean="0">
                <a:latin typeface="Bookman Old Style" pitchFamily="18" charset="0"/>
              </a:rPr>
              <a:t>Cada episodio de la Torá está diseñado para enseñar una lección. </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A veces, un episodio puede entenderse desde varias perspectivas y en varios niveles. Como resultado, un episodio puede producir una serie de lecciones. Pero por lo general hay algún mensaje obvio. En este caso, es difícil determinar el mensaje de la narración. </a:t>
            </a:r>
          </a:p>
          <a:p>
            <a:r>
              <a:rPr lang="es-ES" sz="3000" dirty="0" smtClean="0">
                <a:latin typeface="Bookman Old Style" pitchFamily="18" charset="0"/>
              </a:rPr>
              <a:t>¿Qué vamos a aprender de este episodio?</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Además, la Torá no trata extensamente con Yitzjak. Se nos cuenta muy poco de su vida. Este es el único episodio de toda la Torá en el que Yitzjak es claramente el personaje principal. </a:t>
            </a:r>
          </a:p>
          <a:p>
            <a:r>
              <a:rPr lang="es-ES" sz="3000" dirty="0" smtClean="0">
                <a:latin typeface="Bookman Old Style" pitchFamily="18" charset="0"/>
              </a:rPr>
              <a:t>Parece que este es el incidente de su vida que es más esencial para el mensaje de la Torá. ¿Por qué es tan importante este episodio?</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800" dirty="0" smtClean="0">
                <a:latin typeface="Bookman Old Style" pitchFamily="18" charset="0"/>
              </a:rPr>
              <a:t>Nuestros Sabios a menudo comentan que las experiencias de nuestros antepasados ​​son una señal o indicador para sus descendientes. Este comentario se puede entender de muchas maneras. Puede interpretarse como una afirmación de que existe una relación mística entre los acontecimientos experimentados por nuestros antepasados ​​y las experiencias posteriores de sus descendientes. </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750" dirty="0" smtClean="0">
                <a:latin typeface="Bookman Old Style" pitchFamily="18" charset="0"/>
              </a:rPr>
              <a:t>Sin embargo, los comentarios también se pueden entender de una manera más sencilla.</a:t>
            </a:r>
          </a:p>
          <a:p>
            <a:r>
              <a:rPr lang="es-ES" sz="2750" dirty="0" smtClean="0">
                <a:latin typeface="Bookman Old Style" pitchFamily="18" charset="0"/>
              </a:rPr>
              <a:t>Las experiencias de nuestros antepasados ​​a menudo sirven como paradigma o plantilla para eventos futuros. Podemos estudiar las experiencias de nuestros antepasados, aprender de ellos y aplicar estas lecciones a nuestras propias vidas. </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¿Cuál es el paradigma descrito en esta narrativa? ¿Qué lección podemos aprender de este episodio que podamos aplicar a nuestras propias vidas? </a:t>
            </a:r>
          </a:p>
          <a:p>
            <a:r>
              <a:rPr lang="es-ES" sz="3000" dirty="0" smtClean="0">
                <a:latin typeface="Bookman Old Style" pitchFamily="18" charset="0"/>
              </a:rPr>
              <a:t>Para responder a estas preguntas, debemos considerar algunos elementos del episodio con más cuidado.</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200" b="1" dirty="0" smtClean="0">
                <a:latin typeface="Bookman Old Style" pitchFamily="18" charset="0"/>
              </a:rPr>
              <a:t>“Y Yitzjak sembró en esa tierra, y encontró en ese año cien veces más, y Hashem lo bendijo. Y el hombre se hizo grande, y se hizo cada vez más grande hasta que se hizo muy grande. Y tenía posesiones de ovejas y posesiones de ganado y mucha producción, y los Pelishtim lo envidiaban. Y todos los pozos que los sirvientes de su padre habían cavado en los días de Avraham, su padre, los Pelishtim los taparon y los llenaron de tierra. Y Abimélec le dijo a Yitzjak: "Aléjate de nosotros, porque te has vuelto mucho más fuerte que nosotros".</a:t>
            </a:r>
            <a:r>
              <a:rPr lang="es-ES" sz="2200" dirty="0" smtClean="0">
                <a:latin typeface="Bookman Old Style" pitchFamily="18" charset="0"/>
              </a:rPr>
              <a:t> </a:t>
            </a:r>
            <a:r>
              <a:rPr lang="es-ES" sz="2000" dirty="0" smtClean="0">
                <a:latin typeface="Bookman Old Style" pitchFamily="18" charset="0"/>
              </a:rPr>
              <a:t>(Bereshit 26:12-16)</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Como se explicó anteriormente, Yitzjak plantó mientras estaba en Gerar y sus esfuerzos produjeron una rica cosecha. Yitzjak siguió teniendo éxito y su riqueza creció. </a:t>
            </a:r>
          </a:p>
          <a:p>
            <a:r>
              <a:rPr lang="es-ES" sz="3000" dirty="0" smtClean="0">
                <a:latin typeface="Bookman Old Style" pitchFamily="18" charset="0"/>
              </a:rPr>
              <a:t>Los Pelishtim estaban celosos. Estos celos tuvieron dos resultados: primero, los pelishtim destruyeron los pozos que Avraham había cavado en Gerar. </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Avraham también había vivido en Gerar. Durante su tiempo en Gerar también tuvo mucho éxito y Abimélec firmó un tratado con él. Avraham había cavado varios pozos. </a:t>
            </a:r>
          </a:p>
          <a:p>
            <a:r>
              <a:rPr lang="es-ES" sz="3000" dirty="0" smtClean="0">
                <a:latin typeface="Bookman Old Style" pitchFamily="18" charset="0"/>
              </a:rPr>
              <a:t>Estos son los pozos que los Pelishtim ahora destruyeron. En segundo lugar, Abimélec instruyó a Yitzjak para que dejara Gerar.</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Esta respuesta es difícil de entender. Podemos entender los celos de los Pelishtim. </a:t>
            </a:r>
          </a:p>
          <a:p>
            <a:r>
              <a:rPr lang="es-ES" sz="3000" dirty="0" smtClean="0">
                <a:latin typeface="Bookman Old Style" pitchFamily="18" charset="0"/>
              </a:rPr>
              <a:t>Los celos son una respuesta humana natural. </a:t>
            </a:r>
          </a:p>
          <a:p>
            <a:r>
              <a:rPr lang="es-ES" sz="3000" dirty="0" smtClean="0">
                <a:latin typeface="Bookman Old Style" pitchFamily="18" charset="0"/>
              </a:rPr>
              <a:t>Sin embargo, los Pelishtim expresaron sus celos de una manera bastante extraña y autodestructiva. </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Los pozos que Avraham había desarrollado eran un elemento importante de la infraestructura que beneficiaba a toda la gente de la tierra. Especialmente en tiempos de hambruna, los pozos son un recurso invaluable. </a:t>
            </a:r>
          </a:p>
          <a:p>
            <a:r>
              <a:rPr lang="es-ES" sz="2900" dirty="0" smtClean="0">
                <a:latin typeface="Bookman Old Style" pitchFamily="18" charset="0"/>
              </a:rPr>
              <a:t>¡Parece que al destruir estos pozos, los Pelishtim se dañaron a sí mismos al menos tanto como dañaron a Yitzjak!</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Abimélec expulsó a Yitzjak de Gerar. Pero Yitzjak derivó su riqueza de su exitosa cosecha. Era un tiempo de hambruna. Los Pelishtim necesitaban comida. El éxito de Yitzjak en sus esfuerzos agrícolas probablemente salvó numerosas vidas. </a:t>
            </a:r>
          </a:p>
          <a:p>
            <a:r>
              <a:rPr lang="es-ES" sz="2900" dirty="0" smtClean="0">
                <a:latin typeface="Bookman Old Style" pitchFamily="18" charset="0"/>
              </a:rPr>
              <a:t>¿Por qué desechar la única fuente de esperanza en un momento de desesperación?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En otras palabras, ambas respuestas parecen notablemente autodestructivas. ¿Por qué los Pelishtim estaban decididos a atacar a Yitzjak incluso a sus propias expensas?</a:t>
            </a:r>
          </a:p>
          <a:p>
            <a:r>
              <a:rPr lang="es-ES" sz="2900" dirty="0" smtClean="0">
                <a:latin typeface="Bookman Old Style" pitchFamily="18" charset="0"/>
              </a:rPr>
              <a:t>Rashí hace un comentario interesante sobre la motivación de Pelishtim para destruir los pozos.</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Explica que los Pelishtim ofrecieron una razón para sus acciones. </a:t>
            </a:r>
          </a:p>
          <a:p>
            <a:r>
              <a:rPr lang="es-ES" sz="2900" dirty="0" smtClean="0">
                <a:latin typeface="Bookman Old Style" pitchFamily="18" charset="0"/>
              </a:rPr>
              <a:t>Explicaron que tenían miedo de que su tierra fuera atacada. Estos pozos no se podían proteger. Sus enemigos podrían capturarlos fácilmente y usarlos para apoyar a los ejércitos atacantes.[26:15] Los comentarios de Rashí son algo ambiguos. </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Comenta que los Pelishtim ofrecieron esta explicación. Esto parece implicar que esta explicación no era su verdadero motivo. Ofrecieron esta explicación en lugar de revelar sus verdaderas razones para destruir los pozos. </a:t>
            </a:r>
          </a:p>
          <a:p>
            <a:r>
              <a:rPr lang="es-ES" sz="2900" dirty="0" smtClean="0">
                <a:latin typeface="Bookman Old Style" pitchFamily="18" charset="0"/>
              </a:rPr>
              <a:t>Pero Rashí no indica la verdadera motivación.</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Los comentarios de Rav Ovadia Sforno brindan una perspectiva que puede responder a esta pregunta. </a:t>
            </a:r>
          </a:p>
          <a:p>
            <a:r>
              <a:rPr lang="es-ES" sz="2900" dirty="0" smtClean="0">
                <a:latin typeface="Bookman Old Style" pitchFamily="18" charset="0"/>
              </a:rPr>
              <a:t>Él pregunta: ¿Cuál fue la fuente de los celos de Pelishtim? </a:t>
            </a:r>
          </a:p>
          <a:p>
            <a:r>
              <a:rPr lang="es-ES" sz="2900" dirty="0" smtClean="0">
                <a:latin typeface="Bookman Old Style" pitchFamily="18" charset="0"/>
              </a:rPr>
              <a:t>Él explica que los Pelishtim observaron que los esfuerzos agrícolas de Yitzjak fueron notablemente exitosos y los suyos fueron igualmente infructuosos.[26:14]</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No es difícil identificar el mensaje que este fenómeno comunicó a los Pelishtim: La tierra respondió con abundancia a los esfuerzos de Yitzjak y los de ellos resultaron infructuosos. </a:t>
            </a:r>
          </a:p>
          <a:p>
            <a:r>
              <a:rPr lang="es-ES" sz="2900" dirty="0" smtClean="0">
                <a:latin typeface="Bookman Old Style" pitchFamily="18" charset="0"/>
              </a:rPr>
              <a:t>Este fenómeno comunicó una afinidad entre Yitzjak y la Tierra de Canaán. También comunicó que la tierra les respondía como forasteros y usurpadores. </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En otras palabras, no solo estaba claro para los Pelishtim que Yitzjak disfrutaba de la providencia de Hashem, ¡sino que también estaba claro que Yitzjak tenía una relación especial con la tierra que consideraban suya!</a:t>
            </a:r>
          </a:p>
          <a:p>
            <a:r>
              <a:rPr lang="es-ES" sz="2900" dirty="0" smtClean="0">
                <a:latin typeface="Bookman Old Style" pitchFamily="18" charset="0"/>
              </a:rPr>
              <a:t>Ahora podemos entender su respuesta de destruir los pozos de Avraham y ahuyentar a Yitzjak. </a:t>
            </a: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Estos pozos representaron una conexión intergeneracional con la tierra. </a:t>
            </a:r>
          </a:p>
          <a:p>
            <a:r>
              <a:rPr lang="es-ES" sz="2900" dirty="0" smtClean="0">
                <a:latin typeface="Bookman Old Style" pitchFamily="18" charset="0"/>
              </a:rPr>
              <a:t>Antes de Yitzjak, Avraham también había logrado un gran éxito en esta tierra. </a:t>
            </a:r>
          </a:p>
          <a:p>
            <a:r>
              <a:rPr lang="es-ES" sz="2900" dirty="0" smtClean="0">
                <a:latin typeface="Bookman Old Style" pitchFamily="18" charset="0"/>
              </a:rPr>
              <a:t>Los pozos fueron un recordatorio de esta relación intergeneracional con la tierra y la conexión especial que tenían Avraham e Yitzchak con la tierra. </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Los Pelishtim querían negar esta relación y destruir cualquier recuerdo de ella. Los pozos tenían que ser destruidos y era imperativo ahuyentar a Yitzjak. </a:t>
            </a:r>
          </a:p>
          <a:p>
            <a:r>
              <a:rPr lang="es-ES" sz="2900" dirty="0" smtClean="0">
                <a:latin typeface="Bookman Old Style" pitchFamily="18" charset="0"/>
              </a:rPr>
              <a:t>En otras palabras, los Pelishtim estaban dispuestos a sacrificar su propio bienestar por una causa que creían que era más importante que su bienestar inmediato. </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Sintieron que su reclamo sobre la tierra estaba en juego. Estaban decididos a socavar y borrar cualquier reclamo que Yitzjak tuviera sobre la tierra. Para lograr este fin, estaban dispuestos a sacrificar su propio bienestar.</a:t>
            </a:r>
          </a:p>
          <a:p>
            <a:r>
              <a:rPr lang="es-ES" sz="2900" dirty="0" smtClean="0">
                <a:latin typeface="Bookman Old Style" pitchFamily="18" charset="0"/>
              </a:rPr>
              <a:t>Parece que estos eventos son un paradigma y una plantilla para los eventos actuales. </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El rechazo palestino al Estado de Israel refleja exactamente las mismas actitudes e incluye las mismas medidas atribuidas a los Pelishtim en nuestra parashá. </a:t>
            </a:r>
          </a:p>
          <a:p>
            <a:r>
              <a:rPr lang="es-ES" sz="2900" dirty="0" smtClean="0">
                <a:latin typeface="Bookman Old Style" pitchFamily="18" charset="0"/>
              </a:rPr>
              <a:t>Al igual que los Pelishtim, los palestinos no tienen reservas contra participar en los comportamientos autodestructivos más extravagantes. </a:t>
            </a: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dirty="0" smtClean="0">
                <a:latin typeface="Bookman Old Style" pitchFamily="18" charset="0"/>
              </a:rPr>
              <a:t>Han destrozado gran parte de la infraestructura dejada por Israel en su abandono de Gaza. </a:t>
            </a:r>
          </a:p>
          <a:p>
            <a:r>
              <a:rPr lang="es-ES" dirty="0" smtClean="0">
                <a:latin typeface="Bookman Old Style" pitchFamily="18" charset="0"/>
              </a:rPr>
              <a:t>Necesitaban esta infraestructura, pero no podían tolerar ninguna señal o recuerdo del éxito de Israel en el desarrollo de esta tierra árida y estéril. </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dirty="0" smtClean="0">
                <a:latin typeface="Bookman Old Style" pitchFamily="18" charset="0"/>
              </a:rPr>
              <a:t>Los palestinos reconocen constantemente que solo pueden sobrevivir a través del acceso a la economía de Israel: la economía de Israel es su única fuente de trabajo e Israel proporciona un mercado para cualquier bien que los palestinos puedan producir.</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Pero a pesar de estas razones de peso para hacer las paces con Israel, los palestinos sacrifican a sus hijos en inútiles atentados suicidas. Utilizan a sus niños y a la población civil como escudos humanos. Estas acciones son claramente autodestructivas. Pero sirven al fin mayor de intentar eliminar cualquier señal de una presencia judía en la tierra.</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Nuestra parashá también ofrece importantes consejos sobre cómo responder a tales actitudes. </a:t>
            </a:r>
          </a:p>
          <a:p>
            <a:r>
              <a:rPr lang="es-ES" sz="2900" dirty="0" smtClean="0">
                <a:latin typeface="Bookman Old Style" pitchFamily="18" charset="0"/>
              </a:rPr>
              <a:t>Yitzjak logró obligar a Abimélec a aceptarlo. ¿Cómo aseguró este resultado?</a:t>
            </a:r>
          </a:p>
          <a:p>
            <a:r>
              <a:rPr lang="es-ES" sz="2900" dirty="0" smtClean="0">
                <a:latin typeface="Bookman Old Style" pitchFamily="18" charset="0"/>
              </a:rPr>
              <a:t>Najmánides explica que hay dos factores que provocaron este resultado. Primero, Hashem le brindó a Yitzjak Su apoyo continuo. </a:t>
            </a: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Como resultado, Abimélec se dio cuenta de que su mejor esperanza era entrar en un tratado con Yitzjak. Este tratado reconocería el derecho de Yitzjak a habitar en la tierra. </a:t>
            </a:r>
          </a:p>
          <a:p>
            <a:r>
              <a:rPr lang="es-ES" sz="2900" dirty="0" smtClean="0">
                <a:latin typeface="Bookman Old Style" pitchFamily="18" charset="0"/>
              </a:rPr>
              <a:t>Sin embargo, también aseguraría el futuro del pueblo de Abimélec: Yitzjak prometería no emprender la guerra contra ellos. </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En segundo lugar, implícita en los comentarios de Najmánides está la observación de que Abimélec solo entró en este tratado porque sabía que no había alternativa. </a:t>
            </a:r>
          </a:p>
          <a:p>
            <a:r>
              <a:rPr lang="es-ES" sz="2900" dirty="0" smtClean="0">
                <a:latin typeface="Bookman Old Style" pitchFamily="18" charset="0"/>
              </a:rPr>
              <a:t>Nunca pudo tener éxito en expulsar a Yitzjak y sus descendientes. </a:t>
            </a:r>
            <a:r>
              <a:rPr lang="es-ES" sz="2000" dirty="0" smtClean="0">
                <a:latin typeface="Bookman Old Style" pitchFamily="18" charset="0"/>
              </a:rPr>
              <a:t>[Rambán 26:29]</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Esto nos brinda una lección importante: para triunfar en nuestro conflicto con los palestinos, no debemos permitirles tener ninguna esperanza de éxito. Mientras sientan que existe una posibilidad razonable de que podamos ser expulsados ​​de la Tierra de Israel, nunca abandonarán su batalla. Debemos salir victoriosos en cada confrontación. </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Esto requerirá la ayuda de Hashem y nuestra determinación. </a:t>
            </a:r>
          </a:p>
          <a:p>
            <a:r>
              <a:rPr lang="es-ES" sz="2900" dirty="0" smtClean="0">
                <a:latin typeface="Bookman Old Style" pitchFamily="18" charset="0"/>
              </a:rPr>
              <a:t>No podemos mostrar debilidad o duda en la veracidad de nuestros derechos a la tierra. </a:t>
            </a:r>
          </a:p>
          <a:p>
            <a:r>
              <a:rPr lang="es-ES" sz="2900" dirty="0" smtClean="0">
                <a:latin typeface="Bookman Old Style" pitchFamily="18" charset="0"/>
              </a:rPr>
              <a:t>Esto requerirá nuestro propio compromiso firme e inquebrantable. </a:t>
            </a:r>
          </a:p>
          <a:p>
            <a:r>
              <a:rPr lang="es-ES" sz="2900" dirty="0" smtClean="0">
                <a:latin typeface="Bookman Old Style" pitchFamily="18" charset="0"/>
              </a:rPr>
              <a:t>Cualquier duda o derrota solo fomenta la violencia renovada.</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2800" b="1" dirty="0" smtClean="0">
                <a:solidFill>
                  <a:srgbClr val="FF0000"/>
                </a:solidFill>
                <a:latin typeface="Bookman Old Style" pitchFamily="18" charset="0"/>
              </a:rPr>
              <a:t>El Jésed de Ribka y Gevurá de Yitzjak</a:t>
            </a:r>
          </a:p>
          <a:p>
            <a:r>
              <a:rPr lang="es-MX" sz="1800" i="1" dirty="0" smtClean="0">
                <a:latin typeface="Bookman Old Style" pitchFamily="18" charset="0"/>
              </a:rPr>
              <a:t>De los comentarios elaborados por el Rabí </a:t>
            </a:r>
            <a:r>
              <a:rPr lang="es-MX" sz="1800" i="1" dirty="0" err="1" smtClean="0">
                <a:latin typeface="Bookman Old Style" pitchFamily="18" charset="0"/>
              </a:rPr>
              <a:t>Benzion</a:t>
            </a:r>
            <a:r>
              <a:rPr lang="es-MX" sz="1800" i="1" dirty="0" smtClean="0">
                <a:latin typeface="Bookman Old Style" pitchFamily="18" charset="0"/>
              </a:rPr>
              <a:t> Shafier</a:t>
            </a:r>
            <a:endParaRPr lang="en-US" sz="1800" i="1" dirty="0" smtClean="0">
              <a:latin typeface="Bookman Old Style" pitchFamily="18" charset="0"/>
            </a:endParaRPr>
          </a:p>
          <a:p>
            <a:r>
              <a:rPr lang="es-ES" sz="2900" dirty="0" smtClean="0">
                <a:latin typeface="Bookman Old Style" pitchFamily="18" charset="0"/>
              </a:rPr>
              <a:t>La parashá Toledot, como su nombre indica, nos muestra la transición de la misión hebrea de generación en generación. El enfoque principal de la parashá de esta semana es que Yitzjak preserva las enseñanzas de su padre Abraham y las transmite a sus hijos gemelos Esav y Yakov.</a:t>
            </a:r>
            <a:endParaRPr lang="en-US" sz="29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100" dirty="0" smtClean="0">
                <a:latin typeface="Bookman Old Style" pitchFamily="18" charset="0"/>
              </a:rPr>
              <a:t>Bereshit capítulo 25, versículo 20, nos informa que Itzjak tenía 40 años cuando tomó a Ribka como su esposa. Pero al hacerlo, el verso se refiere a su identidad aramea tres veces, al nombrar el lugar de su nacimiento y como una característica definitoria tanto para su padre como para su hermano. </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Lo anterior nos indica que esto es algo importante que debemos entender sobre Ribka.</a:t>
            </a:r>
          </a:p>
          <a:p>
            <a:r>
              <a:rPr lang="es-ES" dirty="0" smtClean="0">
                <a:latin typeface="Bookman Old Style" pitchFamily="18" charset="0"/>
              </a:rPr>
              <a:t>Los arameos eran una civilización semítica importante, descendientes de Shem ben Noaḥ, que se había extendido por Mesopotamia. </a:t>
            </a:r>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n-US" sz="2900" dirty="0" smtClean="0">
              <a:latin typeface="Bookman Old Style" pitchFamily="18" charset="0"/>
            </a:endParaRPr>
          </a:p>
        </p:txBody>
      </p:sp>
      <p:pic>
        <p:nvPicPr>
          <p:cNvPr id="2050" name="Picture 2" descr="Orientmitja2300aC.png"/>
          <p:cNvPicPr>
            <a:picLocks noChangeAspect="1" noChangeArrowheads="1"/>
          </p:cNvPicPr>
          <p:nvPr/>
        </p:nvPicPr>
        <p:blipFill>
          <a:blip r:embed="rId3"/>
          <a:srcRect/>
          <a:stretch>
            <a:fillRect/>
          </a:stretch>
        </p:blipFill>
        <p:spPr bwMode="auto">
          <a:xfrm>
            <a:off x="447674" y="1312237"/>
            <a:ext cx="8251825" cy="4856788"/>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Es de destacar que su idioma, el arameo, finalmente se convirtió en el idioma universal de comunicación de la región hasta la conquista musulmana del Levante.</a:t>
            </a:r>
          </a:p>
          <a:p>
            <a:r>
              <a:rPr lang="es-ES" sz="3000" dirty="0" smtClean="0">
                <a:latin typeface="Bookman Old Style" pitchFamily="18" charset="0"/>
              </a:rPr>
              <a:t>El hermano de Abraham, Naḥor, era de etnia hebrea, descendiente de Ever, una rama diferente de la descendencia de Shem. </a:t>
            </a: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Naḥor se había instalado en la bulliciosa ciudad aramea de Ḥarán e intentó influir en la sociedad que lo rodeaba con enseñanzas hebreas.</a:t>
            </a:r>
          </a:p>
          <a:p>
            <a:r>
              <a:rPr lang="es-ES" dirty="0" smtClean="0">
                <a:latin typeface="Bookman Old Style" pitchFamily="18" charset="0"/>
              </a:rPr>
              <a:t>Pero aquí encontramos algo que es muy significativo y nos pone a pensar en doble vía.</a:t>
            </a: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El hecho de que su hijo Betuel y su nieto Labán se mencionen explícitamente en la Torá como arameos, a pesar de ser de etnia hebrea, muestra hasta qué punto la familia se había asimilado a la identidad aramea, que en ese momento había sido la principal universalidad de la humanidad, la identidad cosmopolita.</a:t>
            </a:r>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Mencionamos anteriormente que de acuerdo con nuestra antigua enseñanza de que </a:t>
            </a:r>
            <a:r>
              <a:rPr lang="es-ES" sz="3000" b="1" i="1" dirty="0" smtClean="0">
                <a:latin typeface="Bookman Old Style" pitchFamily="18" charset="0"/>
              </a:rPr>
              <a:t>"</a:t>
            </a:r>
            <a:r>
              <a:rPr lang="es-ES" sz="3000" b="1" i="1" dirty="0" err="1" smtClean="0">
                <a:latin typeface="Bookman Old Style" pitchFamily="18" charset="0"/>
              </a:rPr>
              <a:t>ma'ase</a:t>
            </a:r>
            <a:r>
              <a:rPr lang="es-ES" sz="3000" b="1" i="1" dirty="0" smtClean="0">
                <a:latin typeface="Bookman Old Style" pitchFamily="18" charset="0"/>
              </a:rPr>
              <a:t> </a:t>
            </a:r>
            <a:r>
              <a:rPr lang="es-ES" sz="3000" b="1" i="1" dirty="0" err="1" smtClean="0">
                <a:latin typeface="Bookman Old Style" pitchFamily="18" charset="0"/>
              </a:rPr>
              <a:t>avot</a:t>
            </a:r>
            <a:r>
              <a:rPr lang="es-ES" sz="3000" b="1" i="1" dirty="0" smtClean="0">
                <a:latin typeface="Bookman Old Style" pitchFamily="18" charset="0"/>
              </a:rPr>
              <a:t> </a:t>
            </a:r>
            <a:r>
              <a:rPr lang="es-ES" sz="3000" b="1" i="1" dirty="0" err="1" smtClean="0">
                <a:latin typeface="Bookman Old Style" pitchFamily="18" charset="0"/>
              </a:rPr>
              <a:t>siman</a:t>
            </a:r>
            <a:r>
              <a:rPr lang="es-ES" sz="3000" b="1" i="1" dirty="0" smtClean="0">
                <a:latin typeface="Bookman Old Style" pitchFamily="18" charset="0"/>
              </a:rPr>
              <a:t> </a:t>
            </a:r>
            <a:r>
              <a:rPr lang="es-ES" sz="3000" b="1" i="1" dirty="0" err="1" smtClean="0">
                <a:latin typeface="Bookman Old Style" pitchFamily="18" charset="0"/>
              </a:rPr>
              <a:t>l'banim</a:t>
            </a:r>
            <a:r>
              <a:rPr lang="es-ES" sz="3000" b="1" i="1" dirty="0" smtClean="0">
                <a:latin typeface="Bookman Old Style" pitchFamily="18" charset="0"/>
              </a:rPr>
              <a:t>" </a:t>
            </a:r>
            <a:r>
              <a:rPr lang="es-ES" sz="3000" dirty="0" smtClean="0">
                <a:latin typeface="Bookman Old Style" pitchFamily="18" charset="0"/>
              </a:rPr>
              <a:t>- </a:t>
            </a:r>
            <a:r>
              <a:rPr lang="es-ES" sz="3000" i="1" dirty="0" smtClean="0">
                <a:latin typeface="Bookman Old Style" pitchFamily="18" charset="0"/>
              </a:rPr>
              <a:t>"las obras de los padres son una señal para los hijos" </a:t>
            </a:r>
            <a:r>
              <a:rPr lang="es-ES" sz="3000" dirty="0" smtClean="0">
                <a:latin typeface="Bookman Old Style" pitchFamily="18" charset="0"/>
              </a:rPr>
              <a:t>- la historia de la familia de Teraḥ, justo antes de la formación de la nación de Israel, reflejan los principales eventos que le sucedieron al pueblo judío en el siglo XX.</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Teraḥ tuvo tres hijos: Abram, Naḥor y Harán. </a:t>
            </a:r>
          </a:p>
          <a:p>
            <a:r>
              <a:rPr lang="es-ES" dirty="0" smtClean="0">
                <a:latin typeface="Bookman Old Style" pitchFamily="18" charset="0"/>
              </a:rPr>
              <a:t>Harán, un tercio, fue asesinado en un horno en Ur Kasdim. </a:t>
            </a:r>
          </a:p>
          <a:p>
            <a:r>
              <a:rPr lang="es-ES" dirty="0" smtClean="0">
                <a:latin typeface="Bookman Old Style" pitchFamily="18" charset="0"/>
              </a:rPr>
              <a:t>Luego, Teraḥ intentó llevar a la familia de regreso a su tierra natal, la tierra de los hebreos, pero solo llegó a la ciudad aramea de Ḥarán. </a:t>
            </a:r>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Sus hijos sobrevivientes, ambos dedicados a las enseñanzas y la misión de Ever, diferían en la dirección que debía tomar la familia.</a:t>
            </a:r>
          </a:p>
          <a:p>
            <a:r>
              <a:rPr lang="es-ES" sz="2800" dirty="0" smtClean="0">
                <a:latin typeface="Bookman Old Style" pitchFamily="18" charset="0"/>
              </a:rPr>
              <a:t>Abram, un predicador revolucionario viajero, recibió instrucción profética para continuar hacia la tierra de los hebreos y crear allí una nación santa única que finalmente influiría en toda la sociedad humana.</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Pero Naḥor, el abuelo de Ribka, prefirió integrarse en la cultura aramea, que era la cultura dominante de su tiempo. </a:t>
            </a:r>
          </a:p>
          <a:p>
            <a:r>
              <a:rPr lang="es-ES" dirty="0" smtClean="0">
                <a:latin typeface="Bookman Old Style" pitchFamily="18" charset="0"/>
              </a:rPr>
              <a:t>Consideró más eficaz influir en los pueblos del mundo desde dentro.</a:t>
            </a:r>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100" dirty="0" smtClean="0">
                <a:latin typeface="Bookman Old Style" pitchFamily="18" charset="0"/>
              </a:rPr>
              <a:t>Es importante señalar que este punto de vista, </a:t>
            </a:r>
            <a:r>
              <a:rPr lang="es-ES" sz="3100" b="1" i="1" dirty="0" smtClean="0">
                <a:latin typeface="Bookman Old Style" pitchFamily="18" charset="0"/>
              </a:rPr>
              <a:t>"</a:t>
            </a:r>
            <a:r>
              <a:rPr lang="es-ES" sz="3100" b="1" i="1" dirty="0" err="1" smtClean="0">
                <a:latin typeface="Bookman Old Style" pitchFamily="18" charset="0"/>
              </a:rPr>
              <a:t>galut</a:t>
            </a:r>
            <a:r>
              <a:rPr lang="es-ES" sz="3100" b="1" i="1" dirty="0" smtClean="0">
                <a:latin typeface="Bookman Old Style" pitchFamily="18" charset="0"/>
              </a:rPr>
              <a:t> </a:t>
            </a:r>
            <a:r>
              <a:rPr lang="es-ES" sz="3100" b="1" i="1" dirty="0" err="1" smtClean="0">
                <a:latin typeface="Bookman Old Style" pitchFamily="18" charset="0"/>
              </a:rPr>
              <a:t>lishmá</a:t>
            </a:r>
            <a:r>
              <a:rPr lang="es-ES" sz="3100" b="1" i="1" dirty="0" smtClean="0">
                <a:latin typeface="Bookman Old Style" pitchFamily="18" charset="0"/>
              </a:rPr>
              <a:t>" </a:t>
            </a:r>
            <a:r>
              <a:rPr lang="es-ES" sz="3100" dirty="0" smtClean="0">
                <a:latin typeface="Bookman Old Style" pitchFamily="18" charset="0"/>
              </a:rPr>
              <a:t>- </a:t>
            </a:r>
            <a:r>
              <a:rPr lang="es-ES" sz="3100" i="1" dirty="0" smtClean="0">
                <a:latin typeface="Bookman Old Style" pitchFamily="18" charset="0"/>
              </a:rPr>
              <a:t>"exilio con un propósito"</a:t>
            </a:r>
            <a:r>
              <a:rPr lang="es-ES" sz="3100" dirty="0" smtClean="0">
                <a:latin typeface="Bookman Old Style" pitchFamily="18" charset="0"/>
              </a:rPr>
              <a:t> - fue defendido más tarde por Rav Shimshon Raphael Hirsch, quien había vivido en la Alemania del siglo XIX y argumentó que el llamado del pueblo judío era vivir entre las "naciones iluminadas" e influir en ellas desde dentro. </a:t>
            </a: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También podemos ver esta perspectiva viva y coleando hoy entre muchos líderes judíos en los Estados Unidos. </a:t>
            </a:r>
          </a:p>
          <a:p>
            <a:r>
              <a:rPr lang="es-ES" dirty="0" smtClean="0">
                <a:latin typeface="Bookman Old Style" pitchFamily="18" charset="0"/>
              </a:rPr>
              <a:t>Pero Naḥor no logró sobrevivir como hebreo.</a:t>
            </a:r>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En la auto identificación de su familia como arameos, vemos una tentación judía muy clásica de olvidar la singularidad hebrea y convertirse en "gente normal" al asimilarse a las culturas anfitrionas dominantes. </a:t>
            </a:r>
          </a:p>
          <a:p>
            <a:r>
              <a:rPr lang="es-ES" sz="3000" dirty="0" smtClean="0">
                <a:latin typeface="Bookman Old Style" pitchFamily="18" charset="0"/>
              </a:rPr>
              <a:t>También es importante señalar que este fenómeno no debe limitarse a los judíos que viven fuera de su propio país.</a:t>
            </a:r>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En el mundo más globalizado de hoy, vemos incluso un número significativo de israelíes que desean deshacerse de su singularidad judía y convertirse en "personas normales" o en un "país normal" asimilándose a la cultura global dominante.</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En cualquier caso, podemos decir hasta cierto punto que Ribka trajo este aspecto de la identidad aramea a la familia de Yitzhak. Esto se debe a que el lado cosmopolita de la identidad hebrea es crucial para nuestra misión y debe tener su lugar en la composición nacional de Israel. </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100" dirty="0" smtClean="0">
                <a:latin typeface="Bookman Old Style" pitchFamily="18" charset="0"/>
              </a:rPr>
              <a:t>Por supuesto, es problemático cuando esta característica cosmopolita de nuestra identidad se vuelve demasiado dominante, como podemos ver en muchos ejemplos recientes y contemporáneos, pero es importante que esto esté presente como parte de nuestra identidad holística más amplia.</a:t>
            </a:r>
            <a:endParaRPr lang="en-U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Debido a que el nacionalismo estrecho por sí solo no encajaría realmente con el pueblo judío ni serviría a nuestra misión universalista, vemos que tanto Yitzjak como Yakov tomaron esposas de la casa de Naḥor, de modo que - al establecer la nación de Israel - el componente específicamente hebreo de nuestra identidad sería la más dominante, </a:t>
            </a: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950" dirty="0" smtClean="0">
                <a:latin typeface="Bookman Old Style" pitchFamily="18" charset="0"/>
              </a:rPr>
              <a:t>Pero una medida de cosmopolitismo también estaría presente en nuestras raíces nacionales para empujarnos hacia el compromiso con el mundo exterior.</a:t>
            </a:r>
          </a:p>
          <a:p>
            <a:r>
              <a:rPr lang="es-ES" sz="2950" dirty="0" smtClean="0">
                <a:latin typeface="Bookman Old Style" pitchFamily="18" charset="0"/>
              </a:rPr>
              <a:t>Además de traer un elemento de cosmopolitismo a las raíces nacionales de Israel, Ribka también trajo el poder de Jésed para equilibrar la Gevurá de Yitzjak. </a:t>
            </a: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Cuando Eliezer fue enviado a buscar una esposa para Yitzjak, buscó específicamente a una chica de inmenso Jésed, porque ese era exactamente el tipo de </a:t>
            </a:r>
            <a:r>
              <a:rPr lang="es-ES" b="1" i="1" dirty="0" smtClean="0">
                <a:latin typeface="Bookman Old Style" pitchFamily="18" charset="0"/>
              </a:rPr>
              <a:t>"ezer kenegdó" </a:t>
            </a:r>
            <a:r>
              <a:rPr lang="es-ES" i="1" dirty="0" smtClean="0">
                <a:latin typeface="Bookman Old Style" pitchFamily="18" charset="0"/>
              </a:rPr>
              <a:t>- "contrapeso de ayuda" </a:t>
            </a:r>
            <a:r>
              <a:rPr lang="es-ES" dirty="0" smtClean="0">
                <a:latin typeface="Bookman Old Style" pitchFamily="18" charset="0"/>
              </a:rPr>
              <a:t>- que Yitzjak necesitaba.</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900" dirty="0" smtClean="0">
                <a:latin typeface="Bookman Old Style" pitchFamily="18" charset="0"/>
              </a:rPr>
              <a:t>Los patriarcas de Israel se casaron con mujeres que eran muy opuestas en cuanto a atributos personales y las sefirot que expresaban, a fin de crear un contrapeso saludable en las raíces de la nación hebrea. </a:t>
            </a:r>
          </a:p>
          <a:p>
            <a:r>
              <a:rPr lang="es-ES" sz="2900" dirty="0" smtClean="0">
                <a:latin typeface="Bookman Old Style" pitchFamily="18" charset="0"/>
              </a:rPr>
              <a:t>Abraham era Jésed, Sarah era Gevurá. </a:t>
            </a:r>
          </a:p>
          <a:p>
            <a:r>
              <a:rPr lang="es-ES" sz="2900" dirty="0" smtClean="0">
                <a:latin typeface="Bookman Old Style" pitchFamily="18" charset="0"/>
              </a:rPr>
              <a:t>Yitzjak era Gevurá, por lo que su esposa necesitaba ser Jésed.</a:t>
            </a:r>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Cuando Eliezer, un hombre adulto, se acercó a Ribka en el pozo de Ḥarán y le pidió agua, ella fácilmente podría haber asumido que estaba tratando de aprovecharse de ella. </a:t>
            </a:r>
          </a:p>
          <a:p>
            <a:r>
              <a:rPr lang="es-ES" dirty="0" smtClean="0">
                <a:latin typeface="Bookman Old Style" pitchFamily="18" charset="0"/>
              </a:rPr>
              <a:t>Hubiera sido completamente apropiado que ella le dijera que buscara su propia agua. </a:t>
            </a: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Pero su respuesta generosa no solo de darle agua a Eliezer, sino también de traer agua para todos sus camellos indica que probablemente asumió que si él le estaba pidiendo agua, entonces debe haber alguna razón por la que no pudo conseguirla él mismo. </a:t>
            </a:r>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 forma en que Ribka procesó la situación mostró su increíble atributo de Jésed.</a:t>
            </a:r>
          </a:p>
          <a:p>
            <a:r>
              <a:rPr lang="es-ES" dirty="0" smtClean="0">
                <a:latin typeface="Bookman Old Style" pitchFamily="18" charset="0"/>
              </a:rPr>
              <a:t>Hay dos formas en que podemos ver la asociación de Ribka con Yitzjak. </a:t>
            </a:r>
          </a:p>
          <a:p>
            <a:r>
              <a:rPr lang="es-ES" dirty="0" smtClean="0">
                <a:latin typeface="Bookman Old Style" pitchFamily="18" charset="0"/>
              </a:rPr>
              <a:t>Una forma sería ver su relación como el matrimonio judío ideal. </a:t>
            </a: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A diferencia de Abraham y Yakov, Yitzjak solo tenía una esposa. </a:t>
            </a:r>
          </a:p>
          <a:p>
            <a:r>
              <a:rPr lang="es-ES" sz="2800" dirty="0" smtClean="0">
                <a:latin typeface="Bookman Old Style" pitchFamily="18" charset="0"/>
              </a:rPr>
              <a:t>Vemos explícitamente que la trajo a su tienda y la amaba. </a:t>
            </a:r>
          </a:p>
          <a:p>
            <a:r>
              <a:rPr lang="es-ES" sz="2800" dirty="0" smtClean="0">
                <a:latin typeface="Bookman Old Style" pitchFamily="18" charset="0"/>
              </a:rPr>
              <a:t>La Torá incluso nos dice que fueron vistos mostrando algún tipo de afecto público en </a:t>
            </a:r>
            <a:r>
              <a:rPr lang="es-ES" sz="2800" dirty="0" err="1" smtClean="0">
                <a:latin typeface="Bookman Old Style" pitchFamily="18" charset="0"/>
              </a:rPr>
              <a:t>Grar</a:t>
            </a:r>
            <a:r>
              <a:rPr lang="es-ES" sz="2800" dirty="0" smtClean="0">
                <a:latin typeface="Bookman Old Style" pitchFamily="18" charset="0"/>
              </a:rPr>
              <a:t>, hasta el punto que el rey filisteo, al presenciar su comportamiento, se dio cuenta de que estaban casados.</a:t>
            </a: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E incluso cuando Yitzjak se estaba preparando para bendecir a Esav como su sucesor, Ribka no se enfrentó a su esposo ni amenazó su honor. </a:t>
            </a:r>
          </a:p>
          <a:p>
            <a:r>
              <a:rPr lang="es-ES" dirty="0" smtClean="0">
                <a:latin typeface="Bookman Old Style" pitchFamily="18" charset="0"/>
              </a:rPr>
              <a:t>Simplemente tomó el asunto en sus propias manos e hizo lo que sabía que era correcto.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Pero desde otra perspectiva, podemos ver la necesidad de Ribka de ir a espaldas de Yitzjak como reveladora de una falta de comunicación saludable entre ellos. </a:t>
            </a:r>
          </a:p>
          <a:p>
            <a:r>
              <a:rPr lang="es-ES" dirty="0" smtClean="0">
                <a:latin typeface="Bookman Old Style" pitchFamily="18" charset="0"/>
              </a:rPr>
              <a:t>De hecho, la Torá no nos muestra mucho diálogo entre Itzjak y Ribka.</a:t>
            </a:r>
          </a:p>
        </p:txBody>
      </p:sp>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Cuando se conocieron, vemos que Bereshit 24, versículo 64, dice </a:t>
            </a:r>
          </a:p>
          <a:p>
            <a:r>
              <a:rPr lang="es-ES" b="1" dirty="0" smtClean="0">
                <a:latin typeface="Bookman Old Style" pitchFamily="18" charset="0"/>
              </a:rPr>
              <a:t>“</a:t>
            </a:r>
            <a:r>
              <a:rPr lang="es-ES" b="1" dirty="0" err="1" smtClean="0">
                <a:latin typeface="Bookman Old Style" pitchFamily="18" charset="0"/>
              </a:rPr>
              <a:t>va'tisa</a:t>
            </a:r>
            <a:r>
              <a:rPr lang="es-ES" b="1" dirty="0" smtClean="0">
                <a:latin typeface="Bookman Old Style" pitchFamily="18" charset="0"/>
              </a:rPr>
              <a:t> </a:t>
            </a:r>
            <a:r>
              <a:rPr lang="es-ES" b="1" dirty="0" err="1" smtClean="0">
                <a:latin typeface="Bookman Old Style" pitchFamily="18" charset="0"/>
              </a:rPr>
              <a:t>Rivka</a:t>
            </a:r>
            <a:r>
              <a:rPr lang="es-ES" b="1" dirty="0" smtClean="0">
                <a:latin typeface="Bookman Old Style" pitchFamily="18" charset="0"/>
              </a:rPr>
              <a:t> et </a:t>
            </a:r>
            <a:r>
              <a:rPr lang="es-ES" b="1" dirty="0" err="1" smtClean="0">
                <a:latin typeface="Bookman Old Style" pitchFamily="18" charset="0"/>
              </a:rPr>
              <a:t>eineiha</a:t>
            </a:r>
            <a:r>
              <a:rPr lang="es-ES" b="1" dirty="0" smtClean="0">
                <a:latin typeface="Bookman Old Style" pitchFamily="18" charset="0"/>
              </a:rPr>
              <a:t> </a:t>
            </a:r>
            <a:r>
              <a:rPr lang="es-ES" b="1" dirty="0" err="1" smtClean="0">
                <a:latin typeface="Bookman Old Style" pitchFamily="18" charset="0"/>
              </a:rPr>
              <a:t>vatere</a:t>
            </a:r>
            <a:r>
              <a:rPr lang="es-ES" b="1" dirty="0" smtClean="0">
                <a:latin typeface="Bookman Old Style" pitchFamily="18" charset="0"/>
              </a:rPr>
              <a:t> et </a:t>
            </a:r>
            <a:r>
              <a:rPr lang="es-ES" b="1" dirty="0" err="1" smtClean="0">
                <a:latin typeface="Bookman Old Style" pitchFamily="18" charset="0"/>
              </a:rPr>
              <a:t>Yitzḥak</a:t>
            </a:r>
            <a:r>
              <a:rPr lang="es-ES" b="1" dirty="0" smtClean="0">
                <a:latin typeface="Bookman Old Style" pitchFamily="18" charset="0"/>
              </a:rPr>
              <a:t> </a:t>
            </a:r>
            <a:r>
              <a:rPr lang="es-ES" b="1" dirty="0" err="1" smtClean="0">
                <a:latin typeface="Bookman Old Style" pitchFamily="18" charset="0"/>
              </a:rPr>
              <a:t>vatipol</a:t>
            </a:r>
            <a:r>
              <a:rPr lang="es-ES" b="1" dirty="0" smtClean="0">
                <a:latin typeface="Bookman Old Style" pitchFamily="18" charset="0"/>
              </a:rPr>
              <a:t> </a:t>
            </a:r>
            <a:r>
              <a:rPr lang="es-ES" b="1" dirty="0" err="1" smtClean="0">
                <a:latin typeface="Bookman Old Style" pitchFamily="18" charset="0"/>
              </a:rPr>
              <a:t>m'al</a:t>
            </a:r>
            <a:r>
              <a:rPr lang="es-ES" b="1" dirty="0" smtClean="0">
                <a:latin typeface="Bookman Old Style" pitchFamily="18" charset="0"/>
              </a:rPr>
              <a:t> </a:t>
            </a:r>
            <a:r>
              <a:rPr lang="es-ES" b="1" dirty="0" err="1" smtClean="0">
                <a:latin typeface="Bookman Old Style" pitchFamily="18" charset="0"/>
              </a:rPr>
              <a:t>hagamal</a:t>
            </a:r>
            <a:r>
              <a:rPr lang="es-ES" b="1" dirty="0" smtClean="0">
                <a:latin typeface="Bookman Old Style" pitchFamily="18" charset="0"/>
              </a:rPr>
              <a:t>” – </a:t>
            </a:r>
          </a:p>
          <a:p>
            <a:r>
              <a:rPr lang="es-ES" i="1" dirty="0" smtClean="0">
                <a:latin typeface="Bookman Old Style" pitchFamily="18" charset="0"/>
              </a:rPr>
              <a:t>“Y </a:t>
            </a:r>
            <a:r>
              <a:rPr lang="es-ES" i="1" dirty="0" err="1" smtClean="0">
                <a:latin typeface="Bookman Old Style" pitchFamily="18" charset="0"/>
              </a:rPr>
              <a:t>Rivka</a:t>
            </a:r>
            <a:r>
              <a:rPr lang="es-ES" i="1" dirty="0" smtClean="0">
                <a:latin typeface="Bookman Old Style" pitchFamily="18" charset="0"/>
              </a:rPr>
              <a:t> levantó los ojos y vio a </a:t>
            </a:r>
            <a:r>
              <a:rPr lang="es-ES" i="1" dirty="0" err="1" smtClean="0">
                <a:latin typeface="Bookman Old Style" pitchFamily="18" charset="0"/>
              </a:rPr>
              <a:t>Yitzḥak</a:t>
            </a:r>
            <a:r>
              <a:rPr lang="es-ES" i="1" dirty="0" smtClean="0">
                <a:latin typeface="Bookman Old Style" pitchFamily="18" charset="0"/>
              </a:rPr>
              <a:t> y se cayó del camello."</a:t>
            </a:r>
            <a:endParaRPr lang="en-US"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Ribka parece haberse caído de su camello cuando vio a Yitzjak por primera vez. </a:t>
            </a:r>
          </a:p>
          <a:p>
            <a:r>
              <a:rPr lang="es-ES" dirty="0" smtClean="0">
                <a:latin typeface="Bookman Old Style" pitchFamily="18" charset="0"/>
              </a:rPr>
              <a:t>Esto podría deberse al impacto de su apariencia. </a:t>
            </a:r>
          </a:p>
          <a:p>
            <a:r>
              <a:rPr lang="es-ES" dirty="0" smtClean="0">
                <a:latin typeface="Bookman Old Style" pitchFamily="18" charset="0"/>
              </a:rPr>
              <a:t>Ya hemos aprendido que el néfesh de Yitzjak, su alma exterior, nunca regresó del Akeidá. </a:t>
            </a:r>
          </a:p>
        </p:txBody>
      </p:sp>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Esencialmente se convirtió en un hombre del mundo venidero actuando como una persona viva y que respira, completamente involucrada en las realidades del día a día de este mundo. </a:t>
            </a:r>
          </a:p>
          <a:p>
            <a:r>
              <a:rPr lang="es-ES" sz="2800" dirty="0" smtClean="0">
                <a:latin typeface="Bookman Old Style" pitchFamily="18" charset="0"/>
              </a:rPr>
              <a:t>Esto podría haber causado que él mostrara un poderoso carisma espiritual brillando a través de su rostro y cuerpo que tomó a Ribka por sorpresa cuando lo vio por primera vez. </a:t>
            </a:r>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Y, a pesar del hecho de que Yitzjak fue completamente capaz de participar con éxito en este mundo, también podría haber dificultado la comunicación regular con él.</a:t>
            </a:r>
          </a:p>
          <a:p>
            <a:r>
              <a:rPr lang="es-ES" dirty="0" smtClean="0">
                <a:latin typeface="Bookman Old Style" pitchFamily="18" charset="0"/>
              </a:rPr>
              <a:t>Yitzjak probablemente era un hombre con el que era difícil tener una relación. </a:t>
            </a:r>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Ejemplificando el rasgo de Gevurá, la naturaleza de Yitzjak fue establecer límites y buscar justicia y preservar y transmitir las enseñanzas de su padre a la siguiente generación.</a:t>
            </a:r>
          </a:p>
          <a:p>
            <a:r>
              <a:rPr lang="es-ES" sz="2800" dirty="0" smtClean="0">
                <a:latin typeface="Bookman Old Style" pitchFamily="18" charset="0"/>
              </a:rPr>
              <a:t>Fue un granjero de gran éxito, una profesión que los otros patriarcas evitaron, pero que luego fue fundamental para la nación tras la conquista de la tierra. </a:t>
            </a:r>
          </a:p>
        </p:txBody>
      </p:sp>
    </p:spTree>
    <p:extLst>
      <p:ext uri="{BB962C8B-B14F-4D97-AF65-F5344CB8AC3E}">
        <p14:creationId xmlns="" xmlns:p14="http://schemas.microsoft.com/office/powerpoint/2010/main"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Tenía la visión y los ideales de un hombre, pero podría haber sido desafiado cuando se trataba de relaciones interpersonales.</a:t>
            </a:r>
          </a:p>
          <a:p>
            <a:r>
              <a:rPr lang="es-ES" sz="3000" dirty="0" smtClean="0">
                <a:latin typeface="Bookman Old Style" pitchFamily="18" charset="0"/>
              </a:rPr>
              <a:t>Podría haber habido momentos en los que esto incluso funcionó a su favor. A diferencia de su padre Abraham, Itzjak tuvo dificultades para lidiar con los filisteos. </a:t>
            </a:r>
          </a:p>
        </p:txBody>
      </p:sp>
    </p:spTree>
    <p:extLst>
      <p:ext uri="{BB962C8B-B14F-4D97-AF65-F5344CB8AC3E}">
        <p14:creationId xmlns="" xmlns:p14="http://schemas.microsoft.com/office/powerpoint/2010/main"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600" dirty="0" smtClean="0">
                <a:latin typeface="Bookman Old Style" pitchFamily="18" charset="0"/>
              </a:rPr>
              <a:t>No lo respetaban como respetaban a su padre, ciertamente no cuando vivía entre ellos. </a:t>
            </a:r>
          </a:p>
          <a:p>
            <a:r>
              <a:rPr lang="es-ES" sz="2600" dirty="0" smtClean="0">
                <a:latin typeface="Bookman Old Style" pitchFamily="18" charset="0"/>
              </a:rPr>
              <a:t>Les molestaba la riqueza que había adquirido y consideraban que su éxito era a costa de ellos. </a:t>
            </a:r>
          </a:p>
          <a:p>
            <a:r>
              <a:rPr lang="es-ES" sz="2600" dirty="0" smtClean="0">
                <a:latin typeface="Bookman Old Style" pitchFamily="18" charset="0"/>
              </a:rPr>
              <a:t>De muchas maneras, podemos ver las experiencias de Yitzjak en territorio filisteo como un presagio de experiencias judías posteriores en el exilio.</a:t>
            </a:r>
          </a:p>
          <a:p>
            <a:endParaRPr lang="en-US"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Pero cuando Yitzjak finalmente se mudó a Beer Shevá, en la frontera del territorio filisteo, fue reconocido y respetado como líder espiritual. </a:t>
            </a:r>
          </a:p>
          <a:p>
            <a:r>
              <a:rPr lang="es-ES" dirty="0" smtClean="0">
                <a:latin typeface="Bookman Old Style" pitchFamily="18" charset="0"/>
              </a:rPr>
              <a:t>De repente, Avimélek, el rey de los filisteos, quiso hacer las paces y forjar una alianza con Yitzjak.</a:t>
            </a:r>
          </a:p>
        </p:txBody>
      </p:sp>
    </p:spTree>
    <p:extLst>
      <p:ext uri="{BB962C8B-B14F-4D97-AF65-F5344CB8AC3E}">
        <p14:creationId xmlns="" xmlns:p14="http://schemas.microsoft.com/office/powerpoint/2010/main"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Como dijimos</a:t>
            </a:r>
            <a:r>
              <a:rPr lang="es-ES" b="1" dirty="0" smtClean="0">
                <a:latin typeface="Bookman Old Style" pitchFamily="18" charset="0"/>
              </a:rPr>
              <a:t>, </a:t>
            </a:r>
            <a:r>
              <a:rPr lang="es-ES" b="1" i="1" dirty="0" smtClean="0">
                <a:latin typeface="Bookman Old Style" pitchFamily="18" charset="0"/>
              </a:rPr>
              <a:t>"</a:t>
            </a:r>
            <a:r>
              <a:rPr lang="es-ES" b="1" i="1" dirty="0" err="1" smtClean="0">
                <a:latin typeface="Bookman Old Style" pitchFamily="18" charset="0"/>
              </a:rPr>
              <a:t>ma'ase</a:t>
            </a:r>
            <a:r>
              <a:rPr lang="es-ES" b="1" i="1" dirty="0" smtClean="0">
                <a:latin typeface="Bookman Old Style" pitchFamily="18" charset="0"/>
              </a:rPr>
              <a:t> </a:t>
            </a:r>
            <a:r>
              <a:rPr lang="es-ES" b="1" i="1" dirty="0" err="1" smtClean="0">
                <a:latin typeface="Bookman Old Style" pitchFamily="18" charset="0"/>
              </a:rPr>
              <a:t>avot</a:t>
            </a:r>
            <a:r>
              <a:rPr lang="es-ES" b="1" i="1" dirty="0" smtClean="0">
                <a:latin typeface="Bookman Old Style" pitchFamily="18" charset="0"/>
              </a:rPr>
              <a:t> </a:t>
            </a:r>
            <a:r>
              <a:rPr lang="es-ES" b="1" i="1" dirty="0" err="1" smtClean="0">
                <a:latin typeface="Bookman Old Style" pitchFamily="18" charset="0"/>
              </a:rPr>
              <a:t>siman</a:t>
            </a:r>
            <a:r>
              <a:rPr lang="es-ES" b="1" i="1" dirty="0" smtClean="0">
                <a:latin typeface="Bookman Old Style" pitchFamily="18" charset="0"/>
              </a:rPr>
              <a:t> </a:t>
            </a:r>
            <a:r>
              <a:rPr lang="es-ES" b="1" i="1" dirty="0" err="1" smtClean="0">
                <a:latin typeface="Bookman Old Style" pitchFamily="18" charset="0"/>
              </a:rPr>
              <a:t>l'banim</a:t>
            </a:r>
            <a:r>
              <a:rPr lang="es-ES" b="1" i="1" dirty="0" smtClean="0">
                <a:latin typeface="Bookman Old Style" pitchFamily="18" charset="0"/>
              </a:rPr>
              <a:t>" </a:t>
            </a:r>
            <a:r>
              <a:rPr lang="es-ES" i="1" dirty="0" smtClean="0">
                <a:latin typeface="Bookman Old Style" pitchFamily="18" charset="0"/>
              </a:rPr>
              <a:t>- "las obras de los padres son una señal para los hijos" - </a:t>
            </a:r>
            <a:r>
              <a:rPr lang="es-ES" dirty="0" smtClean="0">
                <a:latin typeface="Bookman Old Style" pitchFamily="18" charset="0"/>
              </a:rPr>
              <a:t>cuando los judíos intentan vivir entre naciones gentiles, es muy difícil para nosotros lograr el éxito sin invitar a los celos o odio. </a:t>
            </a:r>
          </a:p>
        </p:txBody>
      </p:sp>
    </p:spTree>
    <p:extLst>
      <p:ext uri="{BB962C8B-B14F-4D97-AF65-F5344CB8AC3E}">
        <p14:creationId xmlns="" xmlns:p14="http://schemas.microsoft.com/office/powerpoint/2010/main"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Parte de esto también podría deberse a que es casi imposible para nosotros ser nosotros mismos cuando vivimos en tierras extranjeras lejos de nuestro hábitat natural. Pero cuando los judíos regresan a nuestra tierra y pueden tener éxito como nosotros mismos, existe la posibilidad de que otras naciones reconozcan lo que somos y deseen una conexión saludable con nosotros.</a:t>
            </a:r>
            <a:endParaRPr lang="en-US" sz="2800"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700" dirty="0" smtClean="0">
                <a:latin typeface="Bookman Old Style" pitchFamily="18" charset="0"/>
              </a:rPr>
              <a:t>En cualquier caso, después de casarse con Yitzjak, Ribka tardó 20 años en quedar embarazada. </a:t>
            </a:r>
          </a:p>
          <a:p>
            <a:r>
              <a:rPr lang="es-ES" sz="2700" dirty="0" smtClean="0">
                <a:latin typeface="Bookman Old Style" pitchFamily="18" charset="0"/>
              </a:rPr>
              <a:t>Pero cuando finalmente lo hizo, descubrió que estaba embarazada de gemelos. Cada vez que pasaba por una casa de adoración de ídolos, uno de los gemelos se agitaba para escapar de su útero y cada vez que pasaba por la </a:t>
            </a:r>
            <a:r>
              <a:rPr lang="es-ES" sz="2700" dirty="0" err="1" smtClean="0">
                <a:latin typeface="Bookman Old Style" pitchFamily="18" charset="0"/>
              </a:rPr>
              <a:t>yeshivá</a:t>
            </a:r>
            <a:r>
              <a:rPr lang="es-ES" sz="2700" dirty="0" smtClean="0">
                <a:latin typeface="Bookman Old Style" pitchFamily="18" charset="0"/>
              </a:rPr>
              <a:t> de Shem y Ever, el otro hacía lo mismo.</a:t>
            </a:r>
          </a:p>
        </p:txBody>
      </p:sp>
    </p:spTree>
    <p:extLst>
      <p:ext uri="{BB962C8B-B14F-4D97-AF65-F5344CB8AC3E}">
        <p14:creationId xmlns="" xmlns:p14="http://schemas.microsoft.com/office/powerpoint/2010/main"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No se lo contó a su marido ni a su suegro, pero, según nuestros sabios, fue a preguntarle a Shem y Ever. </a:t>
            </a:r>
          </a:p>
          <a:p>
            <a:r>
              <a:rPr lang="es-ES" sz="2800" dirty="0" smtClean="0">
                <a:latin typeface="Bookman Old Style" pitchFamily="18" charset="0"/>
              </a:rPr>
              <a:t>Y en respuesta, Ribka recibió una profecía importante que hablaba de sus gemelos no nacidos como dos civilizaciones mutuamente hostiles cuyos valores estarían en conflicto directo durante la mayor parte de la historia. </a:t>
            </a:r>
          </a:p>
        </p:txBody>
      </p:sp>
    </p:spTree>
    <p:extLst>
      <p:ext uri="{BB962C8B-B14F-4D97-AF65-F5344CB8AC3E}">
        <p14:creationId xmlns="" xmlns:p14="http://schemas.microsoft.com/office/powerpoint/2010/main"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Nuestros sabios identifican a Esav con la civilización que primero ganó el dominio como el Imperio Romano, conquistó Europa a través del cristianismo y luego evolucionó hacia el Occidente moderno.</a:t>
            </a:r>
          </a:p>
        </p:txBody>
      </p:sp>
    </p:spTree>
    <p:extLst>
      <p:ext uri="{BB962C8B-B14F-4D97-AF65-F5344CB8AC3E}">
        <p14:creationId xmlns="" xmlns:p14="http://schemas.microsoft.com/office/powerpoint/2010/main"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Nuestros sabios enseñan además que las civilizaciones de Esav y Yakov no pueden ser simultáneamente dominantes en el escenario mundial. </a:t>
            </a:r>
          </a:p>
          <a:p>
            <a:r>
              <a:rPr lang="es-ES" dirty="0" smtClean="0">
                <a:latin typeface="Bookman Old Style" pitchFamily="18" charset="0"/>
              </a:rPr>
              <a:t>Están constantemente subordinándose unos a otros y cuando uno sube, el otro debe caer. </a:t>
            </a:r>
          </a:p>
        </p:txBody>
      </p:sp>
    </p:spTree>
    <p:extLst>
      <p:ext uri="{BB962C8B-B14F-4D97-AF65-F5344CB8AC3E}">
        <p14:creationId xmlns="" xmlns:p14="http://schemas.microsoft.com/office/powerpoint/2010/main"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 historia nos ha demostrado que no solo las naciones, sino también sus culturas y valores han estado en permanente conflicto. </a:t>
            </a:r>
          </a:p>
          <a:p>
            <a:r>
              <a:rPr lang="es-ES" dirty="0" smtClean="0">
                <a:latin typeface="Bookman Old Style" pitchFamily="18" charset="0"/>
              </a:rPr>
              <a:t>La profecía que Ribka recibió garantizaba que el gemelo más joven finalmente triunfaría.</a:t>
            </a:r>
          </a:p>
        </p:txBody>
      </p:sp>
    </p:spTree>
    <p:extLst>
      <p:ext uri="{BB962C8B-B14F-4D97-AF65-F5344CB8AC3E}">
        <p14:creationId xmlns="" xmlns:p14="http://schemas.microsoft.com/office/powerpoint/2010/main"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La historia del crecimiento de Esav y Yakov es complicada. Hasta la edad de 15 años, cuando su abuelo Abraham dejó nuestro mundo, ambos parecían ser leales a las enseñanzas y la misión de su familia. Esav era claramente el líder de los dos. </a:t>
            </a:r>
          </a:p>
          <a:p>
            <a:r>
              <a:rPr lang="es-ES" sz="3000" dirty="0" smtClean="0">
                <a:latin typeface="Bookman Old Style" pitchFamily="18" charset="0"/>
              </a:rPr>
              <a:t>Pero tras la pérdida de Abraham, sus caminos comenzaron a separarse.</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Las diferencias entre Esav y Yakov provienen de la dualidad de sus padres Yitzjak y Ribka. </a:t>
            </a:r>
          </a:p>
          <a:p>
            <a:r>
              <a:rPr lang="es-ES" dirty="0" smtClean="0">
                <a:latin typeface="Bookman Old Style" pitchFamily="18" charset="0"/>
              </a:rPr>
              <a:t>Yitzjak era un hombre de Gevurá que avanzó en la vida refinando constantemente este atributo y subordinándolo a Jésed. </a:t>
            </a:r>
          </a:p>
        </p:txBody>
      </p:sp>
    </p:spTree>
    <p:extLst>
      <p:ext uri="{BB962C8B-B14F-4D97-AF65-F5344CB8AC3E}">
        <p14:creationId xmlns="" xmlns:p14="http://schemas.microsoft.com/office/powerpoint/2010/main"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Así como Abraham tuvo que separar entre Jésed puro e impuro, también Itzjak tuvo que separar entre Gevurá pura e impura.</a:t>
            </a:r>
          </a:p>
          <a:p>
            <a:r>
              <a:rPr lang="es-ES" sz="3000" dirty="0" smtClean="0">
                <a:latin typeface="Bookman Old Style" pitchFamily="18" charset="0"/>
              </a:rPr>
              <a:t>Ribka provenía de una familia de hebreos que se había asimilado a Aram y constantemente llevaba dentro de sí un conflicto entre sus identidades hebrea y aramea. </a:t>
            </a:r>
          </a:p>
        </p:txBody>
      </p:sp>
    </p:spTree>
    <p:extLst>
      <p:ext uri="{BB962C8B-B14F-4D97-AF65-F5344CB8AC3E}">
        <p14:creationId xmlns="" xmlns:p14="http://schemas.microsoft.com/office/powerpoint/2010/main"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 primera se expresó a través de su increíble Jésed, mientras que la segunda se manifestó como una atracción hacia el cosmopolitismo y una aversión natural a lo que ella veía como un tribalismo excesivamente estrecho.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Las cualidades inherentes de Yitzjak y Ribka podrían combinarse de diferentes formas. </a:t>
            </a:r>
          </a:p>
          <a:p>
            <a:r>
              <a:rPr lang="es-ES" dirty="0" smtClean="0">
                <a:latin typeface="Bookman Old Style" pitchFamily="18" charset="0"/>
              </a:rPr>
              <a:t>Una forma sería el Gevurá purificado de Yitzjak junto con el Jésed de Ribka. </a:t>
            </a:r>
          </a:p>
          <a:p>
            <a:r>
              <a:rPr lang="es-ES" dirty="0" smtClean="0">
                <a:latin typeface="Bookman Old Style" pitchFamily="18" charset="0"/>
              </a:rPr>
              <a:t>Esta combinación llevó a Yakov a representar a la Sefirá de Tiferet.</a:t>
            </a:r>
          </a:p>
        </p:txBody>
      </p:sp>
    </p:spTree>
    <p:extLst>
      <p:ext uri="{BB962C8B-B14F-4D97-AF65-F5344CB8AC3E}">
        <p14:creationId xmlns="" xmlns:p14="http://schemas.microsoft.com/office/powerpoint/2010/main"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Pero el Gevurá impuro de Yitzjak, combinado con el cosmopolitismo arameo de Ribka, produjo Esav. </a:t>
            </a:r>
          </a:p>
          <a:p>
            <a:r>
              <a:rPr lang="es-ES" sz="2800" dirty="0" smtClean="0">
                <a:latin typeface="Bookman Old Style" pitchFamily="18" charset="0"/>
              </a:rPr>
              <a:t>El Gevurá excesivo se expresará más tarde en la inclinación del Imperio Romano por la violencia y la crueldad en nombre del orden, que en última instancia buscará el equilibrio mediante la adopción del cristianismo, una religión de Jésed.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Combinado con el componente arameo heredado de su madre, el Gevurá impuro de Esav sería finalmente conducido hacia un universalismo imperialista que exige uniformidad humana.</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A medida que los gemelos crecían, Yitzjak se sentía espiritual y psicológicamente más cerca de Esav, mientras que Ribka favorecía a Yakov. </a:t>
            </a:r>
          </a:p>
          <a:p>
            <a:r>
              <a:rPr lang="es-ES" sz="3000" dirty="0" smtClean="0">
                <a:latin typeface="Bookman Old Style" pitchFamily="18" charset="0"/>
              </a:rPr>
              <a:t>Yitzjak realmente entendió que el nacimiento de gemelos significaba que la nación hebrea estaría formada por dos tribus principales. </a:t>
            </a:r>
          </a:p>
        </p:txBody>
      </p:sp>
    </p:spTree>
    <p:extLst>
      <p:ext uri="{BB962C8B-B14F-4D97-AF65-F5344CB8AC3E}">
        <p14:creationId xmlns="" xmlns:p14="http://schemas.microsoft.com/office/powerpoint/2010/main"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Y tenía la esperanza de que Esav y Yakov formaran Israel juntos y asumieran roles similares a las tribus de Efraín y Leví. </a:t>
            </a:r>
          </a:p>
          <a:p>
            <a:r>
              <a:rPr lang="es-ES" dirty="0" smtClean="0">
                <a:latin typeface="Bookman Old Style" pitchFamily="18" charset="0"/>
              </a:rPr>
              <a:t>Esav sería el líder económico, político y militar, mientras que Yakov sería el líder espiritual. </a:t>
            </a:r>
          </a:p>
        </p:txBody>
      </p:sp>
    </p:spTree>
    <p:extLst>
      <p:ext uri="{BB962C8B-B14F-4D97-AF65-F5344CB8AC3E}">
        <p14:creationId xmlns="" xmlns:p14="http://schemas.microsoft.com/office/powerpoint/2010/main"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Y al menos hasta los 15 años, esto pareció expresarse en la forma en que interactuaban los gemelos. </a:t>
            </a:r>
          </a:p>
          <a:p>
            <a:r>
              <a:rPr lang="es-ES" dirty="0" smtClean="0">
                <a:latin typeface="Bookman Old Style" pitchFamily="18" charset="0"/>
              </a:rPr>
              <a:t>Esav cazaría y trabajaría la tierra de manera impresionante, mientras que Yakov se quedaría en casa para estudiar y preparar la comida para la familia.</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800" b="1" dirty="0" smtClean="0">
                <a:latin typeface="Bookman Old Style" pitchFamily="18" charset="0"/>
              </a:rPr>
              <a:t>Mi esposa, mi hermana y mentiras</a:t>
            </a:r>
            <a:endParaRPr lang="en-US" sz="2800" b="1" dirty="0" smtClean="0">
              <a:latin typeface="Bookman Old Style" pitchFamily="18" charset="0"/>
            </a:endParaRPr>
          </a:p>
          <a:p>
            <a:r>
              <a:rPr lang="es-MX" sz="1800" i="1" dirty="0" smtClean="0">
                <a:latin typeface="Bookman Old Style" pitchFamily="18" charset="0"/>
              </a:rPr>
              <a:t>Parte de los comentarios elaborados por el Rabí Dan Judson </a:t>
            </a:r>
            <a:endParaRPr lang="en-US" sz="1800" i="1" dirty="0" smtClean="0">
              <a:latin typeface="Bookman Old Style" pitchFamily="18" charset="0"/>
            </a:endParaRPr>
          </a:p>
          <a:p>
            <a:r>
              <a:rPr lang="es-MX" dirty="0" smtClean="0">
                <a:latin typeface="Bookman Old Style" pitchFamily="18" charset="0"/>
              </a:rPr>
              <a:t>Tres veces en Génesis, las esposas se "hacen pasar" por hermanas.</a:t>
            </a:r>
            <a:endParaRPr lang="en-US" dirty="0" smtClean="0">
              <a:latin typeface="Bookman Old Style" pitchFamily="18" charset="0"/>
            </a:endParaRPr>
          </a:p>
          <a:p>
            <a:r>
              <a:rPr lang="es-MX" dirty="0" smtClean="0">
                <a:latin typeface="Bookman Old Style" pitchFamily="18" charset="0"/>
              </a:rPr>
              <a:t> Dos veces Abraham hace pasar a Sara por su hermana </a:t>
            </a:r>
            <a:r>
              <a:rPr lang="es-MX" sz="2000" b="1" dirty="0" smtClean="0">
                <a:latin typeface="Bookman Old Style" pitchFamily="18" charset="0"/>
              </a:rPr>
              <a:t>(Génesis 12: 10-20; 20: 1-18)</a:t>
            </a:r>
            <a:r>
              <a:rPr lang="es-MX" dirty="0" smtClean="0">
                <a:latin typeface="Bookman Old Style" pitchFamily="18" charset="0"/>
              </a:rPr>
              <a:t> y una vez Isaac hace pasar a Rebeca como su hermana </a:t>
            </a:r>
            <a:r>
              <a:rPr lang="es-MX" sz="2000" b="1" dirty="0" smtClean="0">
                <a:latin typeface="Bookman Old Style" pitchFamily="18" charset="0"/>
              </a:rPr>
              <a:t>(Génesis 26: 1-16).</a:t>
            </a:r>
            <a:endParaRPr lang="en-U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La motivación de este acto bastante extraño es el miedo. </a:t>
            </a:r>
            <a:endParaRPr lang="en-US" sz="2800" dirty="0" smtClean="0">
              <a:latin typeface="Bookman Old Style" pitchFamily="18" charset="0"/>
            </a:endParaRPr>
          </a:p>
          <a:p>
            <a:r>
              <a:rPr lang="es-MX" sz="2800" dirty="0" smtClean="0">
                <a:latin typeface="Bookman Old Style" pitchFamily="18" charset="0"/>
              </a:rPr>
              <a:t>Abram le dice a Sarai: “Sé que eres una mujer hermosa. Si los egipcios te ven y piensan: "Ella es su esposa", me matarán y te dejarán vivir. Te ruego que digas que eres mi hermana, para que me vaya bien por tu causa y para que yo siga vivo gracias a ti” </a:t>
            </a:r>
            <a:r>
              <a:rPr lang="es-MX" sz="2000" b="1" dirty="0" smtClean="0">
                <a:latin typeface="Bookman Old Style" pitchFamily="18" charset="0"/>
              </a:rPr>
              <a:t>[Génesis 12: 12-13].</a:t>
            </a:r>
            <a:endParaRPr lang="en-US" sz="2800" b="1" dirty="0" smtClean="0">
              <a:latin typeface="Bookman Old Style" pitchFamily="18" charset="0"/>
            </a:endParaRPr>
          </a:p>
          <a:p>
            <a:endParaRPr lang="en-US" sz="24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b="1" dirty="0" smtClean="0">
                <a:latin typeface="Bookman Old Style" pitchFamily="18" charset="0"/>
              </a:rPr>
              <a:t>¿Por qué los patriarcas hacen pasar a sus esposas por hermanas? </a:t>
            </a:r>
            <a:endParaRPr lang="en-US" b="1" dirty="0" smtClean="0">
              <a:latin typeface="Bookman Old Style" pitchFamily="18" charset="0"/>
            </a:endParaRPr>
          </a:p>
          <a:p>
            <a:r>
              <a:rPr lang="es-MX" dirty="0" smtClean="0">
                <a:latin typeface="Bookman Old Style" pitchFamily="18" charset="0"/>
              </a:rPr>
              <a:t>La razón explícita que se da en el texto es el temor por sus propias vidas, pero la pregunta más profunda sigue siendo por qué la Torá incluye una descripción tan poco halagadora de nuestros patriarcas.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Una segunda pregunta, quizás más desafiante, es por qué el motivo se repite tres veces.</a:t>
            </a:r>
            <a:endParaRPr lang="en-US" dirty="0" smtClean="0">
              <a:latin typeface="Bookman Old Style" pitchFamily="18" charset="0"/>
            </a:endParaRPr>
          </a:p>
          <a:p>
            <a:r>
              <a:rPr lang="es-MX" dirty="0" smtClean="0">
                <a:latin typeface="Bookman Old Style" pitchFamily="18" charset="0"/>
              </a:rPr>
              <a:t>La ubicación de las historias en la Torá hace que la cuestión de la motivación sea aún más problemática. </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900" dirty="0" smtClean="0">
                <a:latin typeface="Bookman Old Style" pitchFamily="18" charset="0"/>
              </a:rPr>
              <a:t>Si prestamos la debida atención, cada escena de esposa haciéndose pasar por hermana ocurre directamente después de que Dios ha hecho alguna promesa de prosperidad al patriarca. </a:t>
            </a:r>
          </a:p>
          <a:p>
            <a:r>
              <a:rPr lang="es-MX" sz="2900" dirty="0" smtClean="0">
                <a:latin typeface="Bookman Old Style" pitchFamily="18" charset="0"/>
              </a:rPr>
              <a:t>Inmediatamente después de recibir la promesa de seguridad de Dios, los patriarcas cometen este acto de debilidad bastante escandaloso.</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400" b="1" i="1" dirty="0" smtClean="0">
                <a:latin typeface="Bookman Old Style" pitchFamily="18" charset="0"/>
              </a:rPr>
              <a:t>Comentaristas tradicionales</a:t>
            </a:r>
            <a:endParaRPr lang="en-US" sz="2400" i="1" dirty="0" smtClean="0">
              <a:latin typeface="Bookman Old Style" pitchFamily="18" charset="0"/>
            </a:endParaRPr>
          </a:p>
          <a:p>
            <a:r>
              <a:rPr lang="es-MX" dirty="0" smtClean="0">
                <a:latin typeface="Bookman Old Style" pitchFamily="18" charset="0"/>
              </a:rPr>
              <a:t>El mismo Abraham ofrece una razón interesante para sus acciones; afirma que él era de hecho el hermano de Sara, que tenían el mismo padre pero no la misma madre </a:t>
            </a:r>
            <a:r>
              <a:rPr lang="es-MX" sz="2000" b="1" dirty="0" smtClean="0">
                <a:latin typeface="Bookman Old Style" pitchFamily="18" charset="0"/>
              </a:rPr>
              <a:t>(Gen 20:12). </a:t>
            </a:r>
          </a:p>
          <a:p>
            <a:r>
              <a:rPr lang="es-CO" sz="2100" i="1" dirty="0" smtClean="0">
                <a:latin typeface="Bookman Old Style" pitchFamily="18" charset="0"/>
              </a:rPr>
              <a:t>Y a la verdad (también) es mi hermana, </a:t>
            </a:r>
            <a:r>
              <a:rPr lang="es-CO" sz="2100" i="1" dirty="0" smtClean="0">
                <a:latin typeface="Bookman Old Style" pitchFamily="18" charset="0"/>
                <a:hlinkClick r:id="rId3"/>
              </a:rPr>
              <a:t>hija de mi padre es ella,</a:t>
            </a:r>
            <a:r>
              <a:rPr lang="es-CO" sz="2100" i="1" dirty="0" smtClean="0">
                <a:latin typeface="Bookman Old Style" pitchFamily="18" charset="0"/>
              </a:rPr>
              <a:t> pero no hija de mi madre, y vino a ser mi mujer.</a:t>
            </a:r>
            <a:endParaRPr lang="en-US" sz="2100" b="1"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Si bien esta afirmación puede proporcionar una pista de cómo Abraham llegó a este ardid, no explica en absoluto que Isaac llamara a Rebeca su hermana.</a:t>
            </a: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400" b="1" i="1" dirty="0" smtClean="0">
                <a:latin typeface="Bookman Old Style" pitchFamily="18" charset="0"/>
              </a:rPr>
              <a:t>Comentaristas modernos</a:t>
            </a:r>
            <a:endParaRPr lang="en-US" sz="2400" i="1" dirty="0" smtClean="0">
              <a:latin typeface="Bookman Old Style" pitchFamily="18" charset="0"/>
            </a:endParaRPr>
          </a:p>
          <a:p>
            <a:r>
              <a:rPr lang="es-MX" sz="2900" dirty="0" smtClean="0">
                <a:latin typeface="Bookman Old Style" pitchFamily="18" charset="0"/>
              </a:rPr>
              <a:t>Sin embargo, algunos comentaristas modernos han hecho un tipo similar de afirmación. </a:t>
            </a:r>
          </a:p>
          <a:p>
            <a:r>
              <a:rPr lang="es-MX" sz="2900" dirty="0" smtClean="0">
                <a:latin typeface="Bookman Old Style" pitchFamily="18" charset="0"/>
              </a:rPr>
              <a:t>Nahúm Sarna, entre otros, </a:t>
            </a:r>
            <a:r>
              <a:rPr lang="es-MX" sz="2900" i="1" dirty="0" smtClean="0">
                <a:latin typeface="Bookman Old Style" pitchFamily="18" charset="0"/>
              </a:rPr>
              <a:t>dice</a:t>
            </a:r>
            <a:r>
              <a:rPr lang="es-MX" sz="2900" dirty="0" smtClean="0">
                <a:latin typeface="Bookman Old Style" pitchFamily="18" charset="0"/>
              </a:rPr>
              <a:t> que hay evidencia de la sociedad </a:t>
            </a:r>
            <a:r>
              <a:rPr lang="es-MX" sz="2900" i="1" dirty="0" smtClean="0">
                <a:latin typeface="Bookman Old Style" pitchFamily="18" charset="0"/>
              </a:rPr>
              <a:t>hurrita</a:t>
            </a:r>
            <a:r>
              <a:rPr lang="es-MX" sz="2900" dirty="0" smtClean="0">
                <a:latin typeface="Bookman Old Style" pitchFamily="18" charset="0"/>
              </a:rPr>
              <a:t>, de la cual Abraham y Sara podrían haber participado, de que existía un estatus conocido como "</a:t>
            </a:r>
            <a:r>
              <a:rPr lang="es-MX" sz="2900" i="1" dirty="0" smtClean="0">
                <a:latin typeface="Bookman Old Style" pitchFamily="18" charset="0"/>
              </a:rPr>
              <a:t>esposa-hermana"</a:t>
            </a:r>
            <a:r>
              <a:rPr lang="es-MX" sz="2900" dirty="0" smtClean="0">
                <a:latin typeface="Bookman Old Style" pitchFamily="18" charset="0"/>
              </a:rPr>
              <a:t>. </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n-US" sz="2900" dirty="0" smtClean="0">
              <a:latin typeface="Bookman Old Style" pitchFamily="18" charset="0"/>
            </a:endParaRPr>
          </a:p>
        </p:txBody>
      </p:sp>
      <p:pic>
        <p:nvPicPr>
          <p:cNvPr id="2050" name="Picture 2" descr="Orientmitja2300aC.png"/>
          <p:cNvPicPr>
            <a:picLocks noChangeAspect="1" noChangeArrowheads="1"/>
          </p:cNvPicPr>
          <p:nvPr/>
        </p:nvPicPr>
        <p:blipFill>
          <a:blip r:embed="rId3"/>
          <a:srcRect/>
          <a:stretch>
            <a:fillRect/>
          </a:stretch>
        </p:blipFill>
        <p:spPr bwMode="auto">
          <a:xfrm>
            <a:off x="447674" y="1312237"/>
            <a:ext cx="8251825" cy="4856788"/>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900" dirty="0" smtClean="0">
                <a:latin typeface="Bookman Old Style" pitchFamily="18" charset="0"/>
              </a:rPr>
              <a:t>Un hurrita podría adoptar a su esposa como su hermana y darle un estatus especial y sería tratada como un pariente consanguíneo de la familia del esposo. </a:t>
            </a:r>
          </a:p>
          <a:p>
            <a:r>
              <a:rPr lang="es-MX" sz="2900" dirty="0" smtClean="0">
                <a:latin typeface="Bookman Old Style" pitchFamily="18" charset="0"/>
              </a:rPr>
              <a:t>Abraham le pidió a Sara que les dijera a los egipcios que ella era de esta clase especial, y los egipcios entendieron esta legalidad y no hicieron daño a la pareja. </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A medida que el conocimiento de esta costumbre se desvaneció, ahora se entiende que la historia trata sobre la mentira del patriarca, pero su tema inicial se refería al reconocimiento de este estatus especial. </a:t>
            </a:r>
            <a:endParaRPr lang="en-US" dirty="0" smtClean="0">
              <a:latin typeface="Bookman Old Style" pitchFamily="18" charset="0"/>
            </a:endParaRPr>
          </a:p>
          <a:p>
            <a:r>
              <a:rPr lang="es-MX" dirty="0" smtClean="0">
                <a:latin typeface="Bookman Old Style" pitchFamily="18" charset="0"/>
              </a:rPr>
              <a:t>Esta teoría no explica el motivo esposa-hermana. </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Tensa la credulidad creer que estas historias inicialmente no fueron sobre engaños porque los reyes en cada historia responden como si estuvieran siendo engañados.</a:t>
            </a:r>
            <a:endParaRPr lang="en-US" dirty="0" smtClean="0">
              <a:latin typeface="Bookman Old Style" pitchFamily="18" charset="0"/>
            </a:endParaRPr>
          </a:p>
          <a:p>
            <a:r>
              <a:rPr lang="es-MX" dirty="0" smtClean="0">
                <a:latin typeface="Bookman Old Style" pitchFamily="18" charset="0"/>
              </a:rPr>
              <a:t>Sin embargo, hay algunos comentaristas que no defienden las acciones de Abraham e Isaac. </a:t>
            </a:r>
          </a:p>
        </p:txBody>
      </p:sp>
    </p:spTree>
    <p:extLst>
      <p:ext uri="{BB962C8B-B14F-4D97-AF65-F5344CB8AC3E}">
        <p14:creationId xmlns="" xmlns:p14="http://schemas.microsoft.com/office/powerpoint/2010/main"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err="1" smtClean="0">
                <a:latin typeface="Bookman Old Style" pitchFamily="18" charset="0"/>
              </a:rPr>
              <a:t>Nahmánides</a:t>
            </a:r>
            <a:r>
              <a:rPr lang="es-MX" dirty="0" smtClean="0">
                <a:latin typeface="Bookman Old Style" pitchFamily="18" charset="0"/>
              </a:rPr>
              <a:t> dice directamente que los patriarcas simplemente se equivocaron: “Sepa que Abraham nuestro padre cometió sin querer un gran pecado al llevar a su justa esposa a una piedra de tropiezo del pecado a causa de su temor por su vida.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Debería haber confiado en que Dios lo salvaría a él y a su esposa y todas sus pertenencias, porque Dios seguramente tiene el poder de ayudar y salvar. </a:t>
            </a:r>
            <a:endParaRPr lang="en-US" sz="2800" dirty="0" smtClean="0">
              <a:latin typeface="Bookman Old Style" pitchFamily="18" charset="0"/>
            </a:endParaRPr>
          </a:p>
          <a:p>
            <a:r>
              <a:rPr lang="es-MX" sz="2800" dirty="0" smtClean="0">
                <a:latin typeface="Bookman Old Style" pitchFamily="18" charset="0"/>
              </a:rPr>
              <a:t>Su partida de la Tierra, respecto de la cual se le había ordenado desde el principio, a causa del hambre, también fue un pecado que cometió, porque en el hambre Dios lo redimiría de la muerte. </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Fue por este hecho que se decretó el destierro de sus hijos en la tierra de Egipto por parte de Faraón”.</a:t>
            </a:r>
            <a:endParaRPr lang="en-US" dirty="0" smtClean="0">
              <a:latin typeface="Bookman Old Style" pitchFamily="18" charset="0"/>
            </a:endParaRPr>
          </a:p>
          <a:p>
            <a:r>
              <a:rPr lang="es-MX" sz="2400" b="1" i="1" dirty="0" smtClean="0">
                <a:latin typeface="Bookman Old Style" pitchFamily="18" charset="0"/>
              </a:rPr>
              <a:t>Enfoque literario</a:t>
            </a:r>
            <a:endParaRPr lang="en-US" sz="2400" i="1" dirty="0" smtClean="0">
              <a:latin typeface="Bookman Old Style" pitchFamily="18" charset="0"/>
            </a:endParaRPr>
          </a:p>
          <a:p>
            <a:r>
              <a:rPr lang="es-MX" sz="2900" dirty="0" smtClean="0">
                <a:latin typeface="Bookman Old Style" pitchFamily="18" charset="0"/>
              </a:rPr>
              <a:t>Un enfoque alternativo se basa en el análisis literario de Robert Alter </a:t>
            </a:r>
            <a:r>
              <a:rPr lang="es-MX" sz="2000" i="1" dirty="0" smtClean="0">
                <a:latin typeface="Bookman Old Style" pitchFamily="18" charset="0"/>
              </a:rPr>
              <a:t>(El arte de la narrativa bíblica</a:t>
            </a:r>
            <a:r>
              <a:rPr lang="es-MX" sz="2850" i="1" dirty="0" smtClean="0">
                <a:latin typeface="Bookman Old Style" pitchFamily="18" charset="0"/>
              </a:rPr>
              <a:t>)</a:t>
            </a:r>
            <a:r>
              <a:rPr lang="es-MX" sz="2850" dirty="0" smtClean="0">
                <a:latin typeface="Bookman Old Style" pitchFamily="18" charset="0"/>
              </a:rPr>
              <a:t>; estos tres episodios repetidos deben entenderse como “tipo escenas". </a:t>
            </a:r>
            <a:endParaRPr lang="en-US" sz="285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900" dirty="0" smtClean="0">
                <a:latin typeface="Bookman Old Style" pitchFamily="18" charset="0"/>
              </a:rPr>
              <a:t>Como ejemplo de lo que constituye una escena tipográfica, Alter utiliza las tres escenas en las que las personas se encuentran con sus esposas en el pozo. </a:t>
            </a:r>
            <a:endParaRPr lang="en-US" sz="2900" dirty="0" smtClean="0">
              <a:latin typeface="Bookman Old Style" pitchFamily="18" charset="0"/>
            </a:endParaRPr>
          </a:p>
          <a:p>
            <a:r>
              <a:rPr lang="es-MX" sz="2900" dirty="0" smtClean="0">
                <a:latin typeface="Bookman Old Style" pitchFamily="18" charset="0"/>
              </a:rPr>
              <a:t>Debido a que las escenas parecen tan repetitivas, se podría decir que el autor bíblico está recurriendo a un motivo de fórmula para mostrar parejas que se casan, </a:t>
            </a:r>
          </a:p>
        </p:txBody>
      </p:sp>
    </p:spTree>
    <p:extLst>
      <p:ext uri="{BB962C8B-B14F-4D97-AF65-F5344CB8AC3E}">
        <p14:creationId xmlns="" xmlns:p14="http://schemas.microsoft.com/office/powerpoint/2010/main" val="26115799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3050" dirty="0" smtClean="0">
                <a:latin typeface="Bookman Old Style" pitchFamily="18" charset="0"/>
              </a:rPr>
              <a:t>pero de hecho, lejos de ser una fórmula, el autor bíblico está mostrando una sensibilidad literaria matizada.</a:t>
            </a:r>
            <a:endParaRPr lang="en-US" sz="3050" dirty="0" smtClean="0">
              <a:latin typeface="Bookman Old Style" pitchFamily="18" charset="0"/>
            </a:endParaRPr>
          </a:p>
          <a:p>
            <a:r>
              <a:rPr lang="es-MX" sz="3050" dirty="0" smtClean="0">
                <a:latin typeface="Bookman Old Style" pitchFamily="18" charset="0"/>
              </a:rPr>
              <a:t>Alter afirma que la forma de interpretar estas escenas es determinar en qué se diferencian unas de otras; esto puede dar una idea del carácter bíblica. </a:t>
            </a:r>
            <a:endParaRPr lang="en-US" sz="305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Cuando Moisés se encuentra con Séfora, se pelea con los otros pastores, la única escena donde hay una pelea. </a:t>
            </a:r>
            <a:endParaRPr lang="en-US" dirty="0" smtClean="0">
              <a:latin typeface="Bookman Old Style" pitchFamily="18" charset="0"/>
            </a:endParaRPr>
          </a:p>
          <a:p>
            <a:r>
              <a:rPr lang="es-MX" dirty="0" smtClean="0">
                <a:latin typeface="Bookman Old Style" pitchFamily="18" charset="0"/>
              </a:rPr>
              <a:t>Alter señala que esto es emblemático del carácter de Moisés; se enoja rápidamente, habiendo matado al capataz egipcio.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Cuando el sirviente de Isaac conoce a Rebeca, Alter nota que Rebeca es la única mujer en las escenas que le entrega agua al hombre, emblemática de su papel como la mujer que manipula la situación de sus hijos Jacob y Esaú.</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La escena en la que Isaac pasa a Rebeca es quizás la más difícil de las escenas porque interrumpe directamente el flujo de la narrativa bíblica. </a:t>
            </a:r>
            <a:endParaRPr lang="en-US" dirty="0" smtClean="0">
              <a:latin typeface="Bookman Old Style" pitchFamily="18" charset="0"/>
            </a:endParaRPr>
          </a:p>
          <a:p>
            <a:r>
              <a:rPr lang="es-MX" dirty="0" smtClean="0">
                <a:latin typeface="Bookman Old Style" pitchFamily="18" charset="0"/>
              </a:rPr>
              <a:t>Ocurre en medio de las historias sobre Jacob y Esaú y parece estar completamente fuera de lugar.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La narración parece retroceder en el tiempo, porque no se menciona a Jacob ni a Esaú y, sin embargo, acabamos de tener la escena en la que Esaú vende su primogenitura.</a:t>
            </a: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400" b="1" i="1" dirty="0" smtClean="0">
                <a:latin typeface="Bookman Old Style" pitchFamily="18" charset="0"/>
              </a:rPr>
              <a:t>Diferencias en las tres escenas</a:t>
            </a:r>
            <a:endParaRPr lang="en-US" sz="2400" i="1" dirty="0" smtClean="0">
              <a:latin typeface="Bookman Old Style" pitchFamily="18" charset="0"/>
            </a:endParaRPr>
          </a:p>
          <a:p>
            <a:r>
              <a:rPr lang="es-MX" dirty="0" smtClean="0">
                <a:latin typeface="Bookman Old Style" pitchFamily="18" charset="0"/>
              </a:rPr>
              <a:t>Al observar las tres escenas, vemos que la diferencia dramática entre la escena de Isaac-Rebeca y las otras dos escenas es que Dios no interviene en absoluto. </a:t>
            </a: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Es la única escena en la que el rey descubre la naturaleza real de la relación al ver a Isaac y Rebeca intimando entre sí [el texto bíblico usa el eufemismo de “jugar” entre ellos]. </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b="1" dirty="0" smtClean="0">
                <a:latin typeface="Bookman Old Style" pitchFamily="18" charset="0"/>
              </a:rPr>
              <a:t>¿Por qué esta escena en particular no tiene a Dios en la escena? </a:t>
            </a:r>
          </a:p>
          <a:p>
            <a:r>
              <a:rPr lang="es-MX" sz="2800" dirty="0" smtClean="0">
                <a:latin typeface="Bookman Old Style" pitchFamily="18" charset="0"/>
              </a:rPr>
              <a:t>Cada una de estas escenas trata sobre el engaño.</a:t>
            </a:r>
            <a:endParaRPr lang="en-US" sz="2800" dirty="0" smtClean="0">
              <a:latin typeface="Bookman Old Style" pitchFamily="18" charset="0"/>
            </a:endParaRPr>
          </a:p>
          <a:p>
            <a:r>
              <a:rPr lang="es-MX" sz="2800" dirty="0" smtClean="0">
                <a:latin typeface="Bookman Old Style" pitchFamily="18" charset="0"/>
              </a:rPr>
              <a:t>En las otras dos escenas, Dios revela el engaño. En la escena de Isaac, Dios no está presente porque el texto es una predicción de lo que está por suceder en la vida de Isaac. </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Está a punto de ser engañado por su hijo Jacob disfrazado de su hijo Esaú. </a:t>
            </a:r>
            <a:endParaRPr lang="en-US" dirty="0" smtClean="0">
              <a:latin typeface="Bookman Old Style" pitchFamily="18" charset="0"/>
            </a:endParaRPr>
          </a:p>
          <a:p>
            <a:r>
              <a:rPr lang="es-MX" dirty="0" smtClean="0">
                <a:latin typeface="Bookman Old Style" pitchFamily="18" charset="0"/>
              </a:rPr>
              <a:t>Dios tampoco estará presente en su vida para decirle las verdaderas identidades de sus hijos.</a:t>
            </a:r>
            <a:endParaRPr lang="en-US" dirty="0" smtClean="0">
              <a:latin typeface="Bookman Old Style" pitchFamily="18" charset="0"/>
            </a:endParaRPr>
          </a:p>
          <a:p>
            <a:r>
              <a:rPr lang="es-MX" dirty="0" smtClean="0">
                <a:latin typeface="Bookman Old Style" pitchFamily="18" charset="0"/>
              </a:rPr>
              <a:t>Veamos la segunda escena con Abraham, Génesis 20, </a:t>
            </a:r>
          </a:p>
        </p:txBody>
      </p:sp>
    </p:spTree>
    <p:extLst>
      <p:ext uri="{BB962C8B-B14F-4D97-AF65-F5344CB8AC3E}">
        <p14:creationId xmlns="" xmlns:p14="http://schemas.microsoft.com/office/powerpoint/2010/main" val="26115799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3000" dirty="0" smtClean="0">
                <a:latin typeface="Bookman Old Style" pitchFamily="18" charset="0"/>
              </a:rPr>
              <a:t>Las diferencias significativas son la aparición de Dios en un sueño para contarle a Abimelec la verdadera situación y los regalos de Abimelec a Abraham cuando partió de Gerar. Esta escena aparece justo antes de la </a:t>
            </a:r>
            <a:r>
              <a:rPr lang="es-MX" sz="3000" b="1" i="1" dirty="0" smtClean="0">
                <a:latin typeface="Bookman Old Style" pitchFamily="18" charset="0"/>
              </a:rPr>
              <a:t>akedah</a:t>
            </a:r>
            <a:r>
              <a:rPr lang="es-MX" sz="3000" dirty="0" smtClean="0">
                <a:latin typeface="Bookman Old Style" pitchFamily="18" charset="0"/>
              </a:rPr>
              <a:t>, el mandato abortado de sacrificar a Isaac, que es otra escena de engaño. </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Dios interviene aquí a través de Abimelek, así como Dios intervendrá en breve a través de un ángel y un carnero. </a:t>
            </a:r>
            <a:endParaRPr lang="en-US" dirty="0" smtClean="0">
              <a:latin typeface="Bookman Old Style" pitchFamily="18" charset="0"/>
            </a:endParaRPr>
          </a:p>
          <a:p>
            <a:r>
              <a:rPr lang="es-MX" dirty="0" smtClean="0">
                <a:latin typeface="Bookman Old Style" pitchFamily="18" charset="0"/>
              </a:rPr>
              <a:t>La recompensa de Abraham en la escena esposa-hermana es bastante extraña, porque ciertamente no hizo nada digno de recompensa.</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3000" dirty="0" smtClean="0">
                <a:latin typeface="Bookman Old Style" pitchFamily="18" charset="0"/>
              </a:rPr>
              <a:t>Por el contrario, se podría suponer que se le debería haber hecho responsable de su engaño. </a:t>
            </a:r>
          </a:p>
          <a:p>
            <a:r>
              <a:rPr lang="es-MX" sz="3000" dirty="0" smtClean="0">
                <a:latin typeface="Bookman Old Style" pitchFamily="18" charset="0"/>
              </a:rPr>
              <a:t>De manera similar, encontramos en la akedah que Abraham es recompensado por engañar a Isaac; no recibe ningún castigo tanto como el lector quisiera saber cómo no pudo haberle dicho a su hijo la verdad. </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Pero aquí se nos recuerda que un engaño ordenado divinamente funcionará con recompensas divinas.</a:t>
            </a:r>
          </a:p>
          <a:p>
            <a:r>
              <a:rPr lang="es-MX" sz="3000" dirty="0" smtClean="0">
                <a:latin typeface="Bookman Old Style" pitchFamily="18" charset="0"/>
              </a:rPr>
              <a:t>Volviendo a la escena de la primera esposa como hermana (Génesis 12), la diferencia sobresaliente es su entorno; esta escena tiene lugar en Egipto mientras que las otras escenas tienen lugar en Gerar. </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Abraham, de hecho, baja a Egipto cuando le acaban de informar que la tierra de Canaán iba a ser su herencia. </a:t>
            </a:r>
            <a:endParaRPr lang="en-US" sz="2800" dirty="0" smtClean="0">
              <a:latin typeface="Bookman Old Style" pitchFamily="18" charset="0"/>
            </a:endParaRPr>
          </a:p>
          <a:p>
            <a:r>
              <a:rPr lang="es-MX" sz="2800" dirty="0" smtClean="0">
                <a:latin typeface="Bookman Old Style" pitchFamily="18" charset="0"/>
              </a:rPr>
              <a:t>Dios interviene para mostrarle a Abraham que el lugar que le corresponde está en Canaán. Najmánides vio que el engaño de Abraham estaba ligado al castigo futuro de hacer que los descendientes de Abraham se convirtieran en esclavos en Egipto. </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El engaño de Abraham al Faraón en su generación presagia muchos engaños futuros en Egipto, como José engañando a sus hermanos; Habrá, por supuesto, plagas futuras en Egipto ya que Faraón está plagado aquí, e Israel se irá con la propiedad en la mano. </a:t>
            </a:r>
          </a:p>
        </p:txBody>
      </p:sp>
    </p:spTree>
    <p:extLst>
      <p:ext uri="{BB962C8B-B14F-4D97-AF65-F5344CB8AC3E}">
        <p14:creationId xmlns="" xmlns:p14="http://schemas.microsoft.com/office/powerpoint/2010/main" val="261157990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Egipto es un lugar peligroso, pero, como muestra y presagia la primera experiencia de Abraham, Dios redimirá a su pueblo de Egipto.</a:t>
            </a:r>
            <a:endParaRPr lang="en-US" dirty="0" smtClean="0">
              <a:latin typeface="Bookman Old Style" pitchFamily="18" charset="0"/>
            </a:endParaRPr>
          </a:p>
          <a:p>
            <a:r>
              <a:rPr lang="es-MX" dirty="0" smtClean="0">
                <a:latin typeface="Bookman Old Style" pitchFamily="18" charset="0"/>
              </a:rPr>
              <a:t>El poder de la técnica de Alter es mostrar la coherencia y el arte del texto bíblico.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A primera vista, las escenas parecen oscuras, pero al verlas desde una perspectiva literaria, sabemos que el autor bíblico vuelve repetidamente al tema del engaño: José engañando a sus hermanos, los hermanos de José engañando a Jacob, Jacob engañando a Isaac, etc.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Los actos de engaño de las esposas-hermanas encajan en este motivo general y cada escena presagia de manera única los engaños futuros que sobrevendrán a los personajes bíblicos.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400" b="1" i="1" dirty="0" smtClean="0">
                <a:latin typeface="Bookman Old Style" pitchFamily="18" charset="0"/>
              </a:rPr>
              <a:t>Parashat Toldot Preguntas de debate</a:t>
            </a:r>
            <a:endParaRPr lang="en-US" sz="2400" b="1" i="1" dirty="0" smtClean="0">
              <a:latin typeface="Bookman Old Style" pitchFamily="18" charset="0"/>
            </a:endParaRPr>
          </a:p>
          <a:p>
            <a:r>
              <a:rPr lang="es-MX" dirty="0" smtClean="0">
                <a:latin typeface="Bookman Old Style" pitchFamily="18" charset="0"/>
              </a:rPr>
              <a:t>1) ¿Qué es un derecho de nacimiento? ¿Por qué crees que Jacob le pidió a Esaú que cambiara su derecho de nacimiento por comida? ¿Por qué crees que Esaú estuvo de acuerdo? ¿Cuál es tu derecho de nacimiento?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400" b="1" i="1" dirty="0" smtClean="0">
                <a:latin typeface="Bookman Old Style" pitchFamily="18" charset="0"/>
              </a:rPr>
              <a:t>Parashat Toldot Preguntas de debate</a:t>
            </a:r>
            <a:endParaRPr lang="en-US" sz="2400" b="1" i="1" dirty="0" smtClean="0">
              <a:latin typeface="Bookman Old Style" pitchFamily="18" charset="0"/>
            </a:endParaRPr>
          </a:p>
          <a:p>
            <a:r>
              <a:rPr lang="es-MX" dirty="0" smtClean="0">
                <a:latin typeface="Bookman Old Style" pitchFamily="18" charset="0"/>
              </a:rPr>
              <a:t>2) ¿Cómo te sientes acerca de Rebecca, una madre, que le pide a su hijo, Jacob, que le mienta a su padre? ¿Alguna vez mientes? ¿Es correcto mentir alguna vez? ¿Cómo te sientes contigo mismo cuando mientes?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400" b="1" i="1" dirty="0" smtClean="0">
                <a:latin typeface="Bookman Old Style" pitchFamily="18" charset="0"/>
              </a:rPr>
              <a:t>Parashat Toldot Preguntas de debate</a:t>
            </a:r>
            <a:endParaRPr lang="en-US" sz="2400" b="1" i="1" dirty="0" smtClean="0">
              <a:latin typeface="Bookman Old Style" pitchFamily="18" charset="0"/>
            </a:endParaRPr>
          </a:p>
          <a:p>
            <a:r>
              <a:rPr lang="es-MX" dirty="0" smtClean="0">
                <a:latin typeface="Bookman Old Style" pitchFamily="18" charset="0"/>
              </a:rPr>
              <a:t>3) Esaú odia a su padre y a su hermano por quitarle sus bendiciones. ¿Está bien odiar? ¿Odias a alguien? ¿Por qué?</a:t>
            </a:r>
            <a:endParaRPr lang="en-US" dirty="0" smtClean="0">
              <a:latin typeface="Bookman Old Style" pitchFamily="18" charset="0"/>
            </a:endParaRPr>
          </a:p>
          <a:p>
            <a:r>
              <a:rPr lang="es-MX" dirty="0" smtClean="0">
                <a:latin typeface="Bookman Old Style" pitchFamily="18" charset="0"/>
              </a:rPr>
              <a:t> </a:t>
            </a:r>
            <a:endParaRPr lang="en-US" dirty="0" smtClean="0">
              <a:latin typeface="Bookman Old Style" pitchFamily="18" charset="0"/>
            </a:endParaRPr>
          </a:p>
          <a:p>
            <a:r>
              <a:rPr lang="es-MX" sz="1400" dirty="0" smtClean="0">
                <a:latin typeface="Bookman Old Style" pitchFamily="18" charset="0"/>
              </a:rPr>
              <a:t>Reimpreso con permiso de Jewish </a:t>
            </a:r>
            <a:r>
              <a:rPr lang="es-MX" sz="1400" dirty="0" err="1" smtClean="0">
                <a:latin typeface="Bookman Old Style" pitchFamily="18" charset="0"/>
              </a:rPr>
              <a:t>Family</a:t>
            </a:r>
            <a:r>
              <a:rPr lang="es-MX" sz="1400" dirty="0" smtClean="0">
                <a:latin typeface="Bookman Old Style" pitchFamily="18" charset="0"/>
              </a:rPr>
              <a:t> &amp; </a:t>
            </a:r>
            <a:r>
              <a:rPr lang="es-MX" sz="1400" dirty="0" err="1" smtClean="0">
                <a:latin typeface="Bookman Old Style" pitchFamily="18" charset="0"/>
              </a:rPr>
              <a:t>Life</a:t>
            </a:r>
            <a:r>
              <a:rPr lang="es-MX" sz="1400" dirty="0" smtClean="0">
                <a:latin typeface="Bookman Old Style" pitchFamily="18" charset="0"/>
              </a:rPr>
              <a:t>!</a:t>
            </a:r>
            <a:endParaRPr lang="en-US" sz="1400" dirty="0" smtClean="0">
              <a:latin typeface="Bookman Old Style" pitchFamily="18" charset="0"/>
            </a:endParaRPr>
          </a:p>
          <a:p>
            <a:endParaRPr lang="en-US"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4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400" b="0" i="0" u="none" strike="noStrike" cap="none" dirty="0" smtClean="0">
                <a:solidFill>
                  <a:srgbClr val="000000"/>
                </a:solidFill>
                <a:latin typeface="Bookman Old Style" pitchFamily="18" charset="0"/>
                <a:sym typeface="Calibri"/>
              </a:rPr>
              <a:t>Maimónides, </a:t>
            </a:r>
            <a:r>
              <a:rPr lang="es-ES" sz="1400" b="0" i="0" u="none" strike="noStrike" cap="none" dirty="0">
                <a:solidFill>
                  <a:srgbClr val="000000"/>
                </a:solidFill>
                <a:latin typeface="Bookman Old Style" pitchFamily="18" charset="0"/>
                <a:sym typeface="Calibri"/>
              </a:rPr>
              <a:t>Bereshit con Rashí, El Jumash, </a:t>
            </a:r>
            <a:r>
              <a:rPr lang="es-ES" sz="1400" b="0" i="0" u="none" strike="noStrike" cap="none" dirty="0" smtClean="0">
                <a:solidFill>
                  <a:srgbClr val="000000"/>
                </a:solidFill>
                <a:latin typeface="Bookman Old Style" pitchFamily="18" charset="0"/>
                <a:sym typeface="Calibri"/>
              </a:rPr>
              <a:t>Sefaria, </a:t>
            </a:r>
            <a:r>
              <a:rPr lang="es-ES" sz="1400" b="0" i="0" u="none" strike="noStrike" cap="none" dirty="0" smtClean="0">
                <a:solidFill>
                  <a:schemeClr val="dk1"/>
                </a:solidFill>
                <a:latin typeface="Bookman Old Style" pitchFamily="18" charset="0"/>
                <a:sym typeface="Calibri"/>
              </a:rPr>
              <a:t>Dr</a:t>
            </a:r>
            <a:r>
              <a:rPr lang="es-ES" sz="1400" b="0" i="0" u="none" strike="noStrike" cap="none" dirty="0">
                <a:solidFill>
                  <a:schemeClr val="dk1"/>
                </a:solidFill>
                <a:latin typeface="Bookman Old Style" pitchFamily="18" charset="0"/>
                <a:sym typeface="Calibri"/>
              </a:rPr>
              <a:t>. Yael Ziegler</a:t>
            </a:r>
            <a:r>
              <a:rPr lang="es-ES" sz="1400" b="0" i="0" u="none" strike="noStrike" cap="none" dirty="0" smtClean="0">
                <a:solidFill>
                  <a:schemeClr val="dk1"/>
                </a:solidFill>
                <a:latin typeface="Bookman Old Style" pitchFamily="18" charset="0"/>
                <a:sym typeface="Calibri"/>
              </a:rPr>
              <a:t>. Jewish </a:t>
            </a:r>
            <a:r>
              <a:rPr lang="es-ES" sz="1400" b="0" i="0" u="none" strike="noStrike" cap="none" dirty="0" err="1" smtClean="0">
                <a:solidFill>
                  <a:schemeClr val="dk1"/>
                </a:solidFill>
                <a:latin typeface="Bookman Old Style" pitchFamily="18" charset="0"/>
                <a:sym typeface="Calibri"/>
              </a:rPr>
              <a:t>Family</a:t>
            </a:r>
            <a:r>
              <a:rPr lang="es-ES" sz="1400" b="0" i="0" u="none" strike="noStrike" cap="none" dirty="0" smtClean="0">
                <a:solidFill>
                  <a:schemeClr val="dk1"/>
                </a:solidFill>
                <a:latin typeface="Bookman Old Style" pitchFamily="18" charset="0"/>
                <a:sym typeface="Calibri"/>
              </a:rPr>
              <a:t> &amp; </a:t>
            </a:r>
            <a:r>
              <a:rPr lang="es-ES" sz="1400" b="0" i="0" u="none" strike="noStrike" cap="none" dirty="0" err="1" smtClean="0">
                <a:solidFill>
                  <a:schemeClr val="dk1"/>
                </a:solidFill>
                <a:latin typeface="Bookman Old Style" pitchFamily="18" charset="0"/>
                <a:sym typeface="Calibri"/>
              </a:rPr>
              <a:t>Life</a:t>
            </a:r>
            <a:r>
              <a:rPr lang="es-ES" sz="1400" b="0" i="0" u="none" strike="noStrike" cap="none" dirty="0" smtClean="0">
                <a:solidFill>
                  <a:schemeClr val="dk1"/>
                </a:solidFill>
                <a:latin typeface="Bookman Old Style" pitchFamily="18" charset="0"/>
                <a:sym typeface="Calibri"/>
              </a:rPr>
              <a:t> – Nancy </a:t>
            </a:r>
            <a:r>
              <a:rPr lang="es-ES" sz="1400" b="0" i="0" u="none" strike="noStrike" cap="none" dirty="0" err="1" smtClean="0">
                <a:solidFill>
                  <a:schemeClr val="dk1"/>
                </a:solidFill>
                <a:latin typeface="Bookman Old Style" pitchFamily="18" charset="0"/>
                <a:sym typeface="Calibri"/>
              </a:rPr>
              <a:t>Reuben</a:t>
            </a:r>
            <a:r>
              <a:rPr lang="es-ES" sz="1400" b="0" i="0" u="none" strike="noStrike" cap="none" dirty="0" smtClean="0">
                <a:solidFill>
                  <a:schemeClr val="dk1"/>
                </a:solidFill>
                <a:latin typeface="Bookman Old Style" pitchFamily="18" charset="0"/>
                <a:sym typeface="Calibri"/>
              </a:rPr>
              <a:t> </a:t>
            </a:r>
            <a:r>
              <a:rPr lang="es-ES" sz="1400" b="0" i="0" u="none" strike="noStrike" cap="none" dirty="0" err="1" smtClean="0">
                <a:solidFill>
                  <a:schemeClr val="dk1"/>
                </a:solidFill>
                <a:latin typeface="Bookman Old Style" pitchFamily="18" charset="0"/>
                <a:sym typeface="Calibri"/>
              </a:rPr>
              <a:t>Greenfield</a:t>
            </a:r>
            <a:r>
              <a:rPr lang="es-ES" sz="14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900" i="1" dirty="0" smtClean="0">
                <a:latin typeface="Bookman Old Style" pitchFamily="18" charset="0"/>
              </a:rPr>
              <a:t>Jewish Family &amp; Life!</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900" dirty="0" smtClean="0">
                <a:latin typeface="Bookman Old Style" pitchFamily="18" charset="0"/>
                <a:hlinkClick r:id="rId4"/>
              </a:rPr>
              <a:t>https://www.nehemiaswall.com/yom-teruah-day-shouting-became-rosh-hashanah</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6"/>
              </a:rPr>
              <a:t>http://www.psyche.com/psyche/lex/qbl/42letter_name.html</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err="1" smtClean="0">
                <a:hlinkClick r:id="rId7"/>
              </a:rPr>
              <a:t>Toldot</a:t>
            </a:r>
            <a:r>
              <a:rPr lang="en-US" sz="900" dirty="0" smtClean="0">
                <a:hlinkClick r:id="rId7"/>
              </a:rPr>
              <a:t>: The Prophetic Destiny Of </a:t>
            </a:r>
            <a:r>
              <a:rPr lang="en-US" sz="900" dirty="0" err="1" smtClean="0">
                <a:hlinkClick r:id="rId7"/>
              </a:rPr>
              <a:t>Rivka’s</a:t>
            </a:r>
            <a:r>
              <a:rPr lang="en-US" sz="900" dirty="0" smtClean="0">
                <a:hlinkClick r:id="rId7"/>
              </a:rPr>
              <a:t> Twins | The Jewish Press - JewishPress.com | Rav Yehuda </a:t>
            </a:r>
            <a:r>
              <a:rPr lang="en-US" sz="900" dirty="0" err="1" smtClean="0">
                <a:hlinkClick r:id="rId7"/>
              </a:rPr>
              <a:t>Hakohen</a:t>
            </a:r>
            <a:r>
              <a:rPr lang="en-US" sz="900" dirty="0" smtClean="0">
                <a:hlinkClick r:id="rId7"/>
              </a:rPr>
              <a:t> | 1 Kislev 5782 – November 4, 2021 | JewishPress.com</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8"/>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 Kislev, </a:t>
            </a:r>
            <a:r>
              <a:rPr lang="es-ES" sz="1600" b="0" i="0" u="none" strike="noStrike" cap="none" dirty="0" smtClean="0">
                <a:solidFill>
                  <a:srgbClr val="898989"/>
                </a:solidFill>
                <a:latin typeface="Bookman Old Style" pitchFamily="18" charset="0"/>
                <a:sym typeface="Calibri"/>
              </a:rPr>
              <a:t>5784  </a:t>
            </a:r>
            <a:r>
              <a:rPr lang="es-ES" sz="1600" b="0" i="0" u="none" strike="noStrike" cap="none">
                <a:solidFill>
                  <a:srgbClr val="898989"/>
                </a:solidFill>
                <a:latin typeface="Bookman Old Style" pitchFamily="18" charset="0"/>
                <a:sym typeface="Calibri"/>
              </a:rPr>
              <a:t>–  </a:t>
            </a:r>
            <a:r>
              <a:rPr lang="es-ES" sz="1600" smtClean="0">
                <a:latin typeface="Bookman Old Style" pitchFamily="18" charset="0"/>
              </a:rPr>
              <a:t>Noviembre 15</a:t>
            </a:r>
            <a:r>
              <a:rPr lang="es-ES" sz="1600" b="0" i="0" u="none" strike="noStrike" cap="none" smtClean="0">
                <a:solidFill>
                  <a:srgbClr val="898989"/>
                </a:solidFill>
                <a:latin typeface="Bookman Old Style" pitchFamily="18" charset="0"/>
                <a:sym typeface="Calibri"/>
              </a:rPr>
              <a:t>, 2023-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pic>
        <p:nvPicPr>
          <p:cNvPr id="6" name="Picture 2"/>
          <p:cNvPicPr>
            <a:picLocks noChangeAspect="1" noChangeArrowheads="1"/>
          </p:cNvPicPr>
          <p:nvPr/>
        </p:nvPicPr>
        <p:blipFill>
          <a:blip r:embed="rId9"/>
          <a:srcRect/>
          <a:stretch>
            <a:fillRect/>
          </a:stretch>
        </p:blipFill>
        <p:spPr bwMode="auto">
          <a:xfrm>
            <a:off x="2616200" y="550750"/>
            <a:ext cx="3538538" cy="14017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94364</TotalTime>
  <Words>14960</Words>
  <Application>Microsoft Office PowerPoint</Application>
  <PresentationFormat>On-screen Show (4:3)</PresentationFormat>
  <Paragraphs>1237</Paragraphs>
  <Slides>248</Slides>
  <Notes>248</Notes>
  <HiddenSlides>0</HiddenSlides>
  <MMClips>0</MMClips>
  <ScaleCrop>false</ScaleCrop>
  <HeadingPairs>
    <vt:vector size="4" baseType="variant">
      <vt:variant>
        <vt:lpstr>Theme</vt:lpstr>
      </vt:variant>
      <vt:variant>
        <vt:i4>1</vt:i4>
      </vt:variant>
      <vt:variant>
        <vt:lpstr>Slide Titles</vt:lpstr>
      </vt:variant>
      <vt:variant>
        <vt:i4>248</vt:i4>
      </vt:variant>
    </vt:vector>
  </HeadingPairs>
  <TitlesOfParts>
    <vt:vector size="249" baseType="lpstr">
      <vt:lpstr>Office Theme</vt:lpstr>
      <vt:lpstr> </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Por Que Isaac amaba a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Anti Semitismo y Esaú</vt:lpstr>
      <vt:lpstr>Haftará Bereshit – Toledot</vt:lpstr>
      <vt:lpstr>Haftará Bereshit – Toledot</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Expectativas de Dios</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Slide 248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674</cp:revision>
  <dcterms:modified xsi:type="dcterms:W3CDTF">2024-11-26T21:58:24Z</dcterms:modified>
</cp:coreProperties>
</file>