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notesSlides/notesSlide96.xml" ContentType="application/vnd.openxmlformats-officedocument.presentationml.notesSlide+xml"/>
  <Override PartName="/ppt/notesSlides/notesSlide130.xml" ContentType="application/vnd.openxmlformats-officedocument.presentationml.notesSlide+xml"/>
  <Override PartName="/ppt/notesSlides/notesSlide141.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30.xml" ContentType="application/vnd.openxmlformats-officedocument.presentationml.notesSlide+xml"/>
  <Override PartName="/ppt/slides/slide99.xml" ContentType="application/vnd.openxmlformats-officedocument.presentationml.slide+xml"/>
  <Override PartName="/ppt/slides/slide136.xml" ContentType="application/vnd.openxmlformats-officedocument.presentationml.slide+xml"/>
  <Override PartName="/ppt/notesSlides/notesSlide7.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notesSlides/notesSlide13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68.xml" ContentType="application/vnd.openxmlformats-officedocument.presentationml.notesSlide+xml"/>
  <Override PartName="/ppt/notesSlides/notesSlide79.xml" ContentType="application/vnd.openxmlformats-officedocument.presentationml.notesSlide+xml"/>
  <Override PartName="/ppt/notesSlides/notesSlide124.xml" ContentType="application/vnd.openxmlformats-officedocument.presentationml.notesSlide+xml"/>
  <Override PartName="/ppt/slides/slide55.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notesSlides/notesSlide102.xml" ContentType="application/vnd.openxmlformats-officedocument.presentationml.notesSlide+xml"/>
  <Override PartName="/ppt/notesSlides/notesSlide113.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slides/slide119.xml" ContentType="application/vnd.openxmlformats-officedocument.presentationml.slide+xml"/>
  <Override PartName="/ppt/slideLayouts/slideLayout10.xml" ContentType="application/vnd.openxmlformats-officedocument.presentationml.slideLayout+xml"/>
  <Override PartName="/ppt/notesSlides/notesSlide129.xml" ContentType="application/vnd.openxmlformats-officedocument.presentationml.notesSlide+xml"/>
  <Override PartName="/ppt/slides/slide108.xml" ContentType="application/vnd.openxmlformats-officedocument.presentationml.slide+xml"/>
  <Override PartName="/ppt/notesSlides/notesSlide118.xml" ContentType="application/vnd.openxmlformats-officedocument.presentationml.notes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notesSlides/notesSlide132.xml" ContentType="application/vnd.openxmlformats-officedocument.presentationml.notesSlide+xml"/>
  <Override PartName="/ppt/notesSlides/notesSlide143.xml" ContentType="application/vnd.openxmlformats-officedocument.presentationml.notesSlide+xml"/>
  <Override PartName="/ppt/slides/slide27.xml" ContentType="application/vnd.openxmlformats-officedocument.presentationml.slide+xml"/>
  <Override PartName="/ppt/slides/slide74.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76.xml" ContentType="application/vnd.openxmlformats-officedocument.presentationml.notesSlide+xml"/>
  <Override PartName="/ppt/notesSlides/notesSlide121.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65.xml" ContentType="application/vnd.openxmlformats-officedocument.presentationml.notesSlide+xml"/>
  <Override PartName="/ppt/notesSlides/notesSlide110.xml" ContentType="application/vnd.openxmlformats-officedocument.presentationml.notesSlide+xml"/>
  <Override PartName="/ppt/slides/slide41.xml" ContentType="application/vnd.openxmlformats-officedocument.presentationml.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90.xml" ContentType="application/vnd.openxmlformats-officedocument.presentationml.notesSlide+xml"/>
  <Override PartName="/ppt/slides/slide30.xml" ContentType="application/vnd.openxmlformats-officedocument.presentationml.slide+xml"/>
  <Override PartName="/ppt/notesSlides/notesSlide32.xml" ContentType="application/vnd.openxmlformats-officedocument.presentationml.notesSlide+xml"/>
  <Override PartName="/ppt/slides/slide138.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145.xml" ContentType="application/vnd.openxmlformats-officedocument.presentationml.slide+xml"/>
  <Override PartName="/ppt/notesSlides/notesSlide10.xml" ContentType="application/vnd.openxmlformats-officedocument.presentationml.notesSlide+xml"/>
  <Override PartName="/ppt/notesSlides/notesSlide108.xml" ContentType="application/vnd.openxmlformats-officedocument.presentationml.notesSlide+xml"/>
  <Override PartName="/ppt/notesSlides/notesSlide119.xml" ContentType="application/vnd.openxmlformats-officedocument.presentationml.notesSlide+xml"/>
  <Override PartName="/ppt/notesSlides/notesSlide137.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notesSlides/notesSlide99.xml" ContentType="application/vnd.openxmlformats-officedocument.presentationml.notesSlide+xml"/>
  <Override PartName="/ppt/notesSlides/notesSlide126.xml" ContentType="application/vnd.openxmlformats-officedocument.presentationml.notesSlide+xml"/>
  <Override PartName="/ppt/notesSlides/notesSlide144.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88.xml" ContentType="application/vnd.openxmlformats-officedocument.presentationml.notesSlide+xml"/>
  <Override PartName="/ppt/notesSlides/notesSlide104.xml" ContentType="application/vnd.openxmlformats-officedocument.presentationml.notesSlide+xml"/>
  <Override PartName="/ppt/notesSlides/notesSlide115.xml" ContentType="application/vnd.openxmlformats-officedocument.presentationml.notesSlide+xml"/>
  <Override PartName="/ppt/notesSlides/notesSlide13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95.xml" ContentType="application/vnd.openxmlformats-officedocument.presentationml.notesSlide+xml"/>
  <Override PartName="/ppt/notesSlides/notesSlide122.xml" ContentType="application/vnd.openxmlformats-officedocument.presentationml.notesSlide+xml"/>
  <Override PartName="/ppt/notesSlides/notesSlide140.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notesSlides/notesSlide37.xml" ContentType="application/vnd.openxmlformats-officedocument.presentationml.notesSlide+xml"/>
  <Override PartName="/ppt/notesSlides/notesSlide55.xml" ContentType="application/vnd.openxmlformats-officedocument.presentationml.notesSlide+xml"/>
  <Override PartName="/ppt/notesSlides/notesSlide84.xml" ContentType="application/vnd.openxmlformats-officedocument.presentationml.notesSlide+xml"/>
  <Override PartName="/ppt/notesSlides/notesSlide100.xml" ContentType="application/vnd.openxmlformats-officedocument.presentationml.notesSlide+xml"/>
  <Override PartName="/ppt/notesSlides/notesSlide111.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slides/slide139.xml" ContentType="application/vnd.openxmlformats-officedocument.presentationml.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notesSlides/notesSlide127.xml" ContentType="application/vnd.openxmlformats-officedocument.presentationml.notesSlide+xml"/>
  <Override PartName="/ppt/notesSlides/notesSlide138.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notesSlides/notesSlide89.xml" ContentType="application/vnd.openxmlformats-officedocument.presentationml.notesSlide+xml"/>
  <Override PartName="/ppt/notesSlides/notesSlide116.xml" ContentType="application/vnd.openxmlformats-officedocument.presentationml.notesSlide+xml"/>
  <Override PartName="/ppt/notesSlides/notesSlide145.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notesSlides/notesSlide78.xml" ContentType="application/vnd.openxmlformats-officedocument.presentationml.notesSlide+xml"/>
  <Override PartName="/ppt/notesSlides/notesSlide123.xml" ContentType="application/vnd.openxmlformats-officedocument.presentationml.notesSlide+xml"/>
  <Override PartName="/ppt/notesSlides/notesSlide134.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112.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slides/slide129.xml" ContentType="application/vnd.openxmlformats-officedocument.presentationml.slide+xml"/>
  <Override PartName="/ppt/notesSlides/notesSlide12.xml" ContentType="application/vnd.openxmlformats-officedocument.presentationml.notesSlide+xml"/>
  <Override PartName="/ppt/notesSlides/notesSlide139.xml" ContentType="application/vnd.openxmlformats-officedocument.presentationml.notesSlide+xml"/>
  <Override PartName="/ppt/slides/slide118.xml" ContentType="application/vnd.openxmlformats-officedocument.presentationml.slide+xml"/>
  <Override PartName="/ppt/notesSlides/notesSlide128.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notesSlides/notesSlide117.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notesSlides/notesSlide142.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notesSlides/notesSlide131.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120.xml" ContentType="application/vnd.openxmlformats-officedocument.presentationml.notesSlide+xml"/>
  <Override PartName="/ppt/slides/slide51.xml" ContentType="application/vnd.openxmlformats-officedocument.presentationml.slide+xml"/>
  <Override PartName="/ppt/notesSlides/notesSlide53.xml" ContentType="application/vnd.openxmlformats-officedocument.presentationml.notesSlide+xml"/>
  <Override PartName="/ppt/slides/slide40.xml" ContentType="application/vnd.openxmlformats-officedocument.presentationml.slide+xml"/>
  <Override PartName="/ppt/notesSlides/notesSlide42.xml" ContentType="application/vnd.openxmlformats-officedocument.presentationml.notes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78.xml" ContentType="application/vnd.openxmlformats-officedocument.presentationml.slide+xml"/>
  <Override PartName="/ppt/slides/slide115.xml" ContentType="application/vnd.openxmlformats-officedocument.presentationml.slide+xml"/>
  <Override PartName="/ppt/notesSlides/notesSlide125.xml" ContentType="application/vnd.openxmlformats-officedocument.presentationml.notesSlide+xml"/>
  <Override PartName="/ppt/notesSlides/notesSlide136.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114.xml" ContentType="application/vnd.openxmlformats-officedocument.presentationml.notesSlide+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slides/slide34.xml" ContentType="application/vnd.openxmlformats-officedocument.presentationml.slide+xml"/>
  <Override PartName="/ppt/slides/slide81.xml" ContentType="application/vnd.openxmlformats-officedocument.presentationml.slide+xml"/>
  <Override PartName="/ppt/notesSlides/notesSlide36.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61.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bookmarkIdSeed="2">
  <p:sldMasterIdLst>
    <p:sldMasterId id="2147483659" r:id="rId1"/>
  </p:sldMasterIdLst>
  <p:notesMasterIdLst>
    <p:notesMasterId r:id="rId147"/>
  </p:notesMasterIdLst>
  <p:sldIdLst>
    <p:sldId id="256" r:id="rId2"/>
    <p:sldId id="297" r:id="rId3"/>
    <p:sldId id="708" r:id="rId4"/>
    <p:sldId id="874" r:id="rId5"/>
    <p:sldId id="875" r:id="rId6"/>
    <p:sldId id="876" r:id="rId7"/>
    <p:sldId id="877" r:id="rId8"/>
    <p:sldId id="878" r:id="rId9"/>
    <p:sldId id="879" r:id="rId10"/>
    <p:sldId id="880" r:id="rId11"/>
    <p:sldId id="881" r:id="rId12"/>
    <p:sldId id="882" r:id="rId13"/>
    <p:sldId id="883" r:id="rId14"/>
    <p:sldId id="884" r:id="rId15"/>
    <p:sldId id="885" r:id="rId16"/>
    <p:sldId id="886" r:id="rId17"/>
    <p:sldId id="887" r:id="rId18"/>
    <p:sldId id="888" r:id="rId19"/>
    <p:sldId id="889" r:id="rId20"/>
    <p:sldId id="890" r:id="rId21"/>
    <p:sldId id="891" r:id="rId22"/>
    <p:sldId id="892" r:id="rId23"/>
    <p:sldId id="893" r:id="rId24"/>
    <p:sldId id="894" r:id="rId25"/>
    <p:sldId id="895" r:id="rId26"/>
    <p:sldId id="896" r:id="rId27"/>
    <p:sldId id="897" r:id="rId28"/>
    <p:sldId id="898" r:id="rId29"/>
    <p:sldId id="902" r:id="rId30"/>
    <p:sldId id="964" r:id="rId31"/>
    <p:sldId id="965" r:id="rId32"/>
    <p:sldId id="966" r:id="rId33"/>
    <p:sldId id="967" r:id="rId34"/>
    <p:sldId id="968" r:id="rId35"/>
    <p:sldId id="969" r:id="rId36"/>
    <p:sldId id="970" r:id="rId37"/>
    <p:sldId id="971" r:id="rId38"/>
    <p:sldId id="972" r:id="rId39"/>
    <p:sldId id="973" r:id="rId40"/>
    <p:sldId id="974" r:id="rId41"/>
    <p:sldId id="975" r:id="rId42"/>
    <p:sldId id="976" r:id="rId43"/>
    <p:sldId id="977" r:id="rId44"/>
    <p:sldId id="978" r:id="rId45"/>
    <p:sldId id="979" r:id="rId46"/>
    <p:sldId id="980" r:id="rId47"/>
    <p:sldId id="981" r:id="rId48"/>
    <p:sldId id="982" r:id="rId49"/>
    <p:sldId id="983" r:id="rId50"/>
    <p:sldId id="984" r:id="rId51"/>
    <p:sldId id="985" r:id="rId52"/>
    <p:sldId id="986" r:id="rId53"/>
    <p:sldId id="987" r:id="rId54"/>
    <p:sldId id="988" r:id="rId55"/>
    <p:sldId id="989" r:id="rId56"/>
    <p:sldId id="990" r:id="rId57"/>
    <p:sldId id="1015" r:id="rId58"/>
    <p:sldId id="963" r:id="rId59"/>
    <p:sldId id="992" r:id="rId60"/>
    <p:sldId id="993" r:id="rId61"/>
    <p:sldId id="994" r:id="rId62"/>
    <p:sldId id="995" r:id="rId63"/>
    <p:sldId id="996" r:id="rId64"/>
    <p:sldId id="997" r:id="rId65"/>
    <p:sldId id="998" r:id="rId66"/>
    <p:sldId id="999" r:id="rId67"/>
    <p:sldId id="1000" r:id="rId68"/>
    <p:sldId id="1001" r:id="rId69"/>
    <p:sldId id="1002" r:id="rId70"/>
    <p:sldId id="1003" r:id="rId71"/>
    <p:sldId id="1004" r:id="rId72"/>
    <p:sldId id="1005" r:id="rId73"/>
    <p:sldId id="1006" r:id="rId74"/>
    <p:sldId id="1007" r:id="rId75"/>
    <p:sldId id="1008" r:id="rId76"/>
    <p:sldId id="1009" r:id="rId77"/>
    <p:sldId id="1010" r:id="rId78"/>
    <p:sldId id="1011" r:id="rId79"/>
    <p:sldId id="1012" r:id="rId80"/>
    <p:sldId id="1013" r:id="rId81"/>
    <p:sldId id="1014" r:id="rId82"/>
    <p:sldId id="991" r:id="rId83"/>
    <p:sldId id="943" r:id="rId84"/>
    <p:sldId id="944" r:id="rId85"/>
    <p:sldId id="945" r:id="rId86"/>
    <p:sldId id="946" r:id="rId87"/>
    <p:sldId id="947" r:id="rId88"/>
    <p:sldId id="948" r:id="rId89"/>
    <p:sldId id="949" r:id="rId90"/>
    <p:sldId id="950" r:id="rId91"/>
    <p:sldId id="951" r:id="rId92"/>
    <p:sldId id="952" r:id="rId93"/>
    <p:sldId id="953" r:id="rId94"/>
    <p:sldId id="954" r:id="rId95"/>
    <p:sldId id="955" r:id="rId96"/>
    <p:sldId id="956" r:id="rId97"/>
    <p:sldId id="957" r:id="rId98"/>
    <p:sldId id="958" r:id="rId99"/>
    <p:sldId id="959" r:id="rId100"/>
    <p:sldId id="960" r:id="rId101"/>
    <p:sldId id="961" r:id="rId102"/>
    <p:sldId id="962" r:id="rId103"/>
    <p:sldId id="942" r:id="rId104"/>
    <p:sldId id="917" r:id="rId105"/>
    <p:sldId id="918" r:id="rId106"/>
    <p:sldId id="919" r:id="rId107"/>
    <p:sldId id="921" r:id="rId108"/>
    <p:sldId id="922" r:id="rId109"/>
    <p:sldId id="923" r:id="rId110"/>
    <p:sldId id="924" r:id="rId111"/>
    <p:sldId id="925" r:id="rId112"/>
    <p:sldId id="926" r:id="rId113"/>
    <p:sldId id="927" r:id="rId114"/>
    <p:sldId id="928" r:id="rId115"/>
    <p:sldId id="929" r:id="rId116"/>
    <p:sldId id="930" r:id="rId117"/>
    <p:sldId id="931" r:id="rId118"/>
    <p:sldId id="932" r:id="rId119"/>
    <p:sldId id="933" r:id="rId120"/>
    <p:sldId id="934" r:id="rId121"/>
    <p:sldId id="935" r:id="rId122"/>
    <p:sldId id="936" r:id="rId123"/>
    <p:sldId id="937" r:id="rId124"/>
    <p:sldId id="938" r:id="rId125"/>
    <p:sldId id="939" r:id="rId126"/>
    <p:sldId id="940" r:id="rId127"/>
    <p:sldId id="941" r:id="rId128"/>
    <p:sldId id="916" r:id="rId129"/>
    <p:sldId id="903" r:id="rId130"/>
    <p:sldId id="904" r:id="rId131"/>
    <p:sldId id="905" r:id="rId132"/>
    <p:sldId id="906" r:id="rId133"/>
    <p:sldId id="907" r:id="rId134"/>
    <p:sldId id="908" r:id="rId135"/>
    <p:sldId id="909" r:id="rId136"/>
    <p:sldId id="910" r:id="rId137"/>
    <p:sldId id="911" r:id="rId138"/>
    <p:sldId id="912" r:id="rId139"/>
    <p:sldId id="913" r:id="rId140"/>
    <p:sldId id="914" r:id="rId141"/>
    <p:sldId id="915" r:id="rId142"/>
    <p:sldId id="899" r:id="rId143"/>
    <p:sldId id="900" r:id="rId144"/>
    <p:sldId id="901" r:id="rId145"/>
    <p:sldId id="296" r:id="rId146"/>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2160">
          <p15:clr>
            <a:srgbClr val="000000"/>
          </p15:clr>
        </p15:guide>
        <p15:guide id="2" pos="2880">
          <p15:clr>
            <a:srgbClr val="000000"/>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537" autoAdjust="0"/>
    <p:restoredTop sz="94859" autoAdjust="0"/>
  </p:normalViewPr>
  <p:slideViewPr>
    <p:cSldViewPr snapToGrid="0">
      <p:cViewPr>
        <p:scale>
          <a:sx n="82" d="100"/>
          <a:sy n="82" d="100"/>
        </p:scale>
        <p:origin x="-384" y="126"/>
      </p:cViewPr>
      <p:guideLst>
        <p:guide orient="horz" pos="2160"/>
        <p:guide pos="2880"/>
      </p:guideLst>
    </p:cSldViewPr>
  </p:slideViewPr>
  <p:notesTextViewPr>
    <p:cViewPr>
      <p:scale>
        <a:sx n="100" d="100"/>
        <a:sy n="100" d="100"/>
      </p:scale>
      <p:origin x="0" y="0"/>
    </p:cViewPr>
  </p:notesTextViewPr>
  <p:notesViewPr>
    <p:cSldViewPr snapToGrid="0">
      <p:cViewPr varScale="1">
        <p:scale>
          <a:sx n="52" d="100"/>
          <a:sy n="52" d="100"/>
        </p:scale>
        <p:origin x="-2678" y="-8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theme" Target="theme/theme1.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presProps" Target="presProps.xml"/><Relationship Id="rId15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ES"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a:t>
            </a:fld>
            <a:endParaRPr sz="1200" b="0" i="0" u="none" strike="noStrike" cap="none">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Shape 36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70" name="Shape 37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bible.ort.org/webmedia/t1/4728.ra"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www.shalomhaverim.org/Aliyot/aliyot_bereshit_vayeji.htm"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5.xml"/><Relationship Id="rId1" Type="http://schemas.openxmlformats.org/officeDocument/2006/relationships/slideLayout" Target="../slideLayouts/slideLayout1.xml"/><Relationship Id="rId6" Type="http://schemas.openxmlformats.org/officeDocument/2006/relationships/hyperlink" Target="http://www.shalomhaverim.org/" TargetMode="External"/><Relationship Id="rId5" Type="http://schemas.openxmlformats.org/officeDocument/2006/relationships/hyperlink" Target="http://www.ascentofsafed.com/cgi-bin/ascent.cgi?Name=mm-kipur" TargetMode="Externa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p:txBody>
          <a:bodyPr/>
          <a:lstStyle/>
          <a:p>
            <a:pPr lvl="0"/>
            <a:r>
              <a:rPr lang="es-ES" smtClean="0">
                <a:sym typeface="Calibri"/>
              </a:rPr>
              <a:t> </a:t>
            </a:r>
            <a:endParaRPr lang="es-ES" dirty="0"/>
          </a:p>
        </p:txBody>
      </p:sp>
      <p:sp>
        <p:nvSpPr>
          <p:cNvPr id="10" name="9 Subtítulo"/>
          <p:cNvSpPr>
            <a:spLocks noGrp="1"/>
          </p:cNvSpPr>
          <p:nvPr>
            <p:ph type="subTitle" idx="1"/>
          </p:nvPr>
        </p:nvSpPr>
        <p:spPr/>
        <p:txBody>
          <a:bodyPr/>
          <a:lstStyle/>
          <a:p>
            <a:endParaRPr lang="es-CO"/>
          </a:p>
        </p:txBody>
      </p:sp>
      <p:pic>
        <p:nvPicPr>
          <p:cNvPr id="90" name="Shape 90"/>
          <p:cNvPicPr preferRelativeResize="0"/>
          <p:nvPr/>
        </p:nvPicPr>
        <p:blipFill rotWithShape="1">
          <a:blip r:embed="rId3">
            <a:alphaModFix/>
          </a:blip>
          <a:srcRect/>
          <a:stretch/>
        </p:blipFill>
        <p:spPr>
          <a:xfrm>
            <a:off x="914400" y="1447800"/>
            <a:ext cx="7297738" cy="4452938"/>
          </a:xfrm>
          <a:prstGeom prst="rect">
            <a:avLst/>
          </a:prstGeom>
          <a:noFill/>
          <a:ln>
            <a:noFill/>
          </a:ln>
        </p:spPr>
      </p:pic>
      <p:sp>
        <p:nvSpPr>
          <p:cNvPr id="91" name="Shape 91"/>
          <p:cNvSpPr txBox="1"/>
          <p:nvPr/>
        </p:nvSpPr>
        <p:spPr>
          <a:xfrm>
            <a:off x="685800" y="233997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None/>
            </a:pPr>
            <a:r>
              <a:rPr lang="es-ES" sz="2400" dirty="0">
                <a:latin typeface="Calibri"/>
                <a:ea typeface="Calibri"/>
                <a:cs typeface="Calibri"/>
                <a:sym typeface="Calibri"/>
              </a:rPr>
              <a:t>PARASHA </a:t>
            </a:r>
            <a:r>
              <a:rPr lang="en-US" sz="2400" dirty="0" smtClean="0">
                <a:latin typeface="Calibri"/>
                <a:ea typeface="Calibri"/>
                <a:cs typeface="Calibri"/>
                <a:sym typeface="Calibri"/>
              </a:rPr>
              <a:t>BERESHIT VAYEJI</a:t>
            </a:r>
            <a:endParaRPr dirty="0"/>
          </a:p>
          <a:p>
            <a:pPr algn="ctr">
              <a:lnSpc>
                <a:spcPct val="90000"/>
              </a:lnSpc>
            </a:pPr>
            <a:r>
              <a:rPr lang="es-ES" sz="2400" dirty="0" smtClean="0">
                <a:latin typeface="Calibri"/>
                <a:ea typeface="Calibri"/>
                <a:cs typeface="Calibri"/>
                <a:sym typeface="Calibri"/>
              </a:rPr>
              <a:t>“</a:t>
            </a:r>
            <a:r>
              <a:rPr lang="es-ES" sz="2400" b="1" dirty="0" smtClean="0"/>
              <a:t>¿Qué es un ángel? </a:t>
            </a:r>
          </a:p>
        </p:txBody>
      </p:sp>
      <p:sp>
        <p:nvSpPr>
          <p:cNvPr id="92" name="Shape 92"/>
          <p:cNvSpPr txBo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r>
              <a:rPr lang="es-ES" sz="2400" b="0" i="0" u="none" strike="noStrike" cap="none" dirty="0">
                <a:solidFill>
                  <a:srgbClr val="000000"/>
                </a:solidFill>
                <a:latin typeface="Calibri"/>
                <a:ea typeface="Calibri"/>
                <a:cs typeface="Calibri"/>
                <a:sym typeface="Calibri"/>
              </a:rPr>
              <a:t>Por: Eliyahu </a:t>
            </a:r>
            <a:r>
              <a:rPr lang="es-ES" sz="2400" b="0" i="0" u="none" strike="noStrike" cap="none" dirty="0" smtClean="0">
                <a:solidFill>
                  <a:srgbClr val="000000"/>
                </a:solidFill>
                <a:latin typeface="Calibri"/>
                <a:ea typeface="Calibri"/>
                <a:cs typeface="Calibri"/>
                <a:sym typeface="Calibri"/>
              </a:rPr>
              <a:t>BaYona</a:t>
            </a:r>
            <a:endParaRPr sz="1100" dirty="0"/>
          </a:p>
          <a:p>
            <a:pPr marL="0" marR="0" lvl="0" indent="0" algn="ctr" rtl="0">
              <a:spcBef>
                <a:spcPts val="800"/>
              </a:spcBef>
              <a:spcAft>
                <a:spcPts val="0"/>
              </a:spcAft>
              <a:buNone/>
            </a:pPr>
            <a:r>
              <a:rPr lang="es-ES" sz="2400" b="0" i="0" u="none" strike="noStrike" cap="none" dirty="0">
                <a:solidFill>
                  <a:srgbClr val="000000"/>
                </a:solidFill>
                <a:latin typeface="Calibri"/>
                <a:ea typeface="Calibri"/>
                <a:cs typeface="Calibri"/>
                <a:sym typeface="Calibri"/>
              </a:rPr>
              <a:t>Director Shalom Haverim Org</a:t>
            </a:r>
            <a:endParaRPr sz="1100" dirty="0"/>
          </a:p>
          <a:p>
            <a:pPr marL="0" marR="0" lvl="0" indent="0" algn="ctr" rtl="0">
              <a:spcBef>
                <a:spcPts val="800"/>
              </a:spcBef>
              <a:spcAft>
                <a:spcPts val="0"/>
              </a:spcAft>
              <a:buNone/>
            </a:pPr>
            <a:r>
              <a:rPr lang="es-ES" sz="2400" b="0" i="0" u="none" strike="noStrike" cap="none" dirty="0">
                <a:solidFill>
                  <a:srgbClr val="000000"/>
                </a:solidFill>
                <a:latin typeface="Calibri"/>
                <a:ea typeface="Calibri"/>
                <a:cs typeface="Calibri"/>
                <a:sym typeface="Calibri"/>
              </a:rPr>
              <a:t>New York</a:t>
            </a:r>
            <a:endParaRPr sz="2400" b="0" i="0" u="none" strike="noStrike" cap="none" dirty="0">
              <a:solidFill>
                <a:srgbClr val="000000"/>
              </a:solidFill>
              <a:latin typeface="Calibri"/>
              <a:ea typeface="Calibri"/>
              <a:cs typeface="Calibri"/>
              <a:sym typeface="Calibri"/>
            </a:endParaRPr>
          </a:p>
          <a:p>
            <a:pPr marL="0" marR="0" lvl="0" indent="0" algn="ctr" rtl="0">
              <a:spcBef>
                <a:spcPts val="800"/>
              </a:spcBef>
              <a:spcAft>
                <a:spcPts val="0"/>
              </a:spcAft>
              <a:buNone/>
            </a:pPr>
            <a:endParaRPr sz="3200" b="0" i="0" u="none" strike="noStrike" cap="none" dirty="0">
              <a:solidFill>
                <a:srgbClr val="898989"/>
              </a:solidFill>
              <a:latin typeface="Calibri"/>
              <a:ea typeface="Calibri"/>
              <a:cs typeface="Calibri"/>
              <a:sym typeface="Calibri"/>
            </a:endParaRPr>
          </a:p>
        </p:txBody>
      </p:sp>
      <p:pic>
        <p:nvPicPr>
          <p:cNvPr id="94" name="Shape 94"/>
          <p:cNvPicPr preferRelativeResize="0"/>
          <p:nvPr/>
        </p:nvPicPr>
        <p:blipFill rotWithShape="1">
          <a:blip r:embed="rId4">
            <a:alphaModFix/>
          </a:blip>
          <a:srcRect/>
          <a:stretch/>
        </p:blipFill>
        <p:spPr>
          <a:xfrm>
            <a:off x="7772400" y="6096000"/>
            <a:ext cx="1219200" cy="619125"/>
          </a:xfrm>
          <a:prstGeom prst="rect">
            <a:avLst/>
          </a:prstGeom>
          <a:noFill/>
          <a:ln>
            <a:noFill/>
          </a:ln>
        </p:spPr>
      </p:pic>
      <p:pic>
        <p:nvPicPr>
          <p:cNvPr id="9" name="Picture 2"/>
          <p:cNvPicPr>
            <a:picLocks noChangeAspect="1" noChangeArrowheads="1"/>
          </p:cNvPicPr>
          <p:nvPr/>
        </p:nvPicPr>
        <p:blipFill>
          <a:blip r:embed="rId5" cstate="print"/>
          <a:srcRect/>
          <a:stretch>
            <a:fillRect/>
          </a:stretch>
        </p:blipFill>
        <p:spPr bwMode="auto">
          <a:xfrm>
            <a:off x="2084388" y="660400"/>
            <a:ext cx="4619625" cy="1600200"/>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endParaRPr lang="es-ES" sz="4400" dirty="0" smtClean="0"/>
          </a:p>
        </p:txBody>
      </p:sp>
      <p:pic>
        <p:nvPicPr>
          <p:cNvPr id="2" name="Picture 2"/>
          <p:cNvPicPr>
            <a:picLocks noChangeAspect="1" noChangeArrowheads="1"/>
          </p:cNvPicPr>
          <p:nvPr/>
        </p:nvPicPr>
        <p:blipFill>
          <a:blip r:embed="rId3"/>
          <a:srcRect/>
          <a:stretch>
            <a:fillRect/>
          </a:stretch>
        </p:blipFill>
        <p:spPr bwMode="auto">
          <a:xfrm>
            <a:off x="339717" y="1064878"/>
            <a:ext cx="8455396" cy="5335929"/>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2800" b="1" dirty="0" smtClean="0"/>
              <a:t>Génesis 47: 28 – 50-26 y 1 Melajim 2:1 al 2:12</a:t>
            </a:r>
          </a:p>
          <a:p>
            <a:r>
              <a:rPr lang="en-US" b="1" dirty="0" smtClean="0">
                <a:hlinkClick r:id="rId3"/>
              </a:rPr>
              <a:t>47:28</a:t>
            </a:r>
            <a:r>
              <a:rPr lang="en-US" b="1" dirty="0" smtClean="0"/>
              <a:t>  </a:t>
            </a:r>
            <a:r>
              <a:rPr lang="en-US" dirty="0" err="1" smtClean="0"/>
              <a:t>Vayeji</a:t>
            </a:r>
            <a:r>
              <a:rPr lang="en-US" dirty="0" smtClean="0"/>
              <a:t> </a:t>
            </a:r>
            <a:r>
              <a:rPr lang="en-US" dirty="0" err="1" smtClean="0"/>
              <a:t>Ya'akov</a:t>
            </a:r>
            <a:r>
              <a:rPr lang="en-US" dirty="0" smtClean="0"/>
              <a:t> </a:t>
            </a:r>
            <a:r>
              <a:rPr lang="en-US" dirty="0" err="1" smtClean="0"/>
              <a:t>be'erets</a:t>
            </a:r>
            <a:r>
              <a:rPr lang="en-US" dirty="0" smtClean="0"/>
              <a:t> </a:t>
            </a:r>
            <a:r>
              <a:rPr lang="en-US" dirty="0" err="1" smtClean="0"/>
              <a:t>Mitsrayim</a:t>
            </a:r>
            <a:r>
              <a:rPr lang="en-US" dirty="0" smtClean="0"/>
              <a:t> </a:t>
            </a:r>
            <a:r>
              <a:rPr lang="en-US" dirty="0" err="1" smtClean="0"/>
              <a:t>shva</a:t>
            </a:r>
            <a:r>
              <a:rPr lang="en-US" dirty="0" smtClean="0"/>
              <a:t> </a:t>
            </a:r>
            <a:r>
              <a:rPr lang="en-US" dirty="0" err="1" smtClean="0"/>
              <a:t>esreh</a:t>
            </a:r>
            <a:r>
              <a:rPr lang="en-US" dirty="0" smtClean="0"/>
              <a:t> </a:t>
            </a:r>
            <a:r>
              <a:rPr lang="en-US" dirty="0" err="1" smtClean="0"/>
              <a:t>shanah</a:t>
            </a:r>
            <a:r>
              <a:rPr lang="en-US" dirty="0" smtClean="0"/>
              <a:t> </a:t>
            </a:r>
            <a:r>
              <a:rPr lang="en-US" dirty="0" err="1" smtClean="0"/>
              <a:t>vayehi</a:t>
            </a:r>
            <a:r>
              <a:rPr lang="en-US" dirty="0" smtClean="0"/>
              <a:t> </a:t>
            </a:r>
            <a:r>
              <a:rPr lang="en-US" dirty="0" err="1" smtClean="0"/>
              <a:t>yemey-Ya'akov</a:t>
            </a:r>
            <a:r>
              <a:rPr lang="en-US" dirty="0" smtClean="0"/>
              <a:t> </a:t>
            </a:r>
            <a:r>
              <a:rPr lang="en-US" dirty="0" err="1" smtClean="0"/>
              <a:t>shney</a:t>
            </a:r>
            <a:r>
              <a:rPr lang="en-US" dirty="0" smtClean="0"/>
              <a:t> </a:t>
            </a:r>
            <a:r>
              <a:rPr lang="en-US" dirty="0" err="1" smtClean="0"/>
              <a:t>jayav</a:t>
            </a:r>
            <a:r>
              <a:rPr lang="en-US" dirty="0" smtClean="0"/>
              <a:t> sheva </a:t>
            </a:r>
            <a:r>
              <a:rPr lang="en-US" dirty="0" err="1" smtClean="0"/>
              <a:t>shanim</a:t>
            </a:r>
            <a:r>
              <a:rPr lang="en-US" dirty="0" smtClean="0"/>
              <a:t> </a:t>
            </a:r>
            <a:r>
              <a:rPr lang="en-US" dirty="0" err="1" smtClean="0"/>
              <a:t>ve'arba'im</a:t>
            </a:r>
            <a:r>
              <a:rPr lang="en-US" dirty="0" smtClean="0"/>
              <a:t> </a:t>
            </a:r>
            <a:r>
              <a:rPr lang="en-US" dirty="0" err="1" smtClean="0"/>
              <a:t>ume'at</a:t>
            </a:r>
            <a:r>
              <a:rPr lang="en-US" dirty="0" smtClean="0"/>
              <a:t> </a:t>
            </a:r>
            <a:r>
              <a:rPr lang="en-US" dirty="0" err="1" smtClean="0"/>
              <a:t>shanah</a:t>
            </a:r>
            <a:r>
              <a:rPr lang="en-US" dirty="0" smtClean="0"/>
              <a:t>.</a:t>
            </a:r>
          </a:p>
          <a:p>
            <a:r>
              <a:rPr lang="en-US" dirty="0" smtClean="0"/>
              <a:t/>
            </a:r>
            <a:br>
              <a:rPr lang="en-US" dirty="0" smtClean="0"/>
            </a:br>
            <a:r>
              <a:rPr lang="en-US" dirty="0" smtClean="0"/>
              <a:t>Y </a:t>
            </a:r>
            <a:r>
              <a:rPr lang="en-US" dirty="0" smtClean="0">
                <a:hlinkClick r:id="rId4"/>
              </a:rPr>
              <a:t>Jacob </a:t>
            </a:r>
            <a:r>
              <a:rPr lang="en-US" dirty="0" err="1" smtClean="0">
                <a:hlinkClick r:id="rId4"/>
              </a:rPr>
              <a:t>vivió</a:t>
            </a:r>
            <a:r>
              <a:rPr lang="en-US" dirty="0" smtClean="0">
                <a:hlinkClick r:id="rId4"/>
              </a:rPr>
              <a:t> </a:t>
            </a:r>
            <a:r>
              <a:rPr lang="en-US" dirty="0" smtClean="0"/>
              <a:t> en la </a:t>
            </a:r>
            <a:r>
              <a:rPr lang="en-US" dirty="0" err="1" smtClean="0"/>
              <a:t>tierra</a:t>
            </a:r>
            <a:r>
              <a:rPr lang="en-US" dirty="0" smtClean="0"/>
              <a:t> de </a:t>
            </a:r>
            <a:r>
              <a:rPr lang="en-US" dirty="0" err="1" smtClean="0"/>
              <a:t>Egipto</a:t>
            </a:r>
            <a:r>
              <a:rPr lang="en-US" dirty="0" smtClean="0"/>
              <a:t> </a:t>
            </a:r>
            <a:r>
              <a:rPr lang="en-US" dirty="0" err="1" smtClean="0"/>
              <a:t>diecisiete</a:t>
            </a:r>
            <a:r>
              <a:rPr lang="en-US" dirty="0" smtClean="0"/>
              <a:t> </a:t>
            </a:r>
            <a:r>
              <a:rPr lang="en-US" dirty="0" err="1" smtClean="0"/>
              <a:t>años</a:t>
            </a:r>
            <a:r>
              <a:rPr lang="en-US" dirty="0" smtClean="0"/>
              <a:t>, y </a:t>
            </a:r>
            <a:r>
              <a:rPr lang="en-US" dirty="0" err="1" smtClean="0"/>
              <a:t>fueron</a:t>
            </a:r>
            <a:r>
              <a:rPr lang="en-US" dirty="0" smtClean="0"/>
              <a:t> los </a:t>
            </a:r>
            <a:r>
              <a:rPr lang="en-US" dirty="0" err="1" smtClean="0"/>
              <a:t>días</a:t>
            </a:r>
            <a:r>
              <a:rPr lang="en-US" dirty="0" smtClean="0"/>
              <a:t> de Jacob, los </a:t>
            </a:r>
            <a:r>
              <a:rPr lang="en-US" dirty="0" err="1" smtClean="0"/>
              <a:t>años</a:t>
            </a:r>
            <a:r>
              <a:rPr lang="en-US" dirty="0" smtClean="0"/>
              <a:t> de </a:t>
            </a:r>
            <a:r>
              <a:rPr lang="en-US" dirty="0" err="1" smtClean="0"/>
              <a:t>su</a:t>
            </a:r>
            <a:r>
              <a:rPr lang="en-US" dirty="0" smtClean="0"/>
              <a:t> </a:t>
            </a:r>
            <a:r>
              <a:rPr lang="en-US" dirty="0" err="1" smtClean="0"/>
              <a:t>vida</a:t>
            </a:r>
            <a:r>
              <a:rPr lang="en-US" dirty="0" smtClean="0"/>
              <a:t>, </a:t>
            </a:r>
            <a:r>
              <a:rPr lang="en-US" dirty="0" err="1" smtClean="0"/>
              <a:t>ciento</a:t>
            </a:r>
            <a:r>
              <a:rPr lang="en-US" dirty="0" smtClean="0"/>
              <a:t> </a:t>
            </a:r>
            <a:r>
              <a:rPr lang="en-US" dirty="0" err="1" smtClean="0"/>
              <a:t>cuarenta</a:t>
            </a:r>
            <a:r>
              <a:rPr lang="en-US" dirty="0" smtClean="0"/>
              <a:t> y </a:t>
            </a:r>
            <a:r>
              <a:rPr lang="en-US" dirty="0" err="1" smtClean="0"/>
              <a:t>siete</a:t>
            </a:r>
            <a:r>
              <a:rPr lang="en-US" dirty="0" smtClean="0"/>
              <a:t> </a:t>
            </a:r>
            <a:r>
              <a:rPr lang="en-US" dirty="0" err="1" smtClean="0"/>
              <a:t>años</a:t>
            </a:r>
            <a:r>
              <a:rPr lang="en-US" dirty="0" smtClean="0"/>
              <a:t>.</a:t>
            </a: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Génesis 47: 28 – 50-26 y 1 Melajim 2:1 al 2:12</a:t>
            </a:r>
          </a:p>
          <a:p>
            <a:r>
              <a:rPr lang="es-MX" sz="2400" b="1" dirty="0" smtClean="0"/>
              <a:t>Jacob bendice a los hijos de José</a:t>
            </a:r>
            <a:endParaRPr lang="en-US" sz="2400" b="1" dirty="0" smtClean="0"/>
          </a:p>
          <a:p>
            <a:r>
              <a:rPr lang="es-MX" dirty="0" smtClean="0"/>
              <a:t>Jacob y todos sus hijos y sus familias ahora están establecidos en Egipto con José, quien es el segundo hombre más poderoso en el reino del faraón.</a:t>
            </a:r>
            <a:endParaRPr lang="en-US" dirty="0" smtClean="0"/>
          </a:p>
          <a:p>
            <a:r>
              <a:rPr lang="es-MX" dirty="0" smtClean="0"/>
              <a:t> Jacob vivió en Egipto durante 17 años y tenía 147 años. </a:t>
            </a:r>
          </a:p>
        </p:txBody>
      </p:sp>
    </p:spTree>
    <p:extLst>
      <p:ext uri="{BB962C8B-B14F-4D97-AF65-F5344CB8AC3E}">
        <p14:creationId xmlns:p14="http://schemas.microsoft.com/office/powerpoint/2010/main" xmlns="" val="2611579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Génesis 47: 28 – 50-26 y 1 Melajim 2:1 al 2:12</a:t>
            </a:r>
          </a:p>
          <a:p>
            <a:r>
              <a:rPr lang="es-MX" dirty="0" smtClean="0"/>
              <a:t>Jacob (también llamado Israel) le dijo a José: "Si he encontrado favor en tus ojos, júrame que no me enterrarás en Egipto, sino con mis padres en Canaán".</a:t>
            </a:r>
          </a:p>
          <a:p>
            <a:r>
              <a:rPr lang="es-MX" dirty="0" smtClean="0"/>
              <a:t>José estuvo de acuerdo, luego recibió la noticia de que su padre se estaba muriendo. </a:t>
            </a:r>
          </a:p>
          <a:p>
            <a:r>
              <a:rPr lang="es-MX" dirty="0" smtClean="0"/>
              <a:t>José llevó a sus dos hijos, </a:t>
            </a:r>
            <a:r>
              <a:rPr lang="es-MX" dirty="0" err="1" smtClean="0"/>
              <a:t>Menashe</a:t>
            </a:r>
            <a:r>
              <a:rPr lang="es-MX" dirty="0" smtClean="0"/>
              <a:t> y Efraín, a ver a Jacob. </a:t>
            </a:r>
          </a:p>
        </p:txBody>
      </p:sp>
    </p:spTree>
    <p:extLst>
      <p:ext uri="{BB962C8B-B14F-4D97-AF65-F5344CB8AC3E}">
        <p14:creationId xmlns:p14="http://schemas.microsoft.com/office/powerpoint/2010/main" xmlns="" val="2611579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Génesis 47: 28 – 50-26 y 1 Melajim 2:1 al 2:12</a:t>
            </a:r>
          </a:p>
          <a:p>
            <a:r>
              <a:rPr lang="es-MX" dirty="0" smtClean="0"/>
              <a:t>Jacob se sentó en la cama y dijo: “Dios, el Todo Suficiente, se me apareció en la tierra de Canaán y me bendijo. </a:t>
            </a:r>
          </a:p>
          <a:p>
            <a:r>
              <a:rPr lang="es-MX" dirty="0" smtClean="0"/>
              <a:t>Dios me dijo: "He aquí, te haré fructífero y te multiplicaré, y te dejaré convertirte en una comunidad de naciones y daré esta tierra a tu descendencia después de ti como una posesión eterna".</a:t>
            </a:r>
            <a:endParaRPr lang="en-US" dirty="0" smtClean="0"/>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Génesis 47: 28 – 50-26 y 1 Melajim 2:1 al 2:12</a:t>
            </a:r>
          </a:p>
          <a:p>
            <a:r>
              <a:rPr lang="es-MX" dirty="0" smtClean="0"/>
              <a:t>Entonces Jacob agregó: “Ahora, tráeme a tus hijos para que los bendiga. </a:t>
            </a:r>
          </a:p>
          <a:p>
            <a:r>
              <a:rPr lang="es-MX" dirty="0" smtClean="0"/>
              <a:t>Tus dos hijos, nacidos antes de que yo viniera a Egipto, me pertenecerán al igual que Rubén y Simeón. </a:t>
            </a:r>
          </a:p>
          <a:p>
            <a:r>
              <a:rPr lang="es-MX" dirty="0" smtClean="0"/>
              <a:t>Pero los niños a quienes engendres después de ellos seguirán siendo tuyos.</a:t>
            </a:r>
            <a:endParaRPr lang="en-US" dirty="0" smtClean="0"/>
          </a:p>
        </p:txBody>
      </p:sp>
    </p:spTree>
    <p:extLst>
      <p:ext uri="{BB962C8B-B14F-4D97-AF65-F5344CB8AC3E}">
        <p14:creationId xmlns:p14="http://schemas.microsoft.com/office/powerpoint/2010/main" xmlns="" val="2611579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Génesis 47: 28 – 50-26 y 1 Melajim 2:1 al 2:12</a:t>
            </a:r>
          </a:p>
          <a:p>
            <a:r>
              <a:rPr lang="es-MX" dirty="0" smtClean="0"/>
              <a:t>Jacob no podía ver, por lo que José acercó a sus hijos lo suficiente como para que su padre pudiera abrazarlos. </a:t>
            </a:r>
          </a:p>
          <a:p>
            <a:r>
              <a:rPr lang="es-MX" dirty="0" smtClean="0"/>
              <a:t>Jacob le dijo a José: "No había pensado que fuera posible ver tu rostro, y ahora Dios me ha dejado ver incluso tu simiente".</a:t>
            </a:r>
            <a:endParaRPr lang="en-US" dirty="0" smtClean="0"/>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Génesis 47: 28 – 50-26 y 1 Melajim 2:1 al 2:12</a:t>
            </a:r>
          </a:p>
          <a:p>
            <a:r>
              <a:rPr lang="es-MX" dirty="0" smtClean="0"/>
              <a:t>José hizo que sus hijos se arrodillaran ante Jacob. </a:t>
            </a:r>
          </a:p>
          <a:p>
            <a:r>
              <a:rPr lang="es-MX" dirty="0" smtClean="0"/>
              <a:t>Efraín estaba a la izquierda de Jacob y Menashé a la derecha de Jacob. </a:t>
            </a:r>
          </a:p>
          <a:p>
            <a:r>
              <a:rPr lang="es-MX" dirty="0" smtClean="0"/>
              <a:t>Luego, Jacob extendió su mano derecha y la colocó sobre la cabeza de Efraín, aunque era el más joven, y su mano izquierda estaba sobre la cabeza de Menashé. </a:t>
            </a:r>
          </a:p>
        </p:txBody>
      </p:sp>
    </p:spTree>
    <p:extLst>
      <p:ext uri="{BB962C8B-B14F-4D97-AF65-F5344CB8AC3E}">
        <p14:creationId xmlns:p14="http://schemas.microsoft.com/office/powerpoint/2010/main" xmlns="" val="2611579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Génesis 47: 28 – 50-26 y 1 Melajim 2:1 al 2:12</a:t>
            </a:r>
          </a:p>
          <a:p>
            <a:r>
              <a:rPr lang="es-MX" dirty="0" smtClean="0"/>
              <a:t>Guió sus manos deliberadamente, porque Menashé fue el primogénito.</a:t>
            </a:r>
          </a:p>
          <a:p>
            <a:r>
              <a:rPr lang="es-MX" dirty="0" smtClean="0"/>
              <a:t>Él dijo: "El Dios ante quien mis padres, Abraham e Isaac, se condujeron, el Dios que ha sido mi pastor para mi existencia hasta este día, el ángel que me libró de todo mal, bendiga a los muchachos para que mi nombre y el nombre de mis padres, </a:t>
            </a:r>
          </a:p>
        </p:txBody>
      </p:sp>
    </p:spTree>
    <p:extLst>
      <p:ext uri="{BB962C8B-B14F-4D97-AF65-F5344CB8AC3E}">
        <p14:creationId xmlns:p14="http://schemas.microsoft.com/office/powerpoint/2010/main" xmlns="" val="2611579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Génesis 47: 28 – 50-26 y 1 Melajim 2:1 al 2:12</a:t>
            </a:r>
          </a:p>
          <a:p>
            <a:r>
              <a:rPr lang="es-MX" dirty="0" smtClean="0"/>
              <a:t>Abraham e Isaac, puede ser llamado en ellos y que se multipliquen como peces en medio de la tierra".</a:t>
            </a:r>
          </a:p>
          <a:p>
            <a:r>
              <a:rPr lang="es-MX" b="1" dirty="0" smtClean="0"/>
              <a:t>Jacob da consejos a sus hijos</a:t>
            </a:r>
            <a:endParaRPr lang="en-US" dirty="0" smtClean="0"/>
          </a:p>
          <a:p>
            <a:r>
              <a:rPr lang="es-MX" dirty="0" smtClean="0"/>
              <a:t>Cuando José vio que su padre colocaba su mano derecha sobre la cabeza de Efraín, la movió a la de Menashé. </a:t>
            </a:r>
          </a:p>
        </p:txBody>
      </p:sp>
    </p:spTree>
    <p:extLst>
      <p:ext uri="{BB962C8B-B14F-4D97-AF65-F5344CB8AC3E}">
        <p14:creationId xmlns:p14="http://schemas.microsoft.com/office/powerpoint/2010/main" xmlns="" val="26115799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Génesis 47: 28 – 50-26 y 1 Melajim 2:1 al 2:12</a:t>
            </a:r>
          </a:p>
          <a:p>
            <a:r>
              <a:rPr lang="es-MX" dirty="0" smtClean="0"/>
              <a:t>Él dijo: "De ninguna manera padre. Este es el primogénito, coloca tu mano derecha sobre su cabeza.</a:t>
            </a:r>
            <a:endParaRPr lang="en-US" dirty="0" smtClean="0"/>
          </a:p>
          <a:p>
            <a:r>
              <a:rPr lang="es-MX" dirty="0" smtClean="0"/>
              <a:t> Jacob se negó. “Lo sé, hijo mío. Él también se convertirá en una tribu. Él también será grandioso, pero su hermano menor será más grande que él y su simiente completará las naciones". </a:t>
            </a:r>
          </a:p>
        </p:txBody>
      </p:sp>
    </p:spTree>
    <p:extLst>
      <p:ext uri="{BB962C8B-B14F-4D97-AF65-F5344CB8AC3E}">
        <p14:creationId xmlns:p14="http://schemas.microsoft.com/office/powerpoint/2010/main" xmlns="" val="26115799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Génesis 47: 28 – 50-26 y 1 Melajim 2:1 al 2:12</a:t>
            </a:r>
          </a:p>
          <a:p>
            <a:r>
              <a:rPr lang="es-MX" dirty="0" smtClean="0"/>
              <a:t>Los bendijo ese día diciendo: "Que Dios los haga como Efraín y Menashé". Puso a Efraín antes que Menashé.</a:t>
            </a:r>
          </a:p>
          <a:p>
            <a:r>
              <a:rPr lang="es-MX" dirty="0" smtClean="0"/>
              <a:t>Más tarde, Jacob reunió a sus hijos. “Deseo decirte lo que te sucederá después de días. </a:t>
            </a:r>
          </a:p>
          <a:p>
            <a:r>
              <a:rPr lang="es-MX" dirty="0" smtClean="0"/>
              <a:t>Escucha: </a:t>
            </a:r>
            <a:r>
              <a:rPr lang="es-MX" b="1" dirty="0" smtClean="0"/>
              <a:t>Rubén</a:t>
            </a:r>
            <a:r>
              <a:rPr lang="es-MX" dirty="0" smtClean="0"/>
              <a:t>, eres mi primogénito, mi fuerza y ​​la primera de mis adquisiciones, privilegiado en rango y poder. </a:t>
            </a:r>
          </a:p>
        </p:txBody>
      </p:sp>
    </p:spTree>
    <p:extLst>
      <p:ext uri="{BB962C8B-B14F-4D97-AF65-F5344CB8AC3E}">
        <p14:creationId xmlns:p14="http://schemas.microsoft.com/office/powerpoint/2010/main" xmlns="" val="2611579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Génesis 47: 28 – 50-26 y 1 Melajim 2:1 al 2:12</a:t>
            </a:r>
          </a:p>
          <a:p>
            <a:r>
              <a:rPr lang="es-MX" dirty="0" smtClean="0"/>
              <a:t>Pero la inestabilidad como el agua en ti no te permite este privilegio, porque has montado el catre de tu padre y lo has profanado.</a:t>
            </a:r>
            <a:endParaRPr lang="en-US" dirty="0" smtClean="0"/>
          </a:p>
          <a:p>
            <a:r>
              <a:rPr lang="es-MX" dirty="0" smtClean="0"/>
              <a:t>“</a:t>
            </a:r>
            <a:r>
              <a:rPr lang="es-MX" b="1" dirty="0" smtClean="0"/>
              <a:t>Shimeón y Levi </a:t>
            </a:r>
            <a:r>
              <a:rPr lang="es-MX" dirty="0" smtClean="0"/>
              <a:t>son hermanos, pero los instrumentos de violencia son los medios para obtener ganancias. </a:t>
            </a:r>
          </a:p>
          <a:p>
            <a:r>
              <a:rPr lang="es-MX" dirty="0" smtClean="0"/>
              <a:t>Mi voluntad no debe entrar en su consejo. </a:t>
            </a:r>
          </a:p>
        </p:txBody>
      </p:sp>
    </p:spTree>
    <p:extLst>
      <p:ext uri="{BB962C8B-B14F-4D97-AF65-F5344CB8AC3E}">
        <p14:creationId xmlns:p14="http://schemas.microsoft.com/office/powerpoint/2010/main" xmlns="" val="2611579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Génesis 47: 28 – 50-26 y 1 Melajim 2:1 al 2:12</a:t>
            </a:r>
          </a:p>
          <a:p>
            <a:r>
              <a:rPr lang="es-MX" dirty="0" smtClean="0"/>
              <a:t>Una maldición por lo tanto sobre su ira, porque es demasiado cruel. Los dividiré en Jacob y los dispersaré en Israel".</a:t>
            </a:r>
            <a:endParaRPr lang="en-US" dirty="0" smtClean="0"/>
          </a:p>
          <a:p>
            <a:r>
              <a:rPr lang="es-MX" dirty="0" smtClean="0"/>
              <a:t>“</a:t>
            </a:r>
            <a:r>
              <a:rPr lang="es-MX" b="1" dirty="0" smtClean="0"/>
              <a:t>Judá</a:t>
            </a:r>
            <a:r>
              <a:rPr lang="es-MX" dirty="0" smtClean="0"/>
              <a:t>, tú eres el indicado; a ti harán tus hermanos homenaje. </a:t>
            </a:r>
          </a:p>
          <a:p>
            <a:r>
              <a:rPr lang="es-MX" dirty="0" smtClean="0"/>
              <a:t>Judá es como un león. </a:t>
            </a:r>
          </a:p>
        </p:txBody>
      </p:sp>
    </p:spTree>
    <p:extLst>
      <p:ext uri="{BB962C8B-B14F-4D97-AF65-F5344CB8AC3E}">
        <p14:creationId xmlns:p14="http://schemas.microsoft.com/office/powerpoint/2010/main" xmlns="" val="2611579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Génesis 47: 28 – 50-26 y 1 Melajim 2:1 al 2:12</a:t>
            </a:r>
          </a:p>
          <a:p>
            <a:r>
              <a:rPr lang="es-MX" dirty="0" smtClean="0"/>
              <a:t>El cetro no se apartará de Judá ni la ley que inscribe el lápiz entre sus pies, hasta que venga su brote, aparentemente el último y más débil. </a:t>
            </a:r>
          </a:p>
          <a:p>
            <a:r>
              <a:rPr lang="es-MX" dirty="0" smtClean="0"/>
              <a:t>Entonces será para él, el de la fuerza masculina, que las naciones, embotadas por la edad, caerán.</a:t>
            </a:r>
            <a:endParaRPr lang="en-US" dirty="0" smtClean="0"/>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Génesis 47: 28 – 50-26 y 1 Melajim 2:1 al 2:12</a:t>
            </a:r>
          </a:p>
          <a:p>
            <a:r>
              <a:rPr lang="es-MX" dirty="0" smtClean="0"/>
              <a:t>“</a:t>
            </a:r>
            <a:r>
              <a:rPr lang="es-MX" b="1" dirty="0" smtClean="0"/>
              <a:t>Zebulún</a:t>
            </a:r>
            <a:r>
              <a:rPr lang="es-MX" dirty="0" smtClean="0"/>
              <a:t> morará en una bahía de mares. </a:t>
            </a:r>
          </a:p>
          <a:p>
            <a:r>
              <a:rPr lang="es-MX" dirty="0" smtClean="0"/>
              <a:t>Se convertirá en un puerto para barcos.</a:t>
            </a:r>
            <a:endParaRPr lang="en-US" dirty="0" smtClean="0"/>
          </a:p>
          <a:p>
            <a:r>
              <a:rPr lang="es-MX" dirty="0" smtClean="0"/>
              <a:t> </a:t>
            </a:r>
            <a:endParaRPr lang="en-US" dirty="0" smtClean="0"/>
          </a:p>
          <a:p>
            <a:r>
              <a:rPr lang="es-MX" dirty="0" smtClean="0"/>
              <a:t>“</a:t>
            </a:r>
            <a:r>
              <a:rPr lang="es-MX" b="1" dirty="0" smtClean="0"/>
              <a:t>Yisakar</a:t>
            </a:r>
            <a:r>
              <a:rPr lang="es-MX" dirty="0" smtClean="0"/>
              <a:t>, una bestia ágil de carga, descansa entre las filas de los recipientes domésticos. Él ha dado para rendir homenaje al labrador del suelo”.</a:t>
            </a:r>
            <a:endParaRPr lang="en-US" dirty="0" smtClean="0"/>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Génesis 47: 28 – 50-26 y 1 Melajim 2:1 al 2:12</a:t>
            </a:r>
          </a:p>
          <a:p>
            <a:r>
              <a:rPr lang="es-MX" dirty="0" smtClean="0"/>
              <a:t>“</a:t>
            </a:r>
            <a:r>
              <a:rPr lang="es-MX" b="1" dirty="0" smtClean="0"/>
              <a:t>Dan</a:t>
            </a:r>
            <a:r>
              <a:rPr lang="es-MX" dirty="0" smtClean="0"/>
              <a:t> defenderá los derechos de su pueblo como solo una de las tribus de Israel puede hacerlo. </a:t>
            </a:r>
          </a:p>
          <a:p>
            <a:r>
              <a:rPr lang="es-MX" dirty="0" smtClean="0"/>
              <a:t>Dan se convertirá en una serpiente en la carretera, que muerde el talón del cargador para que el jinete se caiga hacia atrás".</a:t>
            </a:r>
            <a:endParaRPr lang="en-US" dirty="0" smtClean="0"/>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Génesis 47: 28 – 50-26 y 1 Melajim 2:1 al 2:12</a:t>
            </a:r>
          </a:p>
          <a:p>
            <a:r>
              <a:rPr lang="es-MX" dirty="0" smtClean="0"/>
              <a:t>“</a:t>
            </a:r>
            <a:r>
              <a:rPr lang="es-MX" b="1" dirty="0" smtClean="0"/>
              <a:t>Gad</a:t>
            </a:r>
            <a:r>
              <a:rPr lang="es-MX" dirty="0" smtClean="0"/>
              <a:t>, muchas tropas entrarán en él como una cuña, pero él conducirá como una cuña en su talón. </a:t>
            </a:r>
          </a:p>
          <a:p>
            <a:r>
              <a:rPr lang="es-MX" dirty="0" smtClean="0"/>
              <a:t>A través de </a:t>
            </a:r>
            <a:r>
              <a:rPr lang="es-MX" b="1" dirty="0" smtClean="0"/>
              <a:t>Asher</a:t>
            </a:r>
            <a:r>
              <a:rPr lang="es-MX" dirty="0" smtClean="0"/>
              <a:t> su comida se enriquecerá y producirá delicias reales.</a:t>
            </a:r>
            <a:endParaRPr lang="en-US" dirty="0" smtClean="0"/>
          </a:p>
          <a:p>
            <a:r>
              <a:rPr lang="es-MX" dirty="0" smtClean="0"/>
              <a:t> "</a:t>
            </a:r>
            <a:r>
              <a:rPr lang="es-MX" b="1" dirty="0" smtClean="0"/>
              <a:t>Neftalí</a:t>
            </a:r>
            <a:r>
              <a:rPr lang="es-MX" dirty="0" smtClean="0"/>
              <a:t>, un mensajero parecido a una gacela, pronuncia discursos elocuentes".</a:t>
            </a:r>
            <a:endParaRPr lang="en-US" dirty="0" smtClean="0"/>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Génesis 47: 28 – 50-26 y 1 Melajim 2:1 al 2:12</a:t>
            </a:r>
          </a:p>
          <a:p>
            <a:r>
              <a:rPr lang="es-MX" dirty="0" smtClean="0"/>
              <a:t>“</a:t>
            </a:r>
            <a:r>
              <a:rPr lang="es-MX" b="1" dirty="0" smtClean="0"/>
              <a:t>José</a:t>
            </a:r>
            <a:r>
              <a:rPr lang="es-MX" dirty="0" smtClean="0"/>
              <a:t> era un hijo noble y sobresaliente. Cuando acumularon un amargo abuso sobre él, él permaneció sereno, ya bendecido por Dios. </a:t>
            </a:r>
          </a:p>
          <a:p>
            <a:r>
              <a:rPr lang="es-MX" dirty="0" smtClean="0"/>
              <a:t>Permanecerás con el Todo-Suficiente que continuará bendiciéndote”.</a:t>
            </a:r>
            <a:endParaRPr lang="en-US" dirty="0" smtClean="0"/>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Génesis 47: 28 – 50-26 y 1 Melajim 2:1 al 2:12</a:t>
            </a:r>
          </a:p>
          <a:p>
            <a:r>
              <a:rPr lang="es-MX" dirty="0" smtClean="0"/>
              <a:t>“</a:t>
            </a:r>
            <a:r>
              <a:rPr lang="es-MX" b="1" dirty="0" smtClean="0"/>
              <a:t>Benjamín</a:t>
            </a:r>
            <a:r>
              <a:rPr lang="es-MX" dirty="0" smtClean="0"/>
              <a:t> hará pedazos al lobo. </a:t>
            </a:r>
          </a:p>
          <a:p>
            <a:r>
              <a:rPr lang="es-MX" dirty="0" smtClean="0"/>
              <a:t>Comerá una porción por la mañana, pero por la tarde la dividirá como botín”.</a:t>
            </a:r>
            <a:endParaRPr lang="en-US" dirty="0" smtClean="0"/>
          </a:p>
          <a:p>
            <a:r>
              <a:rPr lang="es-MX" dirty="0" smtClean="0"/>
              <a:t>Estas son las 12 tribus de Israel. </a:t>
            </a:r>
          </a:p>
          <a:p>
            <a:r>
              <a:rPr lang="es-MX" dirty="0" smtClean="0"/>
              <a:t>Después de bendecirlos, Jacob les ordenó enterrarlo en la Cueva de Majpelá en la tierra de Canaán, donde fueron enterrados Abraham y Sara, Isaac y Rebeca y Lea. </a:t>
            </a:r>
          </a:p>
        </p:txBody>
      </p:sp>
    </p:spTree>
    <p:extLst>
      <p:ext uri="{BB962C8B-B14F-4D97-AF65-F5344CB8AC3E}">
        <p14:creationId xmlns:p14="http://schemas.microsoft.com/office/powerpoint/2010/main" xmlns="" val="26115799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Génesis 47: 28 – 50-26 y 1 Melajim 2:1 al 2:12</a:t>
            </a:r>
          </a:p>
          <a:p>
            <a:r>
              <a:rPr lang="es-MX" dirty="0" smtClean="0"/>
              <a:t>Jacob muere y se reúne con su pueblo.</a:t>
            </a:r>
          </a:p>
          <a:p>
            <a:r>
              <a:rPr lang="es-MX" dirty="0" smtClean="0"/>
              <a:t>José ordenó a sus sirvientes y médicos que embalsamaran a su padre. </a:t>
            </a:r>
          </a:p>
          <a:p>
            <a:r>
              <a:rPr lang="es-MX" dirty="0" smtClean="0"/>
              <a:t>Tomó 40 días para embalsamar. Los egipcios lloraron durante 70 días. </a:t>
            </a:r>
          </a:p>
          <a:p>
            <a:r>
              <a:rPr lang="es-MX" dirty="0" smtClean="0"/>
              <a:t>Luego, con el permiso del faraón, José fue con todos sus sirvientes y ancianos a enterrar a su padre. </a:t>
            </a:r>
          </a:p>
        </p:txBody>
      </p:sp>
    </p:spTree>
    <p:extLst>
      <p:ext uri="{BB962C8B-B14F-4D97-AF65-F5344CB8AC3E}">
        <p14:creationId xmlns:p14="http://schemas.microsoft.com/office/powerpoint/2010/main" xmlns="" val="26115799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Génesis 47: 28 – 50-26 y 1 Melajim 2:1 al 2:12</a:t>
            </a:r>
          </a:p>
          <a:p>
            <a:r>
              <a:rPr lang="es-MX" dirty="0" smtClean="0"/>
              <a:t>Cuando llegaron a Goren ha Ata’ad más allá del Jordán, tuvieron un lamento muy grande e impresionante con un período de luto de siete días. </a:t>
            </a:r>
          </a:p>
          <a:p>
            <a:r>
              <a:rPr lang="es-MX" dirty="0" smtClean="0"/>
              <a:t>Entonces los hijos enterraron a Jacob como él lo solicitó.</a:t>
            </a:r>
            <a:endParaRPr lang="en-US" dirty="0" smtClean="0"/>
          </a:p>
          <a:p>
            <a:endParaRPr lang="en-US" dirty="0" smtClean="0"/>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Génesis 47: 28 – 50-26 y 1 Melajim 2:1 al 2:12</a:t>
            </a:r>
          </a:p>
          <a:p>
            <a:r>
              <a:rPr lang="es-MX" dirty="0" smtClean="0"/>
              <a:t>Con Jacob enterrado, a los hermanos les preocupaba que José pudiera guardar rencor contra ellos y castigarlos por el mal hecho antes. </a:t>
            </a:r>
          </a:p>
          <a:p>
            <a:r>
              <a:rPr lang="es-MX" dirty="0" smtClean="0"/>
              <a:t>Entonces le dijeron a José: "Nuestro padre dijo que perdonaras los crímenes de tus hermanos".</a:t>
            </a:r>
            <a:endParaRPr lang="en-US" dirty="0" smtClean="0"/>
          </a:p>
        </p:txBody>
      </p:sp>
    </p:spTree>
    <p:extLst>
      <p:ext uri="{BB962C8B-B14F-4D97-AF65-F5344CB8AC3E}">
        <p14:creationId xmlns:p14="http://schemas.microsoft.com/office/powerpoint/2010/main" xmlns="" val="26115799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Génesis 47: 28 – 50-26 y 1 Melajim 2:1 al 2:12</a:t>
            </a:r>
          </a:p>
          <a:p>
            <a:r>
              <a:rPr lang="es-MX" dirty="0" smtClean="0"/>
              <a:t>Los hermanos se inclinaron y dijeron: "Aquí estamos tus esclavos".</a:t>
            </a:r>
            <a:endParaRPr lang="en-US" dirty="0" smtClean="0"/>
          </a:p>
          <a:p>
            <a:r>
              <a:rPr lang="es-MX" dirty="0" smtClean="0"/>
              <a:t>Pero José les dijo: “No tengan miedo. Porque estoy yo en el lugar de Dios? Incluso si quisisteis hacer el mal, Dios lo hizo para bien, para lograr lo que está actualmente, para mantener viva a una nación numerosa. </a:t>
            </a:r>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Génesis 47: 28 – 50-26 y 1 Melajim 2:1 al 2:12</a:t>
            </a:r>
          </a:p>
          <a:p>
            <a:r>
              <a:rPr lang="es-MX" dirty="0" smtClean="0"/>
              <a:t>Y ahora, no tengas miedo. </a:t>
            </a:r>
          </a:p>
          <a:p>
            <a:r>
              <a:rPr lang="es-MX" dirty="0" smtClean="0"/>
              <a:t>Te proveeré a ti y a tus hijos”. </a:t>
            </a:r>
          </a:p>
          <a:p>
            <a:r>
              <a:rPr lang="es-MX" dirty="0" smtClean="0"/>
              <a:t>Los consoló y les habló a sus corazones.</a:t>
            </a:r>
            <a:endParaRPr lang="en-US" dirty="0" smtClean="0"/>
          </a:p>
          <a:p>
            <a:r>
              <a:rPr lang="es-MX" dirty="0" smtClean="0"/>
              <a:t>Luego, José vivió en Egipto con sus hermanos y vio la tercera generación de Efraín y Menashé. </a:t>
            </a:r>
          </a:p>
        </p:txBody>
      </p:sp>
    </p:spTree>
    <p:extLst>
      <p:ext uri="{BB962C8B-B14F-4D97-AF65-F5344CB8AC3E}">
        <p14:creationId xmlns:p14="http://schemas.microsoft.com/office/powerpoint/2010/main" xmlns="" val="26115799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Génesis 47: 28 – 50-26 y 1 Melajim 2:1 al 2:12</a:t>
            </a:r>
          </a:p>
          <a:p>
            <a:r>
              <a:rPr lang="es-MX" dirty="0" smtClean="0"/>
              <a:t>José dijo a sus hermanos: "Me estoy muriendo. </a:t>
            </a:r>
          </a:p>
          <a:p>
            <a:r>
              <a:rPr lang="es-MX" dirty="0" smtClean="0"/>
              <a:t>Y Dios seguramente te recordará de nuevo algún día y te llevará de esta tierra a la tierra que Dios juró a Abraham, Isaac y Jacob".</a:t>
            </a:r>
            <a:endParaRPr lang="en-US" dirty="0" smtClean="0"/>
          </a:p>
          <a:p>
            <a:r>
              <a:rPr lang="es-MX" dirty="0" smtClean="0"/>
              <a:t>Entonces José hizo que los hermanos juraran:</a:t>
            </a: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Génesis 47: 28 – 50-26 y 1 Melajim 2:1 al 2:12</a:t>
            </a:r>
          </a:p>
          <a:p>
            <a:r>
              <a:rPr lang="es-MX" dirty="0" smtClean="0"/>
              <a:t>"Si Dios te recuerda de nuevo algún día, entonces sacarás mis huesos de este lugar". </a:t>
            </a:r>
          </a:p>
          <a:p>
            <a:r>
              <a:rPr lang="es-MX" dirty="0" smtClean="0"/>
              <a:t>José murió a los ciento diez años y lo embalsamaron. </a:t>
            </a:r>
          </a:p>
          <a:p>
            <a:r>
              <a:rPr lang="es-MX" dirty="0" smtClean="0"/>
              <a:t>Luego lo colocaron en un ataúd en Egipto de acuerdo con su deseo.</a:t>
            </a:r>
            <a:endParaRPr lang="en-US" dirty="0" smtClean="0"/>
          </a:p>
          <a:p>
            <a:endParaRPr lang="en-US" dirty="0" smtClean="0"/>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b="1" dirty="0" smtClean="0">
                <a:solidFill>
                  <a:srgbClr val="FF0000"/>
                </a:solidFill>
              </a:rPr>
              <a:t>Que es un Ángel?</a:t>
            </a:r>
            <a:endParaRPr lang="es-CO" b="1" dirty="0" smtClean="0">
              <a:solidFill>
                <a:srgbClr val="FF0000"/>
              </a:solidFill>
            </a:endParaRPr>
          </a:p>
          <a:p>
            <a:pPr>
              <a:buNone/>
            </a:pPr>
            <a:r>
              <a:rPr lang="es-ES" sz="2000" b="1" dirty="0" smtClean="0"/>
              <a:t>Comentarios de </a:t>
            </a:r>
            <a:r>
              <a:rPr lang="es-ES" sz="2000" b="1" dirty="0" smtClean="0"/>
              <a:t>Lisa Gelber</a:t>
            </a:r>
            <a:endParaRPr lang="es-ES" sz="2000" b="1" dirty="0" smtClean="0"/>
          </a:p>
          <a:p>
            <a:pPr>
              <a:buNone/>
            </a:pPr>
            <a:r>
              <a:rPr lang="es-ES" dirty="0" smtClean="0"/>
              <a:t>“¿Qué es un ángel? </a:t>
            </a:r>
            <a:endParaRPr lang="es-ES" dirty="0" smtClean="0"/>
          </a:p>
          <a:p>
            <a:pPr>
              <a:buNone/>
            </a:pPr>
            <a:r>
              <a:rPr lang="es-ES" dirty="0" smtClean="0"/>
              <a:t>Es </a:t>
            </a:r>
            <a:r>
              <a:rPr lang="es-ES" dirty="0" smtClean="0"/>
              <a:t>una estrella que baja del cielo por la noche para echar un vistazo por la ventana... para asegurarse de que estás durmiendo y darte un pequeño beso en la cabeza”.</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lgn="ctr">
              <a:buNone/>
            </a:pPr>
            <a:r>
              <a:rPr lang="es-ES" sz="1800" b="1" dirty="0" smtClean="0"/>
              <a:t>¿</a:t>
            </a:r>
            <a:r>
              <a:rPr lang="es-ES" sz="1800" b="1" dirty="0" smtClean="0"/>
              <a:t>Qué es un ángel? </a:t>
            </a:r>
            <a:endParaRPr lang="es-ES" sz="1800" b="1" dirty="0" smtClean="0"/>
          </a:p>
          <a:p>
            <a:pPr>
              <a:buNone/>
            </a:pPr>
            <a:r>
              <a:rPr lang="es-ES" dirty="0" smtClean="0"/>
              <a:t>La oración tradicional antes de dormir es el </a:t>
            </a:r>
            <a:r>
              <a:rPr lang="es-ES" b="1" i="1" dirty="0" smtClean="0"/>
              <a:t>K'riat </a:t>
            </a:r>
            <a:r>
              <a:rPr lang="es-ES" b="1" i="1" dirty="0" smtClean="0"/>
              <a:t>Shemá </a:t>
            </a:r>
            <a:r>
              <a:rPr lang="es-ES" b="1" i="1" dirty="0" smtClean="0"/>
              <a:t>al </a:t>
            </a:r>
            <a:r>
              <a:rPr lang="es-ES" b="1" i="1" dirty="0" smtClean="0"/>
              <a:t>Ha-mitáh</a:t>
            </a:r>
            <a:r>
              <a:rPr lang="es-ES" dirty="0" smtClean="0"/>
              <a:t>, o </a:t>
            </a:r>
            <a:r>
              <a:rPr lang="es-ES" dirty="0" smtClean="0"/>
              <a:t>Shemá </a:t>
            </a:r>
            <a:r>
              <a:rPr lang="es-ES" dirty="0" smtClean="0"/>
              <a:t>de la hora de dormir, que es similar a la oración del Shemá Israel que se recita en las sinagogas. </a:t>
            </a:r>
            <a:endParaRPr lang="es-ES" dirty="0" smtClean="0"/>
          </a:p>
          <a:p>
            <a:pPr>
              <a:buNone/>
            </a:pPr>
            <a:r>
              <a:rPr lang="es-ES" dirty="0" smtClean="0"/>
              <a:t>Otras </a:t>
            </a:r>
            <a:r>
              <a:rPr lang="es-ES" dirty="0" smtClean="0"/>
              <a:t>oraciones que se pueden recitar incluyen el Salmo 91 y el Salmo 3.</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lgn="ctr">
              <a:buNone/>
            </a:pPr>
            <a:r>
              <a:rPr lang="es-ES" sz="1800" b="1" dirty="0" smtClean="0"/>
              <a:t>¿</a:t>
            </a:r>
            <a:r>
              <a:rPr lang="es-ES" sz="1800" b="1" dirty="0" smtClean="0"/>
              <a:t>Qué es un ángel? </a:t>
            </a:r>
            <a:endParaRPr lang="es-ES" sz="1800" b="1" dirty="0" smtClean="0"/>
          </a:p>
          <a:p>
            <a:pPr>
              <a:buNone/>
            </a:pPr>
            <a:r>
              <a:rPr lang="es-ES" dirty="0" smtClean="0"/>
              <a:t>Esta es una de las muchas reflexiones de mi hija de casi cinco años desde que agregamos la bendición de protección de lo Divino a nuestro </a:t>
            </a:r>
            <a:r>
              <a:rPr lang="es-ES" b="1" i="1" dirty="0" smtClean="0"/>
              <a:t>tekes laila </a:t>
            </a:r>
            <a:r>
              <a:rPr lang="es-ES" dirty="0" smtClean="0"/>
              <a:t>(</a:t>
            </a:r>
            <a:r>
              <a:rPr lang="es-ES" dirty="0" smtClean="0"/>
              <a:t>ritual o ceremonia </a:t>
            </a:r>
            <a:r>
              <a:rPr lang="es-ES" dirty="0" smtClean="0"/>
              <a:t>para dormir) después de nuestra recitación del Shemá todas las noches</a:t>
            </a:r>
            <a:r>
              <a:rPr lang="es-ES" dirty="0" smtClean="0"/>
              <a:t>.</a:t>
            </a:r>
          </a:p>
          <a:p>
            <a:pPr>
              <a:buNone/>
            </a:pPr>
            <a:r>
              <a:rPr lang="es-ES" dirty="0" smtClean="0"/>
              <a:t>Usamos </a:t>
            </a:r>
            <a:r>
              <a:rPr lang="es-ES" dirty="0" smtClean="0"/>
              <a:t>la melodía y el texto de Debbie Friedman (z” l):</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lgn="ctr">
              <a:buNone/>
            </a:pPr>
            <a:r>
              <a:rPr lang="es-ES" sz="1800" b="1" dirty="0" smtClean="0"/>
              <a:t>¿</a:t>
            </a:r>
            <a:r>
              <a:rPr lang="es-ES" sz="1800" b="1" dirty="0" smtClean="0"/>
              <a:t>Qué es un ángel? </a:t>
            </a:r>
            <a:endParaRPr lang="es-ES" sz="1800" b="1" dirty="0" smtClean="0"/>
          </a:p>
          <a:p>
            <a:pPr>
              <a:buNone/>
            </a:pPr>
            <a:endParaRPr lang="es-ES" dirty="0" smtClean="0"/>
          </a:p>
          <a:p>
            <a:pPr>
              <a:buNone/>
            </a:pPr>
            <a:r>
              <a:rPr lang="es-ES" dirty="0" smtClean="0"/>
              <a:t>.</a:t>
            </a:r>
            <a:endParaRPr lang="es-ES" dirty="0" smtClean="0"/>
          </a:p>
        </p:txBody>
      </p:sp>
      <p:graphicFrame>
        <p:nvGraphicFramePr>
          <p:cNvPr id="5" name="Table 4"/>
          <p:cNvGraphicFramePr>
            <a:graphicFrameLocks noGrp="1"/>
          </p:cNvGraphicFramePr>
          <p:nvPr/>
        </p:nvGraphicFramePr>
        <p:xfrm>
          <a:off x="1524000" y="2106592"/>
          <a:ext cx="4761054" cy="4267200"/>
        </p:xfrm>
        <a:graphic>
          <a:graphicData uri="http://schemas.openxmlformats.org/drawingml/2006/table">
            <a:tbl>
              <a:tblPr firstRow="1" bandRow="1">
                <a:tableStyleId>{5C22544A-7EE6-4342-B048-85BDC9FD1C3A}</a:tableStyleId>
              </a:tblPr>
              <a:tblGrid>
                <a:gridCol w="2380527"/>
                <a:gridCol w="2380527"/>
              </a:tblGrid>
              <a:tr h="3321935">
                <a:tc>
                  <a:txBody>
                    <a:bodyPr/>
                    <a:lstStyle/>
                    <a:p>
                      <a:pPr>
                        <a:buNone/>
                      </a:pPr>
                      <a:r>
                        <a:rPr lang="es-ES" sz="2600" dirty="0" smtClean="0"/>
                        <a:t>Miyeminí Mikha’el, </a:t>
                      </a:r>
                    </a:p>
                    <a:p>
                      <a:pPr>
                        <a:buNone/>
                      </a:pPr>
                      <a:r>
                        <a:rPr lang="es-ES" sz="2600" dirty="0" smtClean="0"/>
                        <a:t>umismolí Gavriel,</a:t>
                      </a:r>
                    </a:p>
                    <a:p>
                      <a:pPr>
                        <a:buNone/>
                      </a:pPr>
                      <a:r>
                        <a:rPr lang="es-ES" sz="2600" dirty="0" smtClean="0"/>
                        <a:t>u- milifanaí Uri’el, </a:t>
                      </a:r>
                    </a:p>
                    <a:p>
                      <a:pPr>
                        <a:buNone/>
                      </a:pPr>
                      <a:r>
                        <a:rPr lang="es-ES" sz="2600" dirty="0" smtClean="0"/>
                        <a:t>u- mi’ahoraí Refa’el,</a:t>
                      </a:r>
                    </a:p>
                    <a:p>
                      <a:pPr>
                        <a:buNone/>
                      </a:pPr>
                      <a:r>
                        <a:rPr lang="es-ES" sz="2600" dirty="0" smtClean="0"/>
                        <a:t>ve’al roshí Shekhináh.</a:t>
                      </a:r>
                    </a:p>
                    <a:p>
                      <a:endParaRPr lang="es-CO" dirty="0"/>
                    </a:p>
                  </a:txBody>
                  <a:tcPr/>
                </a:tc>
                <a:tc>
                  <a:txBody>
                    <a:bodyPr/>
                    <a:lstStyle/>
                    <a:p>
                      <a:r>
                        <a:rPr lang="es-ES" sz="2000" dirty="0" smtClean="0"/>
                        <a:t>Que el ángel Miguel esté a mi derecha, </a:t>
                      </a:r>
                    </a:p>
                    <a:p>
                      <a:r>
                        <a:rPr lang="es-ES" sz="2000" dirty="0" smtClean="0"/>
                        <a:t>y a mi izquierda, el ángel Gabriel.</a:t>
                      </a:r>
                    </a:p>
                    <a:p>
                      <a:r>
                        <a:rPr lang="es-ES" sz="2000" dirty="0" smtClean="0"/>
                        <a:t>Delante de mí, Uriel, </a:t>
                      </a:r>
                    </a:p>
                    <a:p>
                      <a:r>
                        <a:rPr lang="es-ES" sz="2000" dirty="0" smtClean="0"/>
                        <a:t>y detrás de mí, Rafael.</a:t>
                      </a:r>
                    </a:p>
                    <a:p>
                      <a:r>
                        <a:rPr lang="es-ES" sz="2000" dirty="0" smtClean="0"/>
                        <a:t>Y sobre mi cabeza, la presencia Divina de </a:t>
                      </a:r>
                      <a:r>
                        <a:rPr lang="es-ES" sz="2000" dirty="0" err="1" smtClean="0"/>
                        <a:t>Shekhinah</a:t>
                      </a:r>
                      <a:endParaRPr lang="es-CO" sz="2000" dirty="0"/>
                    </a:p>
                  </a:txBody>
                  <a:tcPr/>
                </a:tc>
              </a:tr>
            </a:tbl>
          </a:graphicData>
        </a:graphic>
      </p:graphicFrame>
    </p:spTree>
    <p:extLst>
      <p:ext uri="{BB962C8B-B14F-4D97-AF65-F5344CB8AC3E}">
        <p14:creationId xmlns:p14="http://schemas.microsoft.com/office/powerpoint/2010/main" xmlns="" val="26115799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lgn="ctr">
              <a:buNone/>
            </a:pPr>
            <a:r>
              <a:rPr lang="es-ES" sz="1800" b="1" dirty="0" smtClean="0"/>
              <a:t>¿</a:t>
            </a:r>
            <a:r>
              <a:rPr lang="es-ES" sz="1800" b="1" dirty="0" smtClean="0"/>
              <a:t>Qué es un ángel? </a:t>
            </a:r>
            <a:endParaRPr lang="es-ES" sz="1800" b="1" dirty="0" smtClean="0"/>
          </a:p>
          <a:p>
            <a:pPr>
              <a:buNone/>
            </a:pPr>
            <a:r>
              <a:rPr lang="es-ES" dirty="0" smtClean="0"/>
              <a:t>Desde el principio, agregué algunos movimientos de manos para ayudar a mi hija a aprender las diferentes direcciones. </a:t>
            </a:r>
            <a:endParaRPr lang="es-ES" dirty="0" smtClean="0"/>
          </a:p>
          <a:p>
            <a:pPr>
              <a:buNone/>
            </a:pPr>
            <a:r>
              <a:rPr lang="es-ES" dirty="0" smtClean="0"/>
              <a:t>Siempre </a:t>
            </a:r>
            <a:r>
              <a:rPr lang="es-ES" dirty="0" smtClean="0"/>
              <a:t>dispuesta a decir lo que siente en su corazón y en su mente, movíamos una mano hacia la derecha y ella exclamaba: “¡Eso es un ángel!”.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lgn="ctr">
              <a:buNone/>
            </a:pPr>
            <a:r>
              <a:rPr lang="es-ES" sz="1800" b="1" dirty="0" smtClean="0"/>
              <a:t>¿</a:t>
            </a:r>
            <a:r>
              <a:rPr lang="es-ES" sz="1800" b="1" dirty="0" smtClean="0"/>
              <a:t>Qué es un ángel? </a:t>
            </a:r>
            <a:endParaRPr lang="es-ES" sz="1800" b="1" dirty="0" smtClean="0"/>
          </a:p>
          <a:p>
            <a:pPr>
              <a:buNone/>
            </a:pPr>
            <a:r>
              <a:rPr lang="es-ES" dirty="0" smtClean="0"/>
              <a:t>Movíamos </a:t>
            </a:r>
            <a:r>
              <a:rPr lang="es-ES" dirty="0" smtClean="0"/>
              <a:t>la siguiente mano hacia la izquierda y ella gritaba: “¡Eso es un ángel!” y así sucesivamente. </a:t>
            </a:r>
            <a:endParaRPr lang="es-ES" dirty="0" smtClean="0"/>
          </a:p>
          <a:p>
            <a:pPr>
              <a:buNone/>
            </a:pPr>
            <a:r>
              <a:rPr lang="es-ES" dirty="0" smtClean="0"/>
              <a:t>Si </a:t>
            </a:r>
            <a:r>
              <a:rPr lang="es-ES" dirty="0" smtClean="0"/>
              <a:t>bien la práctica de derecha, izquierda, adelante y atrás fue importante, fue el movimiento de nuestras manos entrelazadas sobre su cabeza lo que causó la mayor impresión.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lgn="ctr">
              <a:buNone/>
            </a:pPr>
            <a:r>
              <a:rPr lang="es-ES" sz="1800" b="1" dirty="0" smtClean="0"/>
              <a:t>¿</a:t>
            </a:r>
            <a:r>
              <a:rPr lang="es-ES" sz="1800" b="1" dirty="0" smtClean="0"/>
              <a:t>Qué es un ángel? </a:t>
            </a:r>
            <a:endParaRPr lang="es-ES" sz="1800" b="1" dirty="0" smtClean="0"/>
          </a:p>
          <a:p>
            <a:pPr>
              <a:buNone/>
            </a:pPr>
            <a:r>
              <a:rPr lang="es-ES" sz="3100" dirty="0" smtClean="0"/>
              <a:t>Le </a:t>
            </a:r>
            <a:r>
              <a:rPr lang="es-ES" sz="3100" dirty="0" smtClean="0"/>
              <a:t>encantaba “difundir el amor”, por así decirlo, en la cabecera de su cama, donde ya estaban arropados muchos de sus animales de peluche</a:t>
            </a:r>
            <a:r>
              <a:rPr lang="es-ES" sz="3100" dirty="0" smtClean="0"/>
              <a:t>.</a:t>
            </a:r>
          </a:p>
          <a:p>
            <a:pPr>
              <a:buNone/>
            </a:pPr>
            <a:r>
              <a:rPr lang="es-ES" sz="3100" dirty="0" smtClean="0"/>
              <a:t>Incluso un niño pequeño puede apreciar la práctica intencional del cuerpo. Esto me recuerda cada noche el poder del cuerpo para expresar bendiciones con tanta fuerza como la palabra. </a:t>
            </a:r>
            <a:endParaRPr lang="es-ES" sz="3100" dirty="0" smtClean="0"/>
          </a:p>
        </p:txBody>
      </p:sp>
    </p:spTree>
    <p:extLst>
      <p:ext uri="{BB962C8B-B14F-4D97-AF65-F5344CB8AC3E}">
        <p14:creationId xmlns:p14="http://schemas.microsoft.com/office/powerpoint/2010/main" xmlns="" val="26115799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lgn="ctr">
              <a:buNone/>
            </a:pPr>
            <a:r>
              <a:rPr lang="es-ES" sz="1800" b="1" dirty="0" smtClean="0"/>
              <a:t>¿</a:t>
            </a:r>
            <a:r>
              <a:rPr lang="es-ES" sz="1800" b="1" dirty="0" smtClean="0"/>
              <a:t>Qué es un ángel? </a:t>
            </a:r>
            <a:endParaRPr lang="es-ES" sz="1800" b="1" dirty="0" smtClean="0"/>
          </a:p>
          <a:p>
            <a:pPr>
              <a:buNone/>
            </a:pPr>
            <a:r>
              <a:rPr lang="es-ES" sz="3600" dirty="0" smtClean="0"/>
              <a:t>Un </a:t>
            </a:r>
            <a:r>
              <a:rPr lang="es-ES" sz="3600" dirty="0" smtClean="0"/>
              <a:t>simple movimiento de manos con breves momentos de canto y oración es suficiente para dar la bienvenida a Dios y crear un espacio sagrado</a:t>
            </a:r>
            <a:r>
              <a:rPr lang="es-ES" sz="3600" dirty="0" smtClean="0"/>
              <a:t>.</a:t>
            </a:r>
          </a:p>
          <a:p>
            <a:pPr>
              <a:buNone/>
            </a:pPr>
            <a:r>
              <a:rPr lang="es-ES" sz="3600" dirty="0" smtClean="0"/>
              <a:t>Esta semana, esa experiencia me hizo pensar en los ángeles. </a:t>
            </a:r>
            <a:endParaRPr lang="es-ES" sz="3600" dirty="0" smtClean="0"/>
          </a:p>
        </p:txBody>
      </p:sp>
    </p:spTree>
    <p:extLst>
      <p:ext uri="{BB962C8B-B14F-4D97-AF65-F5344CB8AC3E}">
        <p14:creationId xmlns:p14="http://schemas.microsoft.com/office/powerpoint/2010/main" xmlns="" val="26115799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lgn="ctr">
              <a:buNone/>
            </a:pPr>
            <a:r>
              <a:rPr lang="es-ES" sz="1800" b="1" dirty="0" smtClean="0"/>
              <a:t>¿</a:t>
            </a:r>
            <a:r>
              <a:rPr lang="es-ES" sz="1800" b="1" dirty="0" smtClean="0"/>
              <a:t>Qué es un ángel? </a:t>
            </a:r>
            <a:endParaRPr lang="es-ES" sz="1800" b="1" dirty="0" smtClean="0"/>
          </a:p>
          <a:p>
            <a:pPr>
              <a:buNone/>
            </a:pPr>
            <a:r>
              <a:rPr lang="es-ES" dirty="0" smtClean="0"/>
              <a:t>En </a:t>
            </a:r>
            <a:r>
              <a:rPr lang="es-ES" dirty="0" smtClean="0"/>
              <a:t>nuestra parashá, </a:t>
            </a:r>
            <a:r>
              <a:rPr lang="es-ES" dirty="0" smtClean="0"/>
              <a:t>Vayehí, </a:t>
            </a:r>
            <a:r>
              <a:rPr lang="es-ES" dirty="0" smtClean="0"/>
              <a:t>la última parte del libro de Bereshit, Jacob bendice a sus nietos (los hijos de José) Efraín (el menor) y Manasés (el mayor) diciendo: “Dios, en cuya presencia anduvieron mis antepasados ​​Abraham e Isaac, Dios que me pastorea desde mi nacimiento hasta este día: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lgn="ctr">
              <a:buNone/>
            </a:pPr>
            <a:r>
              <a:rPr lang="es-ES" sz="1800" b="1" dirty="0" smtClean="0"/>
              <a:t>¿</a:t>
            </a:r>
            <a:r>
              <a:rPr lang="es-ES" sz="1800" b="1" dirty="0" smtClean="0"/>
              <a:t>Qué es un ángel? </a:t>
            </a:r>
            <a:endParaRPr lang="es-ES" sz="1800" b="1" dirty="0" smtClean="0"/>
          </a:p>
          <a:p>
            <a:pPr>
              <a:buNone/>
            </a:pPr>
            <a:r>
              <a:rPr lang="es-ES" dirty="0" smtClean="0"/>
              <a:t>Que </a:t>
            </a:r>
            <a:r>
              <a:rPr lang="es-ES" dirty="0" smtClean="0"/>
              <a:t>el ángel que me redime de todo mal bendiga a los muchachos, y que mi nombre sea declarado en ellos, y el nombre de mis antepasados ​​Abraham e Isaac; y que proliferen en abundancia como los peces en la tierra” </a:t>
            </a:r>
            <a:r>
              <a:rPr lang="es-ES" sz="2400" b="1" dirty="0" smtClean="0"/>
              <a:t>(Gén. 48:15-16).</a:t>
            </a:r>
            <a:endParaRPr lang="es-ES" b="1" dirty="0" smtClean="0"/>
          </a:p>
        </p:txBody>
      </p:sp>
    </p:spTree>
    <p:extLst>
      <p:ext uri="{BB962C8B-B14F-4D97-AF65-F5344CB8AC3E}">
        <p14:creationId xmlns:p14="http://schemas.microsoft.com/office/powerpoint/2010/main" xmlns="" val="26115799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lgn="ctr">
              <a:buNone/>
            </a:pPr>
            <a:r>
              <a:rPr lang="es-ES" sz="1800" b="1" dirty="0" smtClean="0"/>
              <a:t>¿</a:t>
            </a:r>
            <a:r>
              <a:rPr lang="es-ES" sz="1800" b="1" dirty="0" smtClean="0"/>
              <a:t>Qué es un ángel? </a:t>
            </a:r>
            <a:endParaRPr lang="es-ES" sz="1800" b="1" dirty="0" smtClean="0"/>
          </a:p>
          <a:p>
            <a:pPr>
              <a:buNone/>
            </a:pPr>
            <a:r>
              <a:rPr lang="es-ES" dirty="0" smtClean="0"/>
              <a:t>Jacob invoca a un ángel, representante de Dios, para que traiga bendiciones y coloque a los muchachos dentro de un linaje establecido, que se extienda hacia el futuro. </a:t>
            </a:r>
            <a:endParaRPr lang="es-ES" dirty="0" smtClean="0"/>
          </a:p>
          <a:p>
            <a:pPr>
              <a:buNone/>
            </a:pPr>
            <a:r>
              <a:rPr lang="es-ES" dirty="0" smtClean="0"/>
              <a:t>Uno </a:t>
            </a:r>
            <a:r>
              <a:rPr lang="es-ES" dirty="0" smtClean="0"/>
              <a:t>podría entender que José debía ser bendecido junto con sus hijos. ¿Cuál es el significado de que José recibiera la bendición junto con sus hijos?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lgn="ctr">
              <a:buNone/>
            </a:pPr>
            <a:r>
              <a:rPr lang="es-ES" sz="1800" b="1" dirty="0" smtClean="0"/>
              <a:t>¿</a:t>
            </a:r>
            <a:r>
              <a:rPr lang="es-ES" sz="1800" b="1" dirty="0" smtClean="0"/>
              <a:t>Qué es un ángel? </a:t>
            </a:r>
            <a:endParaRPr lang="es-ES" sz="1800" b="1" dirty="0" smtClean="0"/>
          </a:p>
          <a:p>
            <a:pPr>
              <a:buNone/>
            </a:pPr>
            <a:r>
              <a:rPr lang="es-ES" dirty="0" smtClean="0"/>
              <a:t>El </a:t>
            </a:r>
            <a:r>
              <a:rPr lang="es-ES" dirty="0" smtClean="0"/>
              <a:t>Zohar comenta: “Rabí </a:t>
            </a:r>
            <a:r>
              <a:rPr lang="es-ES" dirty="0" smtClean="0"/>
              <a:t>Yosi </a:t>
            </a:r>
            <a:r>
              <a:rPr lang="es-ES" dirty="0" smtClean="0"/>
              <a:t>dijo: ‘Bendijo a José’ (Gén. 48:15)… La bendición era para sus hijos, y cuando sus hijos eran bendecidos él era bendecido, porque la bendición de los hijos de una persona es su propia bendición” (vol. 1, 227b).</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lgn="ctr">
              <a:buNone/>
            </a:pPr>
            <a:r>
              <a:rPr lang="es-ES" sz="1800" b="1" dirty="0" smtClean="0"/>
              <a:t>¿</a:t>
            </a:r>
            <a:r>
              <a:rPr lang="es-ES" sz="1800" b="1" dirty="0" smtClean="0"/>
              <a:t>Qué es un ángel? </a:t>
            </a:r>
            <a:endParaRPr lang="es-ES" sz="1800" b="1" dirty="0" smtClean="0"/>
          </a:p>
          <a:p>
            <a:pPr>
              <a:buNone/>
            </a:pPr>
            <a:r>
              <a:rPr lang="es-ES" sz="3400" dirty="0" smtClean="0"/>
              <a:t>Ya sea que seamos padres o hayamos sido mentores de otra persona de cualquier edad, sabemos que la bendición y la recompensa del otro también nos llegan a nosotros. </a:t>
            </a:r>
            <a:endParaRPr lang="es-ES" sz="3400" dirty="0" smtClean="0"/>
          </a:p>
          <a:p>
            <a:pPr>
              <a:buNone/>
            </a:pPr>
            <a:r>
              <a:rPr lang="es-ES" sz="3400" dirty="0" smtClean="0"/>
              <a:t>Es </a:t>
            </a:r>
            <a:r>
              <a:rPr lang="es-ES" sz="3400" dirty="0" smtClean="0"/>
              <a:t>un privilegio ver a esa persona crecer hasta convertirse en su yo más pleno y auténtico. </a:t>
            </a:r>
            <a:endParaRPr lang="es-ES" sz="3400" dirty="0" smtClean="0"/>
          </a:p>
        </p:txBody>
      </p:sp>
    </p:spTree>
    <p:extLst>
      <p:ext uri="{BB962C8B-B14F-4D97-AF65-F5344CB8AC3E}">
        <p14:creationId xmlns:p14="http://schemas.microsoft.com/office/powerpoint/2010/main" xmlns="" val="26115799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lgn="ctr">
              <a:buNone/>
            </a:pPr>
            <a:r>
              <a:rPr lang="es-ES" sz="1800" b="1" dirty="0" smtClean="0"/>
              <a:t>¿</a:t>
            </a:r>
            <a:r>
              <a:rPr lang="es-ES" sz="1800" b="1" dirty="0" smtClean="0"/>
              <a:t>Qué es un ángel? </a:t>
            </a:r>
            <a:endParaRPr lang="es-ES" sz="1800" b="1" dirty="0" smtClean="0"/>
          </a:p>
          <a:p>
            <a:pPr>
              <a:buNone/>
            </a:pPr>
            <a:r>
              <a:rPr lang="es-ES" dirty="0" smtClean="0"/>
              <a:t>El </a:t>
            </a:r>
            <a:r>
              <a:rPr lang="es-ES" dirty="0" smtClean="0"/>
              <a:t>reconocimiento y la apreciación de la profundidad y la belleza de esa persona por parte del mundo es una bendición adicional para nosotros; un regalo por asociación. </a:t>
            </a:r>
            <a:endParaRPr lang="es-ES" dirty="0" smtClean="0"/>
          </a:p>
          <a:p>
            <a:pPr>
              <a:buNone/>
            </a:pPr>
            <a:r>
              <a:rPr lang="es-ES" dirty="0" smtClean="0"/>
              <a:t>No </a:t>
            </a:r>
            <a:r>
              <a:rPr lang="es-ES" dirty="0" smtClean="0"/>
              <a:t>una asociación mínima o meramente próxima, sino un testimonio y una afirmación de nuestra presencia, aunque sea detrás de escena como, me atrevo a decir, un ángel.</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lgn="ctr">
              <a:buNone/>
            </a:pPr>
            <a:r>
              <a:rPr lang="es-ES" sz="1800" b="1" dirty="0" smtClean="0"/>
              <a:t>¿</a:t>
            </a:r>
            <a:r>
              <a:rPr lang="es-ES" sz="1800" b="1" dirty="0" smtClean="0"/>
              <a:t>Qué es un ángel? </a:t>
            </a:r>
            <a:endParaRPr lang="es-ES" sz="1800" b="1" dirty="0" smtClean="0"/>
          </a:p>
          <a:p>
            <a:pPr>
              <a:buNone/>
            </a:pPr>
            <a:r>
              <a:rPr lang="es-ES" dirty="0" smtClean="0"/>
              <a:t>Abundan las invitaciones a servir como mensajero de Dios y abrir paso a lo sagrado. </a:t>
            </a:r>
            <a:endParaRPr lang="es-ES" dirty="0" smtClean="0"/>
          </a:p>
          <a:p>
            <a:pPr>
              <a:buNone/>
            </a:pPr>
            <a:r>
              <a:rPr lang="es-ES" dirty="0" smtClean="0"/>
              <a:t>Bob </a:t>
            </a:r>
            <a:r>
              <a:rPr lang="es-ES" dirty="0" smtClean="0"/>
              <a:t>Zimmerman (z” l), ex congregante, maestro y amigo, comprendió el papel del ángel como catalizador para ayudar a otro a convertirse en sí mismo. Si bien nunca se hubiera autodenominado </a:t>
            </a:r>
            <a:r>
              <a:rPr lang="es-ES" dirty="0" smtClean="0"/>
              <a:t>malak </a:t>
            </a:r>
            <a:r>
              <a:rPr lang="es-ES" dirty="0" smtClean="0"/>
              <a:t>(ángel), ciertamente vivió como uno.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lgn="ctr">
              <a:buNone/>
            </a:pPr>
            <a:r>
              <a:rPr lang="es-ES" sz="1800" b="1" dirty="0" smtClean="0"/>
              <a:t>¿</a:t>
            </a:r>
            <a:r>
              <a:rPr lang="es-ES" sz="1800" b="1" dirty="0" smtClean="0"/>
              <a:t>Qué es un ángel? </a:t>
            </a:r>
            <a:endParaRPr lang="es-ES" sz="1800" b="1" dirty="0" smtClean="0"/>
          </a:p>
          <a:p>
            <a:pPr>
              <a:buNone/>
            </a:pPr>
            <a:r>
              <a:rPr lang="es-ES" dirty="0" smtClean="0"/>
              <a:t>Hace </a:t>
            </a:r>
            <a:r>
              <a:rPr lang="es-ES" dirty="0" smtClean="0"/>
              <a:t>poco encontré un archivo que Bob me dejó después de dar una sesión sobre el </a:t>
            </a:r>
            <a:r>
              <a:rPr lang="es-ES" dirty="0" smtClean="0"/>
              <a:t>Sidur. </a:t>
            </a:r>
          </a:p>
          <a:p>
            <a:pPr>
              <a:buNone/>
            </a:pPr>
            <a:r>
              <a:rPr lang="es-ES" dirty="0" smtClean="0"/>
              <a:t>Incluía </a:t>
            </a:r>
            <a:r>
              <a:rPr lang="es-ES" dirty="0" smtClean="0"/>
              <a:t>todos sus folletos (numerados), junto con un Post-</a:t>
            </a:r>
            <a:r>
              <a:rPr lang="es-ES" dirty="0" err="1" smtClean="0"/>
              <a:t>it</a:t>
            </a:r>
            <a:r>
              <a:rPr lang="es-ES" dirty="0" smtClean="0"/>
              <a:t> detallado que describía los materiales que contenía, muchos de los cuales estaban dedicados a la coreografía de la tefilá (oración).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lgn="ctr">
              <a:buNone/>
            </a:pPr>
            <a:r>
              <a:rPr lang="es-ES" sz="1800" b="1" dirty="0" smtClean="0"/>
              <a:t>¿</a:t>
            </a:r>
            <a:r>
              <a:rPr lang="es-ES" sz="1800" b="1" dirty="0" smtClean="0"/>
              <a:t>Qué es un ángel? </a:t>
            </a:r>
            <a:endParaRPr lang="es-ES" sz="1800" b="1" dirty="0" smtClean="0"/>
          </a:p>
          <a:p>
            <a:pPr>
              <a:buNone/>
            </a:pPr>
            <a:r>
              <a:rPr lang="es-ES" sz="3100" dirty="0" smtClean="0"/>
              <a:t>Al </a:t>
            </a:r>
            <a:r>
              <a:rPr lang="es-ES" sz="3100" dirty="0" smtClean="0"/>
              <a:t>hojear las páginas de colores, imaginé la atención concentrada que le daba a cada participante, el discernimiento con el que evaluaba a cada estudiante, su aguda capacidad para empujar a cada persona desde un lugar de fortaleza a comprometerse con su ser completo, y la humildad y el amor, el amor verdadero, que extendía a todos sus estudiantes. </a:t>
            </a:r>
            <a:endParaRPr lang="es-ES" sz="3100" dirty="0" smtClean="0"/>
          </a:p>
        </p:txBody>
      </p:sp>
    </p:spTree>
    <p:extLst>
      <p:ext uri="{BB962C8B-B14F-4D97-AF65-F5344CB8AC3E}">
        <p14:creationId xmlns:p14="http://schemas.microsoft.com/office/powerpoint/2010/main" xmlns="" val="26115799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lgn="ctr">
              <a:buNone/>
            </a:pPr>
            <a:r>
              <a:rPr lang="es-ES" sz="1800" b="1" dirty="0" smtClean="0"/>
              <a:t>¿</a:t>
            </a:r>
            <a:r>
              <a:rPr lang="es-ES" sz="1800" b="1" dirty="0" smtClean="0"/>
              <a:t>Qué es un ángel? </a:t>
            </a:r>
            <a:endParaRPr lang="es-ES" sz="1800" b="1" dirty="0" smtClean="0"/>
          </a:p>
          <a:p>
            <a:pPr>
              <a:buNone/>
            </a:pPr>
            <a:r>
              <a:rPr lang="es-ES" sz="3000" dirty="0" smtClean="0"/>
              <a:t>Bob </a:t>
            </a:r>
            <a:r>
              <a:rPr lang="es-ES" sz="3000" dirty="0" smtClean="0"/>
              <a:t>nunca se esforzó por crear más Bobs. </a:t>
            </a:r>
            <a:endParaRPr lang="es-ES" sz="3000" dirty="0" smtClean="0"/>
          </a:p>
          <a:p>
            <a:pPr>
              <a:buNone/>
            </a:pPr>
            <a:r>
              <a:rPr lang="es-ES" sz="3000" dirty="0" smtClean="0"/>
              <a:t>Veía </a:t>
            </a:r>
            <a:r>
              <a:rPr lang="es-ES" sz="3000" dirty="0" smtClean="0"/>
              <a:t>su trabajo como ofrecer apoyo, aliento y, sí, más que un pequeño empujón, a medida que las personas vivían su papel como seres divinos, creados a imagen de Dios</a:t>
            </a:r>
            <a:r>
              <a:rPr lang="es-ES" sz="3000" dirty="0" smtClean="0"/>
              <a:t>.</a:t>
            </a:r>
          </a:p>
          <a:p>
            <a:pPr>
              <a:buNone/>
            </a:pPr>
            <a:r>
              <a:rPr lang="es-ES" sz="3000" dirty="0" smtClean="0"/>
              <a:t>El Rambam enseñó: “Todo aquel a quien se le confía una misión es un ángel… Todas las fuerzas que residen en el cuerpo son ángeles” </a:t>
            </a:r>
            <a:r>
              <a:rPr lang="es-ES" sz="2000" b="1" dirty="0" smtClean="0"/>
              <a:t>(Guía para los perplejos, II, 6). </a:t>
            </a:r>
            <a:endParaRPr lang="es-ES" sz="3000" b="1" dirty="0" smtClean="0"/>
          </a:p>
        </p:txBody>
      </p:sp>
    </p:spTree>
    <p:extLst>
      <p:ext uri="{BB962C8B-B14F-4D97-AF65-F5344CB8AC3E}">
        <p14:creationId xmlns:p14="http://schemas.microsoft.com/office/powerpoint/2010/main" xmlns="" val="26115799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lgn="ctr">
              <a:buNone/>
            </a:pPr>
            <a:r>
              <a:rPr lang="es-ES" sz="1800" b="1" dirty="0" smtClean="0"/>
              <a:t>¿</a:t>
            </a:r>
            <a:r>
              <a:rPr lang="es-ES" sz="1800" b="1" dirty="0" smtClean="0"/>
              <a:t>Qué es un ángel? </a:t>
            </a:r>
            <a:endParaRPr lang="es-ES" sz="1800" b="1" dirty="0" smtClean="0"/>
          </a:p>
          <a:p>
            <a:pPr>
              <a:buNone/>
            </a:pPr>
            <a:r>
              <a:rPr lang="es-ES" sz="3000" dirty="0" smtClean="0"/>
              <a:t>Bob </a:t>
            </a:r>
            <a:r>
              <a:rPr lang="es-ES" sz="3000" dirty="0" smtClean="0"/>
              <a:t>estaba motivado por una misión. Se podía ver en la forma en que se comportaba, o más bien corría de un lugar a otro; la alegría que experimentaba al sacar el rollo de la Torá y repasar la lectura de la semana con un estudiante de </a:t>
            </a:r>
            <a:r>
              <a:rPr lang="es-ES" sz="3000" dirty="0" smtClean="0"/>
              <a:t>pre-bar/bat </a:t>
            </a:r>
            <a:r>
              <a:rPr lang="es-ES" sz="3000" dirty="0" smtClean="0"/>
              <a:t>mitzvá (ya fuera niño o adulto); el placer que sentía al honrar a los invitados (y todo aquel que entraba a la sinagoga era un “invitado digno” para Bob);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lgn="ctr">
              <a:buNone/>
            </a:pPr>
            <a:r>
              <a:rPr lang="es-ES" sz="1800" b="1" dirty="0" smtClean="0"/>
              <a:t>¿</a:t>
            </a:r>
            <a:r>
              <a:rPr lang="es-ES" sz="1800" b="1" dirty="0" smtClean="0"/>
              <a:t>Qué es un ángel? </a:t>
            </a:r>
            <a:endParaRPr lang="es-ES" sz="1800" b="1" dirty="0" smtClean="0"/>
          </a:p>
          <a:p>
            <a:pPr>
              <a:buNone/>
            </a:pPr>
            <a:r>
              <a:rPr lang="es-ES" sz="3600" dirty="0" smtClean="0"/>
              <a:t>La </a:t>
            </a:r>
            <a:r>
              <a:rPr lang="es-ES" sz="3600" dirty="0" smtClean="0"/>
              <a:t>seriedad con la que organizaba la observancia de los </a:t>
            </a:r>
            <a:r>
              <a:rPr lang="es-ES" sz="3600" b="1" i="1" dirty="0" smtClean="0"/>
              <a:t>yarzheits</a:t>
            </a:r>
            <a:r>
              <a:rPr lang="es-ES" sz="3600" dirty="0" smtClean="0"/>
              <a:t> en el </a:t>
            </a:r>
            <a:r>
              <a:rPr lang="es-ES" sz="3600" b="1" i="1" dirty="0" smtClean="0"/>
              <a:t>minyán</a:t>
            </a:r>
            <a:r>
              <a:rPr lang="es-ES" sz="3600" dirty="0" smtClean="0"/>
              <a:t> </a:t>
            </a:r>
            <a:r>
              <a:rPr lang="es-ES" sz="3600" dirty="0" smtClean="0"/>
              <a:t>de la mañana; el orgullo que exudaba al hablar de los miembros de su familia</a:t>
            </a:r>
            <a:r>
              <a:rPr lang="es-ES" sz="3600" dirty="0" smtClean="0"/>
              <a:t>.</a:t>
            </a:r>
          </a:p>
          <a:p>
            <a:pPr>
              <a:buNone/>
            </a:pPr>
            <a:r>
              <a:rPr lang="es-ES" sz="3600" dirty="0" smtClean="0"/>
              <a:t>Bob vivió la </a:t>
            </a:r>
            <a:r>
              <a:rPr lang="es-ES" sz="3600" b="1" i="1" dirty="0" smtClean="0"/>
              <a:t>midá</a:t>
            </a:r>
            <a:r>
              <a:rPr lang="es-ES" sz="3600" dirty="0" smtClean="0"/>
              <a:t> (rasgo de carácter) de </a:t>
            </a:r>
            <a:r>
              <a:rPr lang="es-ES" sz="3600" b="1" i="1" dirty="0" smtClean="0"/>
              <a:t>jésed</a:t>
            </a:r>
            <a:r>
              <a:rPr lang="es-ES" sz="3600" dirty="0" smtClean="0"/>
              <a:t> </a:t>
            </a:r>
            <a:r>
              <a:rPr lang="es-ES" sz="3600" dirty="0" smtClean="0"/>
              <a:t>(bondad amorosa). </a:t>
            </a:r>
            <a:endParaRPr lang="es-ES" sz="3600" dirty="0" smtClean="0"/>
          </a:p>
        </p:txBody>
      </p:sp>
    </p:spTree>
    <p:extLst>
      <p:ext uri="{BB962C8B-B14F-4D97-AF65-F5344CB8AC3E}">
        <p14:creationId xmlns:p14="http://schemas.microsoft.com/office/powerpoint/2010/main" xmlns="" val="26115799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lgn="ctr">
              <a:buNone/>
            </a:pPr>
            <a:r>
              <a:rPr lang="es-ES" sz="1800" b="1" dirty="0" smtClean="0"/>
              <a:t>¿</a:t>
            </a:r>
            <a:r>
              <a:rPr lang="es-ES" sz="1800" b="1" dirty="0" smtClean="0"/>
              <a:t>Qué es un ángel? </a:t>
            </a:r>
            <a:endParaRPr lang="es-ES" sz="1800" b="1" dirty="0" smtClean="0"/>
          </a:p>
          <a:p>
            <a:pPr>
              <a:buNone/>
            </a:pPr>
            <a:r>
              <a:rPr lang="es-ES" dirty="0" smtClean="0"/>
              <a:t>Él </a:t>
            </a:r>
            <a:r>
              <a:rPr lang="es-ES" dirty="0" smtClean="0"/>
              <a:t>internalizó y externalizó la máxima de Pirkei Avot (</a:t>
            </a:r>
            <a:r>
              <a:rPr lang="es-ES" b="1" i="1" dirty="0" smtClean="0"/>
              <a:t>vehevei mekabel et kol ha’adam besaver panim yafot</a:t>
            </a:r>
            <a:r>
              <a:rPr lang="es-ES" dirty="0" smtClean="0"/>
              <a:t>), de “Saludar a la persona en su totalidad con una cálida sonrisa” (M. Avot 1:15). </a:t>
            </a:r>
            <a:endParaRPr lang="es-ES" dirty="0" smtClean="0"/>
          </a:p>
          <a:p>
            <a:pPr>
              <a:buNone/>
            </a:pPr>
            <a:r>
              <a:rPr lang="es-ES" dirty="0" smtClean="0"/>
              <a:t>La </a:t>
            </a:r>
            <a:r>
              <a:rPr lang="es-ES" dirty="0" smtClean="0"/>
              <a:t>naturaleza angelical de Bob brilló porque se encontró con las personas donde estaban.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lgn="ctr">
              <a:buNone/>
            </a:pPr>
            <a:r>
              <a:rPr lang="es-ES" sz="1800" b="1" dirty="0" smtClean="0"/>
              <a:t>¿</a:t>
            </a:r>
            <a:r>
              <a:rPr lang="es-ES" sz="1800" b="1" dirty="0" smtClean="0"/>
              <a:t>Qué es un ángel? </a:t>
            </a:r>
            <a:endParaRPr lang="es-ES" sz="1800" b="1" dirty="0" smtClean="0"/>
          </a:p>
          <a:p>
            <a:pPr>
              <a:buNone/>
            </a:pPr>
            <a:r>
              <a:rPr lang="es-ES" dirty="0" smtClean="0"/>
              <a:t>Entendió </a:t>
            </a:r>
            <a:r>
              <a:rPr lang="es-ES" dirty="0" smtClean="0"/>
              <a:t>el </a:t>
            </a:r>
            <a:r>
              <a:rPr lang="es-ES" dirty="0" smtClean="0"/>
              <a:t>jésed </a:t>
            </a:r>
            <a:r>
              <a:rPr lang="es-ES" dirty="0" smtClean="0"/>
              <a:t>como una presencia que observa y acompaña, no como un medio para ayudarse a uno mismo o ser visto como un </a:t>
            </a:r>
            <a:r>
              <a:rPr lang="es-ES" b="1" i="1" dirty="0" smtClean="0"/>
              <a:t>gadol</a:t>
            </a:r>
            <a:r>
              <a:rPr lang="es-ES" dirty="0" smtClean="0"/>
              <a:t> (una figura imponente) en el mundo de la bondad amorosa</a:t>
            </a:r>
            <a:r>
              <a:rPr lang="es-ES" dirty="0" smtClean="0"/>
              <a:t>.</a:t>
            </a:r>
          </a:p>
          <a:p>
            <a:pPr>
              <a:buNone/>
            </a:pPr>
            <a:r>
              <a:rPr lang="es-ES" dirty="0" smtClean="0"/>
              <a:t>Este mes de enero, dirigimos nuestra atención a la midá de </a:t>
            </a:r>
            <a:r>
              <a:rPr lang="es-ES" dirty="0" smtClean="0"/>
              <a:t>jésed.</a:t>
            </a:r>
          </a:p>
        </p:txBody>
      </p:sp>
    </p:spTree>
    <p:extLst>
      <p:ext uri="{BB962C8B-B14F-4D97-AF65-F5344CB8AC3E}">
        <p14:creationId xmlns:p14="http://schemas.microsoft.com/office/powerpoint/2010/main" xmlns="" val="26115799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lgn="ctr">
              <a:buNone/>
            </a:pPr>
            <a:r>
              <a:rPr lang="es-ES" sz="1800" b="1" dirty="0" smtClean="0"/>
              <a:t>¿</a:t>
            </a:r>
            <a:r>
              <a:rPr lang="es-ES" sz="1800" b="1" dirty="0" smtClean="0"/>
              <a:t>Qué es un ángel? </a:t>
            </a:r>
            <a:endParaRPr lang="es-ES" sz="1800" b="1" dirty="0" smtClean="0"/>
          </a:p>
          <a:p>
            <a:pPr>
              <a:buNone/>
            </a:pPr>
            <a:r>
              <a:rPr lang="es-ES" sz="2900" dirty="0" smtClean="0"/>
              <a:t>Concentrarse </a:t>
            </a:r>
            <a:r>
              <a:rPr lang="es-ES" sz="2900" dirty="0" smtClean="0"/>
              <a:t>en una midá establecida ayuda a infundir intención en la experiencia cotidiana. </a:t>
            </a:r>
            <a:endParaRPr lang="es-ES" sz="2900" dirty="0" smtClean="0"/>
          </a:p>
          <a:p>
            <a:pPr>
              <a:buNone/>
            </a:pPr>
            <a:r>
              <a:rPr lang="es-ES" sz="2900" dirty="0" smtClean="0"/>
              <a:t>Observar </a:t>
            </a:r>
            <a:r>
              <a:rPr lang="es-ES" sz="2900" dirty="0" smtClean="0"/>
              <a:t>lo que sucede en nuestro interior nos invita a ser testigos de cómo interactuamos con el mundo</a:t>
            </a:r>
            <a:r>
              <a:rPr lang="es-ES" sz="2900" dirty="0" smtClean="0"/>
              <a:t>.</a:t>
            </a:r>
          </a:p>
          <a:p>
            <a:pPr>
              <a:buNone/>
            </a:pPr>
            <a:r>
              <a:rPr lang="es-ES" sz="2900" dirty="0" smtClean="0"/>
              <a:t>Al concluir este primer libro de la Torá y pasar a la siguiente parte de nuestra narrativa como pueblo, los aliento a que adoptemos una práctica de </a:t>
            </a:r>
            <a:r>
              <a:rPr lang="es-ES" sz="2900" dirty="0" smtClean="0"/>
              <a:t>jésed </a:t>
            </a:r>
            <a:r>
              <a:rPr lang="es-ES" sz="2900" dirty="0" smtClean="0"/>
              <a:t>en las próximas semanas. </a:t>
            </a:r>
            <a:endParaRPr lang="es-ES" sz="2900" dirty="0" smtClean="0"/>
          </a:p>
        </p:txBody>
      </p:sp>
    </p:spTree>
    <p:extLst>
      <p:ext uri="{BB962C8B-B14F-4D97-AF65-F5344CB8AC3E}">
        <p14:creationId xmlns:p14="http://schemas.microsoft.com/office/powerpoint/2010/main" xmlns="" val="26115799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lgn="ctr">
              <a:buNone/>
            </a:pPr>
            <a:r>
              <a:rPr lang="es-ES" sz="1800" b="1" dirty="0" smtClean="0"/>
              <a:t>¿</a:t>
            </a:r>
            <a:r>
              <a:rPr lang="es-ES" sz="1800" b="1" dirty="0" smtClean="0"/>
              <a:t>Qué es un ángel? </a:t>
            </a:r>
            <a:endParaRPr lang="es-ES" sz="1800" b="1" dirty="0" smtClean="0"/>
          </a:p>
          <a:p>
            <a:pPr>
              <a:buNone/>
            </a:pPr>
            <a:r>
              <a:rPr lang="es-ES" dirty="0" smtClean="0"/>
              <a:t>Durante </a:t>
            </a:r>
            <a:r>
              <a:rPr lang="es-ES" dirty="0" smtClean="0"/>
              <a:t>cinco minutos cada día, ofrezcan una sonrisa cálida y una atención auténtica a quienes se encuentren en su camino. </a:t>
            </a:r>
            <a:endParaRPr lang="es-ES" dirty="0" smtClean="0"/>
          </a:p>
          <a:p>
            <a:pPr>
              <a:buNone/>
            </a:pPr>
            <a:r>
              <a:rPr lang="es-ES" dirty="0" smtClean="0"/>
              <a:t>Observen </a:t>
            </a:r>
            <a:r>
              <a:rPr lang="es-ES" dirty="0" smtClean="0"/>
              <a:t>cómo se sienten al estar presentes para otra persona de esta manera. ¿Están ansiosos? ¿Su rostro se mueve fácilmente en una sonrisa? ¿Qué incomodidad surge al notar intencionalmente a otra persona?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lgn="ctr">
              <a:buNone/>
            </a:pPr>
            <a:r>
              <a:rPr lang="es-ES" sz="1800" b="1" dirty="0" smtClean="0"/>
              <a:t>¿</a:t>
            </a:r>
            <a:r>
              <a:rPr lang="es-ES" sz="1800" b="1" dirty="0" smtClean="0"/>
              <a:t>Qué es un ángel? </a:t>
            </a:r>
            <a:endParaRPr lang="es-ES" sz="1800" b="1" dirty="0" smtClean="0"/>
          </a:p>
          <a:p>
            <a:pPr>
              <a:buNone/>
            </a:pPr>
            <a:r>
              <a:rPr lang="es-ES" dirty="0" smtClean="0"/>
              <a:t>¿</a:t>
            </a:r>
            <a:r>
              <a:rPr lang="es-ES" dirty="0" smtClean="0"/>
              <a:t>Cómo deciden a quién notar? </a:t>
            </a:r>
            <a:endParaRPr lang="es-ES" dirty="0" smtClean="0"/>
          </a:p>
          <a:p>
            <a:pPr>
              <a:buNone/>
            </a:pPr>
            <a:r>
              <a:rPr lang="es-ES" dirty="0" smtClean="0"/>
              <a:t>Tengan </a:t>
            </a:r>
            <a:r>
              <a:rPr lang="es-ES" dirty="0" smtClean="0"/>
              <a:t>cuidado de no juzgar sus sentimientos. </a:t>
            </a:r>
            <a:endParaRPr lang="es-ES" dirty="0" smtClean="0"/>
          </a:p>
          <a:p>
            <a:pPr>
              <a:buNone/>
            </a:pPr>
            <a:r>
              <a:rPr lang="es-ES" dirty="0" smtClean="0"/>
              <a:t>Cuando </a:t>
            </a:r>
            <a:r>
              <a:rPr lang="es-ES" dirty="0" smtClean="0"/>
              <a:t>surjan esos juicios, asientan con la cabeza y dejen que se vayan</a:t>
            </a:r>
            <a:r>
              <a:rPr lang="es-ES" dirty="0" smtClean="0"/>
              <a:t>.</a:t>
            </a:r>
          </a:p>
          <a:p>
            <a:pPr>
              <a:buNone/>
            </a:pPr>
            <a:r>
              <a:rPr lang="es-ES" dirty="0" smtClean="0"/>
              <a:t>Tomo nota de las palabras finales en el Post-</a:t>
            </a:r>
            <a:r>
              <a:rPr lang="es-ES" dirty="0" err="1" smtClean="0"/>
              <a:t>it</a:t>
            </a:r>
            <a:r>
              <a:rPr lang="es-ES" dirty="0" smtClean="0"/>
              <a:t> en la carpeta de Bob: “Gracias por la oportunidad”.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lgn="ctr">
              <a:buNone/>
            </a:pPr>
            <a:r>
              <a:rPr lang="es-ES" sz="1800" b="1" dirty="0" smtClean="0"/>
              <a:t>¿</a:t>
            </a:r>
            <a:r>
              <a:rPr lang="es-ES" sz="1800" b="1" dirty="0" smtClean="0"/>
              <a:t>Qué es un ángel? </a:t>
            </a:r>
            <a:endParaRPr lang="es-ES" sz="1800" b="1" dirty="0" smtClean="0"/>
          </a:p>
          <a:p>
            <a:pPr>
              <a:buNone/>
            </a:pPr>
            <a:r>
              <a:rPr lang="es-ES" dirty="0" smtClean="0"/>
              <a:t>Al </a:t>
            </a:r>
            <a:r>
              <a:rPr lang="es-ES" dirty="0" smtClean="0"/>
              <a:t>mirar el breve mensaje garabateado en la esquina inferior del papel verde mientras estoy sentada al pie de la cama de mi hija dormida, siento la tentación de mirar por la ventana y saludar a una estrella brillante. </a:t>
            </a:r>
            <a:endParaRPr lang="es-ES" dirty="0" smtClean="0"/>
          </a:p>
          <a:p>
            <a:pPr>
              <a:buNone/>
            </a:pPr>
            <a:r>
              <a:rPr lang="es-ES" dirty="0" smtClean="0"/>
              <a:t>En </a:t>
            </a:r>
            <a:r>
              <a:rPr lang="es-ES" dirty="0" smtClean="0"/>
              <a:t>cambio, aliso el cabello de mi niña de aspecto angelical y sonrío brillante y amplia.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lgn="ctr">
              <a:buNone/>
            </a:pPr>
            <a:r>
              <a:rPr lang="es-ES" sz="1800" b="1" dirty="0" smtClean="0"/>
              <a:t>¿</a:t>
            </a:r>
            <a:r>
              <a:rPr lang="es-ES" sz="1800" b="1" dirty="0" smtClean="0"/>
              <a:t>Qué es un ángel? </a:t>
            </a:r>
            <a:endParaRPr lang="es-ES" sz="1800" b="1" dirty="0" smtClean="0"/>
          </a:p>
          <a:p>
            <a:pPr>
              <a:buNone/>
            </a:pPr>
            <a:r>
              <a:rPr lang="es-ES" dirty="0" smtClean="0"/>
              <a:t>Gracias</a:t>
            </a:r>
            <a:r>
              <a:rPr lang="es-ES" dirty="0" smtClean="0"/>
              <a:t>, mi amigo, maestro y ángel, por involucrarte tanto y demostrar con tanto amor cómo traer bendiciones con nuestras manos, pies y atención. </a:t>
            </a:r>
            <a:endParaRPr lang="es-ES" dirty="0" smtClean="0"/>
          </a:p>
          <a:p>
            <a:pPr>
              <a:buNone/>
            </a:pPr>
            <a:r>
              <a:rPr lang="es-ES" dirty="0" smtClean="0"/>
              <a:t>Que </a:t>
            </a:r>
            <a:r>
              <a:rPr lang="es-ES" dirty="0" smtClean="0"/>
              <a:t>tus lecciones sean tan numerosas como las estrellas que brillan para iluminar las ventanas y las almas sagradas que hay en ellas.</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lgn="ctr">
              <a:buNone/>
            </a:pPr>
            <a:r>
              <a:rPr lang="es-ES" sz="1800" b="1" dirty="0" smtClean="0"/>
              <a:t>¿</a:t>
            </a:r>
            <a:r>
              <a:rPr lang="es-ES" sz="1800" b="1" dirty="0" smtClean="0"/>
              <a:t>Qué es un ángel? </a:t>
            </a:r>
            <a:endParaRPr lang="es-ES" sz="1800" b="1" dirty="0" smtClean="0"/>
          </a:p>
          <a:p>
            <a:pPr algn="ctr">
              <a:buNone/>
            </a:pPr>
            <a:endParaRPr lang="es-ES" sz="1800" b="1" dirty="0" smtClean="0"/>
          </a:p>
          <a:p>
            <a:pPr algn="ctr">
              <a:buNone/>
            </a:pPr>
            <a:r>
              <a:rPr lang="es-ES" sz="4000" b="1" dirty="0" smtClean="0"/>
              <a:t>Jazak, Jazak, v'nitjazek</a:t>
            </a:r>
          </a:p>
          <a:p>
            <a:pPr algn="ctr">
              <a:buNone/>
            </a:pPr>
            <a:r>
              <a:rPr lang="es-ES" sz="4000" b="1" dirty="0" smtClean="0"/>
              <a:t>"Sed fuertes, sed fuertes, y fortalezcámonos unos a otros".</a:t>
            </a:r>
            <a:endParaRPr lang="es-ES" sz="4000" b="1" dirty="0" smtClean="0"/>
          </a:p>
        </p:txBody>
      </p:sp>
    </p:spTree>
    <p:extLst>
      <p:ext uri="{BB962C8B-B14F-4D97-AF65-F5344CB8AC3E}">
        <p14:creationId xmlns:p14="http://schemas.microsoft.com/office/powerpoint/2010/main" xmlns="" val="26115799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lgn="ctr">
              <a:buNone/>
            </a:pPr>
            <a:endParaRPr lang="es-ES" sz="4000" b="1" dirty="0" smtClean="0"/>
          </a:p>
        </p:txBody>
      </p:sp>
      <p:sp>
        <p:nvSpPr>
          <p:cNvPr id="3074" name="AutoShape 2" descr="El anciano Rey DAvid bendice a su hijo Salomon en su lecho de muerte y su madre a su lado"/>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pic>
        <p:nvPicPr>
          <p:cNvPr id="3075" name="Picture 3"/>
          <p:cNvPicPr>
            <a:picLocks noChangeAspect="1" noChangeArrowheads="1"/>
          </p:cNvPicPr>
          <p:nvPr/>
        </p:nvPicPr>
        <p:blipFill>
          <a:blip r:embed="rId3"/>
          <a:srcRect/>
          <a:stretch>
            <a:fillRect/>
          </a:stretch>
        </p:blipFill>
        <p:spPr bwMode="auto">
          <a:xfrm>
            <a:off x="337203" y="1145905"/>
            <a:ext cx="8590987" cy="5324354"/>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b="1" dirty="0" smtClean="0">
                <a:solidFill>
                  <a:srgbClr val="FF0000"/>
                </a:solidFill>
              </a:rPr>
              <a:t>Encargos antes de Partir</a:t>
            </a:r>
            <a:endParaRPr lang="es-CO" b="1" dirty="0" smtClean="0">
              <a:solidFill>
                <a:srgbClr val="FF0000"/>
              </a:solidFill>
            </a:endParaRPr>
          </a:p>
          <a:p>
            <a:pPr>
              <a:buNone/>
            </a:pPr>
            <a:r>
              <a:rPr lang="es-ES" sz="3100" dirty="0" smtClean="0"/>
              <a:t>Por el Rabino </a:t>
            </a:r>
            <a:r>
              <a:rPr lang="es-ES" sz="3100" dirty="0" smtClean="0"/>
              <a:t>David Siegel - M’lajim </a:t>
            </a:r>
            <a:r>
              <a:rPr lang="es-ES" sz="3100" dirty="0" smtClean="0"/>
              <a:t>I </a:t>
            </a:r>
            <a:r>
              <a:rPr lang="es-ES" sz="3100" dirty="0" smtClean="0"/>
              <a:t>2:1</a:t>
            </a:r>
          </a:p>
          <a:p>
            <a:pPr>
              <a:buNone/>
            </a:pPr>
            <a:r>
              <a:rPr lang="es-ES" sz="3100" dirty="0" smtClean="0"/>
              <a:t>La </a:t>
            </a:r>
            <a:r>
              <a:rPr lang="es-ES" sz="3100" dirty="0" smtClean="0"/>
              <a:t>haftará de esta semana registra los últimos momentos de la vida de </a:t>
            </a:r>
            <a:r>
              <a:rPr lang="es-ES" sz="3100" dirty="0" smtClean="0"/>
              <a:t>David Hamélej </a:t>
            </a:r>
            <a:r>
              <a:rPr lang="es-ES" sz="3100" dirty="0" smtClean="0"/>
              <a:t>y el encargo de despedida que le entregó a su hijo, el recién ungido Rey Salomón. </a:t>
            </a:r>
            <a:r>
              <a:rPr lang="es-ES" sz="3100" dirty="0" smtClean="0"/>
              <a:t>David </a:t>
            </a:r>
            <a:r>
              <a:rPr lang="es-ES" sz="3100" dirty="0" smtClean="0"/>
              <a:t>le dijo a su hijo: “Sé fuerte y ten pleno control de tus emociones y guarda todos los preceptos de la Torá” (2:2,3). </a:t>
            </a:r>
            <a:endParaRPr lang="es-ES" sz="3100" dirty="0" smtClean="0"/>
          </a:p>
        </p:txBody>
      </p:sp>
    </p:spTree>
    <p:extLst>
      <p:ext uri="{BB962C8B-B14F-4D97-AF65-F5344CB8AC3E}">
        <p14:creationId xmlns:p14="http://schemas.microsoft.com/office/powerpoint/2010/main" xmlns="" val="26115799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solidFill>
                  <a:schemeClr val="tx1"/>
                </a:solidFill>
              </a:rPr>
              <a:t>Encargos antes de Partir</a:t>
            </a:r>
            <a:endParaRPr lang="es-CO" sz="1600" b="1" dirty="0" smtClean="0">
              <a:solidFill>
                <a:schemeClr val="tx1"/>
              </a:solidFill>
            </a:endParaRPr>
          </a:p>
          <a:p>
            <a:pPr>
              <a:buNone/>
            </a:pPr>
            <a:r>
              <a:rPr lang="es-ES" sz="3000" dirty="0" smtClean="0"/>
              <a:t>David </a:t>
            </a:r>
            <a:r>
              <a:rPr lang="es-ES" sz="3000" dirty="0" smtClean="0"/>
              <a:t>le aseguró a Shlomo que si él y sus descendientes caminaban de todo corazón en el camino de Hashem, se les garantizaría la prestigiosa posición de la realeza por la eternidad</a:t>
            </a:r>
            <a:r>
              <a:rPr lang="es-ES" sz="3000" dirty="0" smtClean="0"/>
              <a:t>.</a:t>
            </a:r>
          </a:p>
          <a:p>
            <a:pPr>
              <a:buNone/>
            </a:pPr>
            <a:r>
              <a:rPr lang="es-ES" sz="3000" dirty="0" smtClean="0"/>
              <a:t>Luego </a:t>
            </a:r>
            <a:r>
              <a:rPr lang="es-ES" sz="3000" dirty="0" smtClean="0"/>
              <a:t>David le </a:t>
            </a:r>
            <a:r>
              <a:rPr lang="es-ES" sz="3000" dirty="0" smtClean="0"/>
              <a:t>recordó a Shlomo acerca de dos hombres poderosos, </a:t>
            </a:r>
            <a:r>
              <a:rPr lang="es-ES" sz="3000" dirty="0" smtClean="0"/>
              <a:t>Shimei </a:t>
            </a:r>
            <a:r>
              <a:rPr lang="es-ES" sz="3000" dirty="0" smtClean="0"/>
              <a:t>y Yoav, a quienes nunca se les podría perdonar por su comportamiento inaceptable. </a:t>
            </a:r>
            <a:endParaRPr lang="es-ES" sz="3000" dirty="0" smtClean="0"/>
          </a:p>
        </p:txBody>
      </p:sp>
    </p:spTree>
    <p:extLst>
      <p:ext uri="{BB962C8B-B14F-4D97-AF65-F5344CB8AC3E}">
        <p14:creationId xmlns:p14="http://schemas.microsoft.com/office/powerpoint/2010/main" xmlns="" val="26115799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solidFill>
                  <a:schemeClr val="tx1"/>
                </a:solidFill>
              </a:rPr>
              <a:t>Encargos antes de Partir</a:t>
            </a:r>
            <a:endParaRPr lang="es-CO" sz="1600" b="1" dirty="0" smtClean="0">
              <a:solidFill>
                <a:schemeClr val="tx1"/>
              </a:solidFill>
            </a:endParaRPr>
          </a:p>
          <a:p>
            <a:pPr>
              <a:buNone/>
            </a:pPr>
            <a:r>
              <a:rPr lang="es-ES" sz="3000" dirty="0" smtClean="0"/>
              <a:t>Cada </a:t>
            </a:r>
            <a:r>
              <a:rPr lang="es-ES" sz="3000" dirty="0" smtClean="0"/>
              <a:t>uno de ellos era culpable de deshonrar al rey a través de su vergonzosa conducta pública. </a:t>
            </a:r>
            <a:r>
              <a:rPr lang="es-ES" sz="3000" dirty="0" smtClean="0"/>
              <a:t>Shimei </a:t>
            </a:r>
            <a:r>
              <a:rPr lang="es-ES" sz="3000" dirty="0" smtClean="0"/>
              <a:t>Ben Geira había maldecido al rey y le había arrojado piedras mientras huía de su hijo </a:t>
            </a:r>
            <a:r>
              <a:rPr lang="es-ES" sz="3000" dirty="0" smtClean="0"/>
              <a:t>Absalón, </a:t>
            </a:r>
            <a:r>
              <a:rPr lang="es-ES" sz="3000" dirty="0" smtClean="0"/>
              <a:t>que conspiraba contra su propio padre. </a:t>
            </a:r>
            <a:endParaRPr lang="es-ES" sz="3000" dirty="0" smtClean="0"/>
          </a:p>
          <a:p>
            <a:pPr>
              <a:buNone/>
            </a:pPr>
            <a:r>
              <a:rPr lang="es-ES" sz="3000" dirty="0" smtClean="0"/>
              <a:t>Yoav </a:t>
            </a:r>
            <a:r>
              <a:rPr lang="es-ES" sz="3000" dirty="0" smtClean="0"/>
              <a:t>ben </a:t>
            </a:r>
            <a:r>
              <a:rPr lang="es-ES" sz="3000" dirty="0" smtClean="0"/>
              <a:t>Tzeruya </a:t>
            </a:r>
            <a:r>
              <a:rPr lang="es-ES" sz="3000" dirty="0" smtClean="0"/>
              <a:t>había ejecutado a dos generales opositores después de que </a:t>
            </a:r>
            <a:r>
              <a:rPr lang="es-ES" sz="3000" dirty="0" smtClean="0"/>
              <a:t>David Hamélej </a:t>
            </a:r>
            <a:r>
              <a:rPr lang="es-ES" sz="3000" dirty="0" smtClean="0"/>
              <a:t>hubiera aceptado calurosamente sus sinceros gestos de paz. </a:t>
            </a:r>
            <a:endParaRPr lang="es-ES" sz="3000" dirty="0" smtClean="0"/>
          </a:p>
        </p:txBody>
      </p:sp>
    </p:spTree>
    <p:extLst>
      <p:ext uri="{BB962C8B-B14F-4D97-AF65-F5344CB8AC3E}">
        <p14:creationId xmlns:p14="http://schemas.microsoft.com/office/powerpoint/2010/main" xmlns="" val="26115799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solidFill>
                  <a:schemeClr val="tx1"/>
                </a:solidFill>
              </a:rPr>
              <a:t>Encargos antes de Partir</a:t>
            </a:r>
            <a:endParaRPr lang="es-CO" sz="1600" b="1" dirty="0" smtClean="0">
              <a:solidFill>
                <a:schemeClr val="tx1"/>
              </a:solidFill>
            </a:endParaRPr>
          </a:p>
          <a:p>
            <a:pPr>
              <a:buNone/>
            </a:pPr>
            <a:r>
              <a:rPr lang="es-ES" sz="3000" dirty="0" smtClean="0"/>
              <a:t>David, </a:t>
            </a:r>
            <a:r>
              <a:rPr lang="es-ES" sz="3000" dirty="0" smtClean="0"/>
              <a:t>ahora en su lecho de muerte, instruyó a su hijo Shlomo para que estuviera </a:t>
            </a:r>
            <a:r>
              <a:rPr lang="es-ES" sz="3000" dirty="0" smtClean="0"/>
              <a:t>listo y </a:t>
            </a:r>
            <a:r>
              <a:rPr lang="es-ES" sz="3000" dirty="0" smtClean="0"/>
              <a:t>alerta y asegurara la ejecución de estas dos figuras poderosas. </a:t>
            </a:r>
            <a:r>
              <a:rPr lang="es-ES" sz="3000" dirty="0" smtClean="0"/>
              <a:t>David </a:t>
            </a:r>
            <a:r>
              <a:rPr lang="es-ES" sz="3000" dirty="0" smtClean="0"/>
              <a:t>dijo: "Y haz lo que tu sabiduría te dicte y no permitas que muera anciano" (2:6). </a:t>
            </a:r>
            <a:endParaRPr lang="es-ES" sz="3000" dirty="0" smtClean="0"/>
          </a:p>
          <a:p>
            <a:pPr>
              <a:buNone/>
            </a:pPr>
            <a:r>
              <a:rPr lang="es-ES" sz="3000" dirty="0" smtClean="0"/>
              <a:t>Después </a:t>
            </a:r>
            <a:r>
              <a:rPr lang="es-ES" sz="3000" dirty="0" smtClean="0"/>
              <a:t>de completar estas duras instrucciones, </a:t>
            </a:r>
            <a:r>
              <a:rPr lang="es-ES" sz="3000" dirty="0" smtClean="0"/>
              <a:t>David </a:t>
            </a:r>
            <a:r>
              <a:rPr lang="es-ES" sz="3000" dirty="0" smtClean="0"/>
              <a:t>dejó este mundo con estas últimas palabras de venganza en sus labios.</a:t>
            </a:r>
            <a:endParaRPr lang="es-ES" sz="3000" dirty="0" smtClean="0"/>
          </a:p>
        </p:txBody>
      </p:sp>
    </p:spTree>
    <p:extLst>
      <p:ext uri="{BB962C8B-B14F-4D97-AF65-F5344CB8AC3E}">
        <p14:creationId xmlns:p14="http://schemas.microsoft.com/office/powerpoint/2010/main" xmlns="" val="26115799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solidFill>
                  <a:schemeClr val="tx1"/>
                </a:solidFill>
              </a:rPr>
              <a:t>Encargos antes de Partir</a:t>
            </a:r>
            <a:endParaRPr lang="es-CO" sz="1600" b="1" dirty="0" smtClean="0">
              <a:solidFill>
                <a:schemeClr val="tx1"/>
              </a:solidFill>
            </a:endParaRPr>
          </a:p>
          <a:p>
            <a:pPr>
              <a:buNone/>
            </a:pPr>
            <a:r>
              <a:rPr lang="es-ES" sz="3100" dirty="0" smtClean="0"/>
              <a:t>Este episodio final de la vida de </a:t>
            </a:r>
            <a:r>
              <a:rPr lang="es-ES" sz="3100" dirty="0" smtClean="0"/>
              <a:t>David Hamélej </a:t>
            </a:r>
            <a:r>
              <a:rPr lang="es-ES" sz="3100" dirty="0" smtClean="0"/>
              <a:t>nos resulta bastante desconcertante. Aunque entendemos la necesidad de estas instrucciones, el momento de estas acusaciones es, como mínimo, bastante inquietante. </a:t>
            </a:r>
            <a:endParaRPr lang="es-ES" sz="3100" dirty="0" smtClean="0"/>
          </a:p>
          <a:p>
            <a:pPr>
              <a:buNone/>
            </a:pPr>
            <a:r>
              <a:rPr lang="es-ES" sz="3100" dirty="0" smtClean="0"/>
              <a:t>¿</a:t>
            </a:r>
            <a:r>
              <a:rPr lang="es-ES" sz="3100" dirty="0" smtClean="0"/>
              <a:t>No podría el anciano </a:t>
            </a:r>
            <a:r>
              <a:rPr lang="es-ES" sz="3100" dirty="0" smtClean="0"/>
              <a:t>David Hamélej </a:t>
            </a:r>
            <a:r>
              <a:rPr lang="es-ES" sz="3100" dirty="0" smtClean="0"/>
              <a:t>elegir un momento más apropiado para esta discusión? </a:t>
            </a:r>
            <a:endParaRPr lang="es-ES" sz="3100" dirty="0" smtClean="0"/>
          </a:p>
        </p:txBody>
      </p:sp>
    </p:spTree>
    <p:extLst>
      <p:ext uri="{BB962C8B-B14F-4D97-AF65-F5344CB8AC3E}">
        <p14:creationId xmlns:p14="http://schemas.microsoft.com/office/powerpoint/2010/main" xmlns="" val="26115799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solidFill>
                  <a:schemeClr val="tx1"/>
                </a:solidFill>
              </a:rPr>
              <a:t>Encargos antes de Partir</a:t>
            </a:r>
            <a:endParaRPr lang="es-CO" sz="1600" b="1" dirty="0" smtClean="0">
              <a:solidFill>
                <a:schemeClr val="tx1"/>
              </a:solidFill>
            </a:endParaRPr>
          </a:p>
          <a:p>
            <a:pPr>
              <a:buNone/>
            </a:pPr>
            <a:r>
              <a:rPr lang="es-ES" sz="2900" dirty="0" smtClean="0"/>
              <a:t>¿</a:t>
            </a:r>
            <a:r>
              <a:rPr lang="es-ES" sz="2900" dirty="0" smtClean="0"/>
              <a:t>No sería apropiado un clima más apacible para </a:t>
            </a:r>
            <a:r>
              <a:rPr lang="es-ES" sz="2900" dirty="0" smtClean="0"/>
              <a:t>David </a:t>
            </a:r>
            <a:r>
              <a:rPr lang="es-ES" sz="2900" dirty="0" smtClean="0"/>
              <a:t>al separarse de su preciado hijo? </a:t>
            </a:r>
            <a:endParaRPr lang="es-ES" sz="2900" dirty="0" smtClean="0"/>
          </a:p>
          <a:p>
            <a:pPr>
              <a:buNone/>
            </a:pPr>
            <a:r>
              <a:rPr lang="es-ES" sz="2900" dirty="0" smtClean="0"/>
              <a:t>Casi </a:t>
            </a:r>
            <a:r>
              <a:rPr lang="es-ES" sz="2900" dirty="0" smtClean="0"/>
              <a:t>parece que el rey reservó estas palabras para que sirvieran como la imagen impresionable por la cual ser recordado perpetuamente</a:t>
            </a:r>
            <a:r>
              <a:rPr lang="es-ES" sz="2900" dirty="0" smtClean="0"/>
              <a:t>.</a:t>
            </a:r>
          </a:p>
          <a:p>
            <a:pPr>
              <a:buNone/>
            </a:pPr>
            <a:r>
              <a:rPr lang="es-ES" sz="2900" dirty="0" smtClean="0"/>
              <a:t>En busca de una comprensión de esto dirigimos nuestra atención a una petición más suave insertada en medio de estas duras órdenes de ejecución. </a:t>
            </a:r>
            <a:endParaRPr lang="es-ES" sz="2900" dirty="0" smtClean="0"/>
          </a:p>
        </p:txBody>
      </p:sp>
    </p:spTree>
    <p:extLst>
      <p:ext uri="{BB962C8B-B14F-4D97-AF65-F5344CB8AC3E}">
        <p14:creationId xmlns:p14="http://schemas.microsoft.com/office/powerpoint/2010/main" xmlns="" val="26115799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solidFill>
                  <a:schemeClr val="tx1"/>
                </a:solidFill>
              </a:rPr>
              <a:t>Encargos antes de Partir</a:t>
            </a:r>
            <a:endParaRPr lang="es-CO" sz="1600" b="1" dirty="0" smtClean="0">
              <a:solidFill>
                <a:schemeClr val="tx1"/>
              </a:solidFill>
            </a:endParaRPr>
          </a:p>
          <a:p>
            <a:pPr>
              <a:buNone/>
            </a:pPr>
            <a:r>
              <a:rPr lang="es-ES" sz="3000" dirty="0" smtClean="0"/>
              <a:t>David </a:t>
            </a:r>
            <a:r>
              <a:rPr lang="es-ES" sz="3000" dirty="0" smtClean="0"/>
              <a:t>dice: “Y actúa con bondad hacia los hijos de Barzilai que siempre </a:t>
            </a:r>
            <a:r>
              <a:rPr lang="es-ES" sz="3000" dirty="0" smtClean="0"/>
              <a:t>coman a </a:t>
            </a:r>
            <a:r>
              <a:rPr lang="es-ES" sz="3000" dirty="0" smtClean="0"/>
              <a:t>tu mesa porque estaban cerca de mí cuando huía de tu hermano </a:t>
            </a:r>
            <a:r>
              <a:rPr lang="es-ES" sz="3000" dirty="0" smtClean="0"/>
              <a:t>Absalón” </a:t>
            </a:r>
            <a:r>
              <a:rPr lang="es-ES" sz="3000" dirty="0" smtClean="0"/>
              <a:t>(2: 7). </a:t>
            </a:r>
            <a:endParaRPr lang="es-ES" sz="3000" dirty="0" smtClean="0"/>
          </a:p>
          <a:p>
            <a:pPr>
              <a:buNone/>
            </a:pPr>
            <a:r>
              <a:rPr lang="es-ES" sz="3000" dirty="0" smtClean="0"/>
              <a:t>Barzilai </a:t>
            </a:r>
            <a:r>
              <a:rPr lang="es-ES" sz="3000" dirty="0" smtClean="0"/>
              <a:t>había sido muy amable con David </a:t>
            </a:r>
            <a:r>
              <a:rPr lang="es-ES" sz="3000" dirty="0" smtClean="0"/>
              <a:t>Hamélej </a:t>
            </a:r>
            <a:r>
              <a:rPr lang="es-ES" sz="3000" dirty="0" smtClean="0"/>
              <a:t>en su grave momento de angustia. Le proporcionó a David comida y refugio y merecía ser recompensado perpetuamente por su bondad. </a:t>
            </a:r>
            <a:endParaRPr lang="es-ES" sz="3000" dirty="0" smtClean="0"/>
          </a:p>
        </p:txBody>
      </p:sp>
    </p:spTree>
    <p:extLst>
      <p:ext uri="{BB962C8B-B14F-4D97-AF65-F5344CB8AC3E}">
        <p14:creationId xmlns:p14="http://schemas.microsoft.com/office/powerpoint/2010/main" xmlns="" val="261157990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solidFill>
                  <a:schemeClr val="tx1"/>
                </a:solidFill>
              </a:rPr>
              <a:t>Encargos antes de Partir</a:t>
            </a:r>
            <a:endParaRPr lang="es-CO" sz="1600" b="1" dirty="0" smtClean="0">
              <a:solidFill>
                <a:schemeClr val="tx1"/>
              </a:solidFill>
            </a:endParaRPr>
          </a:p>
          <a:p>
            <a:pPr>
              <a:buNone/>
            </a:pPr>
            <a:r>
              <a:rPr lang="es-ES" sz="3000" dirty="0" smtClean="0"/>
              <a:t>Mientras </a:t>
            </a:r>
            <a:r>
              <a:rPr lang="es-ES" sz="3000" dirty="0" smtClean="0"/>
              <a:t>David vivió, Barzilai fue recompensado y él y sus hijos fueron hospedados en la mesa del rey. Ahora que David estaba dejando el mundo, sería responsabilidad de Shlomó </a:t>
            </a:r>
            <a:r>
              <a:rPr lang="es-ES" sz="3000" dirty="0" smtClean="0"/>
              <a:t>Hamélej </a:t>
            </a:r>
            <a:r>
              <a:rPr lang="es-ES" sz="3000" dirty="0" smtClean="0"/>
              <a:t>perpetuar esta bondad. </a:t>
            </a:r>
            <a:endParaRPr lang="es-ES" sz="3000" dirty="0" smtClean="0"/>
          </a:p>
          <a:p>
            <a:pPr>
              <a:buNone/>
            </a:pPr>
            <a:r>
              <a:rPr lang="es-ES" sz="3000" dirty="0" smtClean="0"/>
              <a:t>Esta </a:t>
            </a:r>
            <a:r>
              <a:rPr lang="es-ES" sz="3000" dirty="0" smtClean="0"/>
              <a:t>petición de despedida de David transmitió a Shlomó la sensación de continuidad, que se veía a sí mismo como una extensión de su padre David. </a:t>
            </a:r>
            <a:endParaRPr lang="es-ES" sz="3000" dirty="0" smtClean="0"/>
          </a:p>
        </p:txBody>
      </p:sp>
    </p:spTree>
    <p:extLst>
      <p:ext uri="{BB962C8B-B14F-4D97-AF65-F5344CB8AC3E}">
        <p14:creationId xmlns:p14="http://schemas.microsoft.com/office/powerpoint/2010/main" xmlns="" val="26115799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solidFill>
                  <a:schemeClr val="tx1"/>
                </a:solidFill>
              </a:rPr>
              <a:t>Encargos antes de Partir</a:t>
            </a:r>
            <a:endParaRPr lang="es-CO" sz="1600" b="1" dirty="0" smtClean="0">
              <a:solidFill>
                <a:schemeClr val="tx1"/>
              </a:solidFill>
            </a:endParaRPr>
          </a:p>
          <a:p>
            <a:pPr>
              <a:buNone/>
            </a:pPr>
            <a:r>
              <a:rPr lang="es-ES" dirty="0" smtClean="0"/>
              <a:t>El </a:t>
            </a:r>
            <a:r>
              <a:rPr lang="es-ES" dirty="0" smtClean="0"/>
              <a:t>rey le pidió a Shlomó que le diera especial importancia a esta generosidad hacia su padre y que continuara con esta misma práctica de recibir a la familia Barzilai en su mesa durante toda su vida</a:t>
            </a:r>
            <a:r>
              <a:rPr lang="es-ES" dirty="0" smtClean="0"/>
              <a:t>.</a:t>
            </a:r>
          </a:p>
          <a:p>
            <a:pPr>
              <a:buNone/>
            </a:pPr>
            <a:r>
              <a:rPr lang="es-ES" dirty="0" smtClean="0"/>
              <a:t>Parece que esta suave petición fue insertada intencionalmente aquí para poner todo este contexto en su perspectiva adecuada.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solidFill>
                  <a:schemeClr val="tx1"/>
                </a:solidFill>
              </a:rPr>
              <a:t>Encargos antes de Partir</a:t>
            </a:r>
            <a:endParaRPr lang="es-CO" sz="1600" b="1" dirty="0" smtClean="0">
              <a:solidFill>
                <a:schemeClr val="tx1"/>
              </a:solidFill>
            </a:endParaRPr>
          </a:p>
          <a:p>
            <a:pPr>
              <a:buNone/>
            </a:pPr>
            <a:r>
              <a:rPr lang="es-ES" sz="3000" dirty="0" smtClean="0"/>
              <a:t>Aparentemente</a:t>
            </a:r>
            <a:r>
              <a:rPr lang="es-ES" sz="3000" dirty="0" smtClean="0"/>
              <a:t>, David </a:t>
            </a:r>
            <a:r>
              <a:rPr lang="es-ES" sz="3000" dirty="0" smtClean="0"/>
              <a:t>Hamélej </a:t>
            </a:r>
            <a:r>
              <a:rPr lang="es-ES" sz="3000" dirty="0" smtClean="0"/>
              <a:t>buscó encargarle a su hijo </a:t>
            </a:r>
            <a:r>
              <a:rPr lang="es-ES" sz="3000" dirty="0" smtClean="0"/>
              <a:t>Shelomó la </a:t>
            </a:r>
            <a:r>
              <a:rPr lang="es-ES" sz="3000" dirty="0" smtClean="0"/>
              <a:t>responsabilidad de perpetuar el nombre y el honor de su padre. </a:t>
            </a:r>
            <a:endParaRPr lang="es-ES" sz="3000" dirty="0" smtClean="0"/>
          </a:p>
          <a:p>
            <a:pPr>
              <a:buNone/>
            </a:pPr>
            <a:r>
              <a:rPr lang="es-ES" sz="3000" dirty="0" smtClean="0"/>
              <a:t>Buscó </a:t>
            </a:r>
            <a:r>
              <a:rPr lang="es-ES" sz="3000" dirty="0" smtClean="0"/>
              <a:t>inculcarle a </a:t>
            </a:r>
            <a:r>
              <a:rPr lang="es-ES" sz="3000" dirty="0" smtClean="0"/>
              <a:t>Salomón el </a:t>
            </a:r>
            <a:r>
              <a:rPr lang="es-ES" sz="3000" dirty="0" smtClean="0"/>
              <a:t>sentido de la continuidad perfecta, de seguir de cerca el camino de su reverenciado padre. Y con este mismo espíritu, David eligió estos momentos de despedida para ordenarle a su hijo que ejecutara a </a:t>
            </a:r>
            <a:r>
              <a:rPr lang="es-ES" sz="3000" dirty="0" smtClean="0"/>
              <a:t>Shimei </a:t>
            </a:r>
            <a:r>
              <a:rPr lang="es-ES" sz="3000" dirty="0" smtClean="0"/>
              <a:t>y Yoav. </a:t>
            </a:r>
            <a:endParaRPr lang="es-ES" sz="3000" dirty="0" smtClean="0"/>
          </a:p>
        </p:txBody>
      </p:sp>
    </p:spTree>
    <p:extLst>
      <p:ext uri="{BB962C8B-B14F-4D97-AF65-F5344CB8AC3E}">
        <p14:creationId xmlns:p14="http://schemas.microsoft.com/office/powerpoint/2010/main" xmlns="" val="26115799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solidFill>
                  <a:schemeClr val="tx1"/>
                </a:solidFill>
              </a:rPr>
              <a:t>Encargos antes de Partir</a:t>
            </a:r>
            <a:endParaRPr lang="es-CO" sz="1600" b="1" dirty="0" smtClean="0">
              <a:solidFill>
                <a:schemeClr val="tx1"/>
              </a:solidFill>
            </a:endParaRPr>
          </a:p>
          <a:p>
            <a:pPr>
              <a:buNone/>
            </a:pPr>
            <a:r>
              <a:rPr lang="es-ES" sz="3000" dirty="0" smtClean="0"/>
              <a:t>Le </a:t>
            </a:r>
            <a:r>
              <a:rPr lang="es-ES" sz="3000" dirty="0" smtClean="0"/>
              <a:t>habían causado mucha humillación e indignación y definitivamente merecían su ejecución. Sin embargo, David no había considerado apropiado responder a sus acciones durante su vida y dejó este asunto como un asunto inconcluso. </a:t>
            </a:r>
            <a:endParaRPr lang="es-ES" sz="3000" dirty="0" smtClean="0"/>
          </a:p>
          <a:p>
            <a:pPr>
              <a:buNone/>
            </a:pPr>
            <a:r>
              <a:rPr lang="es-ES" sz="3000" dirty="0" smtClean="0"/>
              <a:t>Ahora </a:t>
            </a:r>
            <a:r>
              <a:rPr lang="es-ES" sz="3000" dirty="0" smtClean="0"/>
              <a:t>que David estaba dejando este mundo, sería responsabilidad de </a:t>
            </a:r>
            <a:r>
              <a:rPr lang="es-ES" sz="3000" dirty="0" smtClean="0"/>
              <a:t>Salomón actuar </a:t>
            </a:r>
            <a:r>
              <a:rPr lang="es-ES" sz="3000" dirty="0" smtClean="0"/>
              <a:t>en nombre de su padre. </a:t>
            </a:r>
            <a:endParaRPr lang="es-ES" sz="3000" dirty="0" smtClean="0"/>
          </a:p>
        </p:txBody>
      </p:sp>
    </p:spTree>
    <p:extLst>
      <p:ext uri="{BB962C8B-B14F-4D97-AF65-F5344CB8AC3E}">
        <p14:creationId xmlns:p14="http://schemas.microsoft.com/office/powerpoint/2010/main" xmlns="" val="26115799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solidFill>
                  <a:schemeClr val="tx1"/>
                </a:solidFill>
              </a:rPr>
              <a:t>Encargos antes de Partir</a:t>
            </a:r>
            <a:endParaRPr lang="es-CO" sz="1600" b="1" dirty="0" smtClean="0">
              <a:solidFill>
                <a:schemeClr val="tx1"/>
              </a:solidFill>
            </a:endParaRPr>
          </a:p>
          <a:p>
            <a:pPr>
              <a:buNone/>
            </a:pPr>
            <a:r>
              <a:rPr lang="es-ES" dirty="0" smtClean="0"/>
              <a:t>David </a:t>
            </a:r>
            <a:r>
              <a:rPr lang="es-ES" dirty="0" smtClean="0"/>
              <a:t>reservó esta difícil orden para sus palabras de despedida a su hijo, para transmitirle su verdadero papel como rey. </a:t>
            </a:r>
            <a:endParaRPr lang="es-ES" dirty="0" smtClean="0"/>
          </a:p>
          <a:p>
            <a:pPr>
              <a:buNone/>
            </a:pPr>
            <a:r>
              <a:rPr lang="es-ES" dirty="0" smtClean="0"/>
              <a:t>David </a:t>
            </a:r>
            <a:r>
              <a:rPr lang="es-ES" dirty="0" smtClean="0"/>
              <a:t>imaginó que Shlomó modelaría su vida según los caminos perfectos de su padre y, por lo tanto, decidió separarse de él con esta poderosa imagen de continuidad.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solidFill>
                  <a:schemeClr val="tx1"/>
                </a:solidFill>
              </a:rPr>
              <a:t>Encargos antes de Partir</a:t>
            </a:r>
            <a:endParaRPr lang="es-CO" sz="1600" b="1" dirty="0" smtClean="0">
              <a:solidFill>
                <a:schemeClr val="tx1"/>
              </a:solidFill>
            </a:endParaRPr>
          </a:p>
          <a:p>
            <a:pPr>
              <a:buNone/>
            </a:pPr>
            <a:r>
              <a:rPr lang="es-ES" dirty="0" smtClean="0"/>
              <a:t>Le </a:t>
            </a:r>
            <a:r>
              <a:rPr lang="es-ES" dirty="0" smtClean="0"/>
              <a:t>ordenó que comenzara su reinado completando lo que su padre no pudo y que continuara ese camino durante toda su vida, buscando siempre perpetuar el honor y los logros de su padre</a:t>
            </a:r>
            <a:r>
              <a:rPr lang="es-ES" dirty="0" smtClean="0"/>
              <a:t>.</a:t>
            </a:r>
          </a:p>
          <a:p>
            <a:pPr>
              <a:buNone/>
            </a:pPr>
            <a:r>
              <a:rPr lang="es-ES" dirty="0" smtClean="0"/>
              <a:t>De hecho, Shlomó aceptó el encargo de su padre y lo cumplió lo mejor que pudo.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solidFill>
                  <a:schemeClr val="tx1"/>
                </a:solidFill>
              </a:rPr>
              <a:t>Encargos antes de Partir</a:t>
            </a:r>
            <a:endParaRPr lang="es-CO" sz="1600" b="1" dirty="0" smtClean="0">
              <a:solidFill>
                <a:schemeClr val="tx1"/>
              </a:solidFill>
            </a:endParaRPr>
          </a:p>
          <a:p>
            <a:pPr>
              <a:buNone/>
            </a:pPr>
            <a:r>
              <a:rPr lang="es-ES" sz="3000" dirty="0" smtClean="0"/>
              <a:t>De </a:t>
            </a:r>
            <a:r>
              <a:rPr lang="es-ES" sz="3000" dirty="0" smtClean="0"/>
              <a:t>hecho, las Escrituras mencionan anteriormente una bendición especial de la madre de Shlomó, que le transmitió a su esposo David </a:t>
            </a:r>
            <a:r>
              <a:rPr lang="es-ES" sz="3000" dirty="0" smtClean="0"/>
              <a:t>HaMélej. </a:t>
            </a:r>
            <a:r>
              <a:rPr lang="es-ES" sz="3000" dirty="0" smtClean="0"/>
              <a:t>Ella dijo: “Mi señor el rey viva para siempre” (1:31). </a:t>
            </a:r>
            <a:endParaRPr lang="es-ES" sz="3000" dirty="0" smtClean="0"/>
          </a:p>
          <a:p>
            <a:pPr>
              <a:buNone/>
            </a:pPr>
            <a:r>
              <a:rPr lang="es-ES" sz="3000" dirty="0" smtClean="0"/>
              <a:t>El </a:t>
            </a:r>
            <a:r>
              <a:rPr lang="es-ES" sz="3000" dirty="0" smtClean="0"/>
              <a:t>Malbim (ad loc) explica que el concepto de “vivir para siempre” se refiere a la perpetuación del reinado de David a través de su hijo Shlomó. </a:t>
            </a:r>
            <a:endParaRPr lang="es-ES" sz="3000" dirty="0" smtClean="0"/>
          </a:p>
        </p:txBody>
      </p:sp>
    </p:spTree>
    <p:extLst>
      <p:ext uri="{BB962C8B-B14F-4D97-AF65-F5344CB8AC3E}">
        <p14:creationId xmlns:p14="http://schemas.microsoft.com/office/powerpoint/2010/main" xmlns="" val="261157990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solidFill>
                  <a:schemeClr val="tx1"/>
                </a:solidFill>
              </a:rPr>
              <a:t>Encargos antes de Partir</a:t>
            </a:r>
            <a:endParaRPr lang="es-CO" sz="1600" b="1" dirty="0" smtClean="0">
              <a:solidFill>
                <a:schemeClr val="tx1"/>
              </a:solidFill>
            </a:endParaRPr>
          </a:p>
          <a:p>
            <a:pPr>
              <a:buNone/>
            </a:pPr>
            <a:r>
              <a:rPr lang="es-ES" sz="3100" dirty="0" smtClean="0"/>
              <a:t>El </a:t>
            </a:r>
            <a:r>
              <a:rPr lang="es-ES" sz="3100" dirty="0" smtClean="0"/>
              <a:t>cumplimiento de su bendición se ve claramente en las palabras finales de nuestra haftará. </a:t>
            </a:r>
            <a:endParaRPr lang="es-ES" sz="3100" dirty="0" smtClean="0"/>
          </a:p>
          <a:p>
            <a:pPr>
              <a:buNone/>
            </a:pPr>
            <a:r>
              <a:rPr lang="es-ES" sz="3100" dirty="0" smtClean="0"/>
              <a:t>Después </a:t>
            </a:r>
            <a:r>
              <a:rPr lang="es-ES" sz="3100" dirty="0" smtClean="0"/>
              <a:t>de dar un relato del período de cuarenta años del reinado de David </a:t>
            </a:r>
            <a:r>
              <a:rPr lang="es-ES" sz="3100" dirty="0" smtClean="0"/>
              <a:t>HaMélej, </a:t>
            </a:r>
            <a:r>
              <a:rPr lang="es-ES" sz="3100" dirty="0" smtClean="0"/>
              <a:t>las Escrituras cierran con el siguiente versículo: “Y Shlomó se sentó en el trono de su padre David y su reino quedó firmemente establecido” (2:12). </a:t>
            </a:r>
            <a:endParaRPr lang="es-ES" sz="3100" dirty="0" smtClean="0"/>
          </a:p>
        </p:txBody>
      </p:sp>
    </p:spTree>
    <p:extLst>
      <p:ext uri="{BB962C8B-B14F-4D97-AF65-F5344CB8AC3E}">
        <p14:creationId xmlns:p14="http://schemas.microsoft.com/office/powerpoint/2010/main" xmlns="" val="26115799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solidFill>
                  <a:schemeClr val="tx1"/>
                </a:solidFill>
              </a:rPr>
              <a:t>Encargos antes de Partir</a:t>
            </a:r>
            <a:endParaRPr lang="es-CO" sz="1600" b="1" dirty="0" smtClean="0">
              <a:solidFill>
                <a:schemeClr val="tx1"/>
              </a:solidFill>
            </a:endParaRPr>
          </a:p>
          <a:p>
            <a:pPr>
              <a:buNone/>
            </a:pPr>
            <a:r>
              <a:rPr lang="es-ES" sz="3000" dirty="0" smtClean="0"/>
              <a:t>El </a:t>
            </a:r>
            <a:r>
              <a:rPr lang="es-ES" sz="3000" dirty="0" smtClean="0"/>
              <a:t>Ralbag y el Malbim ven este pasaje como una referencia al fenómeno evidente de que Shlomó, al igual que su padre, gobernó durante exactamente cuarenta años. Siguió tan de cerca los pasos de su padre que mereció que los años de su reinado fueran exactamente iguales a los de su padre. </a:t>
            </a:r>
            <a:r>
              <a:rPr lang="es-ES" sz="3000" dirty="0" smtClean="0"/>
              <a:t>El </a:t>
            </a:r>
            <a:r>
              <a:rPr lang="es-ES" sz="3000" dirty="0" smtClean="0"/>
              <a:t>sueño de David se hizo realidad y Shlomó se convirtió en la imagen extendida de su padre perfecto.</a:t>
            </a:r>
            <a:endParaRPr lang="es-ES" sz="3000" dirty="0" smtClean="0"/>
          </a:p>
        </p:txBody>
      </p:sp>
    </p:spTree>
    <p:extLst>
      <p:ext uri="{BB962C8B-B14F-4D97-AF65-F5344CB8AC3E}">
        <p14:creationId xmlns:p14="http://schemas.microsoft.com/office/powerpoint/2010/main" xmlns="" val="26115799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solidFill>
                  <a:schemeClr val="tx1"/>
                </a:solidFill>
              </a:rPr>
              <a:t>Encargos antes de Partir</a:t>
            </a:r>
            <a:endParaRPr lang="es-CO" sz="1600" b="1" dirty="0" smtClean="0">
              <a:solidFill>
                <a:schemeClr val="tx1"/>
              </a:solidFill>
            </a:endParaRPr>
          </a:p>
          <a:p>
            <a:pPr>
              <a:buNone/>
            </a:pPr>
            <a:r>
              <a:rPr lang="es-ES" dirty="0" smtClean="0"/>
              <a:t>Esta lección corre en paralelo con la bendición de despedida que nuestro patriarca Yaakov le transmitió a su hijo Yosef. </a:t>
            </a:r>
            <a:endParaRPr lang="es-ES" dirty="0" smtClean="0"/>
          </a:p>
          <a:p>
            <a:pPr>
              <a:buNone/>
            </a:pPr>
            <a:r>
              <a:rPr lang="es-ES" dirty="0" smtClean="0"/>
              <a:t>Momentos </a:t>
            </a:r>
            <a:r>
              <a:rPr lang="es-ES" dirty="0" smtClean="0"/>
              <a:t>antes de que Yaakov Avinu dejara este mundo, reunió a sus hijos y los bendijo, informando a cada uno de ellos sobre sus cualidades individuales y su futuro papel dentro del pueblo judío.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solidFill>
                  <a:schemeClr val="tx1"/>
                </a:solidFill>
              </a:rPr>
              <a:t>Encargos antes de Partir</a:t>
            </a:r>
            <a:endParaRPr lang="es-CO" sz="1600" b="1" dirty="0" smtClean="0">
              <a:solidFill>
                <a:schemeClr val="tx1"/>
              </a:solidFill>
            </a:endParaRPr>
          </a:p>
          <a:p>
            <a:pPr>
              <a:buNone/>
            </a:pPr>
            <a:r>
              <a:rPr lang="es-ES" dirty="0" smtClean="0"/>
              <a:t>Pero </a:t>
            </a:r>
            <a:r>
              <a:rPr lang="es-ES" dirty="0" smtClean="0"/>
              <a:t>derramó una abundancia de bendiciones sobre un hijo en particular, Yosef. </a:t>
            </a:r>
            <a:endParaRPr lang="es-ES" dirty="0" smtClean="0"/>
          </a:p>
          <a:p>
            <a:pPr>
              <a:buNone/>
            </a:pPr>
            <a:r>
              <a:rPr lang="es-ES" dirty="0" smtClean="0"/>
              <a:t>El </a:t>
            </a:r>
            <a:r>
              <a:rPr lang="es-ES" dirty="0" smtClean="0"/>
              <a:t>alcance de esta bendición se expresa en la Torá en las siguientes palabras: “Las bendiciones de tu padre que superaron a las de sus antepasados… reposarán sobre la cabeza de Yosef, el primero entre los hermanos” </a:t>
            </a:r>
            <a:r>
              <a:rPr lang="es-ES" sz="2000" b="1" dirty="0" smtClean="0"/>
              <a:t>(Bereshit 49:26). </a:t>
            </a:r>
            <a:endParaRPr lang="es-ES" b="1" dirty="0" smtClean="0"/>
          </a:p>
        </p:txBody>
      </p:sp>
    </p:spTree>
    <p:extLst>
      <p:ext uri="{BB962C8B-B14F-4D97-AF65-F5344CB8AC3E}">
        <p14:creationId xmlns:p14="http://schemas.microsoft.com/office/powerpoint/2010/main" xmlns="" val="261157990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solidFill>
                  <a:schemeClr val="tx1"/>
                </a:solidFill>
              </a:rPr>
              <a:t>Encargos antes de Partir</a:t>
            </a:r>
            <a:endParaRPr lang="es-CO" sz="1600" b="1" dirty="0" smtClean="0">
              <a:solidFill>
                <a:schemeClr val="tx1"/>
              </a:solidFill>
            </a:endParaRPr>
          </a:p>
          <a:p>
            <a:pPr>
              <a:buNone/>
            </a:pPr>
            <a:r>
              <a:rPr lang="es-ES" dirty="0" smtClean="0"/>
              <a:t>Rashi </a:t>
            </a:r>
            <a:r>
              <a:rPr lang="es-ES" dirty="0" smtClean="0"/>
              <a:t>(ad loc) interpreta la bendición de Yosef en relación con su indescriptible nivel de autocontrol y moralidad. </a:t>
            </a:r>
            <a:endParaRPr lang="es-ES" dirty="0" smtClean="0"/>
          </a:p>
          <a:p>
            <a:pPr>
              <a:buNone/>
            </a:pPr>
            <a:r>
              <a:rPr lang="es-ES" dirty="0" smtClean="0"/>
              <a:t>Rashi </a:t>
            </a:r>
            <a:r>
              <a:rPr lang="es-ES" dirty="0" smtClean="0"/>
              <a:t>cita el Talmud en Mesijta Sota (36b) que revela la verdadera fuente de la fuerza interior de Yosef durante los momentos más difíciles de su vida.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solidFill>
                  <a:schemeClr val="tx1"/>
                </a:solidFill>
              </a:rPr>
              <a:t>Encargos antes de Partir</a:t>
            </a:r>
            <a:endParaRPr lang="es-CO" sz="1600" b="1" dirty="0" smtClean="0">
              <a:solidFill>
                <a:schemeClr val="tx1"/>
              </a:solidFill>
            </a:endParaRPr>
          </a:p>
          <a:p>
            <a:pPr>
              <a:buNone/>
            </a:pPr>
            <a:r>
              <a:rPr lang="es-ES" dirty="0" smtClean="0"/>
              <a:t>Rav </a:t>
            </a:r>
            <a:r>
              <a:rPr lang="es-ES" dirty="0" smtClean="0"/>
              <a:t>Yishmael enseñó que en el momento crucial de la tentación abrumadora de Yosef, la imagen de Yaakov Avinu apareció ante Yosef y le recordó su ilustre futuro</a:t>
            </a:r>
            <a:r>
              <a:rPr lang="es-ES" dirty="0" smtClean="0"/>
              <a:t>.</a:t>
            </a:r>
          </a:p>
          <a:p>
            <a:pPr>
              <a:buNone/>
            </a:pPr>
            <a:r>
              <a:rPr lang="es-ES" dirty="0" smtClean="0"/>
              <a:t>El resultado de esto es que Yosef siempre intentó personificar a su padre Yaakov y actuar como su extensión.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solidFill>
                  <a:schemeClr val="tx1"/>
                </a:solidFill>
              </a:rPr>
              <a:t>Encargos antes de Partir</a:t>
            </a:r>
            <a:endParaRPr lang="es-CO" sz="1600" b="1" dirty="0" smtClean="0">
              <a:solidFill>
                <a:schemeClr val="tx1"/>
              </a:solidFill>
            </a:endParaRPr>
          </a:p>
          <a:p>
            <a:pPr>
              <a:buNone/>
            </a:pPr>
            <a:r>
              <a:rPr lang="es-ES" dirty="0" smtClean="0"/>
              <a:t>Esta </a:t>
            </a:r>
            <a:r>
              <a:rPr lang="es-ES" dirty="0" smtClean="0"/>
              <a:t>perspectiva sirvió como un recordatorio constante para Yosef de los caminos espirituales perfectos de los patriarcas. </a:t>
            </a:r>
            <a:endParaRPr lang="es-ES" dirty="0" smtClean="0"/>
          </a:p>
          <a:p>
            <a:pPr>
              <a:buNone/>
            </a:pPr>
            <a:r>
              <a:rPr lang="es-ES" dirty="0" smtClean="0"/>
              <a:t>Siguiendo </a:t>
            </a:r>
            <a:r>
              <a:rPr lang="es-ES" dirty="0" smtClean="0"/>
              <a:t>esta fórmula, Yosef fue capaz de sacar la fuerza interior necesaria para resistir incluso las tentaciones más poderosas de la vida.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solidFill>
                  <a:schemeClr val="tx1"/>
                </a:solidFill>
              </a:rPr>
              <a:t>Encargos antes de Partir</a:t>
            </a:r>
            <a:endParaRPr lang="es-CO" sz="1600" b="1" dirty="0" smtClean="0">
              <a:solidFill>
                <a:schemeClr val="tx1"/>
              </a:solidFill>
            </a:endParaRPr>
          </a:p>
          <a:p>
            <a:pPr>
              <a:buNone/>
            </a:pPr>
            <a:r>
              <a:rPr lang="es-ES" dirty="0" smtClean="0"/>
              <a:t>El </a:t>
            </a:r>
            <a:r>
              <a:rPr lang="es-ES" dirty="0" smtClean="0"/>
              <a:t>resultado de esto fue que Yosef, al igual que su padre Yaakov, alcanzó niveles indescriptibles de santidad y autocontrol. </a:t>
            </a:r>
            <a:endParaRPr lang="es-ES" dirty="0" smtClean="0"/>
          </a:p>
          <a:p>
            <a:pPr>
              <a:buNone/>
            </a:pPr>
            <a:r>
              <a:rPr lang="es-ES" dirty="0" smtClean="0"/>
              <a:t>Rabeinu Avraham </a:t>
            </a:r>
            <a:r>
              <a:rPr lang="es-ES" dirty="0" smtClean="0"/>
              <a:t>Ben HaRambam explica que debido a este mérito sobresaliente de autocontrol y santidad, Yosef ganó su bendición especial.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solidFill>
                  <a:schemeClr val="tx1"/>
                </a:solidFill>
              </a:rPr>
              <a:t>Encargos antes de Partir</a:t>
            </a:r>
            <a:endParaRPr lang="es-CO" sz="1600" b="1" dirty="0" smtClean="0">
              <a:solidFill>
                <a:schemeClr val="tx1"/>
              </a:solidFill>
            </a:endParaRPr>
          </a:p>
          <a:p>
            <a:pPr>
              <a:buNone/>
            </a:pPr>
            <a:r>
              <a:rPr lang="es-ES" dirty="0" smtClean="0"/>
              <a:t>Al </a:t>
            </a:r>
            <a:r>
              <a:rPr lang="es-ES" dirty="0" smtClean="0"/>
              <a:t>reflexionar, vemos que Yosef, que siempre se consideró una extensión de su padre, verdaderamente merecía esta abundancia de bendiciones. </a:t>
            </a:r>
            <a:endParaRPr lang="es-ES" dirty="0" smtClean="0"/>
          </a:p>
          <a:p>
            <a:pPr>
              <a:buNone/>
            </a:pPr>
            <a:r>
              <a:rPr lang="es-ES" dirty="0" smtClean="0"/>
              <a:t>Había </a:t>
            </a:r>
            <a:r>
              <a:rPr lang="es-ES" dirty="0" smtClean="0"/>
              <a:t>llegado el momento de que Yaakov dejara este mundo y durante sus últimos momentos buscó compartir su porción especial con uno de sus hijos.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solidFill>
                  <a:schemeClr val="tx1"/>
                </a:solidFill>
              </a:rPr>
              <a:t>Encargos antes de Partir</a:t>
            </a:r>
            <a:endParaRPr lang="es-CO" sz="1600" b="1" dirty="0" smtClean="0">
              <a:solidFill>
                <a:schemeClr val="tx1"/>
              </a:solidFill>
            </a:endParaRPr>
          </a:p>
          <a:p>
            <a:pPr>
              <a:buNone/>
            </a:pPr>
            <a:r>
              <a:rPr lang="es-ES" dirty="0" smtClean="0"/>
              <a:t>Yaakov </a:t>
            </a:r>
            <a:r>
              <a:rPr lang="es-ES" dirty="0" smtClean="0"/>
              <a:t>había recibido anteriormente una bendición especial de su padre, una bendición de riqueza y fortuna ilimitadas. </a:t>
            </a:r>
            <a:endParaRPr lang="es-ES" dirty="0" smtClean="0"/>
          </a:p>
          <a:p>
            <a:pPr>
              <a:buNone/>
            </a:pPr>
            <a:r>
              <a:rPr lang="es-ES" dirty="0" smtClean="0"/>
              <a:t>Ahora </a:t>
            </a:r>
            <a:r>
              <a:rPr lang="es-ES" dirty="0" smtClean="0"/>
              <a:t>era el momento de que Yosef, la extensión perfecta de Yaakov, recibiera esta misma bendición, fortuna ilimitada y éxito para siempre.</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b="1" dirty="0" smtClean="0">
                <a:solidFill>
                  <a:srgbClr val="FF0000"/>
                </a:solidFill>
              </a:rPr>
              <a:t>Bendiciendo a nuestras hijas</a:t>
            </a:r>
          </a:p>
          <a:p>
            <a:r>
              <a:rPr lang="es-ES" sz="2000" b="1" dirty="0" smtClean="0"/>
              <a:t>Comentarios de R. Laura Geller</a:t>
            </a:r>
          </a:p>
          <a:p>
            <a:r>
              <a:rPr lang="es-ES" sz="2800" b="1" i="1" dirty="0" smtClean="0"/>
              <a:t>¿Por qué Jacob no bendijo a sus hijas antes de morir?</a:t>
            </a:r>
          </a:p>
          <a:p>
            <a:r>
              <a:rPr lang="es-ES" sz="2800" dirty="0" smtClean="0"/>
              <a:t>Vayejí habla de bendiciones, de un abuelo que bendice a sus nietos, de un padre que bendice a sus hijos. Imagine la escena al final de la porción de la Torá: Jacob, cuyo nombre ha sido cambiado a Israel, llama a sus 12 hijos a su lecho de muerte y bendice a cada uno de ellos. </a:t>
            </a:r>
          </a:p>
        </p:txBody>
      </p:sp>
    </p:spTree>
    <p:extLst>
      <p:ext uri="{BB962C8B-B14F-4D97-AF65-F5344CB8AC3E}">
        <p14:creationId xmlns:p14="http://schemas.microsoft.com/office/powerpoint/2010/main" xmlns="" val="261157990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Bendiciendo a nuestras hijas</a:t>
            </a:r>
          </a:p>
          <a:p>
            <a:r>
              <a:rPr lang="es-ES" dirty="0" smtClean="0"/>
              <a:t>Pero su verdadera preocupación, según nuestros rabinos, es que sus hijos abandonen a su Dios después de que él haya muerto.</a:t>
            </a:r>
          </a:p>
          <a:p>
            <a:r>
              <a:rPr lang="es-ES" dirty="0" smtClean="0"/>
              <a:t>En el Midrash, sus hijos responden a este miedo tácito con palabras que nos son familiares: “Shema Yisrael (¡Escucha, [papá, cuyo nombre es] Israel!): Hashem es nuestro Dios, solo Hashem”. </a:t>
            </a:r>
          </a:p>
        </p:txBody>
      </p:sp>
    </p:spTree>
    <p:extLst>
      <p:ext uri="{BB962C8B-B14F-4D97-AF65-F5344CB8AC3E}">
        <p14:creationId xmlns:p14="http://schemas.microsoft.com/office/powerpoint/2010/main" xmlns="" val="261157990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Bendiciendo a nuestras hijas</a:t>
            </a:r>
          </a:p>
          <a:p>
            <a:r>
              <a:rPr lang="es-ES" dirty="0" smtClean="0"/>
              <a:t>Al escuchar esto, el patriarca moribundo suspira en silencio: "¡Baruj shem </a:t>
            </a:r>
            <a:r>
              <a:rPr lang="es-ES" dirty="0" err="1" smtClean="0"/>
              <a:t>k'vod</a:t>
            </a:r>
            <a:r>
              <a:rPr lang="es-ES" dirty="0" smtClean="0"/>
              <a:t> </a:t>
            </a:r>
            <a:r>
              <a:rPr lang="es-ES" dirty="0" err="1" smtClean="0"/>
              <a:t>maljuto</a:t>
            </a:r>
            <a:r>
              <a:rPr lang="es-ES" dirty="0" smtClean="0"/>
              <a:t> </a:t>
            </a:r>
            <a:r>
              <a:rPr lang="es-ES" dirty="0" err="1" smtClean="0"/>
              <a:t>I'olam</a:t>
            </a:r>
            <a:r>
              <a:rPr lang="es-ES" dirty="0" smtClean="0"/>
              <a:t> </a:t>
            </a:r>
            <a:r>
              <a:rPr lang="es-ES" dirty="0" err="1" smtClean="0"/>
              <a:t>va'ed</a:t>
            </a:r>
            <a:r>
              <a:rPr lang="es-ES" dirty="0" smtClean="0"/>
              <a:t> (Bendito sea el glorioso Nombre cuyo reino es por los siglos de los siglos)!" (Midrash Bereshit </a:t>
            </a:r>
            <a:r>
              <a:rPr lang="es-ES" dirty="0" err="1" smtClean="0"/>
              <a:t>Rabáh</a:t>
            </a:r>
            <a:r>
              <a:rPr lang="es-ES" dirty="0" smtClean="0"/>
              <a:t> 98-4). </a:t>
            </a:r>
          </a:p>
          <a:p>
            <a:r>
              <a:rPr lang="es-ES" dirty="0" smtClean="0"/>
              <a:t>Esta escena de despedida no puede dejar de conmovernos. </a:t>
            </a:r>
          </a:p>
        </p:txBody>
      </p:sp>
    </p:spTree>
    <p:extLst>
      <p:ext uri="{BB962C8B-B14F-4D97-AF65-F5344CB8AC3E}">
        <p14:creationId xmlns:p14="http://schemas.microsoft.com/office/powerpoint/2010/main" xmlns="" val="261157990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Bendiciendo a nuestras hijas</a:t>
            </a:r>
          </a:p>
          <a:p>
            <a:r>
              <a:rPr lang="es-ES" dirty="0" smtClean="0"/>
              <a:t>Pero también es confuso. </a:t>
            </a:r>
          </a:p>
          <a:p>
            <a:r>
              <a:rPr lang="es-ES" dirty="0" smtClean="0"/>
              <a:t>Jacob también tiene hijas, y la que se llama Dina ya no está en la historia. </a:t>
            </a:r>
          </a:p>
          <a:p>
            <a:r>
              <a:rPr lang="es-ES" dirty="0" smtClean="0"/>
              <a:t>¿No es ella digna de bendición?</a:t>
            </a:r>
          </a:p>
          <a:p>
            <a:r>
              <a:rPr lang="es-ES" b="1" dirty="0" smtClean="0"/>
              <a:t>Una omisión </a:t>
            </a:r>
            <a:r>
              <a:rPr lang="es-ES" dirty="0" smtClean="0"/>
              <a:t>-La cuestión de bendecir a nuestras hijas surge por vía de omisión. Jacob y el resto de su familia se han reunido con José después de muchos años (Génesis 46). </a:t>
            </a:r>
          </a:p>
        </p:txBody>
      </p:sp>
    </p:spTree>
    <p:extLst>
      <p:ext uri="{BB962C8B-B14F-4D97-AF65-F5344CB8AC3E}">
        <p14:creationId xmlns:p14="http://schemas.microsoft.com/office/powerpoint/2010/main" xmlns="" val="261157990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Bendiciendo a nuestras hijas</a:t>
            </a:r>
          </a:p>
          <a:p>
            <a:r>
              <a:rPr lang="es-ES" dirty="0" smtClean="0"/>
              <a:t>¡El amado niño José, a quien Jacob pensó que estaba muerto, no solo está todavía vivo, sino que es un padre, con hijos propios!</a:t>
            </a:r>
          </a:p>
          <a:p>
            <a:r>
              <a:rPr lang="es-ES" dirty="0" smtClean="0"/>
              <a:t>Ahora, frente a la muerte, Jacob dice: “¡Nunca pensé que volvería a ver tu rostro, y mira, Dios me ha permitido ver el rostro de tus hijos!”. (48:8-12). </a:t>
            </a:r>
          </a:p>
        </p:txBody>
      </p:sp>
    </p:spTree>
    <p:extLst>
      <p:ext uri="{BB962C8B-B14F-4D97-AF65-F5344CB8AC3E}">
        <p14:creationId xmlns:p14="http://schemas.microsoft.com/office/powerpoint/2010/main" xmlns="" val="261157990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Bendiciendo a nuestras hijas</a:t>
            </a:r>
          </a:p>
          <a:p>
            <a:r>
              <a:rPr lang="es-ES" sz="3000" dirty="0" smtClean="0"/>
              <a:t>José acerca a sus hijos a su padre, con Manasés (a menudo escrito Menashé), el mayor, primero. </a:t>
            </a:r>
          </a:p>
          <a:p>
            <a:r>
              <a:rPr lang="es-ES" sz="3000" dirty="0" smtClean="0"/>
              <a:t>Jacob se cruza de brazos, poniendo su mano derecha sobre la cabeza de Efraín y la izquierda sobre la de Manasés. </a:t>
            </a:r>
          </a:p>
          <a:p>
            <a:r>
              <a:rPr lang="es-ES" sz="3000" dirty="0" smtClean="0"/>
              <a:t>José interviene: “¡Así no, Padre! Este es mi primogénito; pon tu mano derecha sobre su cabeza.” </a:t>
            </a:r>
          </a:p>
        </p:txBody>
      </p:sp>
    </p:spTree>
    <p:extLst>
      <p:ext uri="{BB962C8B-B14F-4D97-AF65-F5344CB8AC3E}">
        <p14:creationId xmlns:p14="http://schemas.microsoft.com/office/powerpoint/2010/main" xmlns="" val="261157990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Bendiciendo a nuestras hijas</a:t>
            </a:r>
          </a:p>
          <a:p>
            <a:r>
              <a:rPr lang="es-ES" dirty="0" smtClean="0"/>
              <a:t>Pero Jacob quiere poner a Efraín por delante de Manasés. </a:t>
            </a:r>
          </a:p>
          <a:p>
            <a:r>
              <a:rPr lang="es-ES" dirty="0" smtClean="0"/>
              <a:t>Entonces Jacob los bendice a ambos junto con estas palabras: “En ti darán su bendición los hijos de Israel, diciendo: “Que Dios te haga como Efraín y Manasés” (48:18-20).</a:t>
            </a:r>
          </a:p>
          <a:p>
            <a:r>
              <a:rPr lang="es-ES" dirty="0" smtClean="0"/>
              <a:t>¿Por qué Jacob bendice primero a su nieto menor? </a:t>
            </a:r>
          </a:p>
        </p:txBody>
      </p:sp>
    </p:spTree>
    <p:extLst>
      <p:ext uri="{BB962C8B-B14F-4D97-AF65-F5344CB8AC3E}">
        <p14:creationId xmlns:p14="http://schemas.microsoft.com/office/powerpoint/2010/main" xmlns="" val="261157990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Bendiciendo a nuestras hijas</a:t>
            </a:r>
          </a:p>
          <a:p>
            <a:r>
              <a:rPr lang="es-ES" dirty="0" smtClean="0"/>
              <a:t>Es difícil imaginar esta bendición sin recordar el momento anterior cuando el mismo Jacob robó la bendición que su padre Isaac tenía para su hermano mayor Esaú. </a:t>
            </a:r>
          </a:p>
          <a:p>
            <a:r>
              <a:rPr lang="es-ES" dirty="0" smtClean="0"/>
              <a:t>Al bendecir a sus nietos, ¿Jacob está reparando su propia historia, haciendo intencionalmente lo que Isaac hizo por accidente? </a:t>
            </a:r>
          </a:p>
        </p:txBody>
      </p:sp>
    </p:spTree>
    <p:extLst>
      <p:ext uri="{BB962C8B-B14F-4D97-AF65-F5344CB8AC3E}">
        <p14:creationId xmlns:p14="http://schemas.microsoft.com/office/powerpoint/2010/main" xmlns="" val="261157990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Bendiciendo a nuestras hijas</a:t>
            </a:r>
          </a:p>
          <a:p>
            <a:r>
              <a:rPr lang="es-ES" dirty="0" smtClean="0"/>
              <a:t>¿Está Jacob afirmando a través de su acto de bendición que el orden de nacimiento ya no determina el destino de uno, y que la bendición es un acto de voluntad en lugar de un accidente del azar?</a:t>
            </a:r>
          </a:p>
          <a:p>
            <a:r>
              <a:rPr lang="es-ES" dirty="0" smtClean="0"/>
              <a:t>La historia plantea otras preguntas. </a:t>
            </a:r>
          </a:p>
        </p:txBody>
      </p:sp>
    </p:spTree>
    <p:extLst>
      <p:ext uri="{BB962C8B-B14F-4D97-AF65-F5344CB8AC3E}">
        <p14:creationId xmlns:p14="http://schemas.microsoft.com/office/powerpoint/2010/main" xmlns="" val="261157990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Bendiciendo a nuestras hijas</a:t>
            </a:r>
          </a:p>
          <a:p>
            <a:r>
              <a:rPr lang="es-ES" dirty="0" smtClean="0"/>
              <a:t>La bendición de Jacob a sus nietos se ha convertido a lo largo de los siglos en la bendición otorgada regularmente a los muchachos; pero ¿qué hay en Efraín y Manasés que merece que bendigamos a nuestros hijos en su nombre? </a:t>
            </a:r>
          </a:p>
          <a:p>
            <a:r>
              <a:rPr lang="es-ES" dirty="0" smtClean="0"/>
              <a:t>¿Y nuestras hijas?</a:t>
            </a:r>
          </a:p>
        </p:txBody>
      </p:sp>
    </p:spTree>
    <p:extLst>
      <p:ext uri="{BB962C8B-B14F-4D97-AF65-F5344CB8AC3E}">
        <p14:creationId xmlns:p14="http://schemas.microsoft.com/office/powerpoint/2010/main" xmlns="" val="261157990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Bendiciendo a nuestras hijas</a:t>
            </a:r>
          </a:p>
          <a:p>
            <a:r>
              <a:rPr lang="es-ES" dirty="0" smtClean="0"/>
              <a:t>No sabemos mucho sobre estos dos jóvenes. </a:t>
            </a:r>
          </a:p>
          <a:p>
            <a:r>
              <a:rPr lang="es-ES" dirty="0" smtClean="0"/>
              <a:t>Los encontramos primero cuando nacen (Génesis 41:51-53), y los volvemos a encontrar en este momento de bendición. </a:t>
            </a:r>
          </a:p>
          <a:p>
            <a:r>
              <a:rPr lang="es-ES" dirty="0" smtClean="0"/>
              <a:t>Son hijos de una madre egipcia y un padre que es uno de los hombres más poderosos de Egipto. </a:t>
            </a:r>
          </a:p>
        </p:txBody>
      </p:sp>
    </p:spTree>
    <p:extLst>
      <p:ext uri="{BB962C8B-B14F-4D97-AF65-F5344CB8AC3E}">
        <p14:creationId xmlns:p14="http://schemas.microsoft.com/office/powerpoint/2010/main" xmlns="" val="261157990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Bendiciendo a nuestras hijas</a:t>
            </a:r>
          </a:p>
          <a:p>
            <a:r>
              <a:rPr lang="es-ES" dirty="0" smtClean="0"/>
              <a:t>Son niños nacidos en la diáspora, no sólo egipcios sino también israelitas, niños que viven en dos mundos.</a:t>
            </a:r>
          </a:p>
          <a:p>
            <a:r>
              <a:rPr lang="es-ES" dirty="0" smtClean="0"/>
              <a:t>Entonces, ¿por qué bendecimos a nuestros hijos en su nombre? ¿Será porque, como tantos judíos a lo largo de nuestra historia, crecieron en la diáspora y siguieron siendo judíos? </a:t>
            </a:r>
          </a:p>
        </p:txBody>
      </p:sp>
    </p:spTree>
    <p:extLst>
      <p:ext uri="{BB962C8B-B14F-4D97-AF65-F5344CB8AC3E}">
        <p14:creationId xmlns:p14="http://schemas.microsoft.com/office/powerpoint/2010/main" xmlns="" val="261157990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Bendiciendo a nuestras hijas</a:t>
            </a:r>
          </a:p>
          <a:p>
            <a:r>
              <a:rPr lang="es-ES" dirty="0" smtClean="0"/>
              <a:t>¿Podría ser porque imaginamos que siguieron los pasos de su padre, siendo parte de la cultura y la política egipcias, y aún así conectados con su abuelo, parte de la comunidad de Israel?</a:t>
            </a:r>
          </a:p>
          <a:p>
            <a:r>
              <a:rPr lang="es-ES" dirty="0" smtClean="0"/>
              <a:t>O tal vez invocamos a Efraín y Manasés porque estos son los dos primeros hermanos en la Biblia que no pelean. </a:t>
            </a:r>
          </a:p>
        </p:txBody>
      </p:sp>
    </p:spTree>
    <p:extLst>
      <p:ext uri="{BB962C8B-B14F-4D97-AF65-F5344CB8AC3E}">
        <p14:creationId xmlns:p14="http://schemas.microsoft.com/office/powerpoint/2010/main" xmlns="" val="261157990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Bendiciendo a nuestras hijas</a:t>
            </a:r>
          </a:p>
          <a:p>
            <a:r>
              <a:rPr lang="es-ES" dirty="0" smtClean="0"/>
              <a:t>Con Efraín y Manasés, finalmente llega a su fin la patología familiar que se desarrolla en el libro del Génesis, en el que los hermanos luchan entre sí. </a:t>
            </a:r>
          </a:p>
          <a:p>
            <a:r>
              <a:rPr lang="es-ES" dirty="0" smtClean="0"/>
              <a:t>Nos enseñan que no tenemos que luchar por las bendiciones: hay suficientes para todos.</a:t>
            </a:r>
          </a:p>
        </p:txBody>
      </p:sp>
    </p:spTree>
    <p:extLst>
      <p:ext uri="{BB962C8B-B14F-4D97-AF65-F5344CB8AC3E}">
        <p14:creationId xmlns:p14="http://schemas.microsoft.com/office/powerpoint/2010/main" xmlns="" val="261157990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Bendiciendo a nuestras hijas</a:t>
            </a:r>
          </a:p>
          <a:p>
            <a:r>
              <a:rPr lang="es-ES" sz="3000" dirty="0" smtClean="0"/>
              <a:t>En la Edad Media, la bendición habitual de los niños tenía lugar antes de </a:t>
            </a:r>
            <a:r>
              <a:rPr lang="es-ES" sz="3000" b="1" i="1" dirty="0" smtClean="0"/>
              <a:t>Kol </a:t>
            </a:r>
            <a:r>
              <a:rPr lang="es-ES" sz="3000" b="1" i="1" dirty="0" err="1" smtClean="0"/>
              <a:t>Nidre</a:t>
            </a:r>
            <a:r>
              <a:rPr lang="es-ES" sz="3000" b="1" i="1" dirty="0" smtClean="0"/>
              <a:t> </a:t>
            </a:r>
            <a:r>
              <a:rPr lang="es-ES" sz="3000" dirty="0" smtClean="0"/>
              <a:t>(</a:t>
            </a:r>
            <a:r>
              <a:rPr lang="es-ES" sz="3000" dirty="0" err="1" smtClean="0"/>
              <a:t>erev</a:t>
            </a:r>
            <a:r>
              <a:rPr lang="es-ES" sz="3000" dirty="0" smtClean="0"/>
              <a:t> Yom </a:t>
            </a:r>
            <a:r>
              <a:rPr lang="es-ES" sz="3000" dirty="0" err="1" smtClean="0"/>
              <a:t>Kippur</a:t>
            </a:r>
            <a:r>
              <a:rPr lang="es-ES" sz="3000" dirty="0" smtClean="0"/>
              <a:t>), el momento en que somos más conscientes de nuestra mortalidad, un momento que recuerda a las bendiciones de Jacob en el lecho de muerte. </a:t>
            </a:r>
          </a:p>
          <a:p>
            <a:r>
              <a:rPr lang="es-ES" sz="3000" dirty="0" smtClean="0"/>
              <a:t>En los últimos siglos, la tradición se expandió para incluir la bendición de los niños cada noche de Shabat y en la noche de los días festivos. </a:t>
            </a:r>
          </a:p>
        </p:txBody>
      </p:sp>
    </p:spTree>
    <p:extLst>
      <p:ext uri="{BB962C8B-B14F-4D97-AF65-F5344CB8AC3E}">
        <p14:creationId xmlns:p14="http://schemas.microsoft.com/office/powerpoint/2010/main" xmlns="" val="261157990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Bendiciendo a nuestras hijas</a:t>
            </a:r>
          </a:p>
          <a:p>
            <a:r>
              <a:rPr lang="es-ES" dirty="0" smtClean="0"/>
              <a:t>Mientras que seguimos bendiciendo a los hijos por referencia a Efraín y Manasés (“Que Dios te haga como Efraín y Manasés”), la tradición para nuestras hijas es diferente; los bendecimos con estas palabras: “Que Dios te haga como Sara, Rebeca, Raquel y Lea”.</a:t>
            </a:r>
          </a:p>
          <a:p>
            <a:r>
              <a:rPr lang="es-ES" b="1" dirty="0" smtClean="0"/>
              <a:t>Una Bendición Diferente </a:t>
            </a:r>
            <a:r>
              <a:rPr lang="es-ES" dirty="0" smtClean="0"/>
              <a:t>¿Por qué las bendiciones son tan diferentes? </a:t>
            </a:r>
          </a:p>
        </p:txBody>
      </p:sp>
    </p:spTree>
    <p:extLst>
      <p:ext uri="{BB962C8B-B14F-4D97-AF65-F5344CB8AC3E}">
        <p14:creationId xmlns:p14="http://schemas.microsoft.com/office/powerpoint/2010/main" xmlns="" val="261157990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Bendiciendo a nuestras hijas</a:t>
            </a:r>
          </a:p>
          <a:p>
            <a:r>
              <a:rPr lang="es-ES" sz="3000" dirty="0" smtClean="0"/>
              <a:t>El rabino Richard Levy sugiere la siguiente razón contemporánea para interpretar la diferencia: Así como Efraín y Manasés recibieron su mérito no a través de actos propios, sino solo porque estaban vivos y eran descendientes de Jacob (como todos nosotros), los niños judíos no necesitan sentir que el amor de sus padres depende de sus logros; son amados solo porque son niños.</a:t>
            </a:r>
          </a:p>
        </p:txBody>
      </p:sp>
    </p:spTree>
    <p:extLst>
      <p:ext uri="{BB962C8B-B14F-4D97-AF65-F5344CB8AC3E}">
        <p14:creationId xmlns:p14="http://schemas.microsoft.com/office/powerpoint/2010/main" xmlns="" val="261157990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Bendiciendo a nuestras hijas</a:t>
            </a:r>
          </a:p>
          <a:p>
            <a:r>
              <a:rPr lang="es-ES" dirty="0" smtClean="0"/>
              <a:t>Sin embargo, para las niñas judías, que pueden sentirse inclinadas por los prejuicios de la sociedad a pensar que, por ser niñas, no necesitan fijar sus miras muy alto, la bendición las eleva a los modelos más altos: que Dios las haga como las mujeres más grandes que la Torá conoce. — Sara, Rebeca, Raquel y Lea. </a:t>
            </a:r>
            <a:r>
              <a:rPr lang="es-ES" sz="1600" dirty="0" smtClean="0"/>
              <a:t>(“Parashat </a:t>
            </a:r>
            <a:r>
              <a:rPr lang="es-ES" sz="1600" dirty="0" err="1" smtClean="0"/>
              <a:t>Vayehi</a:t>
            </a:r>
            <a:r>
              <a:rPr lang="es-ES" sz="1600" dirty="0" smtClean="0"/>
              <a:t>”, en </a:t>
            </a:r>
            <a:r>
              <a:rPr lang="es-ES" sz="1600" dirty="0" err="1" smtClean="0"/>
              <a:t>Learn</a:t>
            </a:r>
            <a:r>
              <a:rPr lang="es-ES" sz="1600" dirty="0" smtClean="0"/>
              <a:t> </a:t>
            </a:r>
            <a:r>
              <a:rPr lang="es-ES" sz="1600" dirty="0" err="1" smtClean="0"/>
              <a:t>Torah</a:t>
            </a:r>
            <a:r>
              <a:rPr lang="es-ES" sz="1600" dirty="0" smtClean="0"/>
              <a:t> </a:t>
            </a:r>
            <a:r>
              <a:rPr lang="es-ES" sz="1600" dirty="0" err="1" smtClean="0"/>
              <a:t>With</a:t>
            </a:r>
            <a:r>
              <a:rPr lang="es-ES" sz="1600" dirty="0" smtClean="0"/>
              <a:t>…, 1996, Vol. 2, No. 12)</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Bendiciendo a nuestras hijas</a:t>
            </a:r>
          </a:p>
          <a:p>
            <a:r>
              <a:rPr lang="es-ES" sz="3000" dirty="0" smtClean="0"/>
              <a:t>A medida que las costumbres de nuestra comunidad continúan evolucionando, uno podría afirmar que ahora esperamos que tanto nuestras hijas como nuestros hijos pongan sus miras en alto.</a:t>
            </a:r>
          </a:p>
          <a:p>
            <a:r>
              <a:rPr lang="es-ES" sz="3000" dirty="0" smtClean="0"/>
              <a:t>También esperamos crear un entorno en el que tanto las hijas como los hijos se sientan valorados simplemente porque están vivos y son nuestros hijos. </a:t>
            </a:r>
          </a:p>
        </p:txBody>
      </p:sp>
    </p:spTree>
    <p:extLst>
      <p:ext uri="{BB962C8B-B14F-4D97-AF65-F5344CB8AC3E}">
        <p14:creationId xmlns:p14="http://schemas.microsoft.com/office/powerpoint/2010/main" xmlns="" val="261157990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Bendiciendo a nuestras hijas</a:t>
            </a:r>
          </a:p>
          <a:p>
            <a:r>
              <a:rPr lang="es-ES" sz="3000" dirty="0" smtClean="0"/>
              <a:t>Así que tal vez haya otra forma de interpretar estas bendiciones, una que dé cuenta de los cambios que valoramos en nuestro mundo contemporáneo. </a:t>
            </a:r>
            <a:br>
              <a:rPr lang="es-ES" sz="3000" dirty="0" smtClean="0"/>
            </a:br>
            <a:r>
              <a:rPr lang="es-ES" sz="3000" dirty="0" smtClean="0"/>
              <a:t> Tal vez podamos entender la bendición de Jacob a sus nietos de esta manera: “Efraín, que Dios te ayude a ser lo mejor que Efraín pueda ser; ¡Manasés, que Dios te ayude a convertirte en lo mejor que Manasés puede ser!” </a:t>
            </a:r>
          </a:p>
        </p:txBody>
      </p:sp>
    </p:spTree>
    <p:extLst>
      <p:ext uri="{BB962C8B-B14F-4D97-AF65-F5344CB8AC3E}">
        <p14:creationId xmlns:p14="http://schemas.microsoft.com/office/powerpoint/2010/main" xmlns="" val="261157990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Bendiciendo a nuestras hijas</a:t>
            </a:r>
          </a:p>
          <a:p>
            <a:r>
              <a:rPr lang="es-ES" sz="3100" dirty="0" smtClean="0"/>
              <a:t>Tal vez deberíamos completar los nombres de nuestros propios hijos mientras los bendecimos. Entonces le diría a mi hija: “¡Sharon, o Jana que seas completamente Sharon o Jana!” Y a mi hijo le diría: “¡Aryeh, que seas plenamente Aryeh!” O, en palabras de la poeta judía moderna Marcia Falk: “Sé quien eres… y que seas bendecido en todo lo que eres” </a:t>
            </a:r>
            <a:r>
              <a:rPr lang="es-ES" sz="2000" dirty="0" smtClean="0"/>
              <a:t>(The </a:t>
            </a:r>
            <a:r>
              <a:rPr lang="es-ES" sz="2000" dirty="0" err="1" smtClean="0"/>
              <a:t>Book</a:t>
            </a:r>
            <a:r>
              <a:rPr lang="es-ES" sz="2000" dirty="0" smtClean="0"/>
              <a:t> of </a:t>
            </a:r>
            <a:r>
              <a:rPr lang="es-ES" sz="2000" dirty="0" err="1" smtClean="0"/>
              <a:t>Blessings</a:t>
            </a:r>
            <a:r>
              <a:rPr lang="es-ES" sz="2000" dirty="0" smtClean="0"/>
              <a:t>, 1996).</a:t>
            </a:r>
            <a:endParaRPr lang="es-ES" sz="3100" dirty="0" smtClean="0"/>
          </a:p>
        </p:txBody>
      </p:sp>
    </p:spTree>
    <p:extLst>
      <p:ext uri="{BB962C8B-B14F-4D97-AF65-F5344CB8AC3E}">
        <p14:creationId xmlns:p14="http://schemas.microsoft.com/office/powerpoint/2010/main" xmlns="" val="261157990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2800" b="1" dirty="0" smtClean="0">
                <a:solidFill>
                  <a:srgbClr val="FF0000"/>
                </a:solidFill>
              </a:rPr>
              <a:t>Disculpas y Catarsis</a:t>
            </a:r>
          </a:p>
          <a:p>
            <a:r>
              <a:rPr lang="es-ES" sz="2000" b="1" dirty="0" smtClean="0"/>
              <a:t>Comentarios del Rabino </a:t>
            </a:r>
            <a:r>
              <a:rPr lang="es-ES" sz="2000" b="1" dirty="0" err="1" smtClean="0"/>
              <a:t>Moshe</a:t>
            </a:r>
            <a:r>
              <a:rPr lang="es-ES" sz="2000" b="1" dirty="0" smtClean="0"/>
              <a:t> </a:t>
            </a:r>
            <a:r>
              <a:rPr lang="es-ES" sz="2000" b="1" dirty="0" err="1" smtClean="0"/>
              <a:t>Taragin</a:t>
            </a:r>
            <a:endParaRPr lang="es-ES" sz="2000" b="1" dirty="0" smtClean="0"/>
          </a:p>
          <a:p>
            <a:r>
              <a:rPr lang="es-ES" sz="2800" dirty="0" smtClean="0"/>
              <a:t>Uno de los rasgos más importantes y subestimados del liderazgo es la amabilidad. </a:t>
            </a:r>
          </a:p>
          <a:p>
            <a:r>
              <a:rPr lang="es-ES" sz="2800" dirty="0" smtClean="0"/>
              <a:t>Las personas bondadosas han sido humilladas por la vida y comprenden la vulnerabilidad del espíritu humano. </a:t>
            </a:r>
          </a:p>
          <a:p>
            <a:r>
              <a:rPr lang="es-ES" sz="2800" dirty="0" smtClean="0"/>
              <a:t>Como la vida ha expuesto sus propias debilidades, las personas amables son más bondadosas y consideradas con los demás. </a:t>
            </a:r>
          </a:p>
        </p:txBody>
      </p:sp>
    </p:spTree>
    <p:extLst>
      <p:ext uri="{BB962C8B-B14F-4D97-AF65-F5344CB8AC3E}">
        <p14:creationId xmlns:p14="http://schemas.microsoft.com/office/powerpoint/2010/main" xmlns="" val="261157990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Disculpas y Catarsis</a:t>
            </a:r>
          </a:p>
          <a:p>
            <a:r>
              <a:rPr lang="es-ES" dirty="0" smtClean="0"/>
              <a:t>No juzgan, sino que aceptan. </a:t>
            </a:r>
          </a:p>
          <a:p>
            <a:r>
              <a:rPr lang="es-ES" dirty="0" smtClean="0"/>
              <a:t>Comparten su espíritu libremente con los necesitados. </a:t>
            </a:r>
          </a:p>
          <a:p>
            <a:r>
              <a:rPr lang="es-ES" dirty="0" smtClean="0"/>
              <a:t>Esta generosidad de espíritu les permite perdonar fácilmente. </a:t>
            </a:r>
          </a:p>
          <a:p>
            <a:r>
              <a:rPr lang="es-ES" dirty="0" smtClean="0"/>
              <a:t>El indicador más fuerte de bondad es el perdón hacia los demás.</a:t>
            </a:r>
          </a:p>
        </p:txBody>
      </p:sp>
    </p:spTree>
    <p:extLst>
      <p:ext uri="{BB962C8B-B14F-4D97-AF65-F5344CB8AC3E}">
        <p14:creationId xmlns:p14="http://schemas.microsoft.com/office/powerpoint/2010/main" xmlns="" val="261157990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Disculpas y Catarsis</a:t>
            </a:r>
          </a:p>
          <a:p>
            <a:r>
              <a:rPr lang="es-ES" dirty="0" smtClean="0"/>
              <a:t>Esperaríamos gentileza de Yosef. </a:t>
            </a:r>
          </a:p>
          <a:p>
            <a:r>
              <a:rPr lang="es-ES" dirty="0" smtClean="0"/>
              <a:t>La vida lo ha humillado constantemente y, en esta etapa, aprecia lo frágil que puede ser la experiencia humana. </a:t>
            </a:r>
          </a:p>
          <a:p>
            <a:r>
              <a:rPr lang="es-ES" dirty="0" smtClean="0"/>
              <a:t>Esperando esta gentileza, asumimos que Yosef aceptaría amablemente las disculpas de su hermano. </a:t>
            </a:r>
          </a:p>
        </p:txBody>
      </p:sp>
    </p:spTree>
    <p:extLst>
      <p:ext uri="{BB962C8B-B14F-4D97-AF65-F5344CB8AC3E}">
        <p14:creationId xmlns:p14="http://schemas.microsoft.com/office/powerpoint/2010/main" xmlns="" val="261157990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Disculpas y Catarsis</a:t>
            </a:r>
          </a:p>
          <a:p>
            <a:r>
              <a:rPr lang="es-ES" dirty="0" smtClean="0"/>
              <a:t>Los hermanos están tan aterrorizados por una posible represalia que incluso mienten sobre los deseos de su padre fallecido. </a:t>
            </a:r>
          </a:p>
          <a:p>
            <a:r>
              <a:rPr lang="es-ES" dirty="0" smtClean="0"/>
              <a:t>Poniendo palabras en la boca de Ya'akov, afirman que su padre había instruido a Yosef contra cualquier posible venganza. </a:t>
            </a:r>
          </a:p>
          <a:p>
            <a:r>
              <a:rPr lang="es-ES" dirty="0" smtClean="0"/>
              <a:t>Presumiblemente, Yosef detecta fácilmente esta mentira transparente; </a:t>
            </a:r>
          </a:p>
        </p:txBody>
      </p:sp>
    </p:spTree>
    <p:extLst>
      <p:ext uri="{BB962C8B-B14F-4D97-AF65-F5344CB8AC3E}">
        <p14:creationId xmlns:p14="http://schemas.microsoft.com/office/powerpoint/2010/main" xmlns="" val="261157990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Disculpas y Catarsis</a:t>
            </a:r>
          </a:p>
          <a:p>
            <a:r>
              <a:rPr lang="es-ES" sz="2770" dirty="0" smtClean="0"/>
              <a:t>Si Ya'akov hubiera interferido realmente en esta complicada situación, habría hablado directamente con Yosef. </a:t>
            </a:r>
          </a:p>
          <a:p>
            <a:r>
              <a:rPr lang="es-ES" sz="2770" dirty="0" smtClean="0"/>
              <a:t>Este débil intento de mentir simplemente demuestra cuán desesperados están los ansiosos hermanos.</a:t>
            </a:r>
          </a:p>
          <a:p>
            <a:r>
              <a:rPr lang="es-ES" sz="2770" dirty="0" smtClean="0"/>
              <a:t>Aquí está la gran oportunidad de Yosef de elevarse por encima de la mezquindad y la venganza y perdonar amablemente a sus hermanos y abrazarlos. </a:t>
            </a:r>
          </a:p>
        </p:txBody>
      </p:sp>
    </p:spTree>
    <p:extLst>
      <p:ext uri="{BB962C8B-B14F-4D97-AF65-F5344CB8AC3E}">
        <p14:creationId xmlns:p14="http://schemas.microsoft.com/office/powerpoint/2010/main" xmlns="" val="261157990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Disculpas y Catarsis</a:t>
            </a:r>
          </a:p>
          <a:p>
            <a:r>
              <a:rPr lang="es-ES" dirty="0" smtClean="0"/>
              <a:t>Yosef tiene todo para ganar y nada que perder. </a:t>
            </a:r>
          </a:p>
          <a:p>
            <a:r>
              <a:rPr lang="es-ES" dirty="0" smtClean="0"/>
              <a:t>El mundo entero llama a su capricho. </a:t>
            </a:r>
          </a:p>
          <a:p>
            <a:r>
              <a:rPr lang="es-ES" dirty="0" smtClean="0"/>
              <a:t>Su posición en Egipto es segura. </a:t>
            </a:r>
          </a:p>
          <a:p>
            <a:r>
              <a:rPr lang="es-ES" dirty="0" smtClean="0"/>
              <a:t>Claramente es el nuevo patriarca de la familia. </a:t>
            </a:r>
          </a:p>
          <a:p>
            <a:r>
              <a:rPr lang="es-ES" dirty="0" smtClean="0"/>
              <a:t>Esta debería ser una decisión fácil.</a:t>
            </a:r>
          </a:p>
        </p:txBody>
      </p:sp>
    </p:spTree>
    <p:extLst>
      <p:ext uri="{BB962C8B-B14F-4D97-AF65-F5344CB8AC3E}">
        <p14:creationId xmlns:p14="http://schemas.microsoft.com/office/powerpoint/2010/main" xmlns="" val="261157990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Disculpas y Catarsis</a:t>
            </a:r>
          </a:p>
          <a:p>
            <a:r>
              <a:rPr lang="es-ES" sz="2900" dirty="0" smtClean="0"/>
              <a:t>Si prestamos la debida atención al relato, Yosef no abraza cálidamente a sus hermanos, ni acepta cortésmente sus disculpas. </a:t>
            </a:r>
          </a:p>
          <a:p>
            <a:r>
              <a:rPr lang="es-ES" sz="2900" dirty="0" smtClean="0"/>
              <a:t>Inicialmente, responde de una manera que es en parte tranquilizadora y en parte amenazante: "¿Estoy en el lugar de Di-s?". </a:t>
            </a:r>
          </a:p>
          <a:p>
            <a:r>
              <a:rPr lang="es-ES" sz="2900" dirty="0" smtClean="0"/>
              <a:t>Por un lado, esta frase implica que él no "tomará el asunto en sus propias manos" y no desempeñará el papel de Di-s. </a:t>
            </a:r>
          </a:p>
        </p:txBody>
      </p:sp>
    </p:spTree>
    <p:extLst>
      <p:ext uri="{BB962C8B-B14F-4D97-AF65-F5344CB8AC3E}">
        <p14:creationId xmlns:p14="http://schemas.microsoft.com/office/powerpoint/2010/main" xmlns="" val="261157990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Disculpas y Catarsis</a:t>
            </a:r>
          </a:p>
          <a:p>
            <a:r>
              <a:rPr lang="es-ES" dirty="0" smtClean="0"/>
              <a:t>Esto ciertamente consuela a sus hermanos. Sin embargo, esta frase también implica que Yosef posee la autoridad para impartir justicia y castigar sus fechorías. </a:t>
            </a:r>
          </a:p>
          <a:p>
            <a:r>
              <a:rPr lang="es-ES" dirty="0" smtClean="0"/>
              <a:t>Una aceptación más cortés de su disculpa no debería incluir referencias despreocupadas a su propia autoridad, incluso al tipo de autoridad que no planea ejercer. </a:t>
            </a:r>
          </a:p>
        </p:txBody>
      </p:sp>
    </p:spTree>
    <p:extLst>
      <p:ext uri="{BB962C8B-B14F-4D97-AF65-F5344CB8AC3E}">
        <p14:creationId xmlns:p14="http://schemas.microsoft.com/office/powerpoint/2010/main" xmlns="" val="261157990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Disculpas y Catarsis</a:t>
            </a:r>
          </a:p>
          <a:p>
            <a:r>
              <a:rPr lang="es-ES" dirty="0" smtClean="0"/>
              <a:t>La aceptación de una disculpa ni siquiera debería aludir al potencial de represalia.</a:t>
            </a:r>
          </a:p>
          <a:p>
            <a:r>
              <a:rPr lang="es-ES" dirty="0" smtClean="0"/>
              <a:t>Los siguientes comentarios de Yosef son aún más desconcertantes: les recuerda sus intenciones maliciosas: "Hashem ha convertido tu crueldad en un resultado favorable, lo que me permite apoyar al mundo entero". </a:t>
            </a:r>
          </a:p>
        </p:txBody>
      </p:sp>
    </p:spTree>
    <p:extLst>
      <p:ext uri="{BB962C8B-B14F-4D97-AF65-F5344CB8AC3E}">
        <p14:creationId xmlns:p14="http://schemas.microsoft.com/office/powerpoint/2010/main" xmlns="" val="261157990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Disculpas y Catarsis</a:t>
            </a:r>
          </a:p>
          <a:p>
            <a:r>
              <a:rPr lang="es-ES" dirty="0" smtClean="0"/>
              <a:t>Esta segunda "línea" acentúa su crimen al tiempo que destaca el fenomenal éxito de Yosef. </a:t>
            </a:r>
          </a:p>
          <a:p>
            <a:r>
              <a:rPr lang="es-ES" dirty="0" smtClean="0"/>
              <a:t>Esta no es la "forma de libro de texto" para aceptar amablemente una disculpa. </a:t>
            </a:r>
          </a:p>
          <a:p>
            <a:r>
              <a:rPr lang="es-ES" dirty="0" smtClean="0"/>
              <a:t>Preferiríamos esperar humildad, lenguaje acogedor e intentos de "restar importancia" al insulto. </a:t>
            </a:r>
          </a:p>
        </p:txBody>
      </p:sp>
    </p:spTree>
    <p:extLst>
      <p:ext uri="{BB962C8B-B14F-4D97-AF65-F5344CB8AC3E}">
        <p14:creationId xmlns:p14="http://schemas.microsoft.com/office/powerpoint/2010/main" xmlns="" val="261157990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Disculpas y Catarsis</a:t>
            </a:r>
          </a:p>
          <a:p>
            <a:r>
              <a:rPr lang="es-ES" dirty="0" smtClean="0"/>
              <a:t>Esperaríamos que Yosef minimizara el crimen en lugar de enfatizar el dolor. </a:t>
            </a:r>
          </a:p>
          <a:p>
            <a:r>
              <a:rPr lang="es-ES" dirty="0" smtClean="0"/>
              <a:t>Dado lo desesperados que están los hermanos, los comentarios disfrazados de Yosef parecen insensibles. </a:t>
            </a:r>
          </a:p>
          <a:p>
            <a:r>
              <a:rPr lang="es-ES" dirty="0" smtClean="0"/>
              <a:t>Al final, Yosef les asegura que continuará cuidándolos y la escena termina con Yosef consolando a sus temerosos hermanos. </a:t>
            </a:r>
          </a:p>
        </p:txBody>
      </p:sp>
    </p:spTree>
    <p:extLst>
      <p:ext uri="{BB962C8B-B14F-4D97-AF65-F5344CB8AC3E}">
        <p14:creationId xmlns:p14="http://schemas.microsoft.com/office/powerpoint/2010/main" xmlns="" val="261157990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Disculpas y Catarsis</a:t>
            </a:r>
          </a:p>
          <a:p>
            <a:r>
              <a:rPr lang="es-ES" sz="2900" dirty="0" smtClean="0"/>
              <a:t>Sin embargo, la respuesta inicial de Yosef a su sincera disculpa no se siente amable.</a:t>
            </a:r>
          </a:p>
          <a:p>
            <a:r>
              <a:rPr lang="es-ES" sz="2900" dirty="0" smtClean="0"/>
              <a:t>Evidentemente, por importante que sea la cortesía, no es el único valor y no es la única consideración al aceptar una disculpa. </a:t>
            </a:r>
          </a:p>
          <a:p>
            <a:r>
              <a:rPr lang="es-ES" sz="2900" dirty="0" smtClean="0"/>
              <a:t>Evidentemente, la comunicación franca y sincera también es valiosa, y Yosef no oculta sus verdaderos sentimientos, simplemente para ser discreto y sensible. </a:t>
            </a:r>
          </a:p>
        </p:txBody>
      </p:sp>
    </p:spTree>
    <p:extLst>
      <p:ext uri="{BB962C8B-B14F-4D97-AF65-F5344CB8AC3E}">
        <p14:creationId xmlns:p14="http://schemas.microsoft.com/office/powerpoint/2010/main" xmlns="" val="261157990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Disculpas y Catarsis</a:t>
            </a:r>
          </a:p>
          <a:p>
            <a:r>
              <a:rPr lang="es-ES" sz="2900" dirty="0" smtClean="0"/>
              <a:t>Un abrazo grande de la disculpa de sus hermanos es definitivamente más sensible a corto plazo, pero puede ser desventajoso a largo plazo. </a:t>
            </a:r>
          </a:p>
          <a:p>
            <a:r>
              <a:rPr lang="es-ES" sz="2900" dirty="0" smtClean="0"/>
              <a:t>Blanquear el crimen puede no ser el mejor enfoque.</a:t>
            </a:r>
          </a:p>
          <a:p>
            <a:r>
              <a:rPr lang="es-ES" sz="2900" dirty="0" smtClean="0"/>
              <a:t>Las disculpas no son solo una oportunidad para expresar pesar, también deben permitir la catarsis. </a:t>
            </a:r>
          </a:p>
        </p:txBody>
      </p:sp>
    </p:spTree>
    <p:extLst>
      <p:ext uri="{BB962C8B-B14F-4D97-AF65-F5344CB8AC3E}">
        <p14:creationId xmlns:p14="http://schemas.microsoft.com/office/powerpoint/2010/main" xmlns="" val="261157990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Disculpas y Catarsis</a:t>
            </a:r>
          </a:p>
          <a:p>
            <a:r>
              <a:rPr lang="es-ES" dirty="0" smtClean="0"/>
              <a:t>Las personas de conciencia moral están abrumadas por la culpa y el remordimiento. </a:t>
            </a:r>
          </a:p>
          <a:p>
            <a:r>
              <a:rPr lang="es-ES" dirty="0" smtClean="0"/>
              <a:t>Sin enfrentar nuestra culpa y enjuagar nuestra conciencia, podemos sentirnos abrumados emocionalmente. </a:t>
            </a:r>
          </a:p>
          <a:p>
            <a:r>
              <a:rPr lang="es-ES" dirty="0" smtClean="0"/>
              <a:t>Las disculpas nos ayudan a enfrentar nuestras fechorías y superar una culpa que de otro modo sería insoportable.</a:t>
            </a:r>
          </a:p>
        </p:txBody>
      </p:sp>
    </p:spTree>
    <p:extLst>
      <p:ext uri="{BB962C8B-B14F-4D97-AF65-F5344CB8AC3E}">
        <p14:creationId xmlns:p14="http://schemas.microsoft.com/office/powerpoint/2010/main" xmlns="" val="261157990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Disculpas y Catarsis</a:t>
            </a:r>
          </a:p>
          <a:p>
            <a:r>
              <a:rPr lang="es-ES" sz="2900" dirty="0" smtClean="0"/>
              <a:t>Al principio de la historia, mientras eran acusados ​​por Yosef haciéndose pasar por un rey egipcio, los hermanos ya habían comenzado a rastrear su situación hasta su horrible crimen de secuestro. </a:t>
            </a:r>
          </a:p>
          <a:p>
            <a:r>
              <a:rPr lang="es-ES" sz="2900" dirty="0" smtClean="0"/>
              <a:t>Este proceso vital de enfrentar su culpa y "seguir adelante" solo puede completarse si aprecian completamente el sufrimiento que le infligieron a Yosef. </a:t>
            </a:r>
          </a:p>
        </p:txBody>
      </p:sp>
    </p:spTree>
    <p:extLst>
      <p:ext uri="{BB962C8B-B14F-4D97-AF65-F5344CB8AC3E}">
        <p14:creationId xmlns:p14="http://schemas.microsoft.com/office/powerpoint/2010/main" xmlns="" val="261157990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Disculpas y Catarsis</a:t>
            </a:r>
          </a:p>
          <a:p>
            <a:r>
              <a:rPr lang="es-ES" dirty="0" smtClean="0"/>
              <a:t>Perdidos en toda la emoción de descubrir a Yosef y mudarse a Egipto está el increíble sufrimiento que causaron. </a:t>
            </a:r>
          </a:p>
          <a:p>
            <a:r>
              <a:rPr lang="es-ES" dirty="0" smtClean="0"/>
              <a:t>Una catarsis rigurosa exige afrontar todo el impacto de su conspiración. Yosef está feliz de aceptar sus disculpas, pero su franqueza también les brinda la oportunidad de procesar su pecado. </a:t>
            </a:r>
          </a:p>
        </p:txBody>
      </p:sp>
    </p:spTree>
    <p:extLst>
      <p:ext uri="{BB962C8B-B14F-4D97-AF65-F5344CB8AC3E}">
        <p14:creationId xmlns:p14="http://schemas.microsoft.com/office/powerpoint/2010/main" xmlns="" val="261157990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Disculpas y Catarsis</a:t>
            </a:r>
          </a:p>
          <a:p>
            <a:r>
              <a:rPr lang="es-ES" sz="2950" dirty="0" smtClean="0"/>
              <a:t>Si su culpa no se aborda, se agravará y creará una ansiedad y un malestar emocional continuos. </a:t>
            </a:r>
          </a:p>
          <a:p>
            <a:r>
              <a:rPr lang="es-ES" sz="2950" dirty="0" smtClean="0"/>
              <a:t>Por mucho que busquen la amabilidad de Yosef, también necesitan profundamente su honestidad.</a:t>
            </a:r>
          </a:p>
          <a:p>
            <a:r>
              <a:rPr lang="es-ES" sz="2950" dirty="0" smtClean="0"/>
              <a:t>Además de ayudar a su catarsis, la honestidad de Yosef es un paso inicial hacia la reconstrucción de su relación profundamente fracturada. </a:t>
            </a:r>
          </a:p>
        </p:txBody>
      </p:sp>
    </p:spTree>
    <p:extLst>
      <p:ext uri="{BB962C8B-B14F-4D97-AF65-F5344CB8AC3E}">
        <p14:creationId xmlns:p14="http://schemas.microsoft.com/office/powerpoint/2010/main" xmlns="" val="261157990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Disculpas y Catarsis</a:t>
            </a:r>
          </a:p>
          <a:p>
            <a:r>
              <a:rPr lang="es-ES" sz="3150" dirty="0" smtClean="0"/>
              <a:t>El trauma de su secuestro, así como el hecho de haber vivido separados durante veinte años, ha roto la comunicación entre los hermanos. </a:t>
            </a:r>
          </a:p>
          <a:p>
            <a:r>
              <a:rPr lang="es-ES" sz="3150" dirty="0" smtClean="0"/>
              <a:t>La comunicación genera confianza y la confianza es la base de relaciones saludables. </a:t>
            </a:r>
          </a:p>
          <a:p>
            <a:r>
              <a:rPr lang="es-ES" sz="3150" dirty="0" smtClean="0"/>
              <a:t>Es desgarrador pero no sorprendente ver cuán desconfiados se han vuelto los hermanos. </a:t>
            </a:r>
          </a:p>
        </p:txBody>
      </p:sp>
    </p:spTree>
    <p:extLst>
      <p:ext uri="{BB962C8B-B14F-4D97-AF65-F5344CB8AC3E}">
        <p14:creationId xmlns:p14="http://schemas.microsoft.com/office/powerpoint/2010/main" xmlns="" val="261157990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Disculpas y Catarsis</a:t>
            </a:r>
          </a:p>
          <a:p>
            <a:r>
              <a:rPr lang="es-ES" dirty="0" smtClean="0"/>
              <a:t>El Midrash narra una historia dolorosa: después de enterrar a Ya'akov, Yosef regresó a Siquem para volver a visitar "el pozo" y la escena de su secuestro. </a:t>
            </a:r>
          </a:p>
          <a:p>
            <a:r>
              <a:rPr lang="es-ES" dirty="0" smtClean="0"/>
              <a:t>Quizás quería cerrar su propio trauma. </a:t>
            </a:r>
          </a:p>
          <a:p>
            <a:r>
              <a:rPr lang="es-ES" dirty="0" smtClean="0"/>
              <a:t>Para sorpresa de nadie, este inocente viaje personal alarmó a los hermanos. Quizás, estaban preocupados, </a:t>
            </a:r>
          </a:p>
        </p:txBody>
      </p:sp>
    </p:spTree>
    <p:extLst>
      <p:ext uri="{BB962C8B-B14F-4D97-AF65-F5344CB8AC3E}">
        <p14:creationId xmlns:p14="http://schemas.microsoft.com/office/powerpoint/2010/main" xmlns="" val="261157990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Disculpas y Catarsis</a:t>
            </a:r>
          </a:p>
          <a:p>
            <a:r>
              <a:rPr lang="es-ES" dirty="0" smtClean="0"/>
              <a:t>Yosef todavía estaba enojado y había regresado a la escena del crimen para planear su venganza. </a:t>
            </a:r>
          </a:p>
          <a:p>
            <a:r>
              <a:rPr lang="es-ES" dirty="0" smtClean="0"/>
              <a:t>La comunicación directa fácilmente podría haber aliviado cualquier sospecha pero, lamentablemente, no existe. </a:t>
            </a:r>
          </a:p>
          <a:p>
            <a:r>
              <a:rPr lang="es-ES" dirty="0" smtClean="0"/>
              <a:t>Decisiones personales inocentes alimentan teorías de conspiración traicioneras. </a:t>
            </a:r>
          </a:p>
        </p:txBody>
      </p:sp>
    </p:spTree>
    <p:extLst>
      <p:ext uri="{BB962C8B-B14F-4D97-AF65-F5344CB8AC3E}">
        <p14:creationId xmlns:p14="http://schemas.microsoft.com/office/powerpoint/2010/main" xmlns="" val="261157990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Disculpas y Catarsis</a:t>
            </a:r>
          </a:p>
          <a:p>
            <a:r>
              <a:rPr lang="es-ES" dirty="0" smtClean="0"/>
              <a:t>Donde no hay confianza no hay relación.</a:t>
            </a:r>
          </a:p>
          <a:p>
            <a:r>
              <a:rPr lang="es-ES" dirty="0" smtClean="0"/>
              <a:t>El primer paso para reconstruir esta relación es una comunicación honesta y dura. </a:t>
            </a:r>
          </a:p>
          <a:p>
            <a:r>
              <a:rPr lang="es-ES" dirty="0" smtClean="0"/>
              <a:t>Es imperativo que Yosef transmita su insulto. </a:t>
            </a:r>
          </a:p>
          <a:p>
            <a:r>
              <a:rPr lang="es-ES" dirty="0" smtClean="0"/>
              <a:t>Como diríamos, debe "sacar todo de su pecho". </a:t>
            </a:r>
          </a:p>
        </p:txBody>
      </p:sp>
    </p:spTree>
    <p:extLst>
      <p:ext uri="{BB962C8B-B14F-4D97-AF65-F5344CB8AC3E}">
        <p14:creationId xmlns:p14="http://schemas.microsoft.com/office/powerpoint/2010/main" xmlns="" val="261157990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Disculpas y Catarsis</a:t>
            </a:r>
          </a:p>
          <a:p>
            <a:r>
              <a:rPr lang="es-ES" dirty="0" smtClean="0"/>
              <a:t>Hasta que lo haga, los hermanos ansiosos siempre se preguntarán qué sentimientos más profundos está albergando y qué confianza nunca desarrollará. </a:t>
            </a:r>
          </a:p>
          <a:p>
            <a:r>
              <a:rPr lang="es-ES" dirty="0" smtClean="0"/>
              <a:t>Una aceptación amable de su disculpa sin articular el profundo dolor dejará muchas preguntas sin respuesta y no construirá puentes de comunicación. </a:t>
            </a:r>
          </a:p>
        </p:txBody>
      </p:sp>
    </p:spTree>
    <p:extLst>
      <p:ext uri="{BB962C8B-B14F-4D97-AF65-F5344CB8AC3E}">
        <p14:creationId xmlns:p14="http://schemas.microsoft.com/office/powerpoint/2010/main" xmlns="" val="261157990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Disculpas y Catarsis</a:t>
            </a:r>
          </a:p>
          <a:p>
            <a:r>
              <a:rPr lang="es-ES" dirty="0" smtClean="0"/>
              <a:t>Para que la herida sane, Yosef debe arrancar la curita. </a:t>
            </a:r>
          </a:p>
          <a:p>
            <a:r>
              <a:rPr lang="es-ES" dirty="0" smtClean="0"/>
              <a:t>Puede ser doloroso, pero esta es la única forma en que las heridas pueden comenzar a sanar. </a:t>
            </a:r>
          </a:p>
          <a:p>
            <a:r>
              <a:rPr lang="es-ES" dirty="0" smtClean="0"/>
              <a:t>La escena termina con Yosef "hablando a sus corazones" (</a:t>
            </a:r>
            <a:r>
              <a:rPr lang="es-ES" b="1" i="1" dirty="0" err="1" smtClean="0"/>
              <a:t>Vayidaber</a:t>
            </a:r>
            <a:r>
              <a:rPr lang="es-ES" b="1" i="1" dirty="0" smtClean="0"/>
              <a:t> al </a:t>
            </a:r>
            <a:r>
              <a:rPr lang="es-ES" b="1" i="1" dirty="0" err="1" smtClean="0"/>
              <a:t>libam</a:t>
            </a:r>
            <a:r>
              <a:rPr lang="es-ES" dirty="0" smtClean="0"/>
              <a:t>) mientras se restablecen las líneas de comunicación. </a:t>
            </a:r>
          </a:p>
        </p:txBody>
      </p:sp>
    </p:spTree>
    <p:extLst>
      <p:ext uri="{BB962C8B-B14F-4D97-AF65-F5344CB8AC3E}">
        <p14:creationId xmlns:p14="http://schemas.microsoft.com/office/powerpoint/2010/main" xmlns="" val="261157990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Disculpas y Catarsis</a:t>
            </a:r>
          </a:p>
          <a:p>
            <a:r>
              <a:rPr lang="es-ES" dirty="0" smtClean="0"/>
              <a:t>Ahora se puede reconstruir la confianza y rehabilitar la relación.</a:t>
            </a:r>
          </a:p>
          <a:p>
            <a:r>
              <a:rPr lang="es-ES" dirty="0" smtClean="0"/>
              <a:t>La vida es compleja y nos coloca en situaciones interpersonales complicadas. </a:t>
            </a:r>
          </a:p>
          <a:p>
            <a:r>
              <a:rPr lang="es-ES" dirty="0" smtClean="0"/>
              <a:t>La bondad exige que demostremos misericordia, humildad y generosidad de espíritu hacia aquellos que nos insultan o dañan. </a:t>
            </a:r>
          </a:p>
        </p:txBody>
      </p:sp>
    </p:spTree>
    <p:extLst>
      <p:ext uri="{BB962C8B-B14F-4D97-AF65-F5344CB8AC3E}">
        <p14:creationId xmlns:p14="http://schemas.microsoft.com/office/powerpoint/2010/main" xmlns="" val="261157990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Disculpas y Catarsis</a:t>
            </a:r>
          </a:p>
          <a:p>
            <a:r>
              <a:rPr lang="es-ES" dirty="0" smtClean="0"/>
              <a:t>Sin embargo, a veces, junto con nuestra amabilidad, lo hacemos mejor al compartir también nuestra honestidad y nuestros sentimientos auténticos, en lugar de ocultar nuestro dolor con cordialidad y cordialidad.</a:t>
            </a:r>
          </a:p>
          <a:p>
            <a:r>
              <a:rPr lang="es-ES" dirty="0" smtClean="0"/>
              <a:t>Debemos arrancarnos la curita para que la herida sane completamente.</a:t>
            </a:r>
          </a:p>
        </p:txBody>
      </p:sp>
    </p:spTree>
    <p:extLst>
      <p:ext uri="{BB962C8B-B14F-4D97-AF65-F5344CB8AC3E}">
        <p14:creationId xmlns:p14="http://schemas.microsoft.com/office/powerpoint/2010/main" xmlns="" val="261157990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Por qué bendecimos como a </a:t>
            </a:r>
            <a:r>
              <a:rPr lang="es-CO" sz="2400" b="1" dirty="0" err="1" smtClean="0"/>
              <a:t>Efraim</a:t>
            </a:r>
            <a:r>
              <a:rPr lang="es-CO" sz="2400" b="1" dirty="0" smtClean="0"/>
              <a:t> y Menashé?</a:t>
            </a:r>
          </a:p>
          <a:p>
            <a:r>
              <a:rPr lang="es-ES" dirty="0" smtClean="0"/>
              <a:t>¿Cómo se sabe si un pez es saludable? Si puede nadar río arriba; contra la corriente de la sociedad.</a:t>
            </a:r>
          </a:p>
          <a:p>
            <a:r>
              <a:rPr lang="es-ES" dirty="0" smtClean="0"/>
              <a:t>Cada Shabat, bendecimos a nuestros hijos con los nombres de los nietos de Yaakov, ‘que ustedes sean como estos dos, como Efraín y </a:t>
            </a:r>
            <a:r>
              <a:rPr lang="es-ES" dirty="0" err="1" smtClean="0"/>
              <a:t>Menashe</a:t>
            </a:r>
            <a:r>
              <a:rPr lang="es-ES" dirty="0" smtClean="0"/>
              <a:t>’. </a:t>
            </a:r>
          </a:p>
        </p:txBody>
      </p:sp>
    </p:spTree>
    <p:extLst>
      <p:ext uri="{BB962C8B-B14F-4D97-AF65-F5344CB8AC3E}">
        <p14:creationId xmlns:p14="http://schemas.microsoft.com/office/powerpoint/2010/main" xmlns="" val="261157990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Por qué bendecimos como a </a:t>
            </a:r>
            <a:r>
              <a:rPr lang="es-CO" sz="1800" b="1" dirty="0" err="1" smtClean="0"/>
              <a:t>Efraim</a:t>
            </a:r>
            <a:r>
              <a:rPr lang="es-CO" sz="1800" b="1" dirty="0" smtClean="0"/>
              <a:t> y Menashé?</a:t>
            </a:r>
          </a:p>
          <a:p>
            <a:r>
              <a:rPr lang="es-ES" dirty="0" smtClean="0"/>
              <a:t>¿Pero qué, podemos preguntar, hace que estos dos sean tan singulares entre los dignos de Israel que deberíamos destacar sus nombres? </a:t>
            </a:r>
          </a:p>
          <a:p>
            <a:r>
              <a:rPr lang="es-ES" dirty="0" smtClean="0"/>
              <a:t>Si prestamos atención, ellos no escucharon el mandato de Dios y dejaron la tierra de su nacimiento. </a:t>
            </a:r>
          </a:p>
        </p:txBody>
      </p:sp>
    </p:spTree>
    <p:extLst>
      <p:ext uri="{BB962C8B-B14F-4D97-AF65-F5344CB8AC3E}">
        <p14:creationId xmlns:p14="http://schemas.microsoft.com/office/powerpoint/2010/main" xmlns="" val="261157990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Por qué bendecimos como a </a:t>
            </a:r>
            <a:r>
              <a:rPr lang="es-CO" sz="1800" b="1" dirty="0" err="1" smtClean="0"/>
              <a:t>Efraim</a:t>
            </a:r>
            <a:r>
              <a:rPr lang="es-CO" sz="1800" b="1" dirty="0" smtClean="0"/>
              <a:t> y Menashé?</a:t>
            </a:r>
          </a:p>
          <a:p>
            <a:r>
              <a:rPr lang="es-ES" dirty="0" smtClean="0"/>
              <a:t>No lucharon con un ángel de Dios. </a:t>
            </a:r>
          </a:p>
          <a:p>
            <a:r>
              <a:rPr lang="es-ES" dirty="0" smtClean="0"/>
              <a:t>No escalaron la montaña sagrada de Dios. </a:t>
            </a:r>
          </a:p>
          <a:p>
            <a:r>
              <a:rPr lang="es-ES" dirty="0" smtClean="0"/>
              <a:t>No derribaron al filisteo con un tirachinas (una cauchera). </a:t>
            </a:r>
          </a:p>
          <a:p>
            <a:r>
              <a:rPr lang="es-ES" dirty="0" smtClean="0"/>
              <a:t>Tantas otras figuras imponentes y, sin embargo, recordamos estos dos nombres para bendecir a nuestros propios hijos.</a:t>
            </a:r>
            <a:endParaRPr lang="en-US" dirty="0" smtClean="0"/>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Por qué bendecimos como a </a:t>
            </a:r>
            <a:r>
              <a:rPr lang="es-CO" sz="1800" b="1" dirty="0" err="1" smtClean="0"/>
              <a:t>Efraim</a:t>
            </a:r>
            <a:r>
              <a:rPr lang="es-CO" sz="1800" b="1" dirty="0" smtClean="0"/>
              <a:t> y Menashé?</a:t>
            </a:r>
          </a:p>
          <a:p>
            <a:r>
              <a:rPr lang="es-ES" dirty="0" smtClean="0"/>
              <a:t>No creen que esta última actitud del patriarca viene a echarle mas candela al odio pasado del resto de sus hermanos? </a:t>
            </a:r>
          </a:p>
          <a:p>
            <a:r>
              <a:rPr lang="es-ES" dirty="0" smtClean="0"/>
              <a:t>Por qué Yacob no bendijo a mis hijos, preguntaría Rubén o Yehudá, o cualquiera de ellos?</a:t>
            </a:r>
          </a:p>
          <a:p>
            <a:r>
              <a:rPr lang="es-ES" dirty="0" smtClean="0"/>
              <a:t>Pero aquí llegamos a estas dos particulares figuras que nada parecen tener en común. </a:t>
            </a:r>
          </a:p>
        </p:txBody>
      </p:sp>
    </p:spTree>
    <p:extLst>
      <p:ext uri="{BB962C8B-B14F-4D97-AF65-F5344CB8AC3E}">
        <p14:creationId xmlns:p14="http://schemas.microsoft.com/office/powerpoint/2010/main" xmlns="" val="261157990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Por qué bendecimos como a </a:t>
            </a:r>
            <a:r>
              <a:rPr lang="es-CO" sz="1800" b="1" dirty="0" err="1" smtClean="0"/>
              <a:t>Efraim</a:t>
            </a:r>
            <a:r>
              <a:rPr lang="es-CO" sz="1800" b="1" dirty="0" smtClean="0"/>
              <a:t> y Menashé?</a:t>
            </a:r>
          </a:p>
          <a:p>
            <a:r>
              <a:rPr lang="es-ES" sz="3000" dirty="0" smtClean="0"/>
              <a:t>Criados en Egipto, rodeados de los atuendos reales acordes con la posición de su padre, lograron seguir siendo buenos hijos y nietos devotos. </a:t>
            </a:r>
          </a:p>
          <a:p>
            <a:r>
              <a:rPr lang="es-ES" sz="3000" dirty="0" smtClean="0"/>
              <a:t>Hacer eso, ser la próxima cadena en una tradición creciente, es lo que convenció a su amoroso </a:t>
            </a:r>
            <a:r>
              <a:rPr lang="es-ES" sz="3000" dirty="0" err="1" smtClean="0"/>
              <a:t>Saba</a:t>
            </a:r>
            <a:r>
              <a:rPr lang="es-ES" sz="3000" dirty="0" smtClean="0"/>
              <a:t> de bendecirlos, esperando que los nietos de cada generación fueran como los suyos, como Efraín y </a:t>
            </a:r>
            <a:r>
              <a:rPr lang="es-ES" sz="3000" dirty="0" err="1" smtClean="0"/>
              <a:t>Menashe</a:t>
            </a:r>
            <a:r>
              <a:rPr lang="es-ES" sz="3000" dirty="0" smtClean="0"/>
              <a:t>. </a:t>
            </a:r>
          </a:p>
        </p:txBody>
      </p:sp>
    </p:spTree>
    <p:extLst>
      <p:ext uri="{BB962C8B-B14F-4D97-AF65-F5344CB8AC3E}">
        <p14:creationId xmlns:p14="http://schemas.microsoft.com/office/powerpoint/2010/main" xmlns="" val="261157990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Por qué bendecimos como a </a:t>
            </a:r>
            <a:r>
              <a:rPr lang="es-CO" sz="1800" b="1" dirty="0" err="1" smtClean="0"/>
              <a:t>Efraim</a:t>
            </a:r>
            <a:r>
              <a:rPr lang="es-CO" sz="1800" b="1" dirty="0" smtClean="0"/>
              <a:t> y Menashé?</a:t>
            </a:r>
          </a:p>
          <a:p>
            <a:r>
              <a:rPr lang="es-ES" dirty="0" smtClean="0"/>
              <a:t>En ellos, Yaakov vio un verdadero milagro: a pesar de todo lo que Yosef, su amado hijo, había pasado, desde las pruebas y tribulaciones que había sufrido a manos de sus propios hermanos, hasta las falsas acusaciones en la casa de Potifar. </a:t>
            </a:r>
          </a:p>
        </p:txBody>
      </p:sp>
    </p:spTree>
    <p:extLst>
      <p:ext uri="{BB962C8B-B14F-4D97-AF65-F5344CB8AC3E}">
        <p14:creationId xmlns:p14="http://schemas.microsoft.com/office/powerpoint/2010/main" xmlns="" val="261157990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Por qué bendecimos como a </a:t>
            </a:r>
            <a:r>
              <a:rPr lang="es-CO" sz="1800" b="1" dirty="0" err="1" smtClean="0"/>
              <a:t>Efraim</a:t>
            </a:r>
            <a:r>
              <a:rPr lang="es-CO" sz="1800" b="1" dirty="0" smtClean="0"/>
              <a:t> y Menashé?</a:t>
            </a:r>
          </a:p>
          <a:p>
            <a:r>
              <a:rPr lang="es-ES" dirty="0" smtClean="0"/>
              <a:t>Con su falso encarcelamiento y su máxima redención y elevación en la corte del faraón, había logrado enseñarles las tradiciones de los Avot. </a:t>
            </a:r>
          </a:p>
          <a:p>
            <a:r>
              <a:rPr lang="es-ES" dirty="0" smtClean="0"/>
              <a:t>A pesar del peso de sus responsabilidades como virrey egipcio, mantuvo la Mesoráh y la abrazaron.</a:t>
            </a:r>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Por qué bendecimos como a </a:t>
            </a:r>
            <a:r>
              <a:rPr lang="es-CO" sz="1800" b="1" dirty="0" err="1" smtClean="0"/>
              <a:t>Efraim</a:t>
            </a:r>
            <a:r>
              <a:rPr lang="es-CO" sz="1800" b="1" dirty="0" smtClean="0"/>
              <a:t> y Menashé?</a:t>
            </a:r>
          </a:p>
          <a:p>
            <a:r>
              <a:rPr lang="es-ES" dirty="0" smtClean="0"/>
              <a:t>Yaakov quería que todos los nietos fueran siempre como Efraín y </a:t>
            </a:r>
            <a:r>
              <a:rPr lang="es-ES" dirty="0" err="1" smtClean="0"/>
              <a:t>Menashe</a:t>
            </a:r>
            <a:r>
              <a:rPr lang="es-ES" dirty="0" smtClean="0"/>
              <a:t>. </a:t>
            </a:r>
          </a:p>
          <a:p>
            <a:r>
              <a:rPr lang="es-ES" dirty="0" smtClean="0"/>
              <a:t>Su deseo no era solo porque era un abuelo cariñoso jugando con sus favoritos nietos. </a:t>
            </a:r>
          </a:p>
          <a:p>
            <a:r>
              <a:rPr lang="es-ES" dirty="0" smtClean="0"/>
              <a:t>No, Yaakov tenía los ojos muy claros en sus bendiciones divinamente inspiradas, como lo demuestran las que otorgó a sus propios hijos. </a:t>
            </a:r>
          </a:p>
        </p:txBody>
      </p:sp>
    </p:spTree>
    <p:extLst>
      <p:ext uri="{BB962C8B-B14F-4D97-AF65-F5344CB8AC3E}">
        <p14:creationId xmlns:p14="http://schemas.microsoft.com/office/powerpoint/2010/main" xmlns="" val="261157990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Por qué bendecimos como a Efraím y Menashé?</a:t>
            </a:r>
          </a:p>
          <a:p>
            <a:r>
              <a:rPr lang="es-ES" dirty="0" smtClean="0"/>
              <a:t>Dispensaba bendiciones solo a aquellos que legítimamente las merecían.</a:t>
            </a:r>
          </a:p>
          <a:p>
            <a:r>
              <a:rPr lang="es-ES" dirty="0" smtClean="0"/>
              <a:t>Efraín y Menashé mantuvieron el más alto nivel de carácter y espiritualidad mientras vivían en una sociedad y cultura carentes de ambos. </a:t>
            </a:r>
          </a:p>
        </p:txBody>
      </p:sp>
    </p:spTree>
    <p:extLst>
      <p:ext uri="{BB962C8B-B14F-4D97-AF65-F5344CB8AC3E}">
        <p14:creationId xmlns:p14="http://schemas.microsoft.com/office/powerpoint/2010/main" xmlns="" val="261157990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Por qué bendecimos como a Efraím y Menashé?</a:t>
            </a:r>
          </a:p>
          <a:p>
            <a:r>
              <a:rPr lang="es-ES" dirty="0" smtClean="0"/>
              <a:t>Para ellos, nada "judío" fue fácil a diferencia de nuestros propios hijos, para quienes todo "judío" es fácil. </a:t>
            </a:r>
          </a:p>
          <a:p>
            <a:r>
              <a:rPr lang="es-ES" dirty="0" smtClean="0"/>
              <a:t>Quizás demasiado fácil y cómodamente. </a:t>
            </a:r>
          </a:p>
          <a:p>
            <a:r>
              <a:rPr lang="es-ES" dirty="0" smtClean="0"/>
              <a:t>Efraín y Menashé no eran judíos porque la presión de grupo los obligó a actuar como judíos, a seguir las mociones. </a:t>
            </a:r>
          </a:p>
        </p:txBody>
      </p:sp>
    </p:spTree>
    <p:extLst>
      <p:ext uri="{BB962C8B-B14F-4D97-AF65-F5344CB8AC3E}">
        <p14:creationId xmlns:p14="http://schemas.microsoft.com/office/powerpoint/2010/main" xmlns="" val="261157990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Por qué bendecimos como a Efraím y Menashé?</a:t>
            </a:r>
          </a:p>
          <a:p>
            <a:r>
              <a:rPr lang="es-ES" dirty="0" smtClean="0"/>
              <a:t>No eran judíos porque vivían en un barrio lleno de buenas </a:t>
            </a:r>
            <a:r>
              <a:rPr lang="es-ES" dirty="0" err="1" smtClean="0"/>
              <a:t>yeshivot</a:t>
            </a:r>
            <a:r>
              <a:rPr lang="es-ES" dirty="0" smtClean="0"/>
              <a:t>. </a:t>
            </a:r>
          </a:p>
          <a:p>
            <a:r>
              <a:rPr lang="es-ES" dirty="0" smtClean="0"/>
              <a:t>No eran judíos porque su casa estaba rodeada de mercados kosher y prósperos </a:t>
            </a:r>
            <a:r>
              <a:rPr lang="es-ES" dirty="0" err="1" smtClean="0"/>
              <a:t>shuls</a:t>
            </a:r>
            <a:r>
              <a:rPr lang="es-ES" dirty="0" smtClean="0"/>
              <a:t>. </a:t>
            </a:r>
          </a:p>
          <a:p>
            <a:r>
              <a:rPr lang="es-ES" dirty="0" smtClean="0"/>
              <a:t>No, eran judíos porque querían que eso estuviera en la médula de sus huesos.</a:t>
            </a:r>
          </a:p>
          <a:p>
            <a:endParaRPr lang="en-US" dirty="0" smtClean="0"/>
          </a:p>
          <a:p>
            <a:endParaRPr lang="en-US" dirty="0" smtClean="0"/>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Por qué bendecimos como a Efraím y Menashé?</a:t>
            </a:r>
          </a:p>
          <a:p>
            <a:r>
              <a:rPr lang="es-ES" dirty="0" smtClean="0"/>
              <a:t>Efraín y Menashé compartieron otra cualidad notable que a menudo se pasa por alto. </a:t>
            </a:r>
          </a:p>
          <a:p>
            <a:r>
              <a:rPr lang="es-ES" dirty="0" smtClean="0"/>
              <a:t>A diferencia de cualquier otra narrativa de hermanos que los precedieron en la Torá, no hubo rivalidad entre ellos. </a:t>
            </a:r>
          </a:p>
          <a:p>
            <a:r>
              <a:rPr lang="es-ES" dirty="0" smtClean="0"/>
              <a:t>Eran y siguieron siendo hermanos en el sentido más verdadero.</a:t>
            </a:r>
          </a:p>
        </p:txBody>
      </p:sp>
    </p:spTree>
    <p:extLst>
      <p:ext uri="{BB962C8B-B14F-4D97-AF65-F5344CB8AC3E}">
        <p14:creationId xmlns:p14="http://schemas.microsoft.com/office/powerpoint/2010/main" xmlns="" val="261157990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Por qué bendecimos como a Efraím y Menashé?</a:t>
            </a:r>
          </a:p>
          <a:p>
            <a:r>
              <a:rPr lang="es-ES" dirty="0" smtClean="0"/>
              <a:t>¿Quién habría infestado a Menashé con alguna animosidad? Después de todo, Yaakov invirtió las manos y declaró que "el hermano menor será más grande que él, y su descendencia llenará las naciones". ¿Quién se habría sorprendido si </a:t>
            </a:r>
            <a:r>
              <a:rPr lang="es-ES" dirty="0" err="1" smtClean="0"/>
              <a:t>Efraim</a:t>
            </a:r>
            <a:r>
              <a:rPr lang="es-ES" dirty="0" smtClean="0"/>
              <a:t> sintiera que podía "dominarlo" con su hermano? Pero no hay animosidad, solo paz.</a:t>
            </a:r>
          </a:p>
        </p:txBody>
      </p:sp>
    </p:spTree>
    <p:extLst>
      <p:ext uri="{BB962C8B-B14F-4D97-AF65-F5344CB8AC3E}">
        <p14:creationId xmlns:p14="http://schemas.microsoft.com/office/powerpoint/2010/main" xmlns="" val="261157990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Por qué bendecimos como a Efraím y Menashé?</a:t>
            </a:r>
          </a:p>
          <a:p>
            <a:r>
              <a:rPr lang="es-ES" dirty="0" smtClean="0"/>
              <a:t>¡Esto también rezamos por nuestros hijos! ¡Que bendición! Que nuestros hijos vivan pacíficamente juntos para siempre, incluso después de que nosotros los padres y los abuelos hayan dejado esta etapa mundana.</a:t>
            </a:r>
            <a:endParaRPr lang="en-US" dirty="0" smtClean="0"/>
          </a:p>
          <a:p>
            <a:r>
              <a:rPr lang="en-US" dirty="0" err="1" smtClean="0"/>
              <a:t>Por</a:t>
            </a:r>
            <a:r>
              <a:rPr lang="en-US" dirty="0" smtClean="0"/>
              <a:t> </a:t>
            </a:r>
            <a:r>
              <a:rPr lang="en-US" dirty="0" err="1" smtClean="0"/>
              <a:t>ello</a:t>
            </a:r>
            <a:r>
              <a:rPr lang="en-US" dirty="0" smtClean="0"/>
              <a:t>, </a:t>
            </a:r>
            <a:r>
              <a:rPr lang="en-US" dirty="0" err="1" smtClean="0"/>
              <a:t>Yeshimejá</a:t>
            </a:r>
            <a:r>
              <a:rPr lang="en-US" dirty="0" smtClean="0"/>
              <a:t> </a:t>
            </a:r>
            <a:r>
              <a:rPr lang="en-US" dirty="0" err="1" smtClean="0"/>
              <a:t>Elohim</a:t>
            </a:r>
            <a:r>
              <a:rPr lang="en-US" dirty="0" smtClean="0"/>
              <a:t> </a:t>
            </a:r>
            <a:r>
              <a:rPr lang="en-US" dirty="0" err="1" smtClean="0"/>
              <a:t>keEfraim</a:t>
            </a:r>
            <a:r>
              <a:rPr lang="en-US" dirty="0" smtClean="0"/>
              <a:t> </a:t>
            </a:r>
            <a:r>
              <a:rPr lang="en-US" dirty="0" err="1" smtClean="0"/>
              <a:t>vehi</a:t>
            </a:r>
            <a:r>
              <a:rPr lang="en-US" dirty="0" smtClean="0"/>
              <a:t> Menashé…</a:t>
            </a:r>
          </a:p>
          <a:p>
            <a:r>
              <a:rPr lang="en-US" sz="1800" dirty="0" smtClean="0"/>
              <a:t>De: </a:t>
            </a:r>
            <a:r>
              <a:rPr lang="en-US" sz="1800" dirty="0" err="1" smtClean="0"/>
              <a:t>Comentarios</a:t>
            </a:r>
            <a:r>
              <a:rPr lang="en-US" sz="1800" dirty="0" smtClean="0"/>
              <a:t> de R. Eliyahu </a:t>
            </a:r>
            <a:r>
              <a:rPr lang="en-US" sz="1800" dirty="0" err="1" smtClean="0"/>
              <a:t>Safran</a:t>
            </a:r>
            <a:endParaRPr lang="en-US" sz="1800" dirty="0"/>
          </a:p>
        </p:txBody>
      </p:sp>
    </p:spTree>
    <p:extLst>
      <p:ext uri="{BB962C8B-B14F-4D97-AF65-F5344CB8AC3E}">
        <p14:creationId xmlns:p14="http://schemas.microsoft.com/office/powerpoint/2010/main" xmlns="" val="261157990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Génesis 47: 28 – 50-26 y 1 Melajim 2:1 al 2:12</a:t>
            </a:r>
          </a:p>
          <a:p>
            <a:r>
              <a:rPr lang="es-MX" sz="2400" b="1" i="1" dirty="0" smtClean="0"/>
              <a:t>Parashat Vayejí Preguntas de debate</a:t>
            </a:r>
            <a:endParaRPr lang="en-US" sz="2400" b="1" i="1" dirty="0" smtClean="0"/>
          </a:p>
          <a:p>
            <a:r>
              <a:rPr lang="es-MX" dirty="0" smtClean="0"/>
              <a:t>1. ¿Por qué crees que los judíos todavía bendicen a sus hijos en el día de reposo diciendo: "Que Dios te haga como Efraín y Menashé"? ¿Qué tienen de especial? ¿Cómo se relaciona con los hijos bendecidos hoy? ¿Cómo bendicen los judíos a sus hijas hoy?</a:t>
            </a: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Génesis 47: 28 – 50-26 y 1 Melajim 2:1 al 2:12</a:t>
            </a:r>
          </a:p>
          <a:p>
            <a:r>
              <a:rPr lang="es-MX" sz="2400" b="1" i="1" dirty="0" smtClean="0"/>
              <a:t>Parashat Vayejí Preguntas de debate</a:t>
            </a:r>
            <a:endParaRPr lang="en-US" sz="2400" b="1" i="1" dirty="0" smtClean="0"/>
          </a:p>
          <a:p>
            <a:r>
              <a:rPr lang="es-MX" dirty="0" smtClean="0"/>
              <a:t>2. En su lecho de muerte, Jacob reúne a sus hijos y les dice a cada uno de ellos qué será de ellos en los próximos días. ¿Qué crees que será de ti en los próximos días? ¿Qué crees que será de tus seres queridos? ¿Por qué es esta tu visión?</a:t>
            </a:r>
            <a:endParaRPr lang="en-US" dirty="0" smtClean="0"/>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Génesis 47: 28 – 50-26 y 1 Melajim 2:1 al 2:12</a:t>
            </a:r>
          </a:p>
          <a:p>
            <a:r>
              <a:rPr lang="es-MX" sz="2400" b="1" i="1" dirty="0" smtClean="0"/>
              <a:t>Parashat Vayejí Preguntas de debate</a:t>
            </a:r>
            <a:endParaRPr lang="en-US" sz="2400" b="1" i="1" dirty="0" smtClean="0"/>
          </a:p>
          <a:p>
            <a:r>
              <a:rPr lang="es-MX" dirty="0" smtClean="0"/>
              <a:t>3. Después de que Jacob muere, los hermanos temen el castigo de José por sus pecados anteriores. José en cambio consuela a sus hermanos y les habla a sus corazones. ¿Cómo consuelas a alguien y le hablas a su corazón? </a:t>
            </a:r>
            <a:r>
              <a:rPr lang="en-US" dirty="0" smtClean="0"/>
              <a:t>¿</a:t>
            </a:r>
            <a:r>
              <a:rPr lang="en-US" dirty="0" err="1" smtClean="0"/>
              <a:t>Cómo</a:t>
            </a:r>
            <a:r>
              <a:rPr lang="en-US" dirty="0" smtClean="0"/>
              <a:t> </a:t>
            </a:r>
            <a:r>
              <a:rPr lang="en-US" dirty="0" err="1" smtClean="0"/>
              <a:t>te</a:t>
            </a:r>
            <a:r>
              <a:rPr lang="en-US" dirty="0" smtClean="0"/>
              <a:t> </a:t>
            </a:r>
            <a:r>
              <a:rPr lang="en-US" dirty="0" err="1" smtClean="0"/>
              <a:t>consuela</a:t>
            </a:r>
            <a:r>
              <a:rPr lang="en-US" dirty="0" smtClean="0"/>
              <a:t> </a:t>
            </a:r>
            <a:r>
              <a:rPr lang="en-US" dirty="0" err="1" smtClean="0"/>
              <a:t>alguien</a:t>
            </a:r>
            <a:r>
              <a:rPr lang="en-US" dirty="0" smtClean="0"/>
              <a:t> </a:t>
            </a:r>
            <a:r>
              <a:rPr lang="en-US" dirty="0" err="1" smtClean="0"/>
              <a:t>más</a:t>
            </a:r>
            <a:r>
              <a:rPr lang="en-US" dirty="0" smtClean="0"/>
              <a:t>?</a:t>
            </a:r>
          </a:p>
          <a:p>
            <a:r>
              <a:rPr lang="en-US" sz="1800" dirty="0" err="1" smtClean="0"/>
              <a:t>Reimpreso</a:t>
            </a:r>
            <a:r>
              <a:rPr lang="en-US" sz="1800" dirty="0" smtClean="0"/>
              <a:t> con </a:t>
            </a:r>
            <a:r>
              <a:rPr lang="en-US" sz="1800" dirty="0" err="1" smtClean="0"/>
              <a:t>permiso</a:t>
            </a:r>
            <a:r>
              <a:rPr lang="en-US" sz="1800" dirty="0" smtClean="0"/>
              <a:t> de Jewish Family &amp; Life!</a:t>
            </a:r>
          </a:p>
          <a:p>
            <a:endParaRPr lang="en-US" dirty="0" smtClean="0"/>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Shape 37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4400" b="0" i="0" u="none" strike="noStrike" cap="none" dirty="0">
              <a:solidFill>
                <a:srgbClr val="000000"/>
              </a:solidFill>
              <a:latin typeface="Calibri"/>
              <a:ea typeface="Calibri"/>
              <a:cs typeface="Calibri"/>
              <a:sym typeface="Calibri"/>
            </a:endParaRPr>
          </a:p>
        </p:txBody>
      </p:sp>
      <p:pic>
        <p:nvPicPr>
          <p:cNvPr id="373" name="Shape 373"/>
          <p:cNvPicPr preferRelativeResize="0"/>
          <p:nvPr/>
        </p:nvPicPr>
        <p:blipFill rotWithShape="1">
          <a:blip r:embed="rId3">
            <a:alphaModFix/>
          </a:blip>
          <a:srcRect/>
          <a:stretch/>
        </p:blipFill>
        <p:spPr>
          <a:xfrm>
            <a:off x="661988" y="1447800"/>
            <a:ext cx="7796212" cy="4757738"/>
          </a:xfrm>
          <a:prstGeom prst="rect">
            <a:avLst/>
          </a:prstGeom>
          <a:noFill/>
          <a:ln>
            <a:noFill/>
          </a:ln>
        </p:spPr>
      </p:pic>
      <p:pic>
        <p:nvPicPr>
          <p:cNvPr id="374" name="Shape 374"/>
          <p:cNvPicPr preferRelativeResize="0"/>
          <p:nvPr/>
        </p:nvPicPr>
        <p:blipFill rotWithShape="1">
          <a:blip r:embed="rId4">
            <a:alphaModFix/>
          </a:blip>
          <a:srcRect/>
          <a:stretch/>
        </p:blipFill>
        <p:spPr>
          <a:xfrm>
            <a:off x="2967038" y="457200"/>
            <a:ext cx="3209925" cy="1171575"/>
          </a:xfrm>
          <a:prstGeom prst="rect">
            <a:avLst/>
          </a:prstGeom>
          <a:noFill/>
          <a:ln>
            <a:noFill/>
          </a:ln>
        </p:spPr>
      </p:pic>
      <p:sp>
        <p:nvSpPr>
          <p:cNvPr id="375" name="Shape 37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marR="0" lvl="0" indent="0" algn="ctr" rtl="0">
              <a:lnSpc>
                <a:spcPct val="90000"/>
              </a:lnSpc>
              <a:spcBef>
                <a:spcPts val="0"/>
              </a:spcBef>
              <a:spcAft>
                <a:spcPts val="0"/>
              </a:spcAft>
              <a:buClr>
                <a:srgbClr val="000000"/>
              </a:buClr>
              <a:buSzPts val="2000"/>
              <a:buFont typeface="Arial"/>
              <a:buNone/>
            </a:pPr>
            <a:r>
              <a:rPr lang="es-ES" sz="2000" b="0" i="0" u="none" strike="noStrike" cap="none" dirty="0">
                <a:solidFill>
                  <a:srgbClr val="000000"/>
                </a:solidFill>
                <a:latin typeface="Calibri"/>
                <a:ea typeface="Calibri"/>
                <a:cs typeface="Calibri"/>
                <a:sym typeface="Calibri"/>
              </a:rPr>
              <a:t>Fuentes: Torah, Talmud, Jewish Concepts, Wikipedia, Kabbalah Online, Zohar, Rambán, Rashí, </a:t>
            </a:r>
            <a:r>
              <a:rPr lang="es-ES" sz="2000" b="0" i="0" u="none" strike="noStrike" cap="none" dirty="0" smtClean="0">
                <a:solidFill>
                  <a:srgbClr val="000000"/>
                </a:solidFill>
                <a:latin typeface="Calibri"/>
                <a:ea typeface="Calibri"/>
                <a:cs typeface="Calibri"/>
                <a:sym typeface="Calibri"/>
              </a:rPr>
              <a:t>Maimónides, </a:t>
            </a:r>
            <a:r>
              <a:rPr lang="es-ES" sz="2000" b="0" i="0" u="none" strike="noStrike" cap="none" dirty="0">
                <a:solidFill>
                  <a:srgbClr val="000000"/>
                </a:solidFill>
                <a:latin typeface="Calibri"/>
                <a:ea typeface="Calibri"/>
                <a:cs typeface="Calibri"/>
                <a:sym typeface="Calibri"/>
              </a:rPr>
              <a:t>Bereshit con Rashí, El Jumash, </a:t>
            </a:r>
            <a:r>
              <a:rPr lang="es-ES" sz="2000" b="0" i="0" u="none" strike="noStrike" cap="none" dirty="0">
                <a:solidFill>
                  <a:schemeClr val="dk1"/>
                </a:solidFill>
                <a:latin typeface="Calibri"/>
                <a:ea typeface="Calibri"/>
                <a:cs typeface="Calibri"/>
                <a:sym typeface="Calibri"/>
              </a:rPr>
              <a:t>Dr. Yael Ziegler</a:t>
            </a:r>
            <a:r>
              <a:rPr lang="es-ES" sz="2000" b="0" i="0" u="none" strike="noStrike" cap="none" dirty="0" smtClean="0">
                <a:solidFill>
                  <a:schemeClr val="dk1"/>
                </a:solidFill>
                <a:latin typeface="Calibri"/>
                <a:ea typeface="Calibri"/>
                <a:cs typeface="Calibri"/>
                <a:sym typeface="Calibri"/>
              </a:rPr>
              <a:t>. Jewish </a:t>
            </a:r>
            <a:r>
              <a:rPr lang="es-ES" sz="2000" b="0" i="0" u="none" strike="noStrike" cap="none" dirty="0" err="1" smtClean="0">
                <a:solidFill>
                  <a:schemeClr val="dk1"/>
                </a:solidFill>
                <a:latin typeface="Calibri"/>
                <a:ea typeface="Calibri"/>
                <a:cs typeface="Calibri"/>
                <a:sym typeface="Calibri"/>
              </a:rPr>
              <a:t>Family</a:t>
            </a:r>
            <a:r>
              <a:rPr lang="es-ES" sz="2000" b="0" i="0" u="none" strike="noStrike" cap="none" dirty="0" smtClean="0">
                <a:solidFill>
                  <a:schemeClr val="dk1"/>
                </a:solidFill>
                <a:latin typeface="Calibri"/>
                <a:ea typeface="Calibri"/>
                <a:cs typeface="Calibri"/>
                <a:sym typeface="Calibri"/>
              </a:rPr>
              <a:t> &amp; </a:t>
            </a:r>
            <a:r>
              <a:rPr lang="es-ES" sz="2000" b="0" i="0" u="none" strike="noStrike" cap="none" dirty="0" err="1" smtClean="0">
                <a:solidFill>
                  <a:schemeClr val="dk1"/>
                </a:solidFill>
                <a:latin typeface="Calibri"/>
                <a:ea typeface="Calibri"/>
                <a:cs typeface="Calibri"/>
                <a:sym typeface="Calibri"/>
              </a:rPr>
              <a:t>Life</a:t>
            </a:r>
            <a:endParaRPr lang="es-ES" sz="2000" b="0" i="0" u="none" strike="noStrike" cap="none" dirty="0" smtClean="0">
              <a:solidFill>
                <a:schemeClr val="dk1"/>
              </a:solidFill>
              <a:latin typeface="Calibri"/>
              <a:ea typeface="Calibri"/>
              <a:cs typeface="Calibri"/>
              <a:sym typeface="Calibri"/>
            </a:endParaRPr>
          </a:p>
          <a:p>
            <a:pPr marL="0" lvl="0" indent="0">
              <a:lnSpc>
                <a:spcPct val="90000"/>
              </a:lnSpc>
              <a:spcBef>
                <a:spcPts val="0"/>
              </a:spcBef>
              <a:buClr>
                <a:srgbClr val="000000"/>
              </a:buClr>
              <a:buSzPts val="2000"/>
            </a:pPr>
            <a:r>
              <a:rPr lang="es-ES" sz="2000" dirty="0" smtClean="0">
                <a:solidFill>
                  <a:schemeClr val="dk1"/>
                </a:solidFill>
              </a:rPr>
              <a:t>Imágenes: </a:t>
            </a:r>
            <a:r>
              <a:rPr lang="en-US" sz="2000" dirty="0" smtClean="0"/>
              <a:t>Sweet Publishing/FreeBibleimages.org.</a:t>
            </a:r>
            <a:endParaRPr sz="2000" b="0" i="0" u="none" strike="noStrike" cap="none" dirty="0">
              <a:solidFill>
                <a:schemeClr val="dk1"/>
              </a:solidFill>
              <a:latin typeface="Calibri"/>
              <a:ea typeface="Calibri"/>
              <a:cs typeface="Calibri"/>
              <a:sym typeface="Calibri"/>
            </a:endParaRPr>
          </a:p>
          <a:p>
            <a:pPr marL="0" lvl="0" indent="0">
              <a:lnSpc>
                <a:spcPct val="90000"/>
              </a:lnSpc>
              <a:spcBef>
                <a:spcPts val="500"/>
              </a:spcBef>
              <a:buClr>
                <a:srgbClr val="000000"/>
              </a:buClr>
              <a:buSzPts val="2000"/>
            </a:pPr>
            <a:r>
              <a:rPr lang="es-ES" sz="1200" dirty="0">
                <a:solidFill>
                  <a:srgbClr val="000000"/>
                </a:solidFill>
              </a:rPr>
              <a:t>https://www.chabad.org/kabbalah/article_cdo/aid/688407/jewish/42-Journeys-of-the-Soul.htm </a:t>
            </a:r>
            <a:endParaRPr lang="es-ES" sz="1200" dirty="0" smtClean="0">
              <a:solidFill>
                <a:srgbClr val="000000"/>
              </a:solidFill>
            </a:endParaRPr>
          </a:p>
          <a:p>
            <a:pPr marL="0" lvl="0" indent="0">
              <a:lnSpc>
                <a:spcPct val="90000"/>
              </a:lnSpc>
              <a:spcBef>
                <a:spcPts val="500"/>
              </a:spcBef>
              <a:buClr>
                <a:srgbClr val="000000"/>
              </a:buClr>
              <a:buSzPts val="2000"/>
            </a:pPr>
            <a:r>
              <a:rPr lang="en-US" sz="1200" dirty="0" smtClean="0">
                <a:solidFill>
                  <a:schemeClr val="tx1">
                    <a:lumMod val="95000"/>
                    <a:lumOff val="5000"/>
                  </a:schemeClr>
                </a:solidFill>
                <a:hlinkClick r:id="rId5"/>
              </a:rPr>
              <a:t>http://www.ascentofsafed.com/cgi-bin/ascent.cgi?Name=mm-kipur</a:t>
            </a:r>
            <a:endParaRPr lang="en-US" sz="1200" dirty="0" smtClean="0">
              <a:solidFill>
                <a:schemeClr val="tx1">
                  <a:lumMod val="95000"/>
                  <a:lumOff val="5000"/>
                </a:schemeClr>
              </a:solidFill>
            </a:endParaRPr>
          </a:p>
          <a:p>
            <a:pPr marL="0" lvl="0" indent="0">
              <a:lnSpc>
                <a:spcPct val="90000"/>
              </a:lnSpc>
              <a:spcBef>
                <a:spcPts val="500"/>
              </a:spcBef>
              <a:buClr>
                <a:srgbClr val="000000"/>
              </a:buClr>
              <a:buSzPts val="2000"/>
            </a:pPr>
            <a:r>
              <a:rPr lang="en-US" sz="1200" dirty="0" smtClean="0">
                <a:solidFill>
                  <a:schemeClr val="tx1">
                    <a:lumMod val="95000"/>
                    <a:lumOff val="5000"/>
                  </a:schemeClr>
                </a:solidFill>
              </a:rPr>
              <a:t>http://www.psyche.com/psyche/lex/qbl/42letter_name.html</a:t>
            </a:r>
            <a:endParaRPr lang="en-US" sz="1200" b="0" i="0" u="none" strike="noStrike" cap="none" dirty="0" smtClean="0">
              <a:solidFill>
                <a:schemeClr val="tx1">
                  <a:lumMod val="95000"/>
                  <a:lumOff val="5000"/>
                </a:schemeClr>
              </a:solidFill>
              <a:latin typeface="Calibri"/>
              <a:ea typeface="Calibri"/>
              <a:cs typeface="Calibri"/>
              <a:sym typeface="Calibri"/>
            </a:endParaRPr>
          </a:p>
          <a:p>
            <a:pPr marL="0" marR="0" lvl="0" indent="0" algn="ctr" rtl="0">
              <a:lnSpc>
                <a:spcPct val="90000"/>
              </a:lnSpc>
              <a:spcBef>
                <a:spcPts val="800"/>
              </a:spcBef>
              <a:spcAft>
                <a:spcPts val="0"/>
              </a:spcAft>
              <a:buClr>
                <a:srgbClr val="898989"/>
              </a:buClr>
              <a:buSzPts val="3200"/>
              <a:buFont typeface="Arial"/>
              <a:buNone/>
            </a:pPr>
            <a:r>
              <a:rPr lang="es-ES" sz="3200" b="0" i="0" u="none" strike="noStrike" cap="none" dirty="0" smtClean="0">
                <a:solidFill>
                  <a:srgbClr val="898989"/>
                </a:solidFill>
                <a:latin typeface="Calibri"/>
                <a:ea typeface="Calibri"/>
                <a:cs typeface="Calibri"/>
                <a:sym typeface="Calibri"/>
              </a:rPr>
              <a:t>Derechos </a:t>
            </a:r>
            <a:r>
              <a:rPr lang="es-ES" sz="3200" b="0" i="0" u="none" strike="noStrike" cap="none" dirty="0">
                <a:solidFill>
                  <a:srgbClr val="898989"/>
                </a:solidFill>
                <a:latin typeface="Calibri"/>
                <a:ea typeface="Calibri"/>
                <a:cs typeface="Calibri"/>
                <a:sym typeface="Calibri"/>
              </a:rPr>
              <a:t>Reservados Shalom Haverim Org</a:t>
            </a:r>
            <a:endParaRPr dirty="0"/>
          </a:p>
          <a:p>
            <a:pPr marL="0" marR="0" lvl="0" indent="0" algn="ctr" rtl="0">
              <a:lnSpc>
                <a:spcPct val="90000"/>
              </a:lnSpc>
              <a:spcBef>
                <a:spcPts val="800"/>
              </a:spcBef>
              <a:spcAft>
                <a:spcPts val="0"/>
              </a:spcAft>
              <a:buClr>
                <a:srgbClr val="898989"/>
              </a:buClr>
              <a:buSzPts val="3200"/>
              <a:buFont typeface="Arial"/>
              <a:buNone/>
            </a:pPr>
            <a:r>
              <a:rPr lang="es-ES" sz="3200" b="0" i="0" u="sng" strike="noStrike" cap="none" dirty="0">
                <a:solidFill>
                  <a:schemeClr val="hlink"/>
                </a:solidFill>
                <a:latin typeface="Calibri"/>
                <a:ea typeface="Calibri"/>
                <a:cs typeface="Calibri"/>
                <a:sym typeface="Calibri"/>
                <a:hlinkClick r:id="rId6"/>
              </a:rPr>
              <a:t>http://www.shalomhaverim.org</a:t>
            </a:r>
            <a:endParaRPr sz="3200" b="0" i="0" u="none" strike="noStrike" cap="none" dirty="0">
              <a:solidFill>
                <a:srgbClr val="898989"/>
              </a:solidFill>
              <a:latin typeface="Calibri"/>
              <a:ea typeface="Calibri"/>
              <a:cs typeface="Calibri"/>
              <a:sym typeface="Calibri"/>
            </a:endParaRPr>
          </a:p>
          <a:p>
            <a:pPr marL="0" marR="0" lvl="0" indent="0" algn="ctr" rtl="0">
              <a:lnSpc>
                <a:spcPct val="90000"/>
              </a:lnSpc>
              <a:spcBef>
                <a:spcPts val="800"/>
              </a:spcBef>
              <a:spcAft>
                <a:spcPts val="0"/>
              </a:spcAft>
              <a:buClr>
                <a:srgbClr val="898989"/>
              </a:buClr>
              <a:buSzPts val="3200"/>
              <a:buFont typeface="Arial"/>
              <a:buNone/>
            </a:pPr>
            <a:r>
              <a:rPr lang="es-ES" sz="3200" b="0" i="0" u="none" strike="noStrike" cap="none" dirty="0">
                <a:solidFill>
                  <a:srgbClr val="898989"/>
                </a:solidFill>
                <a:latin typeface="Calibri"/>
                <a:ea typeface="Calibri"/>
                <a:cs typeface="Calibri"/>
                <a:sym typeface="Calibri"/>
              </a:rPr>
              <a:t>Director: -</a:t>
            </a:r>
            <a:endParaRPr dirty="0"/>
          </a:p>
          <a:p>
            <a:pPr marL="0" marR="0" lvl="0" indent="0" algn="ctr" rtl="0">
              <a:lnSpc>
                <a:spcPct val="90000"/>
              </a:lnSpc>
              <a:spcBef>
                <a:spcPts val="800"/>
              </a:spcBef>
              <a:spcAft>
                <a:spcPts val="0"/>
              </a:spcAft>
              <a:buClr>
                <a:srgbClr val="898989"/>
              </a:buClr>
              <a:buSzPts val="3200"/>
              <a:buFont typeface="Arial"/>
              <a:buNone/>
            </a:pPr>
            <a:r>
              <a:rPr lang="es-ES" sz="3200" b="0" i="0" u="none" strike="noStrike" cap="none" dirty="0">
                <a:solidFill>
                  <a:srgbClr val="898989"/>
                </a:solidFill>
                <a:latin typeface="Calibri"/>
                <a:ea typeface="Calibri"/>
                <a:cs typeface="Calibri"/>
                <a:sym typeface="Calibri"/>
              </a:rPr>
              <a:t>ELIYAHU BAYONA BEN YOSEF</a:t>
            </a:r>
            <a:endParaRPr dirty="0"/>
          </a:p>
          <a:p>
            <a:pPr marL="0" marR="0" lvl="0" indent="0" algn="ctr" rtl="0">
              <a:lnSpc>
                <a:spcPct val="90000"/>
              </a:lnSpc>
              <a:spcBef>
                <a:spcPts val="400"/>
              </a:spcBef>
              <a:spcAft>
                <a:spcPts val="0"/>
              </a:spcAft>
              <a:buClr>
                <a:srgbClr val="898989"/>
              </a:buClr>
              <a:buSzPts val="1800"/>
              <a:buFont typeface="Arial"/>
              <a:buNone/>
            </a:pPr>
            <a:r>
              <a:rPr lang="es-ES" sz="1800" dirty="0" smtClean="0"/>
              <a:t>9</a:t>
            </a:r>
            <a:r>
              <a:rPr lang="es-ES" sz="1800" dirty="0" smtClean="0"/>
              <a:t> </a:t>
            </a:r>
            <a:r>
              <a:rPr lang="es-ES" sz="1800" dirty="0" smtClean="0"/>
              <a:t>de Tevet </a:t>
            </a:r>
            <a:r>
              <a:rPr lang="es-ES" sz="1800" b="0" i="0" u="none" strike="noStrike" cap="none" dirty="0" smtClean="0">
                <a:solidFill>
                  <a:srgbClr val="898989"/>
                </a:solidFill>
                <a:latin typeface="Calibri"/>
                <a:ea typeface="Calibri"/>
                <a:cs typeface="Calibri"/>
                <a:sym typeface="Calibri"/>
              </a:rPr>
              <a:t>5785  </a:t>
            </a:r>
            <a:r>
              <a:rPr lang="es-ES" sz="1800" b="0" i="0" u="none" strike="noStrike" cap="none" dirty="0">
                <a:solidFill>
                  <a:srgbClr val="898989"/>
                </a:solidFill>
                <a:latin typeface="Calibri"/>
                <a:ea typeface="Calibri"/>
                <a:cs typeface="Calibri"/>
                <a:sym typeface="Calibri"/>
              </a:rPr>
              <a:t>–  </a:t>
            </a:r>
            <a:r>
              <a:rPr lang="es-ES" sz="1800" dirty="0" smtClean="0"/>
              <a:t>Enero </a:t>
            </a:r>
            <a:r>
              <a:rPr lang="es-ES" sz="1800" dirty="0" smtClean="0"/>
              <a:t>9</a:t>
            </a:r>
            <a:r>
              <a:rPr lang="es-ES" sz="1800" b="0" i="0" u="none" strike="noStrike" cap="none" dirty="0" smtClean="0">
                <a:solidFill>
                  <a:srgbClr val="898989"/>
                </a:solidFill>
                <a:latin typeface="Calibri"/>
                <a:ea typeface="Calibri"/>
                <a:cs typeface="Calibri"/>
                <a:sym typeface="Calibri"/>
              </a:rPr>
              <a:t>, 2025- </a:t>
            </a:r>
            <a:r>
              <a:rPr lang="es-ES" sz="1800" b="0" i="0" u="none" strike="noStrike" cap="none" dirty="0">
                <a:solidFill>
                  <a:srgbClr val="898989"/>
                </a:solidFill>
                <a:latin typeface="Calibri"/>
                <a:ea typeface="Calibri"/>
                <a:cs typeface="Calibri"/>
                <a:sym typeface="Calibri"/>
              </a:rPr>
              <a:t>Monsey New York</a:t>
            </a:r>
            <a:endParaRPr sz="1800" b="0" i="0" u="none" strike="noStrike" cap="none" dirty="0">
              <a:solidFill>
                <a:srgbClr val="898989"/>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18587</TotalTime>
  <Words>9249</Words>
  <Application>Microsoft Office PowerPoint</Application>
  <PresentationFormat>On-screen Show (4:3)</PresentationFormat>
  <Paragraphs>811</Paragraphs>
  <Slides>145</Slides>
  <Notes>145</Notes>
  <HiddenSlides>0</HiddenSlides>
  <MMClips>0</MMClips>
  <ScaleCrop>false</ScaleCrop>
  <HeadingPairs>
    <vt:vector size="4" baseType="variant">
      <vt:variant>
        <vt:lpstr>Theme</vt:lpstr>
      </vt:variant>
      <vt:variant>
        <vt:i4>1</vt:i4>
      </vt:variant>
      <vt:variant>
        <vt:lpstr>Slide Titles</vt:lpstr>
      </vt:variant>
      <vt:variant>
        <vt:i4>145</vt:i4>
      </vt:variant>
    </vt:vector>
  </HeadingPairs>
  <TitlesOfParts>
    <vt:vector size="146" baseType="lpstr">
      <vt:lpstr>Office Theme</vt:lpstr>
      <vt:lpstr> </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Slide 145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Eliyahu</dc:creator>
  <cp:lastModifiedBy>Dell</cp:lastModifiedBy>
  <cp:revision>289</cp:revision>
  <dcterms:modified xsi:type="dcterms:W3CDTF">2025-01-10T22:06:07Z</dcterms:modified>
</cp:coreProperties>
</file>