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79.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Layouts/slideLayout12.xml" ContentType="application/vnd.openxmlformats-officedocument.presentationml.slideLayout+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66" r:id="rId1"/>
  </p:sldMasterIdLst>
  <p:notesMasterIdLst>
    <p:notesMasterId r:id="rId192"/>
  </p:notesMasterIdLst>
  <p:handoutMasterIdLst>
    <p:handoutMasterId r:id="rId193"/>
  </p:handoutMasterIdLst>
  <p:sldIdLst>
    <p:sldId id="256" r:id="rId2"/>
    <p:sldId id="1243" r:id="rId3"/>
    <p:sldId id="1326" r:id="rId4"/>
    <p:sldId id="1244" r:id="rId5"/>
    <p:sldId id="1245" r:id="rId6"/>
    <p:sldId id="1246" r:id="rId7"/>
    <p:sldId id="1247" r:id="rId8"/>
    <p:sldId id="1248" r:id="rId9"/>
    <p:sldId id="1276" r:id="rId10"/>
    <p:sldId id="1249" r:id="rId11"/>
    <p:sldId id="1392" r:id="rId12"/>
    <p:sldId id="1393" r:id="rId13"/>
    <p:sldId id="1394" r:id="rId14"/>
    <p:sldId id="1395" r:id="rId15"/>
    <p:sldId id="1396" r:id="rId16"/>
    <p:sldId id="1397" r:id="rId17"/>
    <p:sldId id="1398" r:id="rId18"/>
    <p:sldId id="1399" r:id="rId19"/>
    <p:sldId id="1400" r:id="rId20"/>
    <p:sldId id="1401" r:id="rId21"/>
    <p:sldId id="1402" r:id="rId22"/>
    <p:sldId id="1403" r:id="rId23"/>
    <p:sldId id="1404" r:id="rId24"/>
    <p:sldId id="1405" r:id="rId25"/>
    <p:sldId id="1406" r:id="rId26"/>
    <p:sldId id="1407" r:id="rId27"/>
    <p:sldId id="1408" r:id="rId28"/>
    <p:sldId id="1409" r:id="rId29"/>
    <p:sldId id="1410" r:id="rId30"/>
    <p:sldId id="1411" r:id="rId31"/>
    <p:sldId id="1412" r:id="rId32"/>
    <p:sldId id="1413" r:id="rId33"/>
    <p:sldId id="1414" r:id="rId34"/>
    <p:sldId id="1415" r:id="rId35"/>
    <p:sldId id="1416" r:id="rId36"/>
    <p:sldId id="1417" r:id="rId37"/>
    <p:sldId id="1418" r:id="rId38"/>
    <p:sldId id="1419" r:id="rId39"/>
    <p:sldId id="1420" r:id="rId40"/>
    <p:sldId id="1421" r:id="rId41"/>
    <p:sldId id="1422" r:id="rId42"/>
    <p:sldId id="1423" r:id="rId43"/>
    <p:sldId id="1424" r:id="rId44"/>
    <p:sldId id="1426" r:id="rId45"/>
    <p:sldId id="1427" r:id="rId46"/>
    <p:sldId id="1428" r:id="rId47"/>
    <p:sldId id="1429" r:id="rId48"/>
    <p:sldId id="1430" r:id="rId49"/>
    <p:sldId id="1431" r:id="rId50"/>
    <p:sldId id="1432" r:id="rId51"/>
    <p:sldId id="1433" r:id="rId52"/>
    <p:sldId id="1391" r:id="rId53"/>
    <p:sldId id="1351" r:id="rId54"/>
    <p:sldId id="1352" r:id="rId55"/>
    <p:sldId id="1353" r:id="rId56"/>
    <p:sldId id="1354" r:id="rId57"/>
    <p:sldId id="1355" r:id="rId58"/>
    <p:sldId id="1356" r:id="rId59"/>
    <p:sldId id="1357" r:id="rId60"/>
    <p:sldId id="1358" r:id="rId61"/>
    <p:sldId id="1359" r:id="rId62"/>
    <p:sldId id="1360" r:id="rId63"/>
    <p:sldId id="1361" r:id="rId64"/>
    <p:sldId id="1362" r:id="rId65"/>
    <p:sldId id="1363" r:id="rId66"/>
    <p:sldId id="1364" r:id="rId67"/>
    <p:sldId id="1365" r:id="rId68"/>
    <p:sldId id="1366" r:id="rId69"/>
    <p:sldId id="1367" r:id="rId70"/>
    <p:sldId id="1390" r:id="rId71"/>
    <p:sldId id="1350" r:id="rId72"/>
    <p:sldId id="1369" r:id="rId73"/>
    <p:sldId id="1370" r:id="rId74"/>
    <p:sldId id="1371" r:id="rId75"/>
    <p:sldId id="1372" r:id="rId76"/>
    <p:sldId id="1373" r:id="rId77"/>
    <p:sldId id="1374" r:id="rId78"/>
    <p:sldId id="1375" r:id="rId79"/>
    <p:sldId id="1376" r:id="rId80"/>
    <p:sldId id="1377" r:id="rId81"/>
    <p:sldId id="1378" r:id="rId82"/>
    <p:sldId id="1379" r:id="rId83"/>
    <p:sldId id="1380" r:id="rId84"/>
    <p:sldId id="1381" r:id="rId85"/>
    <p:sldId id="1382" r:id="rId86"/>
    <p:sldId id="1383" r:id="rId87"/>
    <p:sldId id="1384" r:id="rId88"/>
    <p:sldId id="1385" r:id="rId89"/>
    <p:sldId id="1386" r:id="rId90"/>
    <p:sldId id="1387" r:id="rId91"/>
    <p:sldId id="1388" r:id="rId92"/>
    <p:sldId id="1389" r:id="rId93"/>
    <p:sldId id="1368" r:id="rId94"/>
    <p:sldId id="1328" r:id="rId95"/>
    <p:sldId id="1329" r:id="rId96"/>
    <p:sldId id="1330" r:id="rId97"/>
    <p:sldId id="1331" r:id="rId98"/>
    <p:sldId id="1332" r:id="rId99"/>
    <p:sldId id="1333" r:id="rId100"/>
    <p:sldId id="1334" r:id="rId101"/>
    <p:sldId id="1335" r:id="rId102"/>
    <p:sldId id="1336" r:id="rId103"/>
    <p:sldId id="1337" r:id="rId104"/>
    <p:sldId id="1338" r:id="rId105"/>
    <p:sldId id="1339" r:id="rId106"/>
    <p:sldId id="1340" r:id="rId107"/>
    <p:sldId id="1341" r:id="rId108"/>
    <p:sldId id="1342" r:id="rId109"/>
    <p:sldId id="1343" r:id="rId110"/>
    <p:sldId id="1344" r:id="rId111"/>
    <p:sldId id="1345" r:id="rId112"/>
    <p:sldId id="1346" r:id="rId113"/>
    <p:sldId id="1347" r:id="rId114"/>
    <p:sldId id="1348" r:id="rId115"/>
    <p:sldId id="1349" r:id="rId116"/>
    <p:sldId id="1327" r:id="rId117"/>
    <p:sldId id="1296" r:id="rId118"/>
    <p:sldId id="1295" r:id="rId119"/>
    <p:sldId id="1297" r:id="rId120"/>
    <p:sldId id="1298" r:id="rId121"/>
    <p:sldId id="1299" r:id="rId122"/>
    <p:sldId id="1300" r:id="rId123"/>
    <p:sldId id="1301" r:id="rId124"/>
    <p:sldId id="1302" r:id="rId125"/>
    <p:sldId id="1303" r:id="rId126"/>
    <p:sldId id="1304" r:id="rId127"/>
    <p:sldId id="1305" r:id="rId128"/>
    <p:sldId id="1306" r:id="rId129"/>
    <p:sldId id="1307" r:id="rId130"/>
    <p:sldId id="1308" r:id="rId131"/>
    <p:sldId id="1309" r:id="rId132"/>
    <p:sldId id="1310" r:id="rId133"/>
    <p:sldId id="1311" r:id="rId134"/>
    <p:sldId id="1312" r:id="rId135"/>
    <p:sldId id="1313" r:id="rId136"/>
    <p:sldId id="1314" r:id="rId137"/>
    <p:sldId id="1323" r:id="rId138"/>
    <p:sldId id="1324" r:id="rId139"/>
    <p:sldId id="1325" r:id="rId140"/>
    <p:sldId id="1315" r:id="rId141"/>
    <p:sldId id="1316" r:id="rId142"/>
    <p:sldId id="1317" r:id="rId143"/>
    <p:sldId id="1318" r:id="rId144"/>
    <p:sldId id="1319" r:id="rId145"/>
    <p:sldId id="1320" r:id="rId146"/>
    <p:sldId id="1321" r:id="rId147"/>
    <p:sldId id="1322" r:id="rId148"/>
    <p:sldId id="1293" r:id="rId149"/>
    <p:sldId id="1278" r:id="rId150"/>
    <p:sldId id="1279" r:id="rId151"/>
    <p:sldId id="1280" r:id="rId152"/>
    <p:sldId id="1281" r:id="rId153"/>
    <p:sldId id="1282" r:id="rId154"/>
    <p:sldId id="1283" r:id="rId155"/>
    <p:sldId id="1284" r:id="rId156"/>
    <p:sldId id="1285" r:id="rId157"/>
    <p:sldId id="1286" r:id="rId158"/>
    <p:sldId id="1287" r:id="rId159"/>
    <p:sldId id="1288" r:id="rId160"/>
    <p:sldId id="1289" r:id="rId161"/>
    <p:sldId id="1291" r:id="rId162"/>
    <p:sldId id="1292" r:id="rId163"/>
    <p:sldId id="1277" r:id="rId164"/>
    <p:sldId id="1250" r:id="rId165"/>
    <p:sldId id="1251" r:id="rId166"/>
    <p:sldId id="1253" r:id="rId167"/>
    <p:sldId id="1252" r:id="rId168"/>
    <p:sldId id="1254" r:id="rId169"/>
    <p:sldId id="1255" r:id="rId170"/>
    <p:sldId id="1256" r:id="rId171"/>
    <p:sldId id="1257" r:id="rId172"/>
    <p:sldId id="1258" r:id="rId173"/>
    <p:sldId id="1263" r:id="rId174"/>
    <p:sldId id="1259" r:id="rId175"/>
    <p:sldId id="1260" r:id="rId176"/>
    <p:sldId id="1264" r:id="rId177"/>
    <p:sldId id="1261" r:id="rId178"/>
    <p:sldId id="1262" r:id="rId179"/>
    <p:sldId id="1265" r:id="rId180"/>
    <p:sldId id="1266" r:id="rId181"/>
    <p:sldId id="1267" r:id="rId182"/>
    <p:sldId id="1268" r:id="rId183"/>
    <p:sldId id="1269" r:id="rId184"/>
    <p:sldId id="1270" r:id="rId185"/>
    <p:sldId id="1271" r:id="rId186"/>
    <p:sldId id="1272" r:id="rId187"/>
    <p:sldId id="1273" r:id="rId188"/>
    <p:sldId id="1274" r:id="rId189"/>
    <p:sldId id="1275" r:id="rId190"/>
    <p:sldId id="626" r:id="rId191"/>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bg1"/>
        </a:solidFill>
        <a:latin typeface="Arial" charset="0"/>
        <a:ea typeface="MS Gothic" pitchFamily="49" charset="-128"/>
        <a:cs typeface="+mn-cs"/>
      </a:defRPr>
    </a:lvl1pPr>
    <a:lvl2pPr marL="742950" indent="-285750" algn="l" defTabSz="457200" rtl="0" fontAlgn="base">
      <a:spcBef>
        <a:spcPct val="0"/>
      </a:spcBef>
      <a:spcAft>
        <a:spcPct val="0"/>
      </a:spcAft>
      <a:defRPr kern="1200">
        <a:solidFill>
          <a:schemeClr val="bg1"/>
        </a:solidFill>
        <a:latin typeface="Arial" charset="0"/>
        <a:ea typeface="MS Gothic" pitchFamily="49" charset="-128"/>
        <a:cs typeface="+mn-cs"/>
      </a:defRPr>
    </a:lvl2pPr>
    <a:lvl3pPr marL="1143000" indent="-228600" algn="l" defTabSz="457200" rtl="0" fontAlgn="base">
      <a:spcBef>
        <a:spcPct val="0"/>
      </a:spcBef>
      <a:spcAft>
        <a:spcPct val="0"/>
      </a:spcAft>
      <a:defRPr kern="1200">
        <a:solidFill>
          <a:schemeClr val="bg1"/>
        </a:solidFill>
        <a:latin typeface="Arial" charset="0"/>
        <a:ea typeface="MS Gothic" pitchFamily="49" charset="-128"/>
        <a:cs typeface="+mn-cs"/>
      </a:defRPr>
    </a:lvl3pPr>
    <a:lvl4pPr marL="1600200" indent="-228600" algn="l" defTabSz="457200" rtl="0" fontAlgn="base">
      <a:spcBef>
        <a:spcPct val="0"/>
      </a:spcBef>
      <a:spcAft>
        <a:spcPct val="0"/>
      </a:spcAft>
      <a:defRPr kern="1200">
        <a:solidFill>
          <a:schemeClr val="bg1"/>
        </a:solidFill>
        <a:latin typeface="Arial" charset="0"/>
        <a:ea typeface="MS Gothic" pitchFamily="49" charset="-128"/>
        <a:cs typeface="+mn-cs"/>
      </a:defRPr>
    </a:lvl4pPr>
    <a:lvl5pPr marL="2057400" indent="-228600" algn="l" defTabSz="457200" rtl="0" fontAlgn="base">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0000"/>
    <a:srgbClr val="FF9933"/>
    <a:srgbClr val="080808"/>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32" autoAdjust="0"/>
    <p:restoredTop sz="94660"/>
  </p:normalViewPr>
  <p:slideViewPr>
    <p:cSldViewPr>
      <p:cViewPr>
        <p:scale>
          <a:sx n="80" d="100"/>
          <a:sy n="80" d="100"/>
        </p:scale>
        <p:origin x="-222" y="258"/>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notesMaster" Target="notesMasters/notesMaster1.xml"/><Relationship Id="rId197"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viewProps" Target="view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3C8C93A3-EA46-4001-AE93-8C8CE714ADC3}" type="datetimeFigureOut">
              <a:rPr lang="en-US"/>
              <a:pPr>
                <a:defRPr/>
              </a:pPr>
              <a:t>12/31/2024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1216C4CF-F440-46A2-AFD7-B85FA19EEE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3481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fld id="{E36AD2BD-1682-41D9-9695-8A70278D5E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p:txBody>
          <a:bodyPr/>
          <a:lstStyle/>
          <a:p>
            <a:pPr>
              <a:buFont typeface="Times New Roman" pitchFamily="18" charset="0"/>
              <a:buNone/>
              <a:defRPr/>
            </a:pPr>
            <a:fld id="{94CD257B-B64E-43E2-A68D-DC3017900577}" type="slidenum">
              <a:rPr lang="en-US" smtClean="0">
                <a:latin typeface="Times New Roman" pitchFamily="18" charset="0"/>
                <a:ea typeface="MS Gothic" pitchFamily="49" charset="-128"/>
              </a:rPr>
              <a:pPr>
                <a:buFont typeface="Times New Roman" pitchFamily="18" charset="0"/>
                <a:buNone/>
                <a:defRPr/>
              </a:pPr>
              <a:t>1</a:t>
            </a:fld>
            <a:endParaRPr lang="en-US" smtClean="0">
              <a:latin typeface="Times New Roman" pitchFamily="18" charset="0"/>
              <a:ea typeface="MS Gothic" pitchFamily="49" charset="-128"/>
            </a:endParaRPr>
          </a:p>
        </p:txBody>
      </p:sp>
      <p:sp>
        <p:nvSpPr>
          <p:cNvPr id="35843"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5844"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19</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20</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21</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22</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23</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24</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25</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26</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27</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28</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29</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30</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31</a:t>
            </a:fld>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32</a:t>
            </a:fld>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33</a:t>
            </a:fld>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34</a:t>
            </a:fld>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35</a:t>
            </a:fld>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36</a:t>
            </a:fld>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37</a:t>
            </a:fld>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38</a:t>
            </a:fld>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39</a:t>
            </a:fld>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40</a:t>
            </a:fld>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41</a:t>
            </a:fld>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42</a:t>
            </a:fld>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43</a:t>
            </a:fld>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44</a:t>
            </a:fld>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45</a:t>
            </a:fld>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46</a:t>
            </a:fld>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47</a:t>
            </a:fld>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48</a:t>
            </a:fld>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49</a:t>
            </a:fld>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50</a:t>
            </a:fld>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51</a:t>
            </a:fld>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52</a:t>
            </a:fld>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53</a:t>
            </a:fld>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54</a:t>
            </a:fld>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55</a:t>
            </a:fld>
            <a:endParaRP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56</a:t>
            </a:fld>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57</a:t>
            </a:fld>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58</a:t>
            </a:fld>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59</a:t>
            </a:fld>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60</a:t>
            </a:fld>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61</a:t>
            </a:fld>
            <a:endParaRPr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62</a:t>
            </a:fld>
            <a:endParaRPr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63</a:t>
            </a:fld>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64</a:t>
            </a:fld>
            <a:endParaRPr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65</a:t>
            </a:fld>
            <a:endParaRPr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66</a:t>
            </a:fld>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67</a:t>
            </a:fld>
            <a:endParaRPr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68</a:t>
            </a:fld>
            <a:endParaRPr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69</a:t>
            </a:fld>
            <a:endParaRPr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70</a:t>
            </a:fld>
            <a:endParaRPr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71</a:t>
            </a:fld>
            <a:endParaRPr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72</a:t>
            </a:fld>
            <a:endParaRPr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73</a:t>
            </a:fld>
            <a:endParaRPr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74</a:t>
            </a:fld>
            <a:endParaRPr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75</a:t>
            </a:fld>
            <a:endParaRPr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76</a:t>
            </a:fld>
            <a:endParaRPr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77</a:t>
            </a:fld>
            <a:endParaRPr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78</a:t>
            </a:fld>
            <a:endParaRPr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79</a:t>
            </a:fld>
            <a:endParaRPr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80</a:t>
            </a:fld>
            <a:endParaRPr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81</a:t>
            </a:fld>
            <a:endParaRPr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82</a:t>
            </a:fld>
            <a:endParaRPr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83</a:t>
            </a:fld>
            <a:endParaRPr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84</a:t>
            </a:fld>
            <a:endParaRPr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85</a:t>
            </a:fld>
            <a:endParaRPr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86</a:t>
            </a:fld>
            <a:endParaRPr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87</a:t>
            </a:fld>
            <a:endParaRPr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88</a:t>
            </a:fld>
            <a:endParaRPr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89</a:t>
            </a:fld>
            <a:endParaRPr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90</a:t>
            </a:fld>
            <a:endParaRPr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91</a:t>
            </a:fld>
            <a:endParaRPr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92</a:t>
            </a:fld>
            <a:endParaRPr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93</a:t>
            </a:fld>
            <a:endParaRPr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94</a:t>
            </a:fld>
            <a:endParaRPr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95</a:t>
            </a:fld>
            <a:endParaRPr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96</a:t>
            </a:fld>
            <a:endParaRPr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97</a:t>
            </a:fld>
            <a:endParaRPr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98</a:t>
            </a:fld>
            <a:endParaRPr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99</a:t>
            </a:fld>
            <a:endParaRPr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100</a:t>
            </a:fld>
            <a:endParaRPr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101</a:t>
            </a:fld>
            <a:endParaRPr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102</a:t>
            </a:fld>
            <a:endParaRPr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103</a:t>
            </a:fld>
            <a:endParaRPr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104</a:t>
            </a:fld>
            <a:endParaRPr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105</a:t>
            </a:fld>
            <a:endParaRPr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106</a:t>
            </a:fld>
            <a:endParaRPr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107</a:t>
            </a:fld>
            <a:endParaRPr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108</a:t>
            </a:fld>
            <a:endParaRPr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109</a:t>
            </a:fld>
            <a:endParaRPr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110</a:t>
            </a:fld>
            <a:endParaRPr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111</a:t>
            </a:fld>
            <a:endParaRPr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112</a:t>
            </a:fld>
            <a:endParaRPr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113</a:t>
            </a:fld>
            <a:endParaRPr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114</a:t>
            </a:fld>
            <a:endParaRPr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115</a:t>
            </a:fld>
            <a:endParaRPr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116</a:t>
            </a:fld>
            <a:endParaRPr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117</a:t>
            </a:fld>
            <a:endParaRPr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118</a:t>
            </a:fld>
            <a:endParaRPr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119</a:t>
            </a:fld>
            <a:endParaRPr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120</a:t>
            </a:fld>
            <a:endParaRPr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121</a:t>
            </a:fld>
            <a:endParaRPr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122</a:t>
            </a:fld>
            <a:endParaRPr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123</a:t>
            </a:fld>
            <a:endParaRPr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124</a:t>
            </a:fld>
            <a:endParaRPr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125</a:t>
            </a:fld>
            <a:endParaRPr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126</a:t>
            </a:fld>
            <a:endParaRPr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127</a:t>
            </a:fld>
            <a:endParaRPr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128</a:t>
            </a:fld>
            <a:endParaRPr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129</a:t>
            </a:fld>
            <a:endParaRPr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130</a:t>
            </a:fld>
            <a:endParaRPr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131</a:t>
            </a:fld>
            <a:endParaRPr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132</a:t>
            </a:fld>
            <a:endParaRPr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133</a:t>
            </a:fld>
            <a:endParaRPr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134</a:t>
            </a:fld>
            <a:endParaRPr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135</a:t>
            </a:fld>
            <a:endParaRPr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136</a:t>
            </a:fld>
            <a:endParaRPr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137</a:t>
            </a:fld>
            <a:endParaRPr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138</a:t>
            </a:fld>
            <a:endParaRPr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139</a:t>
            </a:fld>
            <a:endParaRPr dirty="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140</a:t>
            </a:fld>
            <a:endParaRPr dirty="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141</a:t>
            </a:fld>
            <a:endParaRPr dirty="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142</a:t>
            </a:fld>
            <a:endParaRPr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143</a:t>
            </a:fld>
            <a:endParaRPr dirty="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144</a:t>
            </a:fld>
            <a:endParaRPr dirty="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145</a:t>
            </a:fld>
            <a:endParaRPr dirty="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146</a:t>
            </a:fld>
            <a:endParaRPr dirty="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147</a:t>
            </a:fld>
            <a:endParaRPr dirty="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148</a:t>
            </a:fld>
            <a:endParaRPr dirty="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149</a:t>
            </a:fld>
            <a:endParaRPr dirty="0"/>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150</a:t>
            </a:fld>
            <a:endParaRPr dirty="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151</a:t>
            </a:fld>
            <a:endParaRPr dirty="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152</a:t>
            </a:fld>
            <a:endParaRPr dirty="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153</a:t>
            </a:fld>
            <a:endParaRPr dirty="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154</a:t>
            </a:fld>
            <a:endParaRPr dirty="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155</a:t>
            </a:fld>
            <a:endParaRPr dirty="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156</a:t>
            </a:fld>
            <a:endParaRPr dirty="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157</a:t>
            </a:fld>
            <a:endParaRPr dirty="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158</a:t>
            </a:fld>
            <a:endParaRPr dirty="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159</a:t>
            </a:fld>
            <a:endParaRPr dirty="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160</a:t>
            </a:fld>
            <a:endParaRPr dirty="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161</a:t>
            </a:fld>
            <a:endParaRPr dirty="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162</a:t>
            </a:fld>
            <a:endParaRPr dirty="0"/>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163</a:t>
            </a:fld>
            <a:endParaRPr dirty="0"/>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164</a:t>
            </a:fld>
            <a:endParaRPr dirty="0"/>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165</a:t>
            </a:fld>
            <a:endParaRPr dirty="0"/>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166</a:t>
            </a:fld>
            <a:endParaRPr dirty="0"/>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167</a:t>
            </a:fld>
            <a:endParaRPr dirty="0"/>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168</a:t>
            </a:fld>
            <a:endParaRPr dirty="0"/>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169</a:t>
            </a:fld>
            <a:endParaRPr dirty="0"/>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170</a:t>
            </a:fld>
            <a:endParaRPr dirty="0"/>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171</a:t>
            </a:fld>
            <a:endParaRPr dirty="0"/>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172</a:t>
            </a:fld>
            <a:endParaRPr dirty="0"/>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173</a:t>
            </a:fld>
            <a:endParaRPr dirty="0"/>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174</a:t>
            </a:fld>
            <a:endParaRPr dirty="0"/>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175</a:t>
            </a:fld>
            <a:endParaRPr dirty="0"/>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176</a:t>
            </a:fld>
            <a:endParaRPr dirty="0"/>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177</a:t>
            </a:fld>
            <a:endParaRPr dirty="0"/>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178</a:t>
            </a:fld>
            <a:endParaRPr dirty="0"/>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179</a:t>
            </a:fld>
            <a:endParaRPr dirty="0"/>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180</a:t>
            </a:fld>
            <a:endParaRPr dirty="0"/>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181</a:t>
            </a:fld>
            <a:endParaRPr dirty="0"/>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182</a:t>
            </a:fld>
            <a:endParaRPr dirty="0"/>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183</a:t>
            </a:fld>
            <a:endParaRPr dirty="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184</a:t>
            </a:fld>
            <a:endParaRPr dirty="0"/>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185</a:t>
            </a:fld>
            <a:endParaRPr dirty="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186</a:t>
            </a:fld>
            <a:endParaRPr dirty="0"/>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187</a:t>
            </a:fld>
            <a:endParaRPr dirty="0"/>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188</a:t>
            </a:fld>
            <a:endParaRPr dirty="0"/>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189</a:t>
            </a:fld>
            <a:endParaRPr dirty="0"/>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p:txBody>
          <a:bodyPr/>
          <a:lstStyle/>
          <a:p>
            <a:pPr>
              <a:buFont typeface="Times New Roman" pitchFamily="18" charset="0"/>
              <a:buNone/>
              <a:defRPr/>
            </a:pPr>
            <a:fld id="{182ACBFA-D51B-47E1-9006-3E6D4C37A85E}" type="slidenum">
              <a:rPr lang="en-US" smtClean="0">
                <a:latin typeface="Times New Roman" pitchFamily="18" charset="0"/>
                <a:ea typeface="MS Gothic" pitchFamily="49" charset="-128"/>
              </a:rPr>
              <a:pPr>
                <a:buFont typeface="Times New Roman" pitchFamily="18" charset="0"/>
                <a:buNone/>
                <a:defRPr/>
              </a:pPr>
              <a:t>190</a:t>
            </a:fld>
            <a:endParaRPr lang="en-US" smtClean="0">
              <a:latin typeface="Times New Roman" pitchFamily="18" charset="0"/>
              <a:ea typeface="MS Gothic" pitchFamily="49" charset="-128"/>
            </a:endParaRPr>
          </a:p>
        </p:txBody>
      </p:sp>
      <p:sp>
        <p:nvSpPr>
          <p:cNvPr id="6041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60420"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12" name="11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pPr>
              <a:defRPr/>
            </a:pPr>
            <a:r>
              <a:rPr lang="en-US" smtClean="0"/>
              <a:t>5/5/16</a:t>
            </a:r>
            <a:endParaRPr lang="en-US"/>
          </a:p>
        </p:txBody>
      </p:sp>
      <p:sp>
        <p:nvSpPr>
          <p:cNvPr id="17" name="16 Marcador de pie de página"/>
          <p:cNvSpPr>
            <a:spLocks noGrp="1"/>
          </p:cNvSpPr>
          <p:nvPr>
            <p:ph type="ftr" sz="quarter" idx="11"/>
          </p:nvPr>
        </p:nvSpPr>
        <p:spPr/>
        <p:txBody>
          <a:bodyPr/>
          <a:lstStyle/>
          <a:p>
            <a:pPr>
              <a:defRPr/>
            </a:pPr>
            <a:endParaRPr lang="en-US"/>
          </a:p>
        </p:txBody>
      </p:sp>
      <p:sp>
        <p:nvSpPr>
          <p:cNvPr id="29" name="28 Marcador de número de diapositiva"/>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
        <p:nvSpPr>
          <p:cNvPr id="7" name="6 Rectángulo"/>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pPr>
              <a:defRPr/>
            </a:pPr>
            <a:r>
              <a:rPr lang="en-US" smtClean="0"/>
              <a:t>5/5/16</a:t>
            </a:r>
            <a:endParaRPr lang="en-US"/>
          </a:p>
        </p:txBody>
      </p:sp>
      <p:sp>
        <p:nvSpPr>
          <p:cNvPr id="5" name="4 Marcador de pie de página"/>
          <p:cNvSpPr>
            <a:spLocks noGrp="1"/>
          </p:cNvSpPr>
          <p:nvPr>
            <p:ph type="ftr" sz="quarter" idx="11"/>
          </p:nvPr>
        </p:nvSpPr>
        <p:spPr/>
        <p:txBody>
          <a:bodyPr/>
          <a:lstStyle/>
          <a:p>
            <a:pPr>
              <a:defRPr/>
            </a:pPr>
            <a:endParaRPr lang="en-US"/>
          </a:p>
        </p:txBody>
      </p:sp>
      <p:sp>
        <p:nvSpPr>
          <p:cNvPr id="6" name="5 Marcador de número de diapositiva"/>
          <p:cNvSpPr>
            <a:spLocks noGrp="1"/>
          </p:cNvSpPr>
          <p:nvPr>
            <p:ph type="sldNum" sz="quarter" idx="12"/>
          </p:nvPr>
        </p:nvSpPr>
        <p:spPr/>
        <p:txBody>
          <a:body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
        <p:nvSpPr>
          <p:cNvPr id="8" name="7 Marcador de contenido"/>
          <p:cNvSpPr>
            <a:spLocks noGrp="1"/>
          </p:cNvSpPr>
          <p:nvPr>
            <p:ph sz="quarter" idx="1"/>
          </p:nvPr>
        </p:nvSpPr>
        <p:spPr>
          <a:xfrm>
            <a:off x="914400" y="1447800"/>
            <a:ext cx="777240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11" name="10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722313" y="952500"/>
            <a:ext cx="7772400" cy="1362075"/>
          </a:xfrm>
        </p:spPr>
        <p:txBody>
          <a:bodyPr anchor="b" anchorCtr="0"/>
          <a:lstStyle>
            <a:lvl1pPr algn="l">
              <a:buNone/>
              <a:defRPr sz="4000" b="0" cap="none"/>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pPr>
              <a:defRPr/>
            </a:pPr>
            <a:r>
              <a:rPr lang="en-US" smtClean="0"/>
              <a:t>5/5/16</a:t>
            </a:r>
            <a:endParaRPr lang="en-US"/>
          </a:p>
        </p:txBody>
      </p:sp>
      <p:sp>
        <p:nvSpPr>
          <p:cNvPr id="5" name="4 Marcador de pie de página"/>
          <p:cNvSpPr>
            <a:spLocks noGrp="1"/>
          </p:cNvSpPr>
          <p:nvPr>
            <p:ph type="ftr" sz="quarter" idx="11"/>
          </p:nvPr>
        </p:nvSpPr>
        <p:spPr>
          <a:xfrm>
            <a:off x="800100" y="6172200"/>
            <a:ext cx="4000500" cy="457200"/>
          </a:xfrm>
        </p:spPr>
        <p:txBody>
          <a:bodyPr/>
          <a:lstStyle/>
          <a:p>
            <a:pPr>
              <a:defRPr/>
            </a:pPr>
            <a:endParaRPr lang="en-US"/>
          </a:p>
        </p:txBody>
      </p:sp>
      <p:sp>
        <p:nvSpPr>
          <p:cNvPr id="7" name="6 Rectángulo"/>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146304" y="6208776"/>
            <a:ext cx="457200" cy="457200"/>
          </a:xfrm>
        </p:spPr>
        <p:txBody>
          <a:body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r>
              <a:rPr lang="en-US" smtClean="0"/>
              <a:t>5/5/16</a:t>
            </a:r>
            <a:endParaRPr lang="en-US"/>
          </a:p>
        </p:txBody>
      </p:sp>
      <p:sp>
        <p:nvSpPr>
          <p:cNvPr id="6" name="5 Marcador de pie de página"/>
          <p:cNvSpPr>
            <a:spLocks noGrp="1"/>
          </p:cNvSpPr>
          <p:nvPr>
            <p:ph type="ftr" sz="quarter" idx="11"/>
          </p:nvPr>
        </p:nvSpPr>
        <p:spPr/>
        <p:txBody>
          <a:bodyPr/>
          <a:lstStyle/>
          <a:p>
            <a:pPr>
              <a:defRPr/>
            </a:pPr>
            <a:endParaRPr lang="en-US"/>
          </a:p>
        </p:txBody>
      </p:sp>
      <p:sp>
        <p:nvSpPr>
          <p:cNvPr id="7" name="6 Marcador de número de diapositiva"/>
          <p:cNvSpPr>
            <a:spLocks noGrp="1"/>
          </p:cNvSpPr>
          <p:nvPr>
            <p:ph type="sldNum" sz="quarter" idx="12"/>
          </p:nvPr>
        </p:nvSpPr>
        <p:spPr/>
        <p:txBody>
          <a:body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
        <p:nvSpPr>
          <p:cNvPr id="9" name="8 Marcador de contenido"/>
          <p:cNvSpPr>
            <a:spLocks noGrp="1"/>
          </p:cNvSpPr>
          <p:nvPr>
            <p:ph sz="quarter" idx="1"/>
          </p:nvPr>
        </p:nvSpPr>
        <p:spPr>
          <a:xfrm>
            <a:off x="91440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93395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nchor="b" anchorCtr="0"/>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pPr>
              <a:defRPr/>
            </a:pPr>
            <a:r>
              <a:rPr lang="en-US" smtClean="0"/>
              <a:t>5/5/16</a:t>
            </a:r>
            <a:endParaRPr lang="en-US"/>
          </a:p>
        </p:txBody>
      </p:sp>
      <p:sp>
        <p:nvSpPr>
          <p:cNvPr id="8" name="7 Marcador de pie de página"/>
          <p:cNvSpPr>
            <a:spLocks noGrp="1"/>
          </p:cNvSpPr>
          <p:nvPr>
            <p:ph type="ftr" sz="quarter" idx="11"/>
          </p:nvPr>
        </p:nvSpPr>
        <p:spPr/>
        <p:txBody>
          <a:bodyPr/>
          <a:lstStyle/>
          <a:p>
            <a:pPr>
              <a:defRPr/>
            </a:pPr>
            <a:endParaRPr lang="en-US"/>
          </a:p>
        </p:txBody>
      </p:sp>
      <p:sp>
        <p:nvSpPr>
          <p:cNvPr id="9" name="8 Marcador de número de diapositiva"/>
          <p:cNvSpPr>
            <a:spLocks noGrp="1"/>
          </p:cNvSpPr>
          <p:nvPr>
            <p:ph type="sldNum" sz="quarter" idx="12"/>
          </p:nvPr>
        </p:nvSpPr>
        <p:spPr/>
        <p:txBody>
          <a:body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
        <p:nvSpPr>
          <p:cNvPr id="11" name="10 Marcador de contenido"/>
          <p:cNvSpPr>
            <a:spLocks noGrp="1"/>
          </p:cNvSpPr>
          <p:nvPr>
            <p:ph sz="half" idx="2"/>
          </p:nvPr>
        </p:nvSpPr>
        <p:spPr>
          <a:xfrm>
            <a:off x="9144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4"/>
          </p:nvPr>
        </p:nvSpPr>
        <p:spPr>
          <a:xfrm>
            <a:off x="49530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pPr>
              <a:defRPr/>
            </a:pPr>
            <a:r>
              <a:rPr lang="en-US" smtClean="0"/>
              <a:t>5/5/16</a:t>
            </a:r>
            <a:endParaRPr lang="en-US"/>
          </a:p>
        </p:txBody>
      </p:sp>
      <p:sp>
        <p:nvSpPr>
          <p:cNvPr id="4" name="3 Marcador de pie de página"/>
          <p:cNvSpPr>
            <a:spLocks noGrp="1"/>
          </p:cNvSpPr>
          <p:nvPr>
            <p:ph type="ftr" sz="quarter" idx="11"/>
          </p:nvPr>
        </p:nvSpPr>
        <p:spPr/>
        <p:txBody>
          <a:bodyPr/>
          <a:lstStyle/>
          <a:p>
            <a:pPr>
              <a:defRPr/>
            </a:pPr>
            <a:endParaRPr lang="en-US"/>
          </a:p>
        </p:txBody>
      </p:sp>
      <p:sp>
        <p:nvSpPr>
          <p:cNvPr id="5" name="4 Marcador de número de diapositiva"/>
          <p:cNvSpPr>
            <a:spLocks noGrp="1"/>
          </p:cNvSpPr>
          <p:nvPr>
            <p:ph type="sldNum" sz="quarter" idx="12"/>
          </p:nvPr>
        </p:nvSpPr>
        <p:spPr/>
        <p:txBody>
          <a:body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Tree>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r>
              <a:rPr lang="en-US" smtClean="0"/>
              <a:t>5/5/16</a:t>
            </a:r>
            <a:endParaRPr lang="en-US"/>
          </a:p>
        </p:txBody>
      </p:sp>
      <p:sp>
        <p:nvSpPr>
          <p:cNvPr id="3" name="2 Marcador de pie de página"/>
          <p:cNvSpPr>
            <a:spLocks noGrp="1"/>
          </p:cNvSpPr>
          <p:nvPr>
            <p:ph type="ftr" sz="quarter" idx="11"/>
          </p:nvPr>
        </p:nvSpPr>
        <p:spPr/>
        <p:txBody>
          <a:bodyPr/>
          <a:lstStyle/>
          <a:p>
            <a:pPr>
              <a:defRPr/>
            </a:pPr>
            <a:endParaRPr lang="en-US"/>
          </a:p>
        </p:txBody>
      </p:sp>
      <p:sp>
        <p:nvSpPr>
          <p:cNvPr id="4" name="3 Marcador de número de diapositiva"/>
          <p:cNvSpPr>
            <a:spLocks noGrp="1"/>
          </p:cNvSpPr>
          <p:nvPr>
            <p:ph type="sldNum" sz="quarter" idx="12"/>
          </p:nvPr>
        </p:nvSpPr>
        <p:spPr/>
        <p:txBody>
          <a:body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Tree>
  </p:cSld>
  <p:clrMapOvr>
    <a:masterClrMapping/>
  </p:clrMapOvr>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7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914400" y="273050"/>
            <a:ext cx="7772400" cy="1143000"/>
          </a:xfrm>
        </p:spPr>
        <p:txBody>
          <a:bodyPr anchor="b" anchorCtr="0"/>
          <a:lstStyle>
            <a:lvl1pPr algn="l">
              <a:buNone/>
              <a:defRPr sz="4000" b="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pPr>
              <a:defRPr/>
            </a:pPr>
            <a:r>
              <a:rPr lang="en-US" smtClean="0"/>
              <a:t>5/5/16</a:t>
            </a:r>
            <a:endParaRPr lang="en-US"/>
          </a:p>
        </p:txBody>
      </p:sp>
      <p:sp>
        <p:nvSpPr>
          <p:cNvPr id="6" name="5 Marcador de pie de página"/>
          <p:cNvSpPr>
            <a:spLocks noGrp="1"/>
          </p:cNvSpPr>
          <p:nvPr>
            <p:ph type="ftr" sz="quarter" idx="11"/>
          </p:nvPr>
        </p:nvSpPr>
        <p:spPr/>
        <p:txBody>
          <a:bodyPr/>
          <a:lstStyle/>
          <a:p>
            <a:pPr>
              <a:defRPr/>
            </a:pPr>
            <a:endParaRPr lang="en-US"/>
          </a:p>
        </p:txBody>
      </p:sp>
      <p:sp>
        <p:nvSpPr>
          <p:cNvPr id="7" name="6 Marcador de número de diapositiva"/>
          <p:cNvSpPr>
            <a:spLocks noGrp="1"/>
          </p:cNvSpPr>
          <p:nvPr>
            <p:ph type="sldNum" sz="quarter" idx="12"/>
          </p:nvPr>
        </p:nvSpPr>
        <p:spPr/>
        <p:txBody>
          <a:body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
        <p:nvSpPr>
          <p:cNvPr id="11" name="10 Marcador de contenido"/>
          <p:cNvSpPr>
            <a:spLocks noGrp="1"/>
          </p:cNvSpPr>
          <p:nvPr>
            <p:ph sz="quarter" idx="1"/>
          </p:nvPr>
        </p:nvSpPr>
        <p:spPr>
          <a:xfrm>
            <a:off x="2971800" y="1600200"/>
            <a:ext cx="5715000" cy="44958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pPr>
              <a:defRPr/>
            </a:pPr>
            <a:r>
              <a:rPr lang="en-US" smtClean="0"/>
              <a:t>5/5/16</a:t>
            </a:r>
            <a:endParaRPr lang="en-US"/>
          </a:p>
        </p:txBody>
      </p:sp>
      <p:sp>
        <p:nvSpPr>
          <p:cNvPr id="6" name="5 Marcador de pie de página"/>
          <p:cNvSpPr>
            <a:spLocks noGrp="1"/>
          </p:cNvSpPr>
          <p:nvPr>
            <p:ph type="ftr" sz="quarter" idx="11"/>
          </p:nvPr>
        </p:nvSpPr>
        <p:spPr>
          <a:xfrm>
            <a:off x="914400" y="6172200"/>
            <a:ext cx="3886200" cy="457200"/>
          </a:xfrm>
        </p:spPr>
        <p:txBody>
          <a:bodyPr/>
          <a:lstStyle/>
          <a:p>
            <a:pPr>
              <a:defRPr/>
            </a:pPr>
            <a:endParaRPr lang="en-US"/>
          </a:p>
        </p:txBody>
      </p:sp>
      <p:sp>
        <p:nvSpPr>
          <p:cNvPr id="7" name="6 Marcador de número de diapositiva"/>
          <p:cNvSpPr>
            <a:spLocks noGrp="1"/>
          </p:cNvSpPr>
          <p:nvPr>
            <p:ph type="sldNum" sz="quarter" idx="12"/>
          </p:nvPr>
        </p:nvSpPr>
        <p:spPr>
          <a:xfrm>
            <a:off x="146304" y="6208776"/>
            <a:ext cx="457200" cy="457200"/>
          </a:xfrm>
        </p:spPr>
        <p:txBody>
          <a:body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
        <p:nvSpPr>
          <p:cNvPr id="11" name="10 Rectángulo"/>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Rectángulo"/>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s-ES" smtClean="0"/>
              <a:t>Haga clic en el icono para agregar una imagen</a:t>
            </a:r>
            <a:endParaRPr kumimoji="0" lang="en-US" dirty="0"/>
          </a:p>
        </p:txBody>
      </p:sp>
    </p:spTree>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r>
              <a:rPr lang="en-US" smtClean="0"/>
              <a:t>5/5/16</a:t>
            </a:r>
            <a:endParaRPr lang="en-US"/>
          </a:p>
        </p:txBody>
      </p:sp>
      <p:sp>
        <p:nvSpPr>
          <p:cNvPr id="5" name="4 Marcador de pie de página"/>
          <p:cNvSpPr>
            <a:spLocks noGrp="1"/>
          </p:cNvSpPr>
          <p:nvPr>
            <p:ph type="ftr" sz="quarter" idx="11"/>
          </p:nvPr>
        </p:nvSpPr>
        <p:spPr/>
        <p:txBody>
          <a:bodyPr/>
          <a:lstStyle/>
          <a:p>
            <a:pPr>
              <a:defRPr/>
            </a:pPr>
            <a:endParaRPr lang="en-US"/>
          </a:p>
        </p:txBody>
      </p:sp>
      <p:sp>
        <p:nvSpPr>
          <p:cNvPr id="6" name="5 Marcador de número de diapositiva"/>
          <p:cNvSpPr>
            <a:spLocks noGrp="1"/>
          </p:cNvSpPr>
          <p:nvPr>
            <p:ph type="sldNum" sz="quarter" idx="12"/>
          </p:nvPr>
        </p:nvSpPr>
        <p:spPr/>
        <p:txBody>
          <a:body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Tree>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r>
              <a:rPr lang="en-US" smtClean="0"/>
              <a:t>5/5/16</a:t>
            </a:r>
            <a:endParaRPr lang="en-US"/>
          </a:p>
        </p:txBody>
      </p:sp>
      <p:sp>
        <p:nvSpPr>
          <p:cNvPr id="5" name="4 Marcador de pie de página"/>
          <p:cNvSpPr>
            <a:spLocks noGrp="1"/>
          </p:cNvSpPr>
          <p:nvPr>
            <p:ph type="ftr" sz="quarter" idx="11"/>
          </p:nvPr>
        </p:nvSpPr>
        <p:spPr/>
        <p:txBody>
          <a:bodyPr/>
          <a:lstStyle/>
          <a:p>
            <a:pPr>
              <a:defRPr/>
            </a:pPr>
            <a:endParaRPr lang="en-US"/>
          </a:p>
        </p:txBody>
      </p:sp>
      <p:sp>
        <p:nvSpPr>
          <p:cNvPr id="6" name="5 Marcador de número de diapositiva"/>
          <p:cNvSpPr>
            <a:spLocks noGrp="1"/>
          </p:cNvSpPr>
          <p:nvPr>
            <p:ph type="sldNum" sz="quarter" idx="12"/>
          </p:nvPr>
        </p:nvSpPr>
        <p:spPr/>
        <p:txBody>
          <a:body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Tree>
  </p:cSld>
  <p:clrMapOvr>
    <a:masterClrMapping/>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r>
              <a:rPr lang="en-US"/>
              <a:t>5/5/16</a:t>
            </a:r>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E5DDF8-8E47-4784-B932-2E86EC99AD29}" type="slidenum">
              <a:rPr lang="en-US"/>
              <a:pPr>
                <a:defRPr/>
              </a:pPr>
              <a:t>‹#›</a:t>
            </a:fld>
            <a:fld id="{54A96692-F12A-494B-872B-5046E48239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Marcador de título"/>
          <p:cNvSpPr>
            <a:spLocks noGrp="1"/>
          </p:cNvSpPr>
          <p:nvPr>
            <p:ph type="title"/>
          </p:nvPr>
        </p:nvSpPr>
        <p:spPr>
          <a:xfrm>
            <a:off x="914400" y="274638"/>
            <a:ext cx="7772400" cy="1143000"/>
          </a:xfrm>
          <a:prstGeom prst="rect">
            <a:avLst/>
          </a:prstGeom>
        </p:spPr>
        <p:txBody>
          <a:bodyPr bIns="91440" anchor="b" anchorCtr="0">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r>
              <a:rPr lang="en-US" smtClean="0"/>
              <a:t>5/5/16</a:t>
            </a:r>
            <a:endParaRPr lang="en-US"/>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en-US"/>
          </a:p>
        </p:txBody>
      </p:sp>
      <p:sp>
        <p:nvSpPr>
          <p:cNvPr id="23" name="22 Marcador de número de diapositiva"/>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C4086C73-02C0-4F3E-A26A-290EA095597B}" type="slidenum">
              <a:rPr lang="en-US" smtClean="0"/>
              <a:pPr>
                <a:defRPr/>
              </a:pPr>
              <a:t>‹#›</a:t>
            </a:fld>
            <a:fld id="{3DFD439E-F322-49CA-B4C6-3B8B48994A48}"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hf sldNum="0" hdr="0" ftr="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8" Type="http://schemas.openxmlformats.org/officeDocument/2006/relationships/hyperlink" Target="https://strongsnumbers.com/hebrew/559.htm" TargetMode="External"/><Relationship Id="rId3" Type="http://schemas.openxmlformats.org/officeDocument/2006/relationships/image" Target="../media/image2.png"/><Relationship Id="rId7" Type="http://schemas.openxmlformats.org/officeDocument/2006/relationships/hyperlink" Target="https://strongsnumbers.com/hebrew/7737.htm" TargetMode="External"/><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hyperlink" Target="https://strongsnumbers.com/hebrew/1819.htm" TargetMode="External"/><Relationship Id="rId5" Type="http://schemas.openxmlformats.org/officeDocument/2006/relationships/hyperlink" Target="https://strongsnumbers.com/hebrew/4310.htm" TargetMode="External"/><Relationship Id="rId4" Type="http://schemas.openxmlformats.org/officeDocument/2006/relationships/hyperlink" Target="https://strongsnumbers.com/hebrew/413.htm" TargetMode="External"/><Relationship Id="rId9" Type="http://schemas.openxmlformats.org/officeDocument/2006/relationships/hyperlink" Target="https://strongsnumbers.com/hebrew/6918.htm"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hyperlink" Target="https://www.chabad.org/8241" TargetMode="External"/></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hyperlink" Target="https://www.chabad.org/8241"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0.xml"/><Relationship Id="rId1" Type="http://schemas.openxmlformats.org/officeDocument/2006/relationships/slideLayout" Target="../slideLayouts/slideLayout12.xml"/><Relationship Id="rId5" Type="http://schemas.openxmlformats.org/officeDocument/2006/relationships/hyperlink" Target="http://www.shalomhaverim.org/"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latin typeface="Calibri" charset="0"/>
              </a:rPr>
              <a:t> </a:t>
            </a:r>
          </a:p>
        </p:txBody>
      </p:sp>
      <p:sp>
        <p:nvSpPr>
          <p:cNvPr id="10243" name="Date Placeholder 2"/>
          <p:cNvSpPr>
            <a:spLocks noGrp="1"/>
          </p:cNvSpPr>
          <p:nvPr>
            <p:ph type="dt" sz="half" idx="10"/>
          </p:nvPr>
        </p:nvSpPr>
        <p:spPr bwMode="auto">
          <a:ln>
            <a:miter lim="800000"/>
            <a:headEnd/>
            <a:tailEnd/>
          </a:ln>
        </p:spPr>
        <p:txBody>
          <a:bodyPr wrap="square" lIns="91440" tIns="45720" rIns="91440" bIns="45720" numCol="1" anchorCtr="0" compatLnSpc="1">
            <a:prstTxWarp prst="textNoShape">
              <a:avLst/>
            </a:prstTxWarp>
          </a:bodyPr>
          <a:lstStyle/>
          <a:p>
            <a:pPr>
              <a:buFont typeface="Times New Roman" pitchFamily="18" charset="0"/>
              <a:buNone/>
              <a:defRPr/>
            </a:pPr>
            <a:r>
              <a:rPr lang="en-US" dirty="0" smtClean="0">
                <a:ea typeface="MS Gothic" pitchFamily="49" charset="-128"/>
              </a:rPr>
              <a:t>5/5/16</a:t>
            </a:r>
          </a:p>
        </p:txBody>
      </p:sp>
      <p:sp>
        <p:nvSpPr>
          <p:cNvPr id="9220"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dirty="0"/>
          </a:p>
        </p:txBody>
      </p:sp>
      <p:pic>
        <p:nvPicPr>
          <p:cNvPr id="9221" name="Picture 3"/>
          <p:cNvPicPr>
            <a:picLocks noChangeAspect="1" noChangeArrowheads="1"/>
          </p:cNvPicPr>
          <p:nvPr/>
        </p:nvPicPr>
        <p:blipFill>
          <a:blip r:embed="rId3" cstate="print"/>
          <a:srcRect/>
          <a:stretch>
            <a:fillRect/>
          </a:stretch>
        </p:blipFill>
        <p:spPr bwMode="auto">
          <a:xfrm>
            <a:off x="4572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590800"/>
            <a:ext cx="7772400" cy="1219200"/>
          </a:xfrm>
          <a:prstGeom prst="rect">
            <a:avLst/>
          </a:prstGeom>
          <a:noFill/>
          <a:ln w="9525">
            <a:noFill/>
            <a:round/>
            <a:headEnd/>
            <a:tailEnd/>
          </a:ln>
        </p:spPr>
        <p:txBody>
          <a:bodyPr lIns="90000" tIns="86400" rIns="90000" bIns="45000"/>
          <a:lstStyle/>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charset="0"/>
                <a:ea typeface="MS Gothic" charset="-128"/>
              </a:rPr>
              <a:t>Parashat </a:t>
            </a:r>
            <a:r>
              <a:rPr lang="en-US" sz="3200" dirty="0" smtClean="0">
                <a:solidFill>
                  <a:srgbClr val="000000"/>
                </a:solidFill>
                <a:latin typeface="Calibri" charset="0"/>
                <a:ea typeface="MS Gothic" charset="-128"/>
              </a:rPr>
              <a:t>Bereshit Vayigash </a:t>
            </a:r>
            <a:r>
              <a:rPr lang="en-US" sz="3200" dirty="0" smtClean="0">
                <a:solidFill>
                  <a:srgbClr val="000000"/>
                </a:solidFill>
                <a:latin typeface="Calibri" charset="0"/>
                <a:ea typeface="MS Gothic" charset="-128"/>
              </a:rPr>
              <a:t>2025</a:t>
            </a:r>
            <a:endParaRPr lang="en-US" sz="3200" dirty="0">
              <a:solidFill>
                <a:srgbClr val="000000"/>
              </a:solidFill>
              <a:latin typeface="Calibri" charset="0"/>
              <a:ea typeface="MS Gothic" charset="-128"/>
            </a:endParaRPr>
          </a:p>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Nacimiento del Perdón</a:t>
            </a:r>
            <a:endParaRPr lang="en-US" sz="3600" dirty="0">
              <a:solidFill>
                <a:schemeClr val="accent2">
                  <a:lumMod val="75000"/>
                </a:schemeClr>
              </a:solidFill>
              <a:effectLst>
                <a:outerShdw blurRad="38100" dist="38100" dir="2700000" algn="tl">
                  <a:srgbClr val="000000">
                    <a:alpha val="43137"/>
                  </a:srgbClr>
                </a:outerShdw>
              </a:effectLst>
              <a:latin typeface="Calibri" charset="0"/>
              <a:ea typeface="MS Gothic" charset="-128"/>
            </a:endParaRPr>
          </a:p>
        </p:txBody>
      </p:sp>
      <p:sp>
        <p:nvSpPr>
          <p:cNvPr id="9223"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Por: Eliyahu </a:t>
            </a:r>
            <a:r>
              <a:rPr lang="en-US" sz="3200" dirty="0" smtClean="0">
                <a:solidFill>
                  <a:srgbClr val="000000"/>
                </a:solidFill>
                <a:latin typeface="Calibri" pitchFamily="34" charset="0"/>
              </a:rPr>
              <a:t>BaYona</a:t>
            </a:r>
            <a:endParaRPr lang="en-US" sz="3200" dirty="0">
              <a:solidFill>
                <a:srgbClr val="000000"/>
              </a:solidFill>
              <a:latin typeface="Calibri" pitchFamily="34" charset="0"/>
            </a:endParaRP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Director Shalom Haverim Org</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New York</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endParaRPr>
          </a:p>
        </p:txBody>
      </p:sp>
      <p:pic>
        <p:nvPicPr>
          <p:cNvPr id="9225" name="Picture 7"/>
          <p:cNvPicPr>
            <a:picLocks noChangeAspect="1" noChangeArrowheads="1"/>
          </p:cNvPicPr>
          <p:nvPr/>
        </p:nvPicPr>
        <p:blipFill>
          <a:blip r:embed="rId4" cstate="print"/>
          <a:srcRect/>
          <a:stretch>
            <a:fillRect/>
          </a:stretch>
        </p:blipFill>
        <p:spPr bwMode="auto">
          <a:xfrm>
            <a:off x="7772400" y="6096000"/>
            <a:ext cx="1219200" cy="619125"/>
          </a:xfrm>
          <a:prstGeom prst="rect">
            <a:avLst/>
          </a:prstGeom>
          <a:noFill/>
          <a:ln w="9525">
            <a:noFill/>
            <a:round/>
            <a:headEnd/>
            <a:tailEnd/>
          </a:ln>
        </p:spPr>
      </p:pic>
      <p:pic>
        <p:nvPicPr>
          <p:cNvPr id="11" name="Picture 2"/>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endParaRPr lang="es-ES" dirty="0" smtClean="0">
              <a:latin typeface="Bookman Old Style" pitchFamily="18" charset="0"/>
              <a:ea typeface="Batang" pitchFamily="18" charset="-127"/>
              <a:cs typeface="Aparajita"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pic>
        <p:nvPicPr>
          <p:cNvPr id="2" name="Picture 2"/>
          <p:cNvPicPr>
            <a:picLocks noChangeAspect="1" noChangeArrowheads="1"/>
          </p:cNvPicPr>
          <p:nvPr/>
        </p:nvPicPr>
        <p:blipFill>
          <a:blip r:embed="rId4" cstate="print"/>
          <a:srcRect/>
          <a:stretch>
            <a:fillRect/>
          </a:stretch>
        </p:blipFill>
        <p:spPr bwMode="auto">
          <a:xfrm>
            <a:off x="256164" y="1371600"/>
            <a:ext cx="8500892" cy="495299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fontScale="92500"/>
          </a:bodyPr>
          <a:lstStyle/>
          <a:p>
            <a:r>
              <a:rPr lang="es-CO" sz="1900" dirty="0" smtClean="0">
                <a:solidFill>
                  <a:srgbClr val="FF0000"/>
                </a:solidFill>
                <a:latin typeface="Bookman Old Style" pitchFamily="18" charset="0"/>
                <a:ea typeface="Batang" pitchFamily="18" charset="-127"/>
                <a:cs typeface="Aparajita" pitchFamily="34" charset="0"/>
              </a:rPr>
              <a:t>BERESHIT - </a:t>
            </a:r>
            <a:r>
              <a:rPr lang="es-ES" sz="1900" b="1" i="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Capítulo 44:18 al 47:27 </a:t>
            </a:r>
            <a:r>
              <a:rPr lang="es-ES" sz="1900" b="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y Yejezquel 37:15-28</a:t>
            </a:r>
            <a:endParaRPr lang="es-CO" sz="1900" dirty="0" smtClean="0">
              <a:solidFill>
                <a:srgbClr val="FF0000"/>
              </a:solidFill>
              <a:latin typeface="Bookman Old Style" pitchFamily="18" charset="0"/>
              <a:ea typeface="Batang" pitchFamily="18" charset="-127"/>
              <a:cs typeface="Aparajita" pitchFamily="34" charset="0"/>
            </a:endParaRPr>
          </a:p>
          <a:p>
            <a:r>
              <a:rPr lang="es-CO" sz="1800" b="1" dirty="0" smtClean="0">
                <a:solidFill>
                  <a:schemeClr val="accent2">
                    <a:lumMod val="60000"/>
                    <a:lumOff val="40000"/>
                  </a:schemeClr>
                </a:solidFill>
                <a:effectLst>
                  <a:outerShdw blurRad="38100" dist="38100" dir="2700000" algn="tl">
                    <a:srgbClr val="000000">
                      <a:alpha val="43137"/>
                    </a:srgbClr>
                  </a:outerShdw>
                </a:effectLst>
                <a:latin typeface="Bookman Old Style" pitchFamily="18" charset="0"/>
                <a:ea typeface="Batang" pitchFamily="18" charset="-127"/>
                <a:cs typeface="Aparajita" pitchFamily="34" charset="0"/>
              </a:rPr>
              <a:t>RESÚMEN</a:t>
            </a:r>
          </a:p>
          <a:p>
            <a:r>
              <a:rPr lang="es-CO" dirty="0" smtClean="0">
                <a:latin typeface="Bookman Old Style" pitchFamily="18" charset="0"/>
                <a:ea typeface="Batang" pitchFamily="18" charset="-127"/>
                <a:cs typeface="Aparajita" pitchFamily="34" charset="0"/>
              </a:rPr>
              <a:t>Con el descubrimiento de la copa en la bolsa de Binyamín, los hermanos quedaron muy confundidos. </a:t>
            </a:r>
          </a:p>
          <a:p>
            <a:r>
              <a:rPr lang="es-CO" dirty="0" smtClean="0">
                <a:latin typeface="Bookman Old Style" pitchFamily="18" charset="0"/>
                <a:ea typeface="Batang" pitchFamily="18" charset="-127"/>
                <a:cs typeface="Aparajita" pitchFamily="34" charset="0"/>
              </a:rPr>
              <a:t>Yehudá solo, se adelanta y elocuente y firmemente pide a Iosef por la liberación de Binyamín, ofreciéndose a sí mismo en su lugar. </a:t>
            </a:r>
          </a:p>
          <a:p>
            <a:r>
              <a:rPr lang="es-CO" dirty="0" smtClean="0">
                <a:latin typeface="Bookman Old Style" pitchFamily="18" charset="0"/>
                <a:ea typeface="Batang" pitchFamily="18" charset="-127"/>
                <a:cs typeface="Aparajita" pitchFamily="34" charset="0"/>
              </a:rPr>
              <a:t>Como resultado de este total acto de bondad, Iosef tiene finalmente pruebas irrefutables de que sus hermanos son diferentes personas de las que lo tiraron en el pozo, y así, les revela que él no es otro que Iosef, su hermano.</a:t>
            </a:r>
            <a:endParaRPr lang="es-ES" dirty="0" smtClean="0">
              <a:latin typeface="Bookman Old Style" pitchFamily="18" charset="0"/>
              <a:ea typeface="Batang" pitchFamily="18" charset="-127"/>
              <a:cs typeface="Aparajita"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sz="1800" dirty="0" smtClean="0">
                <a:solidFill>
                  <a:srgbClr val="FF0000"/>
                </a:solidFill>
                <a:latin typeface="Bookman Old Style" pitchFamily="18" charset="0"/>
                <a:ea typeface="Batang" pitchFamily="18" charset="-127"/>
                <a:cs typeface="Aparajita" pitchFamily="34" charset="0"/>
              </a:rPr>
              <a:t>BERESHIT - </a:t>
            </a:r>
            <a:r>
              <a:rPr lang="es-ES" sz="1800" b="1" i="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Capítulo 44:18 al 47:27 </a:t>
            </a:r>
            <a:r>
              <a:rPr lang="es-ES" sz="1800" b="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y Yejezquel 37:15-28</a:t>
            </a:r>
            <a:endParaRPr lang="es-CO" sz="1800" dirty="0" smtClean="0">
              <a:solidFill>
                <a:srgbClr val="FF0000"/>
              </a:solidFill>
              <a:latin typeface="Bookman Old Style" pitchFamily="18" charset="0"/>
              <a:ea typeface="Batang" pitchFamily="18" charset="-127"/>
              <a:cs typeface="Aparajita" pitchFamily="34" charset="0"/>
            </a:endParaRPr>
          </a:p>
          <a:p>
            <a:r>
              <a:rPr lang="es-CO" sz="1800" b="1" dirty="0" smtClean="0">
                <a:solidFill>
                  <a:schemeClr val="accent2">
                    <a:lumMod val="60000"/>
                    <a:lumOff val="40000"/>
                  </a:schemeClr>
                </a:solidFill>
                <a:effectLst>
                  <a:outerShdw blurRad="38100" dist="38100" dir="2700000" algn="tl">
                    <a:srgbClr val="000000">
                      <a:alpha val="43137"/>
                    </a:srgbClr>
                  </a:outerShdw>
                </a:effectLst>
                <a:latin typeface="Bookman Old Style" pitchFamily="18" charset="0"/>
                <a:ea typeface="Batang" pitchFamily="18" charset="-127"/>
                <a:cs typeface="Aparajita" pitchFamily="34" charset="0"/>
              </a:rPr>
              <a:t>RESÚMEN</a:t>
            </a:r>
          </a:p>
          <a:p>
            <a:r>
              <a:rPr lang="es-ES" dirty="0" smtClean="0">
                <a:latin typeface="Bookman Old Style" pitchFamily="18" charset="0"/>
              </a:rPr>
              <a:t>Los hermanos se encogen ante él en vergüenza, pero Iosef los consuela diciéndoles que todo fue parte del plan de Dios. </a:t>
            </a:r>
          </a:p>
          <a:p>
            <a:r>
              <a:rPr lang="es-ES" dirty="0" smtClean="0">
                <a:latin typeface="Bookman Old Style" pitchFamily="18" charset="0"/>
              </a:rPr>
              <a:t>El los manda a su padre Yacob, con un mensaje de ir y quedarse a vivir en la tierra de Goshen.</a:t>
            </a:r>
            <a:endParaRPr lang="es-ES" dirty="0" smtClean="0">
              <a:latin typeface="Bookman Old Style" pitchFamily="18" charset="0"/>
              <a:ea typeface="Batang" pitchFamily="18" charset="-127"/>
              <a:cs typeface="Aparajita"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sz="1800" dirty="0" smtClean="0">
                <a:solidFill>
                  <a:srgbClr val="FF0000"/>
                </a:solidFill>
                <a:latin typeface="Bookman Old Style" pitchFamily="18" charset="0"/>
                <a:ea typeface="Batang" pitchFamily="18" charset="-127"/>
                <a:cs typeface="Aparajita" pitchFamily="34" charset="0"/>
              </a:rPr>
              <a:t>BERESHIT - </a:t>
            </a:r>
            <a:r>
              <a:rPr lang="es-ES" sz="1800" b="1" i="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Capítulo 44:18 al 47:27 </a:t>
            </a:r>
            <a:r>
              <a:rPr lang="es-ES" sz="1800" b="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y Yejezquel 37:15-28</a:t>
            </a:r>
            <a:endParaRPr lang="es-CO" sz="1800" dirty="0" smtClean="0">
              <a:solidFill>
                <a:srgbClr val="FF0000"/>
              </a:solidFill>
              <a:latin typeface="Bookman Old Style" pitchFamily="18" charset="0"/>
              <a:ea typeface="Batang" pitchFamily="18" charset="-127"/>
              <a:cs typeface="Aparajita" pitchFamily="34" charset="0"/>
            </a:endParaRPr>
          </a:p>
          <a:p>
            <a:r>
              <a:rPr lang="es-CO" sz="1800" b="1" dirty="0" smtClean="0">
                <a:solidFill>
                  <a:schemeClr val="accent2">
                    <a:lumMod val="60000"/>
                    <a:lumOff val="40000"/>
                  </a:schemeClr>
                </a:solidFill>
                <a:effectLst>
                  <a:outerShdw blurRad="38100" dist="38100" dir="2700000" algn="tl">
                    <a:srgbClr val="000000">
                      <a:alpha val="43137"/>
                    </a:srgbClr>
                  </a:outerShdw>
                </a:effectLst>
                <a:latin typeface="Bookman Old Style" pitchFamily="18" charset="0"/>
                <a:ea typeface="Batang" pitchFamily="18" charset="-127"/>
                <a:cs typeface="Aparajita" pitchFamily="34" charset="0"/>
              </a:rPr>
              <a:t>RESÚMEN</a:t>
            </a:r>
          </a:p>
          <a:p>
            <a:r>
              <a:rPr lang="es-ES" dirty="0" smtClean="0">
                <a:latin typeface="Bookman Old Style" pitchFamily="18" charset="0"/>
              </a:rPr>
              <a:t>Al comienzo, Yacob no puede aceptar la noticia, pero reconociendo señales ocultas en el mensaje que identificaban claramente que el que lo envió fue su hijo Iosef, el espíritu de Yacob revive. </a:t>
            </a:r>
          </a:p>
          <a:p>
            <a:r>
              <a:rPr lang="es-ES" dirty="0" smtClean="0">
                <a:latin typeface="Bookman Old Style" pitchFamily="18" charset="0"/>
              </a:rPr>
              <a:t>Yacob junto con su familia y sus posesiones se encamina hacia Goshen. </a:t>
            </a:r>
          </a:p>
          <a:p>
            <a:r>
              <a:rPr lang="es-ES" dirty="0" smtClean="0">
                <a:latin typeface="Bookman Old Style" pitchFamily="18" charset="0"/>
              </a:rPr>
              <a:t>Dios se comunica con Yacob por medio de una visión en la noche. </a:t>
            </a:r>
            <a:endParaRPr lang="es-ES" dirty="0" smtClean="0">
              <a:latin typeface="Bookman Old Style" pitchFamily="18" charset="0"/>
              <a:ea typeface="Batang" pitchFamily="18" charset="-127"/>
              <a:cs typeface="Aparajita"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sz="1800" dirty="0" smtClean="0">
                <a:solidFill>
                  <a:srgbClr val="FF0000"/>
                </a:solidFill>
                <a:latin typeface="Bookman Old Style" pitchFamily="18" charset="0"/>
                <a:ea typeface="Batang" pitchFamily="18" charset="-127"/>
                <a:cs typeface="Aparajita" pitchFamily="34" charset="0"/>
              </a:rPr>
              <a:t>BERESHIT - </a:t>
            </a:r>
            <a:r>
              <a:rPr lang="es-ES" sz="1800" b="1" i="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Capítulo 44:18 al 47:27 </a:t>
            </a:r>
            <a:r>
              <a:rPr lang="es-ES" sz="1800" b="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y Yejezquel 37:15-28</a:t>
            </a:r>
            <a:endParaRPr lang="es-CO" sz="1800" dirty="0" smtClean="0">
              <a:solidFill>
                <a:srgbClr val="FF0000"/>
              </a:solidFill>
              <a:latin typeface="Bookman Old Style" pitchFamily="18" charset="0"/>
              <a:ea typeface="Batang" pitchFamily="18" charset="-127"/>
              <a:cs typeface="Aparajita" pitchFamily="34" charset="0"/>
            </a:endParaRPr>
          </a:p>
          <a:p>
            <a:r>
              <a:rPr lang="es-CO" sz="1800" b="1" dirty="0" smtClean="0">
                <a:solidFill>
                  <a:schemeClr val="accent2">
                    <a:lumMod val="60000"/>
                    <a:lumOff val="40000"/>
                  </a:schemeClr>
                </a:solidFill>
                <a:effectLst>
                  <a:outerShdw blurRad="38100" dist="38100" dir="2700000" algn="tl">
                    <a:srgbClr val="000000">
                      <a:alpha val="43137"/>
                    </a:srgbClr>
                  </a:outerShdw>
                </a:effectLst>
                <a:latin typeface="Bookman Old Style" pitchFamily="18" charset="0"/>
                <a:ea typeface="Batang" pitchFamily="18" charset="-127"/>
                <a:cs typeface="Aparajita" pitchFamily="34" charset="0"/>
              </a:rPr>
              <a:t>RESÚMEN</a:t>
            </a:r>
          </a:p>
          <a:p>
            <a:r>
              <a:rPr lang="es-ES" dirty="0" smtClean="0">
                <a:latin typeface="Bookman Old Style" pitchFamily="18" charset="0"/>
              </a:rPr>
              <a:t>Le dice que no tema en ir a Egipto y en sus consecuencias espirituales negativas, porque es allí donde Dios va a establecer a los Hijos de Israel como una gran nación aunque estarán morando en una tierra llena de inmoralidad y corrupción</a:t>
            </a:r>
            <a:r>
              <a:rPr lang="es-ES" dirty="0" smtClean="0"/>
              <a:t>.</a:t>
            </a:r>
          </a:p>
          <a:p>
            <a:r>
              <a:rPr lang="es-ES" dirty="0" smtClean="0">
                <a:latin typeface="Bookman Old Style" pitchFamily="18" charset="0"/>
              </a:rPr>
              <a:t>La Torá nombra a los descendientes de Yacob, y hace una alusión al nacimiento de </a:t>
            </a:r>
            <a:r>
              <a:rPr lang="es-ES" b="1" i="1" dirty="0" smtClean="0">
                <a:latin typeface="Bookman Old Style" pitchFamily="18" charset="0"/>
              </a:rPr>
              <a:t>Yojéved</a:t>
            </a:r>
            <a:r>
              <a:rPr lang="es-ES" i="1" dirty="0" smtClean="0">
                <a:latin typeface="Bookman Old Style" pitchFamily="18" charset="0"/>
              </a:rPr>
              <a:t>, </a:t>
            </a:r>
            <a:r>
              <a:rPr lang="es-ES" dirty="0" smtClean="0">
                <a:latin typeface="Bookman Old Style" pitchFamily="18" charset="0"/>
              </a:rPr>
              <a:t>que será la madre de </a:t>
            </a:r>
            <a:r>
              <a:rPr lang="es-ES" b="1" i="1" dirty="0" smtClean="0">
                <a:latin typeface="Bookman Old Style" pitchFamily="18" charset="0"/>
              </a:rPr>
              <a:t>Moshé Rabenu</a:t>
            </a:r>
            <a:r>
              <a:rPr lang="es-ES" i="1" dirty="0" smtClean="0">
                <a:latin typeface="Bookman Old Style" pitchFamily="18" charset="0"/>
              </a:rPr>
              <a:t>.</a:t>
            </a:r>
            <a:endParaRPr lang="es-ES" dirty="0" smtClean="0">
              <a:latin typeface="Bookman Old Style" pitchFamily="18" charset="0"/>
              <a:ea typeface="Batang" pitchFamily="18" charset="-127"/>
              <a:cs typeface="Aparajita"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sz="1800" dirty="0" smtClean="0">
                <a:solidFill>
                  <a:srgbClr val="FF0000"/>
                </a:solidFill>
                <a:latin typeface="Bookman Old Style" pitchFamily="18" charset="0"/>
                <a:ea typeface="Batang" pitchFamily="18" charset="-127"/>
                <a:cs typeface="Aparajita" pitchFamily="34" charset="0"/>
              </a:rPr>
              <a:t>BERESHIT - </a:t>
            </a:r>
            <a:r>
              <a:rPr lang="es-ES" sz="1800" b="1" i="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Capítulo 44:18 al 47:27 </a:t>
            </a:r>
            <a:r>
              <a:rPr lang="es-ES" sz="1800" b="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y Yejezquel 37:15-28</a:t>
            </a:r>
            <a:endParaRPr lang="es-CO" sz="1800" dirty="0" smtClean="0">
              <a:solidFill>
                <a:srgbClr val="FF0000"/>
              </a:solidFill>
              <a:latin typeface="Bookman Old Style" pitchFamily="18" charset="0"/>
              <a:ea typeface="Batang" pitchFamily="18" charset="-127"/>
              <a:cs typeface="Aparajita" pitchFamily="34" charset="0"/>
            </a:endParaRPr>
          </a:p>
          <a:p>
            <a:r>
              <a:rPr lang="es-CO" sz="1800" b="1" dirty="0" smtClean="0">
                <a:solidFill>
                  <a:schemeClr val="accent2">
                    <a:lumMod val="60000"/>
                    <a:lumOff val="40000"/>
                  </a:schemeClr>
                </a:solidFill>
                <a:effectLst>
                  <a:outerShdw blurRad="38100" dist="38100" dir="2700000" algn="tl">
                    <a:srgbClr val="000000">
                      <a:alpha val="43137"/>
                    </a:srgbClr>
                  </a:outerShdw>
                </a:effectLst>
                <a:latin typeface="Bookman Old Style" pitchFamily="18" charset="0"/>
                <a:ea typeface="Batang" pitchFamily="18" charset="-127"/>
                <a:cs typeface="Aparajita" pitchFamily="34" charset="0"/>
              </a:rPr>
              <a:t>RESÚMEN</a:t>
            </a:r>
          </a:p>
          <a:p>
            <a:r>
              <a:rPr lang="es-ES" dirty="0" smtClean="0">
                <a:latin typeface="Bookman Old Style" pitchFamily="18" charset="0"/>
              </a:rPr>
              <a:t>Setenta almas descienden a Egipto donde Iosef se reencuentra con su padre después de 22 años de separación. </a:t>
            </a:r>
          </a:p>
          <a:p>
            <a:r>
              <a:rPr lang="es-ES" dirty="0" smtClean="0">
                <a:latin typeface="Bookman Old Style" pitchFamily="18" charset="0"/>
              </a:rPr>
              <a:t>El abraza a su padre y llora, desbordándose de alegría. </a:t>
            </a:r>
          </a:p>
          <a:p>
            <a:r>
              <a:rPr lang="es-ES" dirty="0" smtClean="0">
                <a:latin typeface="Bookman Old Style" pitchFamily="18" charset="0"/>
              </a:rPr>
              <a:t>Iosef asegura el asentamiento de su familia en Goshen. Iosef lleva a su padre Yacob y a cinco de sus hermanos para presentarlos a Paró. </a:t>
            </a:r>
            <a:endParaRPr lang="es-ES" dirty="0" smtClean="0">
              <a:latin typeface="Bookman Old Style" pitchFamily="18" charset="0"/>
              <a:ea typeface="Batang" pitchFamily="18" charset="-127"/>
              <a:cs typeface="Aparajita"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sz="1800" dirty="0" smtClean="0">
                <a:solidFill>
                  <a:srgbClr val="FF0000"/>
                </a:solidFill>
                <a:latin typeface="Bookman Old Style" pitchFamily="18" charset="0"/>
                <a:ea typeface="Batang" pitchFamily="18" charset="-127"/>
                <a:cs typeface="Aparajita" pitchFamily="34" charset="0"/>
              </a:rPr>
              <a:t>BERESHIT - </a:t>
            </a:r>
            <a:r>
              <a:rPr lang="es-ES" sz="1800" b="1" i="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Capítulo 44:18 al 47:27 </a:t>
            </a:r>
            <a:r>
              <a:rPr lang="es-ES" sz="1800" b="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y Yejezquel 37:15-28</a:t>
            </a:r>
            <a:endParaRPr lang="es-CO" sz="1800" dirty="0" smtClean="0">
              <a:solidFill>
                <a:srgbClr val="FF0000"/>
              </a:solidFill>
              <a:latin typeface="Bookman Old Style" pitchFamily="18" charset="0"/>
              <a:ea typeface="Batang" pitchFamily="18" charset="-127"/>
              <a:cs typeface="Aparajita" pitchFamily="34" charset="0"/>
            </a:endParaRPr>
          </a:p>
          <a:p>
            <a:r>
              <a:rPr lang="es-CO" sz="1800" b="1" dirty="0" smtClean="0">
                <a:solidFill>
                  <a:schemeClr val="accent2">
                    <a:lumMod val="60000"/>
                    <a:lumOff val="40000"/>
                  </a:schemeClr>
                </a:solidFill>
                <a:effectLst>
                  <a:outerShdw blurRad="38100" dist="38100" dir="2700000" algn="tl">
                    <a:srgbClr val="000000">
                      <a:alpha val="43137"/>
                    </a:srgbClr>
                  </a:outerShdw>
                </a:effectLst>
                <a:latin typeface="Bookman Old Style" pitchFamily="18" charset="0"/>
                <a:ea typeface="Batang" pitchFamily="18" charset="-127"/>
                <a:cs typeface="Aparajita" pitchFamily="34" charset="0"/>
              </a:rPr>
              <a:t>RESÚMEN</a:t>
            </a:r>
          </a:p>
          <a:p>
            <a:r>
              <a:rPr lang="es-ES" dirty="0" smtClean="0">
                <a:latin typeface="Bookman Old Style" pitchFamily="18" charset="0"/>
              </a:rPr>
              <a:t>Yacob bendice a Paró.</a:t>
            </a:r>
            <a:r>
              <a:rPr lang="es-ES" dirty="0" smtClean="0"/>
              <a:t> </a:t>
            </a:r>
          </a:p>
          <a:p>
            <a:r>
              <a:rPr lang="es-ES" dirty="0" smtClean="0">
                <a:latin typeface="Bookman Old Style" pitchFamily="18" charset="0"/>
              </a:rPr>
              <a:t>Iosef ordena que por los granos, todo el pueblo de Egipto debe dar todo a Paró, incluyendo a ellos mismos como esclavos. </a:t>
            </a:r>
          </a:p>
          <a:p>
            <a:r>
              <a:rPr lang="es-ES" dirty="0" smtClean="0">
                <a:latin typeface="Bookman Old Style" pitchFamily="18" charset="0"/>
              </a:rPr>
              <a:t>Luego Iosef redistribuye la población, con excepción de los sacerdotes egipcios que están mantenidos directamente por un sueldo de Paró. Los Hijos de Yacob-Israel se asientan y se multiplican grandiosamente.</a:t>
            </a:r>
            <a:endParaRPr lang="es-ES" dirty="0" smtClean="0">
              <a:latin typeface="Bookman Old Style" pitchFamily="18" charset="0"/>
              <a:ea typeface="Batang" pitchFamily="18" charset="-127"/>
              <a:cs typeface="Aparajita"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sz="1800" dirty="0" smtClean="0">
                <a:solidFill>
                  <a:srgbClr val="FF0000"/>
                </a:solidFill>
                <a:latin typeface="Bookman Old Style" pitchFamily="18" charset="0"/>
                <a:ea typeface="Batang" pitchFamily="18" charset="-127"/>
                <a:cs typeface="Aparajita" pitchFamily="34" charset="0"/>
              </a:rPr>
              <a:t>BERESHIT - </a:t>
            </a:r>
            <a:r>
              <a:rPr lang="es-ES" sz="1800" b="1" i="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Capítulo 44:18 al 47:27 </a:t>
            </a:r>
            <a:r>
              <a:rPr lang="es-ES" sz="1800" b="1" dirty="0" smtClean="0">
                <a:effectLst>
                  <a:outerShdw blurRad="50800" dist="38100" algn="tr" rotWithShape="0">
                    <a:prstClr val="black">
                      <a:alpha val="40000"/>
                    </a:prstClr>
                  </a:outerShdw>
                </a:effectLst>
                <a:latin typeface="Bookman Old Style" pitchFamily="18" charset="0"/>
                <a:ea typeface="Batang" pitchFamily="18" charset="-127"/>
                <a:cs typeface="Aparajita" pitchFamily="34" charset="0"/>
              </a:rPr>
              <a:t>y Yejezquel 37:15-28</a:t>
            </a:r>
            <a:endParaRPr lang="es-CO" sz="1800" dirty="0" smtClean="0">
              <a:solidFill>
                <a:srgbClr val="FF0000"/>
              </a:solidFill>
              <a:latin typeface="Bookman Old Style" pitchFamily="18" charset="0"/>
              <a:ea typeface="Batang" pitchFamily="18" charset="-127"/>
              <a:cs typeface="Aparajita" pitchFamily="34" charset="0"/>
            </a:endParaRPr>
          </a:p>
          <a:p>
            <a:r>
              <a:rPr lang="es-CO" sz="1800" b="1" dirty="0" smtClean="0">
                <a:solidFill>
                  <a:schemeClr val="accent2">
                    <a:lumMod val="60000"/>
                    <a:lumOff val="40000"/>
                  </a:schemeClr>
                </a:solidFill>
                <a:effectLst>
                  <a:outerShdw blurRad="38100" dist="38100" dir="2700000" algn="tl">
                    <a:srgbClr val="000000">
                      <a:alpha val="43137"/>
                    </a:srgbClr>
                  </a:outerShdw>
                </a:effectLst>
                <a:latin typeface="Bookman Old Style" pitchFamily="18" charset="0"/>
                <a:ea typeface="Batang" pitchFamily="18" charset="-127"/>
                <a:cs typeface="Aparajita" pitchFamily="34" charset="0"/>
              </a:rPr>
              <a:t>RESÚMEN</a:t>
            </a:r>
          </a:p>
          <a:p>
            <a:r>
              <a:rPr lang="es-ES" dirty="0" smtClean="0">
                <a:latin typeface="Bookman Old Style" pitchFamily="18" charset="0"/>
              </a:rPr>
              <a:t>Nos quedan muchas preguntas por resolver:</a:t>
            </a:r>
          </a:p>
          <a:p>
            <a:r>
              <a:rPr lang="es-ES" dirty="0" smtClean="0">
                <a:latin typeface="Bookman Old Style" pitchFamily="18" charset="0"/>
                <a:ea typeface="Batang" pitchFamily="18" charset="-127"/>
                <a:cs typeface="Aparajita" pitchFamily="34" charset="0"/>
              </a:rPr>
              <a:t>Por ejemplo: Por qué Yosef una vez fue liberado de la cárcel fue a Kenáan a buscar a su padre, o por qué no le envió una carta?</a:t>
            </a:r>
          </a:p>
          <a:p>
            <a:r>
              <a:rPr lang="es-ES" dirty="0" smtClean="0">
                <a:latin typeface="Bookman Old Style" pitchFamily="18" charset="0"/>
                <a:ea typeface="Batang" pitchFamily="18" charset="-127"/>
                <a:cs typeface="Aparajita" pitchFamily="34" charset="0"/>
              </a:rPr>
              <a:t>Por qué Yosef no le cuenta a su padre lo que le hicieron sus hermanos?</a:t>
            </a:r>
          </a:p>
          <a:p>
            <a:r>
              <a:rPr lang="es-ES" dirty="0" smtClean="0">
                <a:latin typeface="Bookman Old Style" pitchFamily="18" charset="0"/>
                <a:ea typeface="Batang" pitchFamily="18" charset="-127"/>
                <a:cs typeface="Aparajita" pitchFamily="34" charset="0"/>
              </a:rPr>
              <a:t>Por qué Yacob no le pregunta a Yosef que fueron de él todos estos 17 años?...</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b="1" dirty="0" smtClean="0">
                <a:solidFill>
                  <a:srgbClr val="FF0000"/>
                </a:solidFill>
              </a:rPr>
              <a:t>El Nacimiento del Perdón</a:t>
            </a:r>
            <a:endParaRPr lang="es-ES" sz="3600" b="1" dirty="0" smtClean="0">
              <a:solidFill>
                <a:srgbClr val="FF0000"/>
              </a:solidFill>
            </a:endParaRPr>
          </a:p>
          <a:p>
            <a:pPr>
              <a:buNone/>
            </a:pPr>
            <a:r>
              <a:rPr lang="es-ES" sz="3600" dirty="0" smtClean="0"/>
              <a:t>Comentarios del </a:t>
            </a:r>
            <a:r>
              <a:rPr lang="es-ES" sz="3600" dirty="0" smtClean="0"/>
              <a:t>R. </a:t>
            </a:r>
            <a:r>
              <a:rPr lang="es-ES" sz="3600" dirty="0" smtClean="0"/>
              <a:t>Yonathan Sacks</a:t>
            </a:r>
            <a:endParaRPr lang="es-ES" sz="3600" dirty="0" smtClean="0"/>
          </a:p>
          <a:p>
            <a:pPr>
              <a:buNone/>
            </a:pPr>
            <a:r>
              <a:rPr lang="es-ES" sz="3600" dirty="0" smtClean="0"/>
              <a:t>Hay momentos raros y especiales en los que el mundo cambia y nace una nueva posibilidad</a:t>
            </a:r>
            <a:r>
              <a:rPr lang="es-ES" sz="3600" dirty="0" smtClean="0"/>
              <a:t>:</a:t>
            </a:r>
          </a:p>
          <a:p>
            <a:pPr>
              <a:buNone/>
            </a:pPr>
            <a:r>
              <a:rPr lang="es-ES" sz="3600" dirty="0" smtClean="0"/>
              <a:t>Cuando </a:t>
            </a:r>
            <a:r>
              <a:rPr lang="es-ES" sz="3600" dirty="0" smtClean="0"/>
              <a:t>los hermanos Wright en 1903 hicieron el primer vuelo hecho por el hombre,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O </a:t>
            </a:r>
            <a:r>
              <a:rPr lang="es-ES" sz="3600" dirty="0" smtClean="0"/>
              <a:t>en 1969 cuando Neil Armstrong se convirtió en el primer hombre en poner un pie en la Luna, o cuando, hace casi 6.000 años, alguien descubrió que las marcas hechas en arcilla con un palo podían, cuando la arcilla se secaba, convertirse en signos permanentes y así nació la escritura y la civilización.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O en </a:t>
            </a:r>
            <a:r>
              <a:rPr lang="es-ES" sz="3600" dirty="0" smtClean="0"/>
              <a:t>1439, cuando Johannes Gutenberg inventó la imprenta de tipos móviles (aunque los chinos la habían desarrollado cuatro siglos antes); </a:t>
            </a:r>
            <a:r>
              <a:rPr lang="es-ES" sz="3600" dirty="0" smtClean="0"/>
              <a:t>o en </a:t>
            </a:r>
            <a:r>
              <a:rPr lang="es-ES" sz="3600" dirty="0" smtClean="0"/>
              <a:t>1821 cuando Faraday inventó el motor eléctrico; o en 1990 cuando Tim Berners-Lee creó la World Wide Web.</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Hay un momento así en la parashá de esta semana, y a su manera no fue menos transformador que cualquiera de los anteriores. Ocurrió cuando José finalmente reveló su identidad a sus hermanos. Mientras ellos permanecían en silencio y en estado de shock, él continuó diciendo estas palabras</a:t>
            </a:r>
            <a:r>
              <a:rPr lang="es-ES" sz="3600" dirty="0" smtClean="0"/>
              <a:t>:</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a:t>
            </a:r>
            <a:r>
              <a:rPr lang="es-ES" sz="3600" dirty="0" smtClean="0"/>
              <a:t>Yo soy su hermano José, a quien ustedes vendieron para Egipto. </a:t>
            </a:r>
            <a:endParaRPr lang="es-ES" sz="3600" dirty="0" smtClean="0"/>
          </a:p>
          <a:p>
            <a:pPr>
              <a:buNone/>
            </a:pPr>
            <a:r>
              <a:rPr lang="es-ES" sz="3600" dirty="0" smtClean="0"/>
              <a:t>Ahora</a:t>
            </a:r>
            <a:r>
              <a:rPr lang="es-ES" sz="3600" dirty="0" smtClean="0"/>
              <a:t>, no se angustien ni se enojen con ustedes mismos por haberme vendido aquí, porque Dios me envió delante de ustedes para salvar vidas… </a:t>
            </a:r>
            <a:endParaRPr lang="es-ES" sz="3600" dirty="0" smtClean="0"/>
          </a:p>
          <a:p>
            <a:pPr>
              <a:buNone/>
            </a:pPr>
            <a:r>
              <a:rPr lang="es-ES" sz="3600" dirty="0" smtClean="0"/>
              <a:t>No </a:t>
            </a:r>
            <a:r>
              <a:rPr lang="es-ES" sz="3600" dirty="0" smtClean="0"/>
              <a:t>fueron ustedes quienes me enviaron aquí, sino Dios</a:t>
            </a:r>
            <a:r>
              <a:rPr lang="es-ES" sz="3600" dirty="0" smtClean="0"/>
              <a:t>”. </a:t>
            </a:r>
            <a:r>
              <a:rPr lang="es-ES" sz="3600" dirty="0" smtClean="0"/>
              <a:t>Gén. 45:4-8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Este </a:t>
            </a:r>
            <a:r>
              <a:rPr lang="es-ES" sz="3600" dirty="0" smtClean="0"/>
              <a:t>es el primer momento registrado en la historia en el que un ser humano perdona a otro</a:t>
            </a:r>
            <a:r>
              <a:rPr lang="es-ES" sz="3600" dirty="0" smtClean="0"/>
              <a:t>.</a:t>
            </a:r>
          </a:p>
          <a:p>
            <a:pPr>
              <a:buNone/>
            </a:pPr>
            <a:r>
              <a:rPr lang="es-ES" sz="3600" dirty="0" smtClean="0"/>
              <a:t>Según </a:t>
            </a:r>
            <a:r>
              <a:rPr lang="es-ES" sz="3600" dirty="0" smtClean="0"/>
              <a:t>el Midrash, Dios había perdonado antes de esto,[1] pero no según el sentido llano del texto. El perdón brilla por su ausencia como elemento en las historias del Diluvio, la Torre de Babel y Sodoma.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Cuando </a:t>
            </a:r>
            <a:r>
              <a:rPr lang="es-ES" sz="3600" dirty="0" smtClean="0"/>
              <a:t>Abraham oró su audaz oración por la gente de Sodoma, no le pidió a Dios que los perdonara. </a:t>
            </a:r>
            <a:r>
              <a:rPr lang="es-ES" sz="3600" dirty="0" smtClean="0"/>
              <a:t>Su </a:t>
            </a:r>
            <a:r>
              <a:rPr lang="es-ES" sz="3600" dirty="0" smtClean="0"/>
              <a:t>argumento era sobre justicia, no sobre perdón. Quizás había allí personas inocentes, cincuenta o incluso diez. Sería injusto que murieran. Por lo tanto, su mérito debería salvar a los demás, dice Abraham.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Eso </a:t>
            </a:r>
            <a:r>
              <a:rPr lang="es-ES" sz="3600" dirty="0" smtClean="0"/>
              <a:t>es muy diferente a pedirle perdón a Dios</a:t>
            </a:r>
            <a:r>
              <a:rPr lang="es-ES" sz="3600" dirty="0" smtClean="0"/>
              <a:t>.</a:t>
            </a:r>
          </a:p>
          <a:p>
            <a:pPr>
              <a:buNone/>
            </a:pPr>
            <a:r>
              <a:rPr lang="es-ES" sz="3600" dirty="0" smtClean="0"/>
              <a:t>José </a:t>
            </a:r>
            <a:r>
              <a:rPr lang="es-ES" sz="3600" dirty="0" smtClean="0"/>
              <a:t>perdonó. Fue la primera vez en la historia. Sin embargo, la Torá sugiere que los hermanos no apreciaron plenamente el significado de sus palabras. </a:t>
            </a:r>
            <a:endParaRPr lang="es-ES" sz="3600" dirty="0" smtClean="0"/>
          </a:p>
          <a:p>
            <a:pPr>
              <a:buNone/>
            </a:pPr>
            <a:r>
              <a:rPr lang="es-ES" sz="3600" dirty="0" smtClean="0"/>
              <a:t>Después </a:t>
            </a:r>
            <a:r>
              <a:rPr lang="es-ES" sz="3600" dirty="0" smtClean="0"/>
              <a:t>de todo, no usó explícitamente la palabra “perdonar”. Les dijo que no se angustiaran.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Les </a:t>
            </a:r>
            <a:r>
              <a:rPr lang="es-ES" sz="3600" dirty="0" smtClean="0"/>
              <a:t>dijo: “No fueron ustedes sino Dios”. Les dijo que su acto había tenido un resultado positivo. </a:t>
            </a:r>
            <a:endParaRPr lang="es-ES" sz="3600" dirty="0" smtClean="0"/>
          </a:p>
          <a:p>
            <a:pPr>
              <a:buNone/>
            </a:pPr>
            <a:r>
              <a:rPr lang="es-ES" sz="3600" dirty="0" smtClean="0"/>
              <a:t>Pero </a:t>
            </a:r>
            <a:r>
              <a:rPr lang="es-ES" sz="3600" dirty="0" smtClean="0"/>
              <a:t>todo esto era teóricamente compatible con considerarlos culpables y merecedores de castigo. Es por eso que la Torá relata un segundo evento, años después, después de que Jacob había muerto.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400" dirty="0" smtClean="0"/>
              <a:t>Los </a:t>
            </a:r>
            <a:r>
              <a:rPr lang="es-ES" sz="3400" dirty="0" smtClean="0"/>
              <a:t>hermanos buscaron un encuentro con José, temiendo que ahora tomara venganza. Inventaron una historia</a:t>
            </a:r>
            <a:r>
              <a:rPr lang="es-ES" sz="3400" dirty="0" smtClean="0"/>
              <a:t>:</a:t>
            </a:r>
          </a:p>
          <a:p>
            <a:pPr>
              <a:buNone/>
            </a:pPr>
            <a:r>
              <a:rPr lang="es-ES" sz="3400" dirty="0" smtClean="0"/>
              <a:t>Enviaron un mensaje a José, diciendo: “Tu padre dejó estas instrucciones antes de morir: ‘Esto es lo que debes decirle a José: Te pido que perdones a tus hermanos por los pecados y las injusticias que cometieron al tratarte tan mal’. </a:t>
            </a:r>
            <a:endParaRPr lang="es-ES" sz="34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Ahora</a:t>
            </a:r>
            <a:r>
              <a:rPr lang="es-ES" sz="3600" dirty="0" smtClean="0"/>
              <a:t>, por favor, perdona los pecados de los siervos del Dios de tu padre”. </a:t>
            </a:r>
            <a:endParaRPr lang="es-ES" sz="3600" dirty="0" smtClean="0"/>
          </a:p>
          <a:p>
            <a:pPr>
              <a:buNone/>
            </a:pPr>
            <a:r>
              <a:rPr lang="es-ES" sz="3600" dirty="0" smtClean="0"/>
              <a:t>Cuando </a:t>
            </a:r>
            <a:r>
              <a:rPr lang="es-ES" sz="3600" dirty="0" smtClean="0"/>
              <a:t>recibió su mensaje, José lloró</a:t>
            </a:r>
            <a:r>
              <a:rPr lang="es-ES" sz="3600" dirty="0" smtClean="0"/>
              <a:t>. Génesis 50:16-18</a:t>
            </a:r>
          </a:p>
          <a:p>
            <a:pPr>
              <a:buNone/>
            </a:pPr>
            <a:r>
              <a:rPr lang="es-ES" sz="3600" dirty="0" smtClean="0"/>
              <a:t>Lo que dijeron fue una mentira piadosa, pero José entendió por qué lo dijeron. Los hermanos usaron la palabra “perdonar</a:t>
            </a:r>
            <a:r>
              <a:rPr lang="es-ES" sz="3600" dirty="0" smtClean="0"/>
              <a:t>”</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a:t>
            </a:r>
            <a:r>
              <a:rPr lang="es-ES" sz="3600" dirty="0" smtClean="0"/>
              <a:t>esta es la primera vez que aparece explícitamente en la Torá– porque todavía no estaban seguros de lo que José quería decir. ¿Alguien perdona verdaderamente a quienes lo vendieron como esclavo? José lloró porque sus hermanos no habían comprendido completamente que él los había perdonado mucho antes.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No </a:t>
            </a:r>
            <a:r>
              <a:rPr lang="es-ES" sz="3600" dirty="0" smtClean="0"/>
              <a:t>tenía ira, ni resentimiento persistente, ni deseo de venganza. Había conquistado sus emociones y había replanteado su comprensión de los acontecimientos</a:t>
            </a:r>
            <a:r>
              <a:rPr lang="es-ES" sz="3600" dirty="0" smtClean="0"/>
              <a:t>.</a:t>
            </a:r>
          </a:p>
          <a:p>
            <a:pPr>
              <a:buNone/>
            </a:pPr>
            <a:r>
              <a:rPr lang="es-ES" sz="3600" dirty="0" smtClean="0"/>
              <a:t>El perdón no aparece en todas las culturas. No es un universal humano ni un imperativo biológico.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Lo </a:t>
            </a:r>
            <a:r>
              <a:rPr lang="es-ES" sz="3600" dirty="0" smtClean="0"/>
              <a:t>sabemos por un fascinante estudio del clasicista estadounidense David Konstan, Before Forgiveness: The Origins of a Moral Idea (2010).[2] En él sostiene que no existía el concepto de perdón en la literatura de los antiguos griegos. </a:t>
            </a:r>
            <a:endParaRPr lang="es-ES" sz="3600" dirty="0" smtClean="0"/>
          </a:p>
          <a:p>
            <a:pPr>
              <a:buNone/>
            </a:pPr>
            <a:r>
              <a:rPr lang="es-ES" sz="3600" dirty="0" smtClean="0"/>
              <a:t>Había </a:t>
            </a:r>
            <a:r>
              <a:rPr lang="es-ES" sz="3600" dirty="0" smtClean="0"/>
              <a:t>algo más, a menudo confundido con el perdón: el apaciguamiento de la ira.</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400" dirty="0" smtClean="0"/>
              <a:t>Cuando alguien hace daño a otra persona, la víctima se enoja y busca venganza. Esto es claramente peligroso para el perpetrador y puede tratar de calmar a la víctima y seguir adelante. Puede poner excusas: “No fui yo, fue otra persona”. “Fui yo pero no pude evitarlo”. “Fui yo pero fue un pequeño daño y te he hecho mucho bien en el pasado, así que, en general, deberías dejarlo pasar”.</a:t>
            </a:r>
            <a:endParaRPr lang="es-ES" sz="34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400" dirty="0" smtClean="0"/>
              <a:t>Alternativamente, o en conjunción con estas otras estrategias, el perpetrador puede rogar, suplicar y realizar algún ritual de humillación. Esta es una manera de decirle a la víctima: “En realidad no soy una amenaza”. </a:t>
            </a:r>
            <a:endParaRPr lang="es-ES" sz="3400" dirty="0" smtClean="0"/>
          </a:p>
          <a:p>
            <a:pPr>
              <a:buNone/>
            </a:pPr>
            <a:r>
              <a:rPr lang="es-ES" sz="3400" dirty="0" smtClean="0"/>
              <a:t>La </a:t>
            </a:r>
            <a:r>
              <a:rPr lang="es-ES" sz="3400" dirty="0" smtClean="0"/>
              <a:t>palabra griega </a:t>
            </a:r>
            <a:r>
              <a:rPr lang="es-ES" sz="3400" i="1" dirty="0" smtClean="0"/>
              <a:t>sugnome</a:t>
            </a:r>
            <a:r>
              <a:rPr lang="es-ES" sz="3400" dirty="0" smtClean="0"/>
              <a:t>, a veces traducida como perdón, en realidad significa, dice Konstan, exculpación o absolución. </a:t>
            </a:r>
            <a:endParaRPr lang="es-ES" sz="34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400" dirty="0" smtClean="0"/>
              <a:t>No </a:t>
            </a:r>
            <a:r>
              <a:rPr lang="es-ES" sz="3400" dirty="0" smtClean="0"/>
              <a:t>es que te perdone por lo que hiciste, sino que entiendo por qué lo hiciste (no pudiste evitarlo, te vieron envuelto en circunstancias que estaban fuera de tu control) o, alternativamente, no necesito vengarme porque ahora, con tu deferencia hacia mí, has demostrado que me tienes el debido respeto. Mi dignidad ha sido restaurada.</a:t>
            </a:r>
            <a:endParaRPr lang="es-ES" sz="34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En la Torá hay un ejemplo clásico de apaciguamiento: el comportamiento de Jacob hacia Esaú cuando se reencuentran después de una larga separación. </a:t>
            </a:r>
            <a:endParaRPr lang="es-ES" sz="3600" dirty="0" smtClean="0"/>
          </a:p>
          <a:p>
            <a:pPr>
              <a:buNone/>
            </a:pPr>
            <a:r>
              <a:rPr lang="es-ES" sz="3600" dirty="0" smtClean="0"/>
              <a:t>Jacob </a:t>
            </a:r>
            <a:r>
              <a:rPr lang="es-ES" sz="3600" dirty="0" smtClean="0"/>
              <a:t>había huido de su casa después de que Rebeca oyera por casualidad que Esaú había decidido matarlo después de la muerte de Isaac </a:t>
            </a:r>
            <a:r>
              <a:rPr lang="es-ES" sz="3600" dirty="0" smtClean="0"/>
              <a:t>(Gen. </a:t>
            </a:r>
            <a:r>
              <a:rPr lang="es-ES" sz="3600" dirty="0" smtClean="0"/>
              <a:t>27:41).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Antes </a:t>
            </a:r>
            <a:r>
              <a:rPr lang="es-ES" sz="3600" dirty="0" smtClean="0"/>
              <a:t>del encuentro, Jacob le envía un enorme regalo de ganado, diciendo: “Lo apaciguaré con el presente que va delante de mí, y después veré su rostro; quizá me acepte” </a:t>
            </a:r>
            <a:r>
              <a:rPr lang="es-ES" sz="3600" dirty="0" smtClean="0"/>
              <a:t>(Gen. </a:t>
            </a:r>
            <a:r>
              <a:rPr lang="es-ES" sz="3600" dirty="0" smtClean="0"/>
              <a:t>32:21). </a:t>
            </a:r>
            <a:endParaRPr lang="es-ES" sz="3600" dirty="0" smtClean="0"/>
          </a:p>
          <a:p>
            <a:pPr>
              <a:buNone/>
            </a:pPr>
            <a:r>
              <a:rPr lang="es-ES" sz="3600" dirty="0" smtClean="0"/>
              <a:t>Cuando </a:t>
            </a:r>
            <a:r>
              <a:rPr lang="es-ES" sz="3600" dirty="0" smtClean="0"/>
              <a:t>los hermanos se encuentran, Jacob se inclina ante Esaú siete veces, un ritual clásico de humillación.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Los </a:t>
            </a:r>
            <a:r>
              <a:rPr lang="es-ES" sz="3600" dirty="0" smtClean="0"/>
              <a:t>hermanos se encuentran, se besan, se abrazan y se van por caminos separados, no porque Esaú haya perdonado a Jacob, sino porque lo ha olvidado o porque se ha apaciguado</a:t>
            </a:r>
            <a:r>
              <a:rPr lang="es-ES" sz="3600" dirty="0" smtClean="0"/>
              <a:t>.</a:t>
            </a:r>
          </a:p>
          <a:p>
            <a:pPr>
              <a:buNone/>
            </a:pPr>
            <a:r>
              <a:rPr lang="es-ES" sz="3600" dirty="0" smtClean="0"/>
              <a:t>El apaciguamiento como forma de gestión de conflictos existe incluso entre los no humanos.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Frans </a:t>
            </a:r>
            <a:r>
              <a:rPr lang="es-ES" sz="3600" dirty="0" smtClean="0"/>
              <a:t>de Waal, el primatólogo, ha descrito rituales de paz entre chimpancés, bonobos y gorilas de montaña.[3] </a:t>
            </a:r>
            <a:endParaRPr lang="es-ES" sz="3600" dirty="0" smtClean="0"/>
          </a:p>
          <a:p>
            <a:pPr>
              <a:buNone/>
            </a:pPr>
            <a:r>
              <a:rPr lang="es-ES" sz="3600" dirty="0" smtClean="0"/>
              <a:t>Existen </a:t>
            </a:r>
            <a:r>
              <a:rPr lang="es-ES" sz="3600" dirty="0" smtClean="0"/>
              <a:t>luchas por el dominio entre los animales sociales, pero también deben existir formas de restaurar la armonía en el grupo si se pretende que sobreviva.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Por </a:t>
            </a:r>
            <a:r>
              <a:rPr lang="es-ES" sz="3600" dirty="0" smtClean="0"/>
              <a:t>lo tanto, existen formas de apaciguamiento y de pacificación que son premorales y han existido desde el nacimiento de la humanidad</a:t>
            </a:r>
            <a:r>
              <a:rPr lang="es-ES" sz="3600" dirty="0" smtClean="0"/>
              <a:t>.</a:t>
            </a:r>
          </a:p>
          <a:p>
            <a:pPr>
              <a:buNone/>
            </a:pPr>
            <a:r>
              <a:rPr lang="es-ES" sz="3600" dirty="0" smtClean="0"/>
              <a:t>El perdón no ha existido. </a:t>
            </a:r>
            <a:endParaRPr lang="es-ES" sz="3600" dirty="0" smtClean="0"/>
          </a:p>
          <a:p>
            <a:pPr>
              <a:buNone/>
            </a:pPr>
            <a:r>
              <a:rPr lang="es-ES" sz="3600" dirty="0" smtClean="0"/>
              <a:t>Konstan </a:t>
            </a:r>
            <a:r>
              <a:rPr lang="es-ES" sz="3600" dirty="0" smtClean="0"/>
              <a:t>sostiene que su primera aparición se encuentra en la Biblia hebrea y cita el caso de José.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Lo </a:t>
            </a:r>
            <a:r>
              <a:rPr lang="es-ES" sz="3600" dirty="0" smtClean="0"/>
              <a:t>que no aclara es por qué José perdona y por qué la idea y la institución nacen específicamente dentro del judaísmo</a:t>
            </a:r>
            <a:r>
              <a:rPr lang="es-ES" sz="3600" dirty="0" smtClean="0"/>
              <a:t>.</a:t>
            </a:r>
          </a:p>
          <a:p>
            <a:pPr>
              <a:buNone/>
            </a:pPr>
            <a:r>
              <a:rPr lang="es-ES" sz="3600" dirty="0" smtClean="0"/>
              <a:t>La respuesta es que dentro del judaísmo nació una nueva forma de moralidad. El judaísmo es (principalmente) una ética de la culpa, a diferencia de la mayoría de los demás sistemas, que son éticas de la vergüenza.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300" dirty="0" smtClean="0"/>
              <a:t>Una </a:t>
            </a:r>
            <a:r>
              <a:rPr lang="es-ES" sz="3300" dirty="0" smtClean="0"/>
              <a:t>de las diferencias fundamentales entre ellos es que la vergüenza se vincula a la persona. La culpa se vincula al acto. </a:t>
            </a:r>
            <a:endParaRPr lang="es-ES" sz="3300" dirty="0" smtClean="0"/>
          </a:p>
          <a:p>
            <a:pPr>
              <a:buNone/>
            </a:pPr>
            <a:r>
              <a:rPr lang="es-ES" sz="3300" dirty="0" smtClean="0"/>
              <a:t>En </a:t>
            </a:r>
            <a:r>
              <a:rPr lang="es-ES" sz="3300" dirty="0" smtClean="0"/>
              <a:t>las culturas de la vergüenza, cuando una persona hace algo malo, está, por así decirlo, manchada, marcada, profanada. </a:t>
            </a:r>
            <a:endParaRPr lang="es-ES" sz="3300" dirty="0" smtClean="0"/>
          </a:p>
          <a:p>
            <a:pPr>
              <a:buNone/>
            </a:pPr>
            <a:r>
              <a:rPr lang="es-ES" sz="3300" dirty="0" smtClean="0"/>
              <a:t>En </a:t>
            </a:r>
            <a:r>
              <a:rPr lang="es-ES" sz="3300" dirty="0" smtClean="0"/>
              <a:t>las culturas de la culpa, lo que está mal no es el autor sino el acto, no el pecador sino el pecado. </a:t>
            </a:r>
            <a:endParaRPr lang="es-ES" sz="33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La </a:t>
            </a:r>
            <a:r>
              <a:rPr lang="es-ES" sz="3600" dirty="0" smtClean="0"/>
              <a:t>persona conserva su valor fundamental (“el alma que me diste es pura”, como decimos en nuestras oraciones). </a:t>
            </a:r>
            <a:endParaRPr lang="es-ES" sz="3600" dirty="0" smtClean="0"/>
          </a:p>
          <a:p>
            <a:pPr>
              <a:buNone/>
            </a:pPr>
            <a:r>
              <a:rPr lang="es-ES" sz="3600" dirty="0" smtClean="0"/>
              <a:t>Es </a:t>
            </a:r>
            <a:r>
              <a:rPr lang="es-ES" sz="3600" dirty="0" smtClean="0"/>
              <a:t>el acto el que de alguna manera debe ser corregido. </a:t>
            </a:r>
            <a:endParaRPr lang="es-ES" sz="3600" dirty="0" smtClean="0"/>
          </a:p>
          <a:p>
            <a:pPr>
              <a:buNone/>
            </a:pPr>
            <a:r>
              <a:rPr lang="es-ES" sz="3600" dirty="0" smtClean="0"/>
              <a:t>Por </a:t>
            </a:r>
            <a:r>
              <a:rPr lang="es-ES" sz="3600" dirty="0" smtClean="0"/>
              <a:t>eso, en las culturas de la culpa hay procesos de arrepentimiento, expiación y perdón.</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300" dirty="0" smtClean="0"/>
              <a:t>Esa es la explicación del comportamiento de José desde el momento en que los hermanos se presentan ante él por primera vez en Egipto hasta el momento en que, en la parashá de esta semana, anuncia su identidad y perdona a sus hermanos. </a:t>
            </a:r>
            <a:endParaRPr lang="es-ES" sz="3300" dirty="0" smtClean="0"/>
          </a:p>
          <a:p>
            <a:pPr>
              <a:buNone/>
            </a:pPr>
            <a:r>
              <a:rPr lang="es-ES" sz="3300" dirty="0" smtClean="0"/>
              <a:t>Es </a:t>
            </a:r>
            <a:r>
              <a:rPr lang="es-ES" sz="3300" dirty="0" smtClean="0"/>
              <a:t>un ejemplo clásico de cómo someter a los hermanos a un curso de expiación, el primero en la literatura. </a:t>
            </a:r>
            <a:endParaRPr lang="es-ES" sz="33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De </a:t>
            </a:r>
            <a:r>
              <a:rPr lang="es-ES" sz="3600" dirty="0" smtClean="0"/>
              <a:t>este modo, José les está enseñando, y la Torá nos enseña a nosotros, lo que significa ganarse el perdón</a:t>
            </a:r>
            <a:r>
              <a:rPr lang="es-ES" sz="3600" dirty="0" smtClean="0"/>
              <a:t>.</a:t>
            </a:r>
          </a:p>
          <a:p>
            <a:pPr>
              <a:buNone/>
            </a:pPr>
            <a:r>
              <a:rPr lang="es-ES" sz="3600" dirty="0" smtClean="0"/>
              <a:t>Recordemos lo que sucede. </a:t>
            </a:r>
            <a:endParaRPr lang="es-ES" sz="3600" dirty="0" smtClean="0"/>
          </a:p>
          <a:p>
            <a:pPr>
              <a:buNone/>
            </a:pPr>
            <a:r>
              <a:rPr lang="es-ES" sz="3600" dirty="0" smtClean="0"/>
              <a:t>Primero </a:t>
            </a:r>
            <a:r>
              <a:rPr lang="es-ES" sz="3600" dirty="0" smtClean="0"/>
              <a:t>acusa a los hermanos de un crimen que no han cometido. Dice que son espías. Los hace encarcelar durante tres días. </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Luego</a:t>
            </a:r>
            <a:r>
              <a:rPr lang="es-ES" sz="3600" dirty="0" smtClean="0"/>
              <a:t>, reteniendo a Shimón como rehén, les dice que ahora deben regresar a casa y traer de vuelta a su hermano menor, Benjamín. En otras palabras, los está obligando a recrear aquella ocasión anterior cuando regresaron a su padre con uno de los hermanos, José, desaparecido. </a:t>
            </a:r>
            <a:endParaRPr lang="es-ES" sz="3600" dirty="0" smtClean="0"/>
          </a:p>
          <a:p>
            <a:pPr>
              <a:buNone/>
            </a:pPr>
            <a:r>
              <a:rPr lang="es-ES" sz="3600" dirty="0" smtClean="0"/>
              <a:t>Observe </a:t>
            </a:r>
            <a:r>
              <a:rPr lang="es-ES" sz="3600" dirty="0" smtClean="0"/>
              <a:t>lo que sucede a continuación:</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400" dirty="0" smtClean="0"/>
              <a:t>Se dijeron unos a otros: «Seguramente merecemos ser castigados [</a:t>
            </a:r>
            <a:r>
              <a:rPr lang="es-ES" sz="3400" b="1" i="1" dirty="0" smtClean="0"/>
              <a:t>ashemim</a:t>
            </a:r>
            <a:r>
              <a:rPr lang="es-ES" sz="3400" dirty="0" smtClean="0"/>
              <a:t>] por causa de nuestro hermano. Vimos cuán angustiado estaba cuando nos rogaba por su vida, pero no le escuchamos; por eso nos ha sobrevenido esta angustia»… No se dieron cuenta de que José podía entenderlos, ya que estaba usando un intérprete</a:t>
            </a:r>
            <a:r>
              <a:rPr lang="es-ES" sz="3400" dirty="0" smtClean="0"/>
              <a:t>. Gén</a:t>
            </a:r>
            <a:r>
              <a:rPr lang="es-ES" sz="3400" dirty="0" smtClean="0"/>
              <a:t>. 42:21-23</a:t>
            </a:r>
            <a:endParaRPr lang="es-ES" sz="34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400" dirty="0" smtClean="0"/>
              <a:t>Esta es la </a:t>
            </a:r>
            <a:r>
              <a:rPr lang="es-ES" sz="3400" b="1" dirty="0" smtClean="0"/>
              <a:t>primera etapa </a:t>
            </a:r>
            <a:r>
              <a:rPr lang="es-ES" sz="3400" dirty="0" smtClean="0"/>
              <a:t>del arrepentimiento. </a:t>
            </a:r>
            <a:endParaRPr lang="es-ES" sz="3400" dirty="0" smtClean="0"/>
          </a:p>
          <a:p>
            <a:pPr>
              <a:buNone/>
            </a:pPr>
            <a:r>
              <a:rPr lang="es-ES" sz="3400" dirty="0" smtClean="0"/>
              <a:t>Admiten </a:t>
            </a:r>
            <a:r>
              <a:rPr lang="es-ES" sz="3400" dirty="0" smtClean="0"/>
              <a:t>que han hecho mal</a:t>
            </a:r>
            <a:r>
              <a:rPr lang="es-ES" sz="3400" dirty="0" smtClean="0"/>
              <a:t>. A </a:t>
            </a:r>
            <a:r>
              <a:rPr lang="es-ES" sz="3400" dirty="0" smtClean="0"/>
              <a:t>continuación, después de la segunda reunión, José hace que coloquen su copa de plata en el saco de Benjamín. Se encuentra esta evidencia incriminatoria y los hermanos son traídos de vuelta. Se les dice que Benjamín debe quedarse como esclavo.</a:t>
            </a:r>
            <a:endParaRPr lang="es-ES" sz="34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«¿Qué podemos decirle a mi señor?», respondió Judá. «¿Qué podemos decir? ¿Cómo podemos probar nuestra inocencia? Dios ha descubierto la culpa de tus siervos. Ahora somos esclavos de mi señor, nosotros mismos y aquel que tenía la copa.”Gén. 44:16</a:t>
            </a: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Esta es la </a:t>
            </a:r>
            <a:r>
              <a:rPr lang="es-ES" sz="3600" b="1" dirty="0" smtClean="0"/>
              <a:t>segunda etapa </a:t>
            </a:r>
            <a:r>
              <a:rPr lang="es-ES" sz="3600" dirty="0" smtClean="0"/>
              <a:t>del arrepentimiento. Ellos confiesan. </a:t>
            </a:r>
            <a:endParaRPr lang="es-ES" sz="3600" dirty="0" smtClean="0"/>
          </a:p>
          <a:p>
            <a:pPr>
              <a:buNone/>
            </a:pPr>
            <a:r>
              <a:rPr lang="es-ES" sz="3600" dirty="0" smtClean="0"/>
              <a:t>Hacen </a:t>
            </a:r>
            <a:r>
              <a:rPr lang="es-ES" sz="3600" dirty="0" smtClean="0"/>
              <a:t>más; admiten la responsabilidad colectiva. Esto es importante. Cuando los hermanos vendieron a José como esclavo, fue Judá quien propuso el crimen (Gén. 37:26-27) pero todos (excepto Rubén) fueron cómplices de él</a:t>
            </a:r>
            <a:r>
              <a:rPr lang="es-ES" sz="3600" dirty="0" smtClean="0"/>
              <a:t>.</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400" dirty="0" smtClean="0"/>
              <a:t>Finalmente</a:t>
            </a:r>
            <a:r>
              <a:rPr lang="es-ES" sz="3400" dirty="0" smtClean="0"/>
              <a:t>, en el clímax de la historia, Judá mismo dice:“Ahora pues, déjame quedar como tu esclavo en lugar del muchacho. ¡Deja que el muchacho vuelva con sus hermanos!”Gén. </a:t>
            </a:r>
            <a:r>
              <a:rPr lang="es-ES" sz="3400" dirty="0" smtClean="0"/>
              <a:t>42:33</a:t>
            </a:r>
          </a:p>
          <a:p>
            <a:pPr>
              <a:buNone/>
            </a:pPr>
            <a:r>
              <a:rPr lang="es-ES" sz="3400" dirty="0" smtClean="0"/>
              <a:t>Judá, quien vendió a José como esclavo, ahora está dispuesto a convertirse en esclavo para que su hermano Benjamín pueda quedar libre. </a:t>
            </a:r>
            <a:endParaRPr lang="es-ES" sz="34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300" dirty="0" smtClean="0"/>
              <a:t>Esto </a:t>
            </a:r>
            <a:r>
              <a:rPr lang="es-ES" sz="3300" dirty="0" smtClean="0"/>
              <a:t>es lo que los Sabios y Maimónides definen como </a:t>
            </a:r>
            <a:r>
              <a:rPr lang="es-ES" sz="3300" b="1" dirty="0" smtClean="0"/>
              <a:t>arrepentimiento completo</a:t>
            </a:r>
            <a:r>
              <a:rPr lang="es-ES" sz="3300" dirty="0" smtClean="0"/>
              <a:t>, es decir, cuando las circunstancias se repiten y tienes la oportunidad de cometer el mismo crimen nuevamente, pero te abstienes de hacerlo porque has cambiado</a:t>
            </a:r>
            <a:r>
              <a:rPr lang="es-ES" sz="3300" dirty="0" smtClean="0"/>
              <a:t>. </a:t>
            </a:r>
          </a:p>
          <a:p>
            <a:pPr>
              <a:buNone/>
            </a:pPr>
            <a:r>
              <a:rPr lang="es-ES" sz="3300" dirty="0" smtClean="0"/>
              <a:t>Ahora </a:t>
            </a:r>
            <a:r>
              <a:rPr lang="es-ES" sz="3300" dirty="0" smtClean="0"/>
              <a:t>José puede perdonar, porque sus hermanos, encabezados por Judá, han pasado por las tres etapas del arrepentimiento:</a:t>
            </a:r>
            <a:endParaRPr lang="es-ES" sz="33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Admisión </a:t>
            </a:r>
            <a:r>
              <a:rPr lang="es-ES" sz="3600" dirty="0" smtClean="0"/>
              <a:t>de </a:t>
            </a:r>
            <a:r>
              <a:rPr lang="es-ES" sz="3600" dirty="0" smtClean="0"/>
              <a:t>culpa</a:t>
            </a:r>
          </a:p>
          <a:p>
            <a:pPr>
              <a:buNone/>
            </a:pPr>
            <a:r>
              <a:rPr lang="es-ES" sz="3600" dirty="0" smtClean="0"/>
              <a:t>Confesión</a:t>
            </a:r>
          </a:p>
          <a:p>
            <a:pPr>
              <a:buNone/>
            </a:pPr>
            <a:r>
              <a:rPr lang="es-ES" sz="3600" dirty="0" smtClean="0"/>
              <a:t>C</a:t>
            </a:r>
            <a:r>
              <a:rPr lang="es-ES" sz="3600" dirty="0" smtClean="0"/>
              <a:t>ambio </a:t>
            </a:r>
            <a:r>
              <a:rPr lang="es-ES" sz="3600" dirty="0" smtClean="0"/>
              <a:t>de conducta</a:t>
            </a:r>
            <a:r>
              <a:rPr lang="es-ES" sz="3600" dirty="0" smtClean="0"/>
              <a:t>.</a:t>
            </a:r>
          </a:p>
          <a:p>
            <a:pPr>
              <a:buNone/>
            </a:pPr>
            <a:r>
              <a:rPr lang="es-ES" sz="3600" dirty="0" smtClean="0"/>
              <a:t>El perdón sólo existe en una cultura en la que existe el arrepentimiento. </a:t>
            </a:r>
            <a:endParaRPr lang="es-ES" sz="3600" dirty="0" smtClean="0"/>
          </a:p>
          <a:p>
            <a:pPr>
              <a:buNone/>
            </a:pP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El </a:t>
            </a:r>
            <a:r>
              <a:rPr lang="es-ES" sz="3600" dirty="0" smtClean="0"/>
              <a:t>arrepentimiento presupone que somos agentes libres y moralmente responsables capaces de cambiar, en concreto el cambio que se produce cuando reconocemos que algo que hemos hecho está mal y somos responsables de ello y no debemos volver a hacerlo nunca más. </a:t>
            </a:r>
            <a:endParaRPr lang="es-ES" sz="3600" dirty="0" smtClean="0"/>
          </a:p>
          <a:p>
            <a:pPr>
              <a:buNone/>
            </a:pP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300" dirty="0" smtClean="0"/>
              <a:t>La </a:t>
            </a:r>
            <a:r>
              <a:rPr lang="es-ES" sz="3300" dirty="0" smtClean="0"/>
              <a:t>posibilidad de ese tipo de transformación moral simplemente no existía en la antigua Grecia ni en ninguna otra cultura pagana. Grecia era una cultura de la vergüenza y el honor que giraba en torno a los conceptos gemelos de carácter y destino.[4] </a:t>
            </a:r>
            <a:endParaRPr lang="es-ES" sz="3300" dirty="0" smtClean="0"/>
          </a:p>
          <a:p>
            <a:pPr>
              <a:buNone/>
            </a:pPr>
            <a:r>
              <a:rPr lang="es-ES" sz="3300" dirty="0" smtClean="0"/>
              <a:t>El </a:t>
            </a:r>
            <a:r>
              <a:rPr lang="es-ES" sz="3300" dirty="0" smtClean="0"/>
              <a:t>judaísmo era una cultura del arrepentimiento y el perdón cuyos conceptos centrales son la voluntad y la elección. </a:t>
            </a:r>
            <a:endParaRPr lang="es-ES" sz="3300" dirty="0" smtClean="0"/>
          </a:p>
          <a:p>
            <a:pPr>
              <a:buNone/>
            </a:pP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La </a:t>
            </a:r>
            <a:r>
              <a:rPr lang="es-ES" sz="3600" dirty="0" smtClean="0"/>
              <a:t>idea del perdón fue adoptada entonces por el cristianismo, convirtiendo la ética judeocristiana en el principal vehículo del perdón en la historia</a:t>
            </a:r>
            <a:r>
              <a:rPr lang="es-ES" sz="3600" dirty="0" smtClean="0"/>
              <a:t>.</a:t>
            </a:r>
          </a:p>
          <a:p>
            <a:pPr>
              <a:buNone/>
            </a:pPr>
            <a:r>
              <a:rPr lang="es-ES" sz="3600" dirty="0" smtClean="0"/>
              <a:t>El arrepentimiento y el perdón no son sólo dos ideas entre muchas otras. Transformaron la situación humana. </a:t>
            </a:r>
            <a:endParaRPr lang="es-ES" sz="3600" dirty="0" smtClean="0"/>
          </a:p>
          <a:p>
            <a:pPr>
              <a:buNone/>
            </a:pP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dirty="0" smtClean="0"/>
              <a:t>Por </a:t>
            </a:r>
            <a:r>
              <a:rPr lang="es-ES" sz="3600" dirty="0" smtClean="0"/>
              <a:t>primera vez, el arrepentimiento estableció la posibilidad de que no estemos condenados eternamente a repetir el pasado. Cuando me arrepiento, demuestro que puedo cambiar. </a:t>
            </a:r>
            <a:endParaRPr lang="es-ES" sz="3600" dirty="0" smtClean="0"/>
          </a:p>
          <a:p>
            <a:pPr>
              <a:buNone/>
            </a:pPr>
            <a:r>
              <a:rPr lang="es-ES" sz="3600" dirty="0" smtClean="0"/>
              <a:t>El </a:t>
            </a:r>
            <a:r>
              <a:rPr lang="es-ES" sz="3600" dirty="0" smtClean="0"/>
              <a:t>futuro no está predestinado. Puedo hacer que sea diferente de lo que podría haber sido. </a:t>
            </a:r>
            <a:endParaRPr lang="es-ES" sz="3600" dirty="0" smtClean="0"/>
          </a:p>
          <a:p>
            <a:pPr>
              <a:buNone/>
            </a:pP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300" dirty="0" smtClean="0"/>
              <a:t>El </a:t>
            </a:r>
            <a:r>
              <a:rPr lang="es-ES" sz="3300" dirty="0" smtClean="0"/>
              <a:t>perdón nos libera del pasado. </a:t>
            </a:r>
            <a:endParaRPr lang="es-ES" sz="3300" dirty="0" smtClean="0"/>
          </a:p>
          <a:p>
            <a:pPr>
              <a:buNone/>
            </a:pPr>
            <a:r>
              <a:rPr lang="es-ES" sz="3300" dirty="0" smtClean="0"/>
              <a:t>El </a:t>
            </a:r>
            <a:r>
              <a:rPr lang="es-ES" sz="3300" dirty="0" smtClean="0"/>
              <a:t>perdón rompe la irreversibilidad de la reacción y la venganza. Es la anulación de lo que se ha hecho.[5</a:t>
            </a:r>
            <a:r>
              <a:rPr lang="es-ES" sz="3300" dirty="0" smtClean="0"/>
              <a:t>]</a:t>
            </a:r>
          </a:p>
          <a:p>
            <a:pPr>
              <a:buNone/>
            </a:pPr>
            <a:r>
              <a:rPr lang="es-ES" sz="3300" dirty="0" smtClean="0"/>
              <a:t>La humanidad cambió el día que José perdonó a sus hermanos. Cuando perdonamos y somos dignos de ser perdonados, ya no somos prisioneros de nuestro pasado. La vida moral es aquella que da lugar al perdón</a:t>
            </a:r>
            <a:r>
              <a:rPr lang="es-ES" sz="3300" dirty="0" smtClean="0"/>
              <a:t>.</a:t>
            </a:r>
          </a:p>
          <a:p>
            <a:pPr>
              <a:buNone/>
            </a:pP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200" dirty="0" smtClean="0"/>
              <a:t>[</a:t>
            </a:r>
            <a:r>
              <a:rPr lang="es-ES" sz="3200" dirty="0" smtClean="0"/>
              <a:t>1] Hay sugerencias midráshicas de que Dios perdonó parcialmente, o al menos mitigó los castigos de Adán, Eva y Caín. Se dice que Ismael se convirtió en penitente, y hay interpretaciones midráshicas que identifican a Cetura, la mujer con la que Abraham se casó después de la muerte de Sara, con Agar, lo que implica que Abraham e Isaac se reunieron y se reconciliaron con la sierva de Sara y su hijo.</a:t>
            </a:r>
            <a:endParaRPr lang="es-ES" sz="3200" dirty="0" smtClean="0"/>
          </a:p>
          <a:p>
            <a:pPr>
              <a:buNone/>
            </a:pPr>
            <a:endParaRPr lang="es-ES" sz="36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2800" dirty="0" smtClean="0"/>
              <a:t>[2] David Konstan, Before Forgiveness: The Origins of a Moral Idea, Cambridge: Cambridge University Press, 2010</a:t>
            </a:r>
            <a:r>
              <a:rPr lang="es-ES" sz="2800" dirty="0" smtClean="0"/>
              <a:t>.</a:t>
            </a:r>
          </a:p>
          <a:p>
            <a:pPr>
              <a:buNone/>
            </a:pPr>
            <a:r>
              <a:rPr lang="es-ES" sz="2800" dirty="0" smtClean="0"/>
              <a:t>[</a:t>
            </a:r>
            <a:r>
              <a:rPr lang="es-ES" sz="2800" dirty="0" smtClean="0"/>
              <a:t>3] Frans de Waal, Peacemaking Among Primates, Cambridge, MA: Harvard University Press, 1989</a:t>
            </a:r>
            <a:r>
              <a:rPr lang="es-ES" sz="2800" dirty="0" smtClean="0"/>
              <a:t>.</a:t>
            </a:r>
          </a:p>
          <a:p>
            <a:pPr>
              <a:buNone/>
            </a:pPr>
            <a:r>
              <a:rPr lang="es-ES" sz="2800" dirty="0" smtClean="0"/>
              <a:t>[</a:t>
            </a:r>
            <a:r>
              <a:rPr lang="es-ES" sz="2800" dirty="0" smtClean="0"/>
              <a:t>4] Véase Bernard Williams, Shame and Necessity, Berkeley: University of California Press, 1993</a:t>
            </a:r>
            <a:r>
              <a:rPr lang="es-ES" sz="2800" dirty="0" smtClean="0"/>
              <a:t>.</a:t>
            </a:r>
          </a:p>
          <a:p>
            <a:pPr>
              <a:buNone/>
            </a:pPr>
            <a:r>
              <a:rPr lang="es-ES" sz="2800" dirty="0" smtClean="0"/>
              <a:t>[</a:t>
            </a:r>
            <a:r>
              <a:rPr lang="es-ES" sz="2800" dirty="0" smtClean="0"/>
              <a:t>5] Hannah Arendt plantea este punto en The Human Condition, Chicago: University of Chicago Press, 1958, 241.</a:t>
            </a:r>
            <a:endParaRPr lang="es-ES" sz="28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685800" y="1600200"/>
            <a:ext cx="7772400" cy="4419600"/>
          </a:xfrm>
        </p:spPr>
        <p:txBody>
          <a:bodyPr>
            <a:noAutofit/>
          </a:bodyPr>
          <a:lstStyle/>
          <a:p>
            <a:pPr>
              <a:buNone/>
            </a:pPr>
            <a:r>
              <a:rPr lang="es-ES" sz="3600" b="1" dirty="0" smtClean="0">
                <a:solidFill>
                  <a:srgbClr val="FF0000"/>
                </a:solidFill>
              </a:rPr>
              <a:t>Mentir No Paga</a:t>
            </a:r>
          </a:p>
          <a:p>
            <a:pPr>
              <a:buNone/>
            </a:pPr>
            <a:r>
              <a:rPr lang="es-ES" sz="3200" b="1" dirty="0" smtClean="0"/>
              <a:t>las ramificaciones a largo plazo de una mentira.</a:t>
            </a:r>
          </a:p>
          <a:p>
            <a:pPr>
              <a:buNone/>
            </a:pPr>
            <a:r>
              <a:rPr lang="es-ES" sz="3600" dirty="0" smtClean="0"/>
              <a:t>Comentarios Del R. Moshe Becker</a:t>
            </a:r>
          </a:p>
          <a:p>
            <a:pPr>
              <a:buNone/>
            </a:pPr>
            <a:r>
              <a:rPr lang="es-ES" sz="3600" dirty="0" smtClean="0"/>
              <a:t>Los errores ocurren y, como personas que nos respetamos, no nos gusta cuando “nos equivocamos”.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Es muy tentador, y a menudo convincente, presentar y/o percibir los hechos de manera un poco diferente. </a:t>
            </a:r>
          </a:p>
          <a:p>
            <a:pPr>
              <a:buNone/>
            </a:pPr>
            <a:r>
              <a:rPr lang="es-ES" sz="3200" dirty="0" smtClean="0"/>
              <a:t>Podemos negar haber dicho alguna vez algo comprometedor o haber pasado una señal de alto, y tal vez convencernos de que no hicimos nada malo. </a:t>
            </a:r>
          </a:p>
          <a:p>
            <a:pPr>
              <a:buNone/>
            </a:pPr>
            <a:r>
              <a:rPr lang="es-ES" sz="3200" dirty="0" smtClean="0"/>
              <a:t>El problema es que a veces podemos ser demasiado miopes.</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José es vendido por sus hermanos porque decidieron que querían deshacerse de él. </a:t>
            </a:r>
          </a:p>
          <a:p>
            <a:pPr>
              <a:buNone/>
            </a:pPr>
            <a:r>
              <a:rPr lang="es-ES" sz="3200" dirty="0" smtClean="0"/>
              <a:t>Después de vender a José, sus hermanos se involucran en un elaborado engaño diseñado para darle a su padre la impresión de que José había sido despedazado por animales salvajes. </a:t>
            </a:r>
          </a:p>
          <a:p>
            <a:pPr>
              <a:buNone/>
            </a:pPr>
            <a:r>
              <a:rPr lang="es-ES" sz="3200" dirty="0" smtClean="0"/>
              <a:t>Para su sorpresa, José aparece muchos años después como gobernante de Egipto.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Ahora los hermanos se enfrentan a la incómoda realidad de ser atrapados. </a:t>
            </a:r>
          </a:p>
          <a:p>
            <a:pPr>
              <a:buNone/>
            </a:pPr>
            <a:r>
              <a:rPr lang="es-ES" sz="3200" dirty="0" smtClean="0"/>
              <a:t>No sólo cometieron un delito contra su hermano, sino que también le mintieron a su padre.</a:t>
            </a:r>
          </a:p>
          <a:p>
            <a:pPr>
              <a:buNone/>
            </a:pPr>
            <a:r>
              <a:rPr lang="es-ES" sz="3200" dirty="0" smtClean="0"/>
              <a:t>Rara vez mentimos por malicia o por deseo de ser deshonestos. La mayoría de las veces terminamos mintiendo porque es más conveniente decir una mentira que admitir una verdad incómoda en ese momento particular.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Pero si alguien más vio u escuchó, estamos en doble problema ahora que hemos mentido al respecto. </a:t>
            </a:r>
          </a:p>
          <a:p>
            <a:pPr>
              <a:buNone/>
            </a:pPr>
            <a:r>
              <a:rPr lang="es-ES" sz="3200" dirty="0" smtClean="0"/>
              <a:t>Debemos recordar tener en cuenta las ramificaciones a largo plazo de una mentira.</a:t>
            </a:r>
          </a:p>
          <a:p>
            <a:pPr>
              <a:buNone/>
            </a:pPr>
            <a:r>
              <a:rPr lang="es-ES" sz="3200" dirty="0" smtClean="0"/>
              <a:t>No seas pendenciero en el camino</a:t>
            </a:r>
          </a:p>
          <a:p>
            <a:pPr>
              <a:buNone/>
            </a:pPr>
            <a:r>
              <a:rPr lang="es-ES" sz="3200" dirty="0" smtClean="0"/>
              <a:t>La advertencia de José a sus hermanos de que no pelearan en el camino también nos instruye en nuestras relaciones con nuestras familias y la comunidad judía en general.</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Como nos enseña el rabino Bradley Shavit Artson,</a:t>
            </a:r>
          </a:p>
          <a:p>
            <a:pPr>
              <a:buNone/>
            </a:pPr>
            <a:r>
              <a:rPr lang="es-ES" sz="3200" dirty="0" smtClean="0"/>
              <a:t>en medio de su nueva riqueza y seguridad, José les da una extraña instrucción. </a:t>
            </a:r>
          </a:p>
          <a:p>
            <a:pPr>
              <a:buNone/>
            </a:pPr>
            <a:r>
              <a:rPr lang="es-ES" sz="3200" dirty="0" smtClean="0"/>
              <a:t>“No seáis pendencieros en el camino”. ¿Por qué José diría eso? </a:t>
            </a:r>
          </a:p>
          <a:p>
            <a:pPr>
              <a:buNone/>
            </a:pPr>
            <a:r>
              <a:rPr lang="es-ES" sz="3200" dirty="0" smtClean="0"/>
              <a:t>¿Y por qué, especialmente, en medio de una reunión gozosa, en medio de riqueza y éxito inesperados?</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Culparnos unos a otros</a:t>
            </a:r>
          </a:p>
          <a:p>
            <a:pPr>
              <a:buNone/>
            </a:pPr>
            <a:r>
              <a:rPr lang="es-ES" sz="3200" dirty="0" smtClean="0"/>
              <a:t>Rashi sugiere que cada hermano culparía a los demás por haber vendido a José como esclavo. </a:t>
            </a:r>
          </a:p>
          <a:p>
            <a:pPr>
              <a:buNone/>
            </a:pPr>
            <a:r>
              <a:rPr lang="es-ES" sz="3200" dirty="0" smtClean="0"/>
              <a:t>José, al comprender cómo operan la culpa y la negación, anticipó la necesidad de sus hermanos de culparse unos a otros y, por lo tanto, les instruye a no involucrarse en recriminaciones sobre el pasado.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En efecto, José les dice a sus hermanos que nunca estarán de acuerdo sobre el pasado, pero que aún pueden vivir en armonía a pesar de ese desacuerdo. </a:t>
            </a:r>
          </a:p>
          <a:p>
            <a:pPr>
              <a:buNone/>
            </a:pPr>
            <a:r>
              <a:rPr lang="es-ES" sz="3200" dirty="0" smtClean="0"/>
              <a:t>Ese consejo no es menos valioso hoy.</a:t>
            </a:r>
          </a:p>
          <a:p>
            <a:pPr>
              <a:buNone/>
            </a:pPr>
            <a:r>
              <a:rPr lang="es-ES" sz="3200" dirty="0" smtClean="0"/>
              <a:t>Los conflictos dentro de las familias a menudo se ven magnificados por nuestra propensión humana a recordar el pasado de una manera que nos haga lucir mejor.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Como resultado, dos parientes amorosos terminan no sólo en desacuerdo sobre el significado de lo sucedido, sino incluso sobre los hechos mismos. </a:t>
            </a:r>
          </a:p>
          <a:p>
            <a:pPr>
              <a:buNone/>
            </a:pPr>
            <a:r>
              <a:rPr lang="es-ES" sz="3200" dirty="0" smtClean="0"/>
              <a:t>Al centrarnos en esas áreas de desacuerdo, perdemos de vista el deseo compartido de ser parte de la vida de los demás.</a:t>
            </a:r>
          </a:p>
          <a:p>
            <a:pPr>
              <a:buNone/>
            </a:pPr>
            <a:r>
              <a:rPr lang="es-ES" sz="3200" dirty="0" smtClean="0"/>
              <a:t>El consejo de Joseph todavía suena cierto: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En esos momentos, puede que sea mejor simplemente aceptar pasar por alto el pasado y empezar de nuevo en el presente. </a:t>
            </a:r>
          </a:p>
          <a:p>
            <a:pPr>
              <a:buNone/>
            </a:pPr>
            <a:r>
              <a:rPr lang="es-ES" sz="3200" dirty="0" smtClean="0"/>
              <a:t>Una segunda posibilidad, también planteada por Rashi, es que José instruya a sus hermanos a “no involucrarse en discusiones sobre la ley judía (</a:t>
            </a:r>
            <a:r>
              <a:rPr lang="es-ES" sz="3200" dirty="0" err="1" smtClean="0"/>
              <a:t>divrei</a:t>
            </a:r>
            <a:r>
              <a:rPr lang="es-ES" sz="3200" dirty="0" smtClean="0"/>
              <a:t> halajá), no sea que el camino se vuelva inestable para ustedes”.</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Los judíos siempre hemos discutido sobre nuestras creencias y siempre hemos extraído tradiciones sagradas para articular nuestras visiones de cómo está estructurado el mundo y cómo deberíamos vivir nuestras vidas.</a:t>
            </a:r>
          </a:p>
          <a:p>
            <a:pPr>
              <a:buNone/>
            </a:pPr>
            <a:r>
              <a:rPr lang="es-ES" sz="3200" dirty="0" smtClean="0"/>
              <a:t>Según el segundo entendimiento de Rashi, los hermanos de José, como los judíos a lo largo del tiempo, pasarían su tiempo en el camino discutiendo sobre cuestiones de Halajá (ley judía).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Atrapados en las pasiones de sus discusiones, se perderían tanto religiosa como geográficamente.</a:t>
            </a:r>
          </a:p>
          <a:p>
            <a:pPr>
              <a:buNone/>
            </a:pPr>
            <a:r>
              <a:rPr lang="es-ES" sz="3200" dirty="0" smtClean="0"/>
              <a:t>Obsesión por las ideas</a:t>
            </a:r>
          </a:p>
          <a:p>
            <a:pPr>
              <a:buNone/>
            </a:pPr>
            <a:r>
              <a:rPr lang="es-ES" sz="3200" dirty="0" smtClean="0"/>
              <a:t>Nuestra obsesión judía por las ideas encierra un peligro potencial: que nos excitemos tanto con las ideas mismas que perdamos cualquier sentido de conexión con la realidad.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Las ideas se justificarán por sí mismas, independientemente de cómo funcionen en el mundo, independientemente de si se ajustan o no a lo que sabemos de la realidad.</a:t>
            </a:r>
          </a:p>
          <a:p>
            <a:pPr>
              <a:buNone/>
            </a:pPr>
            <a:r>
              <a:rPr lang="es-ES" sz="3200" dirty="0" smtClean="0"/>
              <a:t>El judaísmo siempre ha reflejado esta tensión: adhesión a estándares eternos, pero siempre renovándolos a la luz del desarrollo de entendimientos comunitarios y de las necesidades sociales constantes.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Debemos tener cuidado de no detener nunca nuestra pasión por las ideas, pero también debemos estar en guardia para que nuestras ideas no dejen de referirse a la realidad, a cuestiones sobre cómo vivir una vida más moral, más santa y más plenamente humana.</a:t>
            </a:r>
          </a:p>
          <a:p>
            <a:pPr>
              <a:buNone/>
            </a:pPr>
            <a:r>
              <a:rPr lang="es-ES" sz="3200" dirty="0" smtClean="0"/>
              <a:t>Una tercera lectura posible de la advertencia de José es que José ve que sus hermanos ahora son ricos gracias a sus dones.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Y la riqueza genera tensiones que a menudo son inesperadas. </a:t>
            </a:r>
          </a:p>
          <a:p>
            <a:pPr>
              <a:buNone/>
            </a:pPr>
            <a:r>
              <a:rPr lang="es-ES" sz="3200" dirty="0" smtClean="0"/>
              <a:t>Preocupado de que sus hermanos pudieran sentir las presiones de su riqueza y, por lo tanto, comenzaran a pelear sobre cómo vivir juntos, José insta a sus hermanos a no permitir que el dinero los divida.</a:t>
            </a:r>
          </a:p>
          <a:p>
            <a:pPr>
              <a:buNone/>
            </a:pPr>
            <a:r>
              <a:rPr lang="es-ES" sz="3200" dirty="0" smtClean="0"/>
              <a:t>Nosotros también enfrentamos ese desafío.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Los judíos estadounidenses son una comunidad cómoda. </a:t>
            </a:r>
          </a:p>
          <a:p>
            <a:pPr>
              <a:buNone/>
            </a:pPr>
            <a:r>
              <a:rPr lang="es-ES" sz="3200" dirty="0" smtClean="0"/>
              <a:t>Como consecuencia de nuestra riqueza, hemos creado un gran número de organizaciones, movimientos e instituciones diferentes, todos compitiendo por nuestra atención, nuestra energía y nuestros recursos.</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¿Podemos ver esos diferentes movimientos e instituciones como complementándose unos a otros, contribuyendo a una vida comunitaria que es profunda y de múltiples capas? </a:t>
            </a:r>
          </a:p>
          <a:p>
            <a:pPr>
              <a:buNone/>
            </a:pPr>
            <a:r>
              <a:rPr lang="es-ES" sz="3200" dirty="0" smtClean="0"/>
              <a:t>¿O esos movimientos e instituciones se percibirán entre sí como competidores, en cuyo caso se desperdiciará una gran cantidad de energía tratando de impedir el crecimiento y la salud de las formas de ser judíos de cada uno?</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r>
              <a:rPr lang="es-ES" sz="3200" dirty="0" smtClean="0"/>
              <a:t>Mientras viajamos por el camino, hacemos bien en recordar el consejo de José: </a:t>
            </a:r>
          </a:p>
          <a:p>
            <a:pPr>
              <a:buNone/>
            </a:pPr>
            <a:r>
              <a:rPr lang="es-ES" sz="3200" dirty="0" smtClean="0"/>
              <a:t>“¡No seáis pendencieros en el camino!”</a:t>
            </a:r>
          </a:p>
          <a:p>
            <a:pPr>
              <a:buNone/>
            </a:pPr>
            <a:r>
              <a:rPr lang="es-ES" sz="3200" dirty="0" smtClean="0"/>
              <a:t>Proporcionado por la Escuela Ziegler de Estudios Rabínicos, que ordena rabinos conservadores en la Universidad Judía Americana.</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4114800"/>
          </a:xfrm>
        </p:spPr>
        <p:txBody>
          <a:bodyPr>
            <a:noAutofit/>
          </a:bodyPr>
          <a:lstStyle/>
          <a:p>
            <a:pPr>
              <a:buNone/>
            </a:pPr>
            <a:endParaRPr lang="es-ES" sz="32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pic>
        <p:nvPicPr>
          <p:cNvPr id="2050" name="Picture 2"/>
          <p:cNvPicPr>
            <a:picLocks noChangeAspect="1" noChangeArrowheads="1"/>
          </p:cNvPicPr>
          <p:nvPr/>
        </p:nvPicPr>
        <p:blipFill>
          <a:blip r:embed="rId4" cstate="print"/>
          <a:srcRect/>
          <a:stretch>
            <a:fillRect/>
          </a:stretch>
        </p:blipFill>
        <p:spPr bwMode="auto">
          <a:xfrm>
            <a:off x="590550" y="1197690"/>
            <a:ext cx="7867650" cy="451731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3600" b="1" dirty="0" smtClean="0">
                <a:solidFill>
                  <a:srgbClr val="FF0000"/>
                </a:solidFill>
              </a:rPr>
              <a:t>La </a:t>
            </a:r>
            <a:r>
              <a:rPr lang="en-US" sz="3600" b="1" dirty="0" err="1" smtClean="0">
                <a:solidFill>
                  <a:srgbClr val="FF0000"/>
                </a:solidFill>
              </a:rPr>
              <a:t>Reunificación</a:t>
            </a:r>
            <a:r>
              <a:rPr lang="en-US" sz="3600" b="1" dirty="0" smtClean="0">
                <a:solidFill>
                  <a:srgbClr val="FF0000"/>
                </a:solidFill>
              </a:rPr>
              <a:t> de </a:t>
            </a:r>
            <a:r>
              <a:rPr lang="en-US" sz="3600" b="1" dirty="0" err="1" smtClean="0">
                <a:solidFill>
                  <a:srgbClr val="FF0000"/>
                </a:solidFill>
              </a:rPr>
              <a:t>Ezequiel</a:t>
            </a:r>
            <a:endParaRPr lang="en-US" sz="3600" b="1" dirty="0" smtClean="0">
              <a:solidFill>
                <a:srgbClr val="FF0000"/>
              </a:solidFill>
            </a:endParaRPr>
          </a:p>
          <a:p>
            <a:pPr>
              <a:buNone/>
            </a:pPr>
            <a:r>
              <a:rPr lang="en-US" sz="1800" dirty="0" smtClean="0">
                <a:latin typeface="Bookman Old Style" pitchFamily="18" charset="0"/>
              </a:rPr>
              <a:t> </a:t>
            </a:r>
            <a:r>
              <a:rPr lang="es-ES" sz="3200" dirty="0" smtClean="0"/>
              <a:t>Haftará para Vayigash</a:t>
            </a:r>
          </a:p>
          <a:p>
            <a:pPr>
              <a:buNone/>
            </a:pPr>
            <a:r>
              <a:rPr lang="es-ES" sz="3200" dirty="0" smtClean="0"/>
              <a:t>Ezequiel promete: Los reinos divididos de Judá e Israel algún día se unirán.</a:t>
            </a:r>
          </a:p>
          <a:p>
            <a:pPr>
              <a:buNone/>
            </a:pPr>
            <a:r>
              <a:rPr lang="es-ES" sz="3200" dirty="0" smtClean="0"/>
              <a:t>De acuerdo con el tema de la reunión, la Haftará para Vayigash mira hacia un momento en el futuro en el que los reinos de Judá e Israel ya no estarán separados: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“Haré de ellos una sola nación en la tierra... Nunca más se dividirán”. en dos naciones” (37:22).</a:t>
            </a:r>
          </a:p>
          <a:p>
            <a:pPr>
              <a:buNone/>
            </a:pPr>
            <a:r>
              <a:rPr lang="es-ES" sz="3200" b="1" dirty="0" smtClean="0"/>
              <a:t>Las tribus perdidas.- </a:t>
            </a:r>
            <a:r>
              <a:rPr lang="es-ES" sz="3200" dirty="0" smtClean="0"/>
              <a:t>La división de Israel en dos reinos (un reino del norte asociado con la tribu de Efraín y un reino del sur asociado con Judá) tuvo lugar aproximadamente en el año 922 a.e.c., debido a luchas de poder no resueltas que siguieron a la muerte del rey Salomón.</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El reino del norte fue destruido y enviado al exilio por los asirios en 722 a.e.c.; el reino del sur fue exiliado a Babilonia en 586 a.e.c. </a:t>
            </a:r>
          </a:p>
          <a:p>
            <a:pPr>
              <a:buNone/>
            </a:pPr>
            <a:r>
              <a:rPr lang="es-ES" sz="3200" dirty="0" smtClean="0"/>
              <a:t>La profecía de Ezequiel fue pronunciada en algún momento del siglo VI </a:t>
            </a:r>
            <a:r>
              <a:rPr lang="es-ES" sz="3200" dirty="0" err="1" smtClean="0"/>
              <a:t>a.e.c</a:t>
            </a:r>
            <a:r>
              <a:rPr lang="es-ES" sz="3200" dirty="0" smtClean="0"/>
              <a:t>, mientras estaba exiliado en Babilonia.</a:t>
            </a:r>
          </a:p>
          <a:p>
            <a:pPr>
              <a:buNone/>
            </a:pPr>
            <a:r>
              <a:rPr lang="es-ES" sz="3200" dirty="0" smtClean="0"/>
              <a:t>Dos palos se convierten en uno</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Como es común en este profeta, Ezequiel recibe instrucciones de Dios para realizar una acción que sirve como metáfora del mensaje de Dios. </a:t>
            </a:r>
          </a:p>
          <a:p>
            <a:pPr>
              <a:buNone/>
            </a:pPr>
            <a:r>
              <a:rPr lang="es-ES" sz="3200" dirty="0" smtClean="0"/>
              <a:t>En este caso, Dios le dice a Ezequiel que tome dos palos y marque en uno de ellos “Judá y los israelitas asociados con él” y en el otro “Efraín y los israelitas asociados con él” (37:16).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Luego se le dice a Ezequiel que junte los palos para que se conviertan en un solo palo.</a:t>
            </a:r>
          </a:p>
          <a:p>
            <a:pPr>
              <a:buNone/>
            </a:pPr>
            <a:r>
              <a:rPr lang="es-ES" sz="3200" dirty="0" smtClean="0"/>
              <a:t>Cuando la gente le pregunta a Ezequiel el significado de esta acción, Dios le dice que ofrezca un mensaje de promesa y consuelo: </a:t>
            </a:r>
          </a:p>
          <a:p>
            <a:pPr>
              <a:buNone/>
            </a:pPr>
            <a:r>
              <a:rPr lang="es-ES" sz="3200" dirty="0" smtClean="0"/>
              <a:t>Dios recogerá al pueblo de Israel de entre las naciones y los traerá a su propia tierra.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Allí, Dios unirá el reino y nunca más será dividido. </a:t>
            </a:r>
          </a:p>
          <a:p>
            <a:pPr>
              <a:buNone/>
            </a:pPr>
            <a:r>
              <a:rPr lang="es-ES" sz="3200" dirty="0" smtClean="0"/>
              <a:t>Los israelitas ya no se contaminarán con el pecado porque Dios los salvará y limpiará.</a:t>
            </a:r>
          </a:p>
          <a:p>
            <a:pPr>
              <a:buNone/>
            </a:pPr>
            <a:r>
              <a:rPr lang="es-ES" sz="3200" dirty="0" smtClean="0"/>
              <a:t>En el momento de esta redención, Ezequiel promete que un descendiente del rey David gobernará todo Israel. </a:t>
            </a:r>
          </a:p>
          <a:p>
            <a:pPr>
              <a:buNone/>
            </a:pPr>
            <a:r>
              <a:rPr lang="es-ES" sz="3200" dirty="0" smtClean="0"/>
              <a:t>El pueblo seguirá los caminos de Dios, y Dios los bendecirá: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“Haré con ellos un pacto de amistad, será un pacto perpetuo con ellos, los estableceré y los multiplicaré, pondré entre ellos mi santuario para siempre”. (37:26).</a:t>
            </a:r>
          </a:p>
          <a:p>
            <a:pPr>
              <a:buNone/>
            </a:pPr>
            <a:r>
              <a:rPr lang="es-ES" sz="3200" dirty="0" smtClean="0"/>
              <a:t>Siglos después de la división de Efraín y Judá, Ezequiel continúa soñando con un tiempo futuro en el que todos los hijos de Israel vivirán juntos en armonía.</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Y el sueño sigue vivo. Incluso después de que terminó el gobierno de Babilonia, fueron casi exclusivamente los descendientes de Judá quienes aceptaron la oferta del rey persa Ciro de regresar a la tierra de Israel y reconstruir el templo. </a:t>
            </a:r>
          </a:p>
          <a:p>
            <a:pPr>
              <a:buNone/>
            </a:pPr>
            <a:r>
              <a:rPr lang="es-ES" sz="3200" dirty="0" smtClean="0"/>
              <a:t>Las otras tribus de Israel permanecieron perdidas en el exilio, probablemente asimiladas entre las naciones donde estaban dispersas.</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Sin embargo, hasta el día de hoy, la repatriación de las tribus perdidas de Israel sigue siendo un componente del sueño de la redención definitiva.</a:t>
            </a:r>
          </a:p>
          <a:p>
            <a:pPr>
              <a:buNone/>
            </a:pPr>
            <a:r>
              <a:rPr lang="es-ES" sz="3200" b="1" i="1" dirty="0" smtClean="0"/>
              <a:t>Tierras Tribales, Capítulo 13; Menashé 24</a:t>
            </a:r>
          </a:p>
          <a:p>
            <a:pPr>
              <a:buNone/>
            </a:pPr>
            <a:r>
              <a:rPr lang="es-ES" sz="3200" dirty="0" smtClean="0"/>
              <a:t>De hecho, Manasés llegó a ser relativamente corriente entre las tribus, y fue eclipsado una y otra vez por la reputación de Efraín.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Esto hizo que la escena de la bendición fuera aún más evocadora.</a:t>
            </a:r>
          </a:p>
          <a:p>
            <a:pPr>
              <a:buNone/>
            </a:pPr>
            <a:r>
              <a:rPr lang="es-ES" sz="3200" dirty="0" smtClean="0"/>
              <a:t>¿Fue la insistencia de José en que Manasés dominara simplemente una fantasía paternal? </a:t>
            </a:r>
          </a:p>
          <a:p>
            <a:pPr>
              <a:buNone/>
            </a:pPr>
            <a:r>
              <a:rPr lang="es-ES" sz="3200" dirty="0" smtClean="0"/>
              <a:t>Si es así, preguntémonos: ¿Por qué Jacob hizo el extraño movimiento de cruzar las manos, en lugar de simplemente cambiar las posiciones de los niños?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Es sorprendente que Manasés permaneciera al lado derecho de Jacob, a pesar de que no recibió la mano derecha de Jacob en señal de bendición.</a:t>
            </a:r>
          </a:p>
          <a:p>
            <a:pPr>
              <a:buNone/>
            </a:pPr>
            <a:r>
              <a:rPr lang="es-ES" sz="3200" b="1" i="1" dirty="0" smtClean="0"/>
              <a:t>Tierras Tribales, Capítulo 5; Yehudá 30</a:t>
            </a:r>
          </a:p>
          <a:p>
            <a:pPr>
              <a:buNone/>
            </a:pPr>
            <a:r>
              <a:rPr lang="es-ES" sz="3200" dirty="0" smtClean="0"/>
              <a:t>Tanto los hijos de Raquel como los de Lea fueron fundamentales para la monarquía de Israel, aunque con roles diferentes.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Y aunque sus roles y personalidades distintas chocaron una y otra vez, eventualmente trabajarán en armonía, como lo hicieron en Goshén. </a:t>
            </a:r>
          </a:p>
          <a:p>
            <a:pPr>
              <a:buNone/>
            </a:pPr>
            <a:r>
              <a:rPr lang="es-ES" sz="3200" dirty="0" smtClean="0"/>
              <a:t>Los profetas dieron testimonio de esta tensión: “Efraín no envidiará a Judá, y Judá no acosará a Efraín” (Isaías 11:13), y: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2800" dirty="0" smtClean="0"/>
              <a:t>“Toma un palo y escribe en él 'Judá'... toma otro palo y escribe en él' José... Acércalos el uno al otro, para que sean un solo palo, unidos en tu mano” (Ezequiel 37:16-17).</a:t>
            </a:r>
          </a:p>
          <a:p>
            <a:pPr>
              <a:buNone/>
            </a:pPr>
            <a:r>
              <a:rPr lang="es-ES" sz="2800" b="1" i="1" dirty="0" smtClean="0"/>
              <a:t>Rabeinu Bahía, comenta sobre Devarim 6:4:6</a:t>
            </a:r>
          </a:p>
          <a:p>
            <a:pPr>
              <a:buNone/>
            </a:pPr>
            <a:r>
              <a:rPr lang="es-ES" sz="2800" dirty="0" smtClean="0"/>
              <a:t>Un enfoque más racional de nuestra línea: todos conocemos muchos fenómenos tanto sobre la tierra como debajo de nuestro mundo que ejercen su influencia en nuestras vidas de una forma u otra.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Es lógico que por encima de todos estos fenómenos haya una mano que los dirige a todos. </a:t>
            </a:r>
          </a:p>
          <a:p>
            <a:pPr>
              <a:buNone/>
            </a:pPr>
            <a:r>
              <a:rPr lang="es-ES" sz="3200" dirty="0" smtClean="0"/>
              <a:t>La proliferación de los fenómenos que presenciamos debe tener su origen en una sola fuerza </a:t>
            </a:r>
            <a:r>
              <a:rPr lang="es-ES" sz="1800" b="1" dirty="0" smtClean="0"/>
              <a:t>(compárese con Shaar </a:t>
            </a:r>
            <a:r>
              <a:rPr lang="es-ES" sz="1800" b="1" dirty="0" err="1" smtClean="0"/>
              <a:t>Hayijud</a:t>
            </a:r>
            <a:r>
              <a:rPr lang="es-ES" sz="1800" b="1" dirty="0" smtClean="0"/>
              <a:t> Jovot Ha'Levavot capítulo 5).</a:t>
            </a:r>
            <a:endParaRPr lang="es-ES" sz="3200" b="1" dirty="0" smtClean="0"/>
          </a:p>
          <a:p>
            <a:pPr>
              <a:buNone/>
            </a:pPr>
            <a:r>
              <a:rPr lang="es-ES" sz="3200" dirty="0" smtClean="0"/>
              <a:t>Así como el número 1 es el primero de una serie de números, Unidad es el primero (en términos de tiempo) de una serie de fenómenos.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2800" dirty="0" smtClean="0"/>
              <a:t>Viendo que todos somos testigos de tantos y diferentes fenómenos en el universo, está bastante claro que todos ellos deben ser derivados de un fenómeno original, la Causa Última. </a:t>
            </a:r>
          </a:p>
          <a:p>
            <a:pPr>
              <a:buNone/>
            </a:pPr>
            <a:r>
              <a:rPr lang="es-ES" sz="2800" dirty="0" smtClean="0"/>
              <a:t>Aunque el nombre “uno” se aplica a muchas cosas, esta descripción es engañosa e inexacta.</a:t>
            </a:r>
          </a:p>
          <a:p>
            <a:pPr>
              <a:buNone/>
            </a:pPr>
            <a:r>
              <a:rPr lang="es-ES" sz="2800" dirty="0" smtClean="0"/>
              <a:t>Es una costumbre de la gente utilizar términos que, estrictamente hablando, se aplican sólo a un fenómeno y describir otros fenómenos como si poseyeran tales características.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000" dirty="0" smtClean="0"/>
              <a:t>Por ejemplo, incluso en la Torá encontramos que se hace referencia al Tabernáculo como </a:t>
            </a:r>
            <a:r>
              <a:rPr lang="he-IL" sz="3000" dirty="0" smtClean="0"/>
              <a:t>אחד</a:t>
            </a:r>
            <a:r>
              <a:rPr lang="en-US" sz="3000" dirty="0" smtClean="0"/>
              <a:t> -</a:t>
            </a:r>
            <a:r>
              <a:rPr lang="en-US" sz="3000" dirty="0" err="1" smtClean="0"/>
              <a:t>ejad</a:t>
            </a:r>
            <a:r>
              <a:rPr lang="he-IL" sz="3000" dirty="0" smtClean="0"/>
              <a:t>, “</a:t>
            </a:r>
            <a:r>
              <a:rPr lang="es-ES" sz="3000" dirty="0" smtClean="0"/>
              <a:t>uno” (Éxodo 26,6), aunque todos sabemos que estaba compuesto de muchas partes diferentes. </a:t>
            </a:r>
          </a:p>
          <a:p>
            <a:pPr>
              <a:buNone/>
            </a:pPr>
            <a:r>
              <a:rPr lang="es-ES" sz="3000" dirty="0" smtClean="0"/>
              <a:t>La razón por la que la Torá lo describió en esa ocasión como “uno” fue que todas sus partes constituyentes habían sido unidas y colocadas en sus posiciones correctas para que el producto terminado pareciera ser “uno”.</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Sin embargo, el Tabernáculo estaba sujeto a ser desmantelado y a no aparecer más como una sola unidad.</a:t>
            </a:r>
          </a:p>
          <a:p>
            <a:pPr>
              <a:buNone/>
            </a:pPr>
            <a:r>
              <a:rPr lang="es-ES" sz="3200" dirty="0" smtClean="0"/>
              <a:t>Encontramos que Dios le había dicho al profeta (Ezequiel 37,16) "toma para ti 'un' árbol (o un trozo de madera)".</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La expresión </a:t>
            </a:r>
            <a:r>
              <a:rPr lang="he-IL" sz="3200" dirty="0" smtClean="0"/>
              <a:t>אחד</a:t>
            </a:r>
            <a:r>
              <a:rPr lang="en-US" sz="3200" dirty="0" smtClean="0"/>
              <a:t> –</a:t>
            </a:r>
            <a:r>
              <a:rPr lang="en-US" sz="3200" dirty="0" err="1" smtClean="0"/>
              <a:t>ejad</a:t>
            </a:r>
            <a:r>
              <a:rPr lang="en-US" sz="3200" dirty="0" smtClean="0"/>
              <a:t>,</a:t>
            </a:r>
            <a:r>
              <a:rPr lang="he-IL" sz="3200" dirty="0" smtClean="0"/>
              <a:t> </a:t>
            </a:r>
            <a:r>
              <a:rPr lang="es-ES" sz="3200" dirty="0" smtClean="0"/>
              <a:t>en ese versículo es un nombre inapropiado ya que solo hay un fenómeno al que realmente se puede aplicar esa definición, pero el profeta lo describe como tal porque quiere representar un concepto, es decir, el símbolo de la unidad, algo indiviso.</a:t>
            </a:r>
          </a:p>
          <a:p>
            <a:pPr>
              <a:buNone/>
            </a:pPr>
            <a:r>
              <a:rPr lang="es-ES" sz="3200" dirty="0" smtClean="0"/>
              <a:t>Aunque el hombre está compuesto de 248 miembros, el conjunto de estos 248 miembros se llama "un hombre".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Incluso la materia prima de la que está hecho el hombre es un compuesto de 4 elementos; sin embargo hablamos de “carne” como si estuviera compuesta de una única materia prima.</a:t>
            </a:r>
          </a:p>
          <a:p>
            <a:pPr>
              <a:buNone/>
            </a:pPr>
            <a:r>
              <a:rPr lang="es-ES" sz="3200" dirty="0" smtClean="0"/>
              <a:t>Todos los componentes del hombre se desintegrarán al morir, lo que demuestra que lo que se consideró “uno” durante su vida no era en realidad nada de eso.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[La ciencia puede definirse como la búsqueda de la causa única original del universo. Ed.]. </a:t>
            </a:r>
          </a:p>
          <a:p>
            <a:pPr>
              <a:buNone/>
            </a:pPr>
            <a:r>
              <a:rPr lang="es-ES" sz="3200" dirty="0" smtClean="0"/>
              <a:t>Incluso entre los seres celestiales, los ángeles que están hechos de una materia prima uniforme y, por lo tanto, no están sujetos a desintegración, el término </a:t>
            </a:r>
            <a:r>
              <a:rPr lang="he-IL" sz="3200" dirty="0" smtClean="0"/>
              <a:t>אחד</a:t>
            </a:r>
            <a:r>
              <a:rPr lang="en-US" sz="3200" dirty="0" smtClean="0"/>
              <a:t> </a:t>
            </a:r>
            <a:r>
              <a:rPr lang="he-IL" sz="3200" dirty="0" smtClean="0"/>
              <a:t> </a:t>
            </a:r>
            <a:r>
              <a:rPr lang="es-ES" sz="3200" dirty="0" smtClean="0"/>
              <a:t>no puede aplicarse en el verdadero significado de la palabra, ya que cada ángel es solo uno de muchos de esos ángeles, por lo que ¿Dónde está su singularidad?</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2800" dirty="0" smtClean="0"/>
              <a:t>Lo mismo se aplica a nuestras almas. </a:t>
            </a:r>
          </a:p>
          <a:p>
            <a:pPr>
              <a:buNone/>
            </a:pPr>
            <a:r>
              <a:rPr lang="es-ES" sz="2800" dirty="0" smtClean="0"/>
              <a:t>Aunque no es una amalgama de elementos como nuestro cuerpo, hay miles de almas, entonces, ¿cómo podría describirse verdaderamente un alma como </a:t>
            </a:r>
            <a:r>
              <a:rPr lang="he-IL" sz="2800" dirty="0" smtClean="0"/>
              <a:t>אחד</a:t>
            </a:r>
            <a:r>
              <a:rPr lang="en-US" sz="2800" dirty="0" smtClean="0"/>
              <a:t> -</a:t>
            </a:r>
            <a:r>
              <a:rPr lang="en-US" sz="2800" dirty="0" err="1" smtClean="0"/>
              <a:t>ejad</a:t>
            </a:r>
            <a:r>
              <a:rPr lang="he-IL" sz="2800" dirty="0" smtClean="0"/>
              <a:t>, </a:t>
            </a:r>
            <a:r>
              <a:rPr lang="es-ES" sz="2800" dirty="0" smtClean="0"/>
              <a:t>verdaderamente única? </a:t>
            </a:r>
          </a:p>
          <a:p>
            <a:pPr>
              <a:buNone/>
            </a:pPr>
            <a:r>
              <a:rPr lang="es-ES" sz="2800" dirty="0" smtClean="0"/>
              <a:t>En otras palabras, ninguno de los fenómenos del universo puede describirse con precisión como </a:t>
            </a:r>
            <a:r>
              <a:rPr lang="he-IL" sz="2800" dirty="0" smtClean="0"/>
              <a:t>אחד</a:t>
            </a:r>
            <a:r>
              <a:rPr lang="en-US" sz="2800" dirty="0" smtClean="0"/>
              <a:t> </a:t>
            </a:r>
            <a:r>
              <a:rPr lang="he-IL" sz="2800" dirty="0" smtClean="0"/>
              <a:t> </a:t>
            </a:r>
            <a:r>
              <a:rPr lang="es-ES" sz="2800" dirty="0" smtClean="0"/>
              <a:t>con la excepción del Señor Di-s, quien es verdaderamente único en el sentido absoluto de la palabra.</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buNone/>
            </a:pPr>
            <a:r>
              <a:rPr lang="en-US" sz="1050" dirty="0" smtClean="0">
                <a:latin typeface="Bookman Old Style" pitchFamily="18" charset="0"/>
              </a:rPr>
              <a:t> </a:t>
            </a:r>
            <a:r>
              <a:rPr lang="es-ES" sz="1600" dirty="0" smtClean="0"/>
              <a:t>Haftará para Vayigash</a:t>
            </a:r>
          </a:p>
          <a:p>
            <a:pPr>
              <a:buNone/>
            </a:pPr>
            <a:r>
              <a:rPr lang="es-ES" sz="3200" dirty="0" smtClean="0"/>
              <a:t>Esto es lo que quiso decir el profeta Isaías 40,25 cuando dijo, parafraseando a Di-s:</a:t>
            </a:r>
          </a:p>
          <a:p>
            <a:pPr>
              <a:buNone/>
            </a:pPr>
            <a:r>
              <a:rPr lang="es-ES" sz="3200" dirty="0" smtClean="0"/>
              <a:t> </a:t>
            </a:r>
            <a:r>
              <a:rPr lang="he-IL" sz="3200" dirty="0" smtClean="0">
                <a:hlinkClick r:id="rId4" tooltip="ve·'el-: to -- 413: to, into, towards"/>
              </a:rPr>
              <a:t>וְאֶל־</a:t>
            </a:r>
            <a:r>
              <a:rPr lang="he-IL" sz="3200" dirty="0" smtClean="0"/>
              <a:t>  </a:t>
            </a:r>
            <a:r>
              <a:rPr lang="he-IL" sz="3200" dirty="0" smtClean="0">
                <a:hlinkClick r:id="rId5" tooltip="mi: whom -- 4310: who?"/>
              </a:rPr>
              <a:t>מִ֥י</a:t>
            </a:r>
            <a:r>
              <a:rPr lang="he-IL" sz="3200" dirty="0" smtClean="0"/>
              <a:t>  </a:t>
            </a:r>
            <a:r>
              <a:rPr lang="he-IL" sz="3200" dirty="0" smtClean="0">
                <a:hlinkClick r:id="rId6" tooltip="te·dam·me·yu·ni: liken -- 1819: to be like, resemble"/>
              </a:rPr>
              <a:t>תְדַמְּי֖וּנִי</a:t>
            </a:r>
            <a:r>
              <a:rPr lang="he-IL" sz="3200" dirty="0" smtClean="0"/>
              <a:t>  </a:t>
            </a:r>
            <a:r>
              <a:rPr lang="he-IL" sz="3200" dirty="0" smtClean="0">
                <a:hlinkClick r:id="rId7" tooltip="ve·'esh·veh;: shall I be equal -- 7737: to agree with, be like, resemble"/>
              </a:rPr>
              <a:t>וְאֶשְׁוֶ֑ה</a:t>
            </a:r>
            <a:r>
              <a:rPr lang="he-IL" sz="3200" dirty="0" smtClean="0"/>
              <a:t>  </a:t>
            </a:r>
            <a:r>
              <a:rPr lang="he-IL" sz="3200" dirty="0" smtClean="0">
                <a:hlinkClick r:id="rId8" tooltip="yo·mar: saith -- 559: to utter, say"/>
              </a:rPr>
              <a:t>יֹאמַ֖ר</a:t>
            </a:r>
            <a:r>
              <a:rPr lang="he-IL" sz="3200" dirty="0" smtClean="0"/>
              <a:t>  </a:t>
            </a:r>
            <a:r>
              <a:rPr lang="he-IL" sz="3200" dirty="0" smtClean="0">
                <a:hlinkClick r:id="rId9" tooltip="ka·do·vsh.: the Holy -- 6918: sacred, holy"/>
              </a:rPr>
              <a:t>קָדֹֽושׁ׃</a:t>
            </a:r>
            <a:r>
              <a:rPr lang="he-IL" sz="3200" dirty="0" smtClean="0"/>
              <a:t> </a:t>
            </a:r>
            <a:endParaRPr lang="en-US" sz="3200" dirty="0" smtClean="0"/>
          </a:p>
          <a:p>
            <a:pPr>
              <a:buNone/>
            </a:pPr>
            <a:r>
              <a:rPr lang="en-US" sz="3200" b="1" dirty="0" smtClean="0"/>
              <a:t>Ve-el mi tedameyuni ve-eshve yomar kadosh-</a:t>
            </a:r>
            <a:endParaRPr lang="es-ES" sz="3200" dirty="0" smtClean="0"/>
          </a:p>
          <a:p>
            <a:pPr>
              <a:buNone/>
            </a:pPr>
            <a:r>
              <a:rPr lang="he-IL" sz="3200" b="1" dirty="0" smtClean="0"/>
              <a:t>, </a:t>
            </a:r>
            <a:r>
              <a:rPr lang="he-IL" sz="3200" dirty="0" smtClean="0"/>
              <a:t>“¿</a:t>
            </a:r>
            <a:r>
              <a:rPr lang="es-ES" sz="3200" dirty="0" smtClean="0"/>
              <a:t>con quién queréis compararme, con quién puedo compararme?, dice el Santo.”</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n-US" sz="3600" b="1" dirty="0" smtClean="0">
                <a:solidFill>
                  <a:srgbClr val="FF0000"/>
                </a:solidFill>
              </a:rPr>
              <a:t>Hablando Lashón Hakodesh</a:t>
            </a:r>
          </a:p>
          <a:p>
            <a:r>
              <a:rPr lang="en-US" sz="1800" dirty="0" smtClean="0">
                <a:latin typeface="Bookman Old Style" pitchFamily="18" charset="0"/>
              </a:rPr>
              <a:t>De las </a:t>
            </a:r>
            <a:r>
              <a:rPr lang="en-US" sz="1800" dirty="0" err="1" smtClean="0">
                <a:latin typeface="Bookman Old Style" pitchFamily="18" charset="0"/>
              </a:rPr>
              <a:t>enseñanzas</a:t>
            </a:r>
            <a:r>
              <a:rPr lang="en-US" sz="1800" dirty="0" smtClean="0">
                <a:latin typeface="Bookman Old Style" pitchFamily="18" charset="0"/>
              </a:rPr>
              <a:t> de Rabbi Immanuel Bernstein y Moshe </a:t>
            </a:r>
            <a:r>
              <a:rPr lang="en-US" sz="1800" dirty="0" err="1" smtClean="0">
                <a:latin typeface="Bookman Old Style" pitchFamily="18" charset="0"/>
              </a:rPr>
              <a:t>Taragin</a:t>
            </a:r>
            <a:r>
              <a:rPr lang="en-US" sz="1800" dirty="0" smtClean="0">
                <a:latin typeface="Bookman Old Style" pitchFamily="18" charset="0"/>
              </a:rPr>
              <a:t> </a:t>
            </a:r>
          </a:p>
          <a:p>
            <a:r>
              <a:rPr lang="es-ES" sz="3200" dirty="0" smtClean="0"/>
              <a:t>El hebreo se denomina "lashón Hakodesh" o lengua sagrada. </a:t>
            </a:r>
          </a:p>
          <a:p>
            <a:r>
              <a:rPr lang="es-ES" sz="3200" dirty="0" smtClean="0"/>
              <a:t>Generalmente, el lenguaje no tiene un significado objetivo o absoluto. </a:t>
            </a:r>
          </a:p>
          <a:p>
            <a:r>
              <a:rPr lang="es-ES" sz="3200" dirty="0" smtClean="0"/>
              <a:t>Todo idioma es simplemente una convención: palabras y significados acordados por comunidades, países o etnias.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El lenguaje, por definición, no puede ser sagrado y ciertamente no puede ser más sagrado que otros idiomas.</a:t>
            </a:r>
          </a:p>
          <a:p>
            <a:r>
              <a:rPr lang="es-ES" sz="3200" dirty="0" smtClean="0"/>
              <a:t>El hebreo es diferente. Es el idioma de Hashem, el idioma que Él empleó para crear Su mundo y revelar Su voluntad a la humanidad. </a:t>
            </a:r>
          </a:p>
          <a:p>
            <a:r>
              <a:rPr lang="es-ES" sz="3200" dirty="0" smtClean="0"/>
              <a:t>Algunos, incluido el Rambam, afirmaron que existe una mitzvá formal para saber o incluso hablar hebreo.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Asimismo, muchos aplicaron las pautas de la halajá a cualquier texto escrito en hebreo, incluso sin contenido de la Torá. </a:t>
            </a:r>
          </a:p>
          <a:p>
            <a:r>
              <a:rPr lang="es-ES" sz="3200" dirty="0" smtClean="0"/>
              <a:t>Por ejemplo, algunos debaten sobre la permisibilidad de llevar cualquier texto hebreo a un ambiente sucio como un baño.</a:t>
            </a:r>
          </a:p>
          <a:p>
            <a:r>
              <a:rPr lang="es-ES" sz="3200" dirty="0" smtClean="0"/>
              <a:t>Incluso si no existe una mitzvá formal para hablar hebreo, este idioma es una puerta de entrada a un mayor acceso a la Torá.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En los últimos cuarenta años hemos experimentado una revolución literaria, ya que se han traducido al inglés enormes volúmenes de la Torá. </a:t>
            </a:r>
          </a:p>
          <a:p>
            <a:r>
              <a:rPr lang="es-ES" sz="3200" dirty="0" smtClean="0"/>
              <a:t>Esto ha transformado el estudio de la Torá, haciéndolo accesible a innumerables personas que no hablan hebreo.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Sin embargo, a pesar de lo valioso que ha sido este cambio, el encuentro directo y frontal con la Torá en su idioma original es muy superior, intelectual y espiritualmente, al estudio de las traducciones. </a:t>
            </a:r>
          </a:p>
          <a:p>
            <a:r>
              <a:rPr lang="en-US" sz="3200" dirty="0" err="1" smtClean="0"/>
              <a:t>Además</a:t>
            </a:r>
            <a:r>
              <a:rPr lang="en-US" sz="3200" dirty="0" smtClean="0"/>
              <a:t>, </a:t>
            </a:r>
            <a:r>
              <a:rPr lang="en-US" sz="3200" dirty="0" err="1" smtClean="0"/>
              <a:t>desde</a:t>
            </a:r>
            <a:r>
              <a:rPr lang="en-US" sz="3200" dirty="0" smtClean="0"/>
              <a:t> un </a:t>
            </a:r>
            <a:r>
              <a:rPr lang="en-US" sz="3200" dirty="0" err="1" smtClean="0"/>
              <a:t>punto</a:t>
            </a:r>
            <a:r>
              <a:rPr lang="en-US" sz="3200" dirty="0" smtClean="0"/>
              <a:t> de vista </a:t>
            </a:r>
            <a:r>
              <a:rPr lang="en-US" sz="3200" dirty="0" err="1" smtClean="0"/>
              <a:t>puramente</a:t>
            </a:r>
            <a:r>
              <a:rPr lang="en-US" sz="3200" dirty="0" smtClean="0"/>
              <a:t> </a:t>
            </a:r>
            <a:r>
              <a:rPr lang="en-US" sz="3200" dirty="0" err="1" smtClean="0"/>
              <a:t>práctico</a:t>
            </a:r>
            <a:r>
              <a:rPr lang="en-US" sz="3200" dirty="0" smtClean="0"/>
              <a:t>, en la era de Internet, las </a:t>
            </a:r>
            <a:r>
              <a:rPr lang="en-US" sz="3200" dirty="0" err="1" smtClean="0"/>
              <a:t>instalaciones</a:t>
            </a:r>
            <a:r>
              <a:rPr lang="en-US" sz="3200" dirty="0" smtClean="0"/>
              <a:t> en </a:t>
            </a:r>
            <a:r>
              <a:rPr lang="en-US" sz="3200" dirty="0" err="1" smtClean="0"/>
              <a:t>hebreo</a:t>
            </a:r>
            <a:r>
              <a:rPr lang="en-US" sz="3200" dirty="0" smtClean="0"/>
              <a:t> </a:t>
            </a:r>
            <a:r>
              <a:rPr lang="en-US" sz="3200" dirty="0" err="1" smtClean="0"/>
              <a:t>brindan</a:t>
            </a:r>
            <a:r>
              <a:rPr lang="en-US" sz="3200" dirty="0" smtClean="0"/>
              <a:t> </a:t>
            </a:r>
            <a:r>
              <a:rPr lang="en-US" sz="3200" dirty="0" err="1" smtClean="0"/>
              <a:t>acceso</a:t>
            </a:r>
            <a:r>
              <a:rPr lang="en-US" sz="3200" dirty="0" smtClean="0"/>
              <a:t> a un </a:t>
            </a:r>
            <a:r>
              <a:rPr lang="en-US" sz="3200" dirty="0" err="1" smtClean="0"/>
              <a:t>vasto</a:t>
            </a:r>
            <a:r>
              <a:rPr lang="en-US" sz="3200" dirty="0" smtClean="0"/>
              <a:t> </a:t>
            </a:r>
            <a:r>
              <a:rPr lang="en-US" sz="3200" dirty="0" err="1" smtClean="0"/>
              <a:t>mundo</a:t>
            </a:r>
            <a:r>
              <a:rPr lang="en-US" sz="3200" dirty="0" smtClean="0"/>
              <a:t> de </a:t>
            </a:r>
            <a:r>
              <a:rPr lang="en-US" sz="3200" dirty="0" err="1" smtClean="0"/>
              <a:t>información</a:t>
            </a:r>
            <a:r>
              <a:rPr lang="en-US" sz="3200" dirty="0" smtClean="0"/>
              <a:t> de la Torá </a:t>
            </a:r>
            <a:r>
              <a:rPr lang="en-US" sz="3200" dirty="0" err="1" smtClean="0"/>
              <a:t>escrita</a:t>
            </a:r>
            <a:r>
              <a:rPr lang="en-US" sz="3200" dirty="0" smtClean="0"/>
              <a:t> solo en </a:t>
            </a:r>
            <a:r>
              <a:rPr lang="en-US" sz="3200" dirty="0" err="1" smtClean="0"/>
              <a:t>hebreo</a:t>
            </a:r>
            <a:r>
              <a:rPr lang="en-US" sz="3200" dirty="0" smtClean="0"/>
              <a:t>.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n-US" sz="3200" dirty="0" smtClean="0"/>
              <a:t>He </a:t>
            </a:r>
            <a:r>
              <a:rPr lang="en-US" sz="3200" dirty="0" err="1" smtClean="0"/>
              <a:t>aquí</a:t>
            </a:r>
            <a:r>
              <a:rPr lang="en-US" sz="3200" dirty="0" smtClean="0"/>
              <a:t>, </a:t>
            </a:r>
            <a:r>
              <a:rPr lang="en-US" sz="3200" dirty="0" err="1" smtClean="0"/>
              <a:t>tus</a:t>
            </a:r>
            <a:r>
              <a:rPr lang="en-US" sz="3200" dirty="0" smtClean="0"/>
              <a:t> </a:t>
            </a:r>
            <a:r>
              <a:rPr lang="en-US" sz="3200" dirty="0" err="1" smtClean="0"/>
              <a:t>ojos</a:t>
            </a:r>
            <a:r>
              <a:rPr lang="en-US" sz="3200" dirty="0" smtClean="0"/>
              <a:t> </a:t>
            </a:r>
            <a:r>
              <a:rPr lang="en-US" sz="3200" dirty="0" err="1" smtClean="0"/>
              <a:t>ven</a:t>
            </a:r>
            <a:r>
              <a:rPr lang="en-US" sz="3200" dirty="0" smtClean="0"/>
              <a:t>… </a:t>
            </a:r>
            <a:r>
              <a:rPr lang="en-US" sz="3200" dirty="0" err="1" smtClean="0"/>
              <a:t>que</a:t>
            </a:r>
            <a:r>
              <a:rPr lang="en-US" sz="3200" dirty="0" smtClean="0"/>
              <a:t> es mi </a:t>
            </a:r>
            <a:r>
              <a:rPr lang="en-US" sz="3200" dirty="0" err="1" smtClean="0"/>
              <a:t>boca</a:t>
            </a:r>
            <a:r>
              <a:rPr lang="en-US" sz="3200" dirty="0" smtClean="0"/>
              <a:t> la </a:t>
            </a:r>
            <a:r>
              <a:rPr lang="en-US" sz="3200" dirty="0" err="1" smtClean="0"/>
              <a:t>que</a:t>
            </a:r>
            <a:r>
              <a:rPr lang="en-US" sz="3200" dirty="0" smtClean="0"/>
              <a:t> </a:t>
            </a:r>
            <a:r>
              <a:rPr lang="en-US" sz="3200" dirty="0" err="1" smtClean="0"/>
              <a:t>te</a:t>
            </a:r>
            <a:r>
              <a:rPr lang="en-US" sz="3200" dirty="0" smtClean="0"/>
              <a:t> </a:t>
            </a:r>
            <a:r>
              <a:rPr lang="en-US" sz="3200" dirty="0" err="1" smtClean="0"/>
              <a:t>habla</a:t>
            </a:r>
            <a:r>
              <a:rPr lang="en-US" sz="3200" dirty="0" smtClean="0"/>
              <a:t>[Gen 45.12] </a:t>
            </a:r>
          </a:p>
          <a:p>
            <a:r>
              <a:rPr lang="en-US" sz="3200" dirty="0" err="1" smtClean="0"/>
              <a:t>Rashi</a:t>
            </a:r>
            <a:r>
              <a:rPr lang="en-US" sz="3200" dirty="0" smtClean="0"/>
              <a:t> </a:t>
            </a:r>
            <a:r>
              <a:rPr lang="en-US" sz="3200" dirty="0" err="1" smtClean="0"/>
              <a:t>explica</a:t>
            </a:r>
            <a:r>
              <a:rPr lang="en-US" sz="3200" dirty="0" smtClean="0"/>
              <a:t> la </a:t>
            </a:r>
            <a:r>
              <a:rPr lang="en-US" sz="3200" dirty="0" err="1" smtClean="0"/>
              <a:t>frase</a:t>
            </a:r>
            <a:r>
              <a:rPr lang="en-US" sz="3200" dirty="0" smtClean="0"/>
              <a:t> “</a:t>
            </a:r>
            <a:r>
              <a:rPr lang="en-US" sz="3200" dirty="0" err="1" smtClean="0"/>
              <a:t>que</a:t>
            </a:r>
            <a:r>
              <a:rPr lang="en-US" sz="3200" dirty="0" smtClean="0"/>
              <a:t> es mi </a:t>
            </a:r>
            <a:r>
              <a:rPr lang="en-US" sz="3200" dirty="0" err="1" smtClean="0"/>
              <a:t>boca</a:t>
            </a:r>
            <a:r>
              <a:rPr lang="en-US" sz="3200" dirty="0" smtClean="0"/>
              <a:t> la </a:t>
            </a:r>
            <a:r>
              <a:rPr lang="en-US" sz="3200" dirty="0" err="1" smtClean="0"/>
              <a:t>que</a:t>
            </a:r>
            <a:r>
              <a:rPr lang="en-US" sz="3200" dirty="0" smtClean="0"/>
              <a:t> </a:t>
            </a:r>
            <a:r>
              <a:rPr lang="en-US" sz="3200" dirty="0" err="1" smtClean="0"/>
              <a:t>te</a:t>
            </a:r>
            <a:r>
              <a:rPr lang="en-US" sz="3200" dirty="0" smtClean="0"/>
              <a:t> </a:t>
            </a:r>
            <a:r>
              <a:rPr lang="en-US" sz="3200" dirty="0" err="1" smtClean="0"/>
              <a:t>habla</a:t>
            </a:r>
            <a:r>
              <a:rPr lang="en-US" sz="3200" dirty="0" smtClean="0"/>
              <a:t>” </a:t>
            </a:r>
            <a:r>
              <a:rPr lang="en-US" sz="3200" dirty="0" err="1" smtClean="0"/>
              <a:t>diciendo</a:t>
            </a:r>
            <a:r>
              <a:rPr lang="en-US" sz="3200" dirty="0" smtClean="0"/>
              <a:t> </a:t>
            </a:r>
            <a:r>
              <a:rPr lang="en-US" sz="3200" dirty="0" err="1" smtClean="0"/>
              <a:t>que</a:t>
            </a:r>
            <a:r>
              <a:rPr lang="en-US" sz="3200" dirty="0" smtClean="0"/>
              <a:t> </a:t>
            </a:r>
            <a:r>
              <a:rPr lang="en-US" sz="3200" dirty="0" err="1" smtClean="0"/>
              <a:t>Yosef</a:t>
            </a:r>
            <a:r>
              <a:rPr lang="en-US" sz="3200" dirty="0" smtClean="0"/>
              <a:t> </a:t>
            </a:r>
            <a:r>
              <a:rPr lang="en-US" sz="3200" dirty="0" err="1" smtClean="0"/>
              <a:t>estaba</a:t>
            </a:r>
            <a:r>
              <a:rPr lang="en-US" sz="3200" dirty="0" smtClean="0"/>
              <a:t> </a:t>
            </a:r>
            <a:r>
              <a:rPr lang="en-US" sz="3200" dirty="0" err="1" smtClean="0"/>
              <a:t>hablando</a:t>
            </a:r>
            <a:r>
              <a:rPr lang="en-US" sz="3200" dirty="0" smtClean="0"/>
              <a:t> con </a:t>
            </a:r>
            <a:r>
              <a:rPr lang="en-US" sz="3200" dirty="0" err="1" smtClean="0"/>
              <a:t>sus</a:t>
            </a:r>
            <a:r>
              <a:rPr lang="en-US" sz="3200" dirty="0" smtClean="0"/>
              <a:t> </a:t>
            </a:r>
            <a:r>
              <a:rPr lang="en-US" sz="3200" dirty="0" err="1" smtClean="0"/>
              <a:t>hermanos</a:t>
            </a:r>
            <a:r>
              <a:rPr lang="en-US" sz="3200" dirty="0" smtClean="0"/>
              <a:t> en lashón </a:t>
            </a:r>
            <a:r>
              <a:rPr lang="en-US" sz="3200" dirty="0" err="1" smtClean="0"/>
              <a:t>hakodesh</a:t>
            </a:r>
            <a:r>
              <a:rPr lang="en-US" sz="3200" dirty="0" smtClean="0"/>
              <a:t>. </a:t>
            </a:r>
          </a:p>
          <a:p>
            <a:r>
              <a:rPr lang="en-US" sz="3200" dirty="0" smtClean="0"/>
              <a:t>Este es </a:t>
            </a:r>
            <a:r>
              <a:rPr lang="en-US" sz="3200" dirty="0" err="1" smtClean="0"/>
              <a:t>también</a:t>
            </a:r>
            <a:r>
              <a:rPr lang="en-US" sz="3200" dirty="0" smtClean="0"/>
              <a:t> el </a:t>
            </a:r>
            <a:r>
              <a:rPr lang="en-US" sz="3200" dirty="0" err="1" smtClean="0"/>
              <a:t>enfoque</a:t>
            </a:r>
            <a:r>
              <a:rPr lang="en-US" sz="3200" dirty="0" smtClean="0"/>
              <a:t> de </a:t>
            </a:r>
            <a:r>
              <a:rPr lang="en-US" sz="3200" dirty="0" err="1" smtClean="0"/>
              <a:t>Onkelos</a:t>
            </a:r>
            <a:r>
              <a:rPr lang="en-US" sz="3200" dirty="0" smtClean="0"/>
              <a:t>, </a:t>
            </a:r>
            <a:r>
              <a:rPr lang="en-US" sz="3200" dirty="0" err="1" smtClean="0"/>
              <a:t>quien</a:t>
            </a:r>
            <a:r>
              <a:rPr lang="en-US" sz="3200" dirty="0" smtClean="0"/>
              <a:t> traduce: “</a:t>
            </a:r>
            <a:r>
              <a:rPr lang="he-IL" sz="3200" dirty="0" smtClean="0"/>
              <a:t>ארי בלישנכון אנא ממלל עמכון – </a:t>
            </a:r>
            <a:r>
              <a:rPr lang="en-US" sz="3200" dirty="0" err="1" smtClean="0"/>
              <a:t>porque</a:t>
            </a:r>
            <a:r>
              <a:rPr lang="en-US" sz="3200" dirty="0" smtClean="0"/>
              <a:t> </a:t>
            </a:r>
            <a:r>
              <a:rPr lang="en-US" sz="3200" dirty="0" err="1" smtClean="0"/>
              <a:t>te</a:t>
            </a:r>
            <a:r>
              <a:rPr lang="en-US" sz="3200" dirty="0" smtClean="0"/>
              <a:t> </a:t>
            </a:r>
            <a:r>
              <a:rPr lang="en-US" sz="3200" dirty="0" err="1" smtClean="0"/>
              <a:t>estoy</a:t>
            </a:r>
            <a:r>
              <a:rPr lang="en-US" sz="3200" dirty="0" smtClean="0"/>
              <a:t> </a:t>
            </a:r>
            <a:r>
              <a:rPr lang="en-US" sz="3200" dirty="0" err="1" smtClean="0"/>
              <a:t>hablando</a:t>
            </a:r>
            <a:r>
              <a:rPr lang="en-US" sz="3200" dirty="0" smtClean="0"/>
              <a:t> en </a:t>
            </a:r>
            <a:r>
              <a:rPr lang="en-US" sz="3200" dirty="0" err="1" smtClean="0"/>
              <a:t>tu</a:t>
            </a:r>
            <a:r>
              <a:rPr lang="en-US" sz="3200" dirty="0" smtClean="0"/>
              <a:t> </a:t>
            </a:r>
            <a:r>
              <a:rPr lang="en-US" sz="3200" dirty="0" err="1" smtClean="0"/>
              <a:t>idioma</a:t>
            </a:r>
            <a:r>
              <a:rPr lang="en-US" sz="3200" dirty="0" smtClean="0"/>
              <a:t>”.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CO" sz="3200" dirty="0" smtClean="0"/>
              <a:t>A través de esto, Yosef buscaba verificar que efectivamente era él quien les estaba hablando.</a:t>
            </a:r>
          </a:p>
          <a:p>
            <a:r>
              <a:rPr lang="es-ES" sz="3200" dirty="0" smtClean="0"/>
              <a:t>¿Por qué la prueba? </a:t>
            </a:r>
          </a:p>
          <a:p>
            <a:r>
              <a:rPr lang="es-ES" sz="3200" dirty="0" smtClean="0"/>
              <a:t>Es sorprendente considerar que a pesar de que Yosef ya se había revelado a sus hermanos, diciendo “Yo soy Yosef, tu hermano, a quien vendiste a Mitzraim”, todavía necesitaba probar que en verdad era él.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Los comentaristas explican que la razón por la que los hermanos no respondieron cuando dijo que era Yosef es en parte porque no estaban seguros de poder creerle. </a:t>
            </a:r>
          </a:p>
          <a:p>
            <a:r>
              <a:rPr lang="es-ES" sz="3200" dirty="0" smtClean="0"/>
              <a:t>Todo lo que sabían sobre este individuo es que los había estado confundiendo y atormentando desde que lo conocieron.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Tal vez conoció a Yosef algunos años atrás, escuchó la historia de cómo sus hermanos lo habían vendido y decidió atormentarlos aún más haciéndose pasar por su hermano perdido hace mucho tiempo. </a:t>
            </a:r>
          </a:p>
          <a:p>
            <a:r>
              <a:rPr lang="es-ES" sz="3200" dirty="0" smtClean="0"/>
              <a:t>Como tal, Yosef necesitaba proporcionar pruebas de que en realidad era él. </a:t>
            </a:r>
          </a:p>
          <a:p>
            <a:r>
              <a:rPr lang="es-ES" sz="3200" dirty="0" smtClean="0"/>
              <a:t>Pregunta de </a:t>
            </a:r>
            <a:r>
              <a:rPr lang="es-ES" sz="3200" dirty="0" err="1" smtClean="0"/>
              <a:t>Ramban</a:t>
            </a:r>
            <a:r>
              <a:rPr lang="es-ES" sz="3200" dirty="0" smtClean="0"/>
              <a:t>: ¿Cuál fue la prueba?</a:t>
            </a:r>
            <a:endParaRPr lang="es-CO" sz="3200"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000" dirty="0" smtClean="0"/>
              <a:t>El Rambán plantea la cuestión de cómo Yosef hablando en su idioma constituyó alguna prueba de su identidad. ¡Después de todo, seguramente era bastante común que el gobernante de un país estuviera versado en los idiomas de las regiones cercanas!</a:t>
            </a:r>
          </a:p>
          <a:p>
            <a:r>
              <a:rPr lang="es-ES" sz="3000" dirty="0" smtClean="0"/>
              <a:t>Curiosamente, según algunos comentaristas, la prueba no provino del hecho de que Yosef sabía hablar su idioma, sino de lo que sucedió cuando lo hizo.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Habiendo crecido con Yosef, todo lo que los hermanos realmente necesitaban escuchar era el sonido de su voz, porque cada persona habla de una manera distintiva que es reconocible para aquellos que están familiarizados con ellos. </a:t>
            </a:r>
          </a:p>
          <a:p>
            <a:r>
              <a:rPr lang="es-ES" sz="3200" dirty="0" smtClean="0"/>
              <a:t>Sin embargo, mientras Yosef hablaba egipcio, idioma que los hermanos no entendían, no podían reconocer que era él quien hablaba.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Sin embargo, tan pronto como volvió al hebreo, su lengua materna, los hermanos pudieron reconocer que era él.[Radak]</a:t>
            </a:r>
          </a:p>
          <a:p>
            <a:r>
              <a:rPr lang="es-ES" sz="3200" b="1" dirty="0" smtClean="0"/>
              <a:t>Hebreo y </a:t>
            </a:r>
            <a:r>
              <a:rPr lang="es-ES" sz="3200" b="1" dirty="0" err="1" smtClean="0"/>
              <a:t>Lashon</a:t>
            </a:r>
            <a:r>
              <a:rPr lang="es-ES" sz="3200" b="1" dirty="0" smtClean="0"/>
              <a:t> Hakodesh </a:t>
            </a:r>
          </a:p>
          <a:p>
            <a:r>
              <a:rPr lang="es-ES" sz="3200" dirty="0" smtClean="0"/>
              <a:t>Otros, sin embargo, entienden que la prueba de hecho provino del hecho de que Yosef conocía su idioma.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2900" dirty="0" smtClean="0"/>
              <a:t>La premisa detrás de la pregunta del Rambán, que afirma explícitamente, es que lashón Hakodesh era el idioma hablado por la gente de Canaán, es decir, el hebreo. </a:t>
            </a:r>
          </a:p>
          <a:p>
            <a:r>
              <a:rPr lang="es-ES" sz="2900" dirty="0" smtClean="0"/>
              <a:t>Por lo tanto, pregunta, el solo hecho de que supiera hebreo no era prueba de su identidad. De hecho, podemos agregar que el intérprete mencionado en la parashá de la semana pasada,[42.23] que transmitió sus palabras a Yosef, claramente hablaba su idioma, ¡pero no concluyeron que debía estar relacionado con ellos!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Sin embargo, uno de los comentaristas clásicos de Rashí, Najalat Yaakov, señala que las fuentes en Jazal parecen indicar lo contrario.</a:t>
            </a:r>
          </a:p>
          <a:p>
            <a:r>
              <a:rPr lang="es-ES" sz="3200" dirty="0" smtClean="0"/>
              <a:t>La Guemará [Sotá 36b] relata cómo, como parte de la reunión de Yosef con Faraón para interpretar sus sueños, Faraón comenzó a conversar con Yosef en cada uno de los setenta idiomas conocidos en ese momento.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Yosef, a quien el ángel Gavriel le había enseñado estos idiomas la noche anterior, pudo responder en todos estos idiomas, por lo que comenzó a hablarle a Faraón en Lashón Hakodesh, que Faraón no entendió. </a:t>
            </a:r>
          </a:p>
          <a:p>
            <a:r>
              <a:rPr lang="es-ES" sz="3200" dirty="0" smtClean="0"/>
              <a:t>Esto dio como resultado que Faraón hiciera que Yosef hiciera un juramento de que nunca revelaría que ese era un idioma que Faraón no hablaba.</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Esto indica claramente que Lashón Hakodesh es distinto del idioma que se hablaba en el país vecino de Canaán, y solo lo conocían Yaakov y su familia. </a:t>
            </a:r>
          </a:p>
          <a:p>
            <a:r>
              <a:rPr lang="es-ES" sz="3200" dirty="0" smtClean="0"/>
              <a:t>Por lo tanto, cuando Yosef habló con sus hermanos en lashón Hakodesh, en verdad fue una prueba de que era él.</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CO" sz="3200" dirty="0" smtClean="0"/>
              <a:t>Es más notable a este respecto que cuando </a:t>
            </a:r>
            <a:r>
              <a:rPr lang="es-CO" sz="3200" dirty="0" err="1" smtClean="0"/>
              <a:t>Rashi</a:t>
            </a:r>
            <a:r>
              <a:rPr lang="es-CO" sz="3200" dirty="0" smtClean="0"/>
              <a:t> describe el papel del traductor entre Yosef y los hermanos,[42.23] dice que los hermanos le hablaron en “</a:t>
            </a:r>
            <a:r>
              <a:rPr lang="es-CO" sz="3200" dirty="0" err="1" smtClean="0"/>
              <a:t>לשון</a:t>
            </a:r>
            <a:r>
              <a:rPr lang="es-CO" sz="3200" dirty="0" smtClean="0"/>
              <a:t> </a:t>
            </a:r>
            <a:r>
              <a:rPr lang="es-CO" sz="3200" dirty="0" err="1" smtClean="0"/>
              <a:t>עברי</a:t>
            </a:r>
            <a:r>
              <a:rPr lang="es-CO" sz="3200" dirty="0" smtClean="0"/>
              <a:t> – hebreo”, que luego tradujo a Yosef al egipcio. Solo cuando Yosef busca verificar su identidad con sus hermanos, Rashí dice que les habló en "</a:t>
            </a:r>
            <a:r>
              <a:rPr lang="es-CO" sz="3200" dirty="0" err="1" smtClean="0"/>
              <a:t>לשון</a:t>
            </a:r>
            <a:r>
              <a:rPr lang="es-CO" sz="3200" dirty="0" smtClean="0"/>
              <a:t> </a:t>
            </a:r>
            <a:r>
              <a:rPr lang="es-CO" sz="3200" dirty="0" err="1" smtClean="0"/>
              <a:t>הקודש</a:t>
            </a:r>
            <a:r>
              <a:rPr lang="es-CO" sz="3200" dirty="0" smtClean="0"/>
              <a:t> - la lengua sagrada".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CO" sz="3000" dirty="0" smtClean="0"/>
              <a:t>Esto confirma además que Rashí ve el hebreo y Lashón Hakodesh como dos idiomas separados.</a:t>
            </a:r>
          </a:p>
          <a:p>
            <a:r>
              <a:rPr lang="es-ES" sz="3000" dirty="0" smtClean="0"/>
              <a:t>Esto nos deja ahora con la interesante cuestión de la relación entre estos dos lenguajes. </a:t>
            </a:r>
          </a:p>
          <a:p>
            <a:r>
              <a:rPr lang="es-ES" sz="3000" dirty="0" smtClean="0"/>
              <a:t>¿Son simplemente dos idiomas completamente diferentes? Si es así, entonces el idioma que llamamos hebreo, que está claramente asociado con el lashón Hakodesh de la Torá, no tiene conexión con el lashón ivri al que se refiere </a:t>
            </a:r>
            <a:r>
              <a:rPr lang="es-ES" sz="3000" dirty="0" err="1" smtClean="0"/>
              <a:t>Rashi</a:t>
            </a:r>
            <a:r>
              <a:rPr lang="es-ES" sz="3000" dirty="0" smtClean="0"/>
              <a:t>. </a:t>
            </a:r>
          </a:p>
          <a:p>
            <a:endParaRPr lang="es-CO" sz="32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¿Quién puede hablar Lashón Hakodesh?</a:t>
            </a:r>
          </a:p>
          <a:p>
            <a:r>
              <a:rPr lang="es-ES" sz="3200" dirty="0" smtClean="0"/>
              <a:t>Sin embargo, lo que hace que la situación sea más desconcertante es que la Guemará afirma que Faraón no solo no entendió a Yosef cuando le habló en Lashón Hakodesh, sino que no pudo aprenderlo de Yosef, por lo tanto, recurrió a jurar a Yosef en secreto.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Habiendo dominado los setenta idiomas principales del mundo, ¿por qué Faraón no podría aprender lashón Hakodesh? ¡Seguramente, valdría la pena el esfuerzo que permanecer en deuda con Yosef! A esto, el Jasam Sofer responde que para hablar lashón Hakodesh, la persona misma necesita poseer kedushá. Como tal, el faraón, que carecía de kedushá, no podía aprender a hablarlo.</a:t>
            </a:r>
            <a:endParaRPr lang="es-CO" sz="32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Esta respuesta en sí es igualmente desconcertante. Si lashón </a:t>
            </a:r>
            <a:r>
              <a:rPr lang="es-ES" sz="3200" dirty="0" err="1" smtClean="0"/>
              <a:t>hakodesh</a:t>
            </a:r>
            <a:r>
              <a:rPr lang="es-ES" sz="3200" dirty="0" smtClean="0"/>
              <a:t> es simplemente otro idioma, esencialmente sinónimo de lo que llamamos hebreo, ¿por qué no se puede hablar sin kedushá? ¿Nadie ha aprendido nunca a hablar hebreo sin antes alcanzar un estado de santidad? Aparentemente, lashón </a:t>
            </a:r>
            <a:r>
              <a:rPr lang="es-ES" sz="3200" dirty="0" err="1" smtClean="0"/>
              <a:t>hakodesh</a:t>
            </a:r>
            <a:r>
              <a:rPr lang="es-ES" sz="3200" dirty="0" smtClean="0"/>
              <a:t> es más que un conjunto de palabras y reglas gramaticales que las acompañan.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Es la habilidad de usar palabras de una manera que compacta capas de significado en un mínimo de expresión, hasta cierto punto, como lo hace la Torá. </a:t>
            </a:r>
          </a:p>
          <a:p>
            <a:r>
              <a:rPr lang="es-ES" sz="3200" dirty="0" smtClean="0"/>
              <a:t>Eso es algo que uno no puede hacer sin kedushá; algo que Faraón sabía lo suficiente como para darse cuenta.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Hablando Lashón Hakodesh</a:t>
            </a:r>
          </a:p>
          <a:p>
            <a:r>
              <a:rPr lang="es-ES" sz="3200" dirty="0" smtClean="0"/>
              <a:t>De acuerdo con esto, las palabras mismas que usa lashón Hakodesh de esta manera especial bien pueden ser palabras de lashón ivri, y usarlas en una forma más mundana puede ser simplemente lo que llamamos hablar hebreo. </a:t>
            </a:r>
            <a:br>
              <a:rPr lang="es-ES" sz="3200" dirty="0" smtClean="0"/>
            </a:br>
            <a:endParaRPr lang="es-CO" sz="32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n-US" sz="3000" b="1" dirty="0" smtClean="0">
                <a:solidFill>
                  <a:srgbClr val="FF0000"/>
                </a:solidFill>
              </a:rPr>
              <a:t>La </a:t>
            </a:r>
            <a:r>
              <a:rPr lang="en-US" sz="3000" b="1" dirty="0" err="1" smtClean="0">
                <a:solidFill>
                  <a:srgbClr val="FF0000"/>
                </a:solidFill>
              </a:rPr>
              <a:t>Historia</a:t>
            </a:r>
            <a:r>
              <a:rPr lang="en-US" sz="3000" b="1" dirty="0" smtClean="0">
                <a:solidFill>
                  <a:srgbClr val="FF0000"/>
                </a:solidFill>
              </a:rPr>
              <a:t> de Seraj </a:t>
            </a:r>
            <a:r>
              <a:rPr lang="en-US" sz="3000" b="1" dirty="0" err="1" smtClean="0">
                <a:solidFill>
                  <a:srgbClr val="FF0000"/>
                </a:solidFill>
              </a:rPr>
              <a:t>nejda</a:t>
            </a:r>
            <a:r>
              <a:rPr lang="en-US" sz="3000" b="1" dirty="0" smtClean="0">
                <a:solidFill>
                  <a:srgbClr val="FF0000"/>
                </a:solidFill>
              </a:rPr>
              <a:t> </a:t>
            </a:r>
            <a:r>
              <a:rPr lang="en-US" sz="3000" b="1" dirty="0" err="1" smtClean="0">
                <a:solidFill>
                  <a:srgbClr val="FF0000"/>
                </a:solidFill>
              </a:rPr>
              <a:t>Yacob</a:t>
            </a:r>
            <a:endParaRPr lang="en-US" sz="3000" b="1" dirty="0" smtClean="0">
              <a:solidFill>
                <a:srgbClr val="FF0000"/>
              </a:solidFill>
            </a:endParaRPr>
          </a:p>
          <a:p>
            <a:r>
              <a:rPr lang="en-US" sz="1800" dirty="0" smtClean="0">
                <a:latin typeface="Bookman Old Style" pitchFamily="18" charset="0"/>
              </a:rPr>
              <a:t>De </a:t>
            </a:r>
            <a:r>
              <a:rPr lang="en-US" sz="1800" dirty="0" err="1" smtClean="0">
                <a:latin typeface="Bookman Old Style" pitchFamily="18" charset="0"/>
              </a:rPr>
              <a:t>las</a:t>
            </a:r>
            <a:r>
              <a:rPr lang="en-US" sz="1800" dirty="0" smtClean="0">
                <a:latin typeface="Bookman Old Style" pitchFamily="18" charset="0"/>
              </a:rPr>
              <a:t> </a:t>
            </a:r>
            <a:r>
              <a:rPr lang="en-US" sz="1800" dirty="0" err="1" smtClean="0">
                <a:latin typeface="Bookman Old Style" pitchFamily="18" charset="0"/>
              </a:rPr>
              <a:t>enseñanzas</a:t>
            </a:r>
            <a:r>
              <a:rPr lang="en-US" sz="1800" dirty="0" smtClean="0">
                <a:latin typeface="Bookman Old Style" pitchFamily="18" charset="0"/>
              </a:rPr>
              <a:t> de Rabbi </a:t>
            </a:r>
            <a:r>
              <a:rPr lang="en-US" sz="1800" dirty="0" err="1" smtClean="0">
                <a:latin typeface="Bookman Old Style" pitchFamily="18" charset="0"/>
              </a:rPr>
              <a:t>Menachem</a:t>
            </a:r>
            <a:r>
              <a:rPr lang="en-US" sz="1800" dirty="0" smtClean="0">
                <a:latin typeface="Bookman Old Style" pitchFamily="18" charset="0"/>
              </a:rPr>
              <a:t> Posner </a:t>
            </a:r>
          </a:p>
          <a:p>
            <a:r>
              <a:rPr lang="es-ES" sz="3200" dirty="0" err="1" smtClean="0">
                <a:latin typeface="Bookman Old Style" pitchFamily="18" charset="0"/>
              </a:rPr>
              <a:t>Seraj</a:t>
            </a:r>
            <a:r>
              <a:rPr lang="es-ES" sz="3200" dirty="0" smtClean="0">
                <a:latin typeface="Bookman Old Style" pitchFamily="18" charset="0"/>
              </a:rPr>
              <a:t> se la menciona solo dos veces por su nombre en las Escrituras</a:t>
            </a:r>
          </a:p>
          <a:p>
            <a:r>
              <a:rPr lang="es-ES" sz="3200" dirty="0" smtClean="0">
                <a:latin typeface="Bookman Old Style" pitchFamily="18" charset="0"/>
              </a:rPr>
              <a:t>Por ejemplo, si bien nos dicen los nombres de 12 de los hijos de Jacob, solo conocemos el nombre de una hija, Dina.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800" b="1" dirty="0" smtClean="0"/>
              <a:t>La </a:t>
            </a:r>
            <a:r>
              <a:rPr lang="en-US" sz="1800" b="1" dirty="0" err="1" smtClean="0"/>
              <a:t>Historia</a:t>
            </a:r>
            <a:r>
              <a:rPr lang="en-US" sz="1800" b="1" dirty="0" smtClean="0"/>
              <a:t> de Seraj </a:t>
            </a:r>
            <a:r>
              <a:rPr lang="en-US" sz="1800" b="1" dirty="0" err="1" smtClean="0"/>
              <a:t>nejda</a:t>
            </a:r>
            <a:r>
              <a:rPr lang="en-US" sz="1800" b="1" dirty="0" smtClean="0"/>
              <a:t> </a:t>
            </a:r>
            <a:r>
              <a:rPr lang="en-US" sz="1800" b="1" dirty="0" err="1" smtClean="0"/>
              <a:t>Yacob</a:t>
            </a:r>
            <a:endParaRPr lang="en-US" sz="1800" b="1" dirty="0" smtClean="0"/>
          </a:p>
          <a:p>
            <a:r>
              <a:rPr lang="es-ES" sz="3200" dirty="0" smtClean="0">
                <a:latin typeface="Bookman Old Style" pitchFamily="18" charset="0"/>
              </a:rPr>
              <a:t>Pasando a la siguiente generación, en el recuento de las 70 almas que descendieron a Egipto con Jacob, solo se menciona una nieta: </a:t>
            </a:r>
          </a:p>
          <a:p>
            <a:r>
              <a:rPr lang="es-ES" sz="3200" dirty="0" smtClean="0">
                <a:latin typeface="Bookman Old Style" pitchFamily="18" charset="0"/>
              </a:rPr>
              <a:t>“Y los hijos de </a:t>
            </a:r>
            <a:r>
              <a:rPr lang="es-ES" sz="3200" dirty="0" err="1" smtClean="0">
                <a:latin typeface="Bookman Old Style" pitchFamily="18" charset="0"/>
              </a:rPr>
              <a:t>Aser</a:t>
            </a:r>
            <a:r>
              <a:rPr lang="es-ES" sz="3200" dirty="0" smtClean="0">
                <a:latin typeface="Bookman Old Style" pitchFamily="18" charset="0"/>
              </a:rPr>
              <a:t> ... y </a:t>
            </a:r>
            <a:r>
              <a:rPr lang="es-ES" sz="3200" dirty="0" err="1" smtClean="0">
                <a:latin typeface="Bookman Old Style" pitchFamily="18" charset="0"/>
              </a:rPr>
              <a:t>Serach</a:t>
            </a:r>
            <a:r>
              <a:rPr lang="es-ES" sz="3200" dirty="0" smtClean="0">
                <a:latin typeface="Bookman Old Style" pitchFamily="18" charset="0"/>
              </a:rPr>
              <a:t>, su hermana” </a:t>
            </a:r>
            <a:r>
              <a:rPr lang="es-ES" sz="2000" b="1" dirty="0" err="1" smtClean="0">
                <a:latin typeface="Bookman Old Style" pitchFamily="18" charset="0"/>
              </a:rPr>
              <a:t>Gen.</a:t>
            </a:r>
            <a:r>
              <a:rPr lang="es-ES" sz="2000" b="1" dirty="0" smtClean="0">
                <a:latin typeface="Bookman Old Style" pitchFamily="18" charset="0"/>
              </a:rPr>
              <a:t> 46:17</a:t>
            </a:r>
            <a:endParaRPr lang="es-MX" sz="3200" b="1"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Al contar la población de las familias preparadas para ingresar a Tierra Santa 250 años después, encontramos en medio del censo densamente masculino: “Y la hija de </a:t>
            </a:r>
            <a:r>
              <a:rPr lang="es-ES" sz="3200" dirty="0" err="1" smtClean="0">
                <a:latin typeface="Bookman Old Style" pitchFamily="18" charset="0"/>
              </a:rPr>
              <a:t>Aser</a:t>
            </a:r>
            <a:r>
              <a:rPr lang="es-ES" sz="3200" dirty="0" smtClean="0">
                <a:latin typeface="Bookman Old Style" pitchFamily="18" charset="0"/>
              </a:rPr>
              <a:t>: </a:t>
            </a:r>
            <a:r>
              <a:rPr lang="es-ES" sz="3200" dirty="0" err="1" smtClean="0">
                <a:latin typeface="Bookman Old Style" pitchFamily="18" charset="0"/>
              </a:rPr>
              <a:t>Seraj</a:t>
            </a:r>
            <a:r>
              <a:rPr lang="es-ES" sz="3200" dirty="0" smtClean="0">
                <a:latin typeface="Bookman Old Style" pitchFamily="18" charset="0"/>
              </a:rPr>
              <a:t>” </a:t>
            </a:r>
            <a:r>
              <a:rPr lang="es-ES" sz="2000" b="1" dirty="0" err="1" smtClean="0">
                <a:latin typeface="Bookman Old Style" pitchFamily="18" charset="0"/>
              </a:rPr>
              <a:t>Num.</a:t>
            </a:r>
            <a:r>
              <a:rPr lang="es-ES" sz="2000" b="1" dirty="0" smtClean="0">
                <a:latin typeface="Bookman Old Style" pitchFamily="18" charset="0"/>
              </a:rPr>
              <a:t> 26:46 </a:t>
            </a:r>
            <a:endParaRPr lang="es-ES" sz="3200" b="1" dirty="0" smtClean="0">
              <a:latin typeface="Bookman Old Style" pitchFamily="18" charset="0"/>
            </a:endParaRPr>
          </a:p>
          <a:p>
            <a:r>
              <a:rPr lang="es-ES" sz="3200" dirty="0" smtClean="0">
                <a:latin typeface="Bookman Old Style" pitchFamily="18" charset="0"/>
              </a:rPr>
              <a:t>Ella no fue adoptada</a:t>
            </a:r>
          </a:p>
          <a:p>
            <a:r>
              <a:rPr lang="es-ES" sz="3200" dirty="0" smtClean="0">
                <a:latin typeface="Bookman Old Style" pitchFamily="18" charset="0"/>
              </a:rPr>
              <a:t>Existe una tradición de que </a:t>
            </a:r>
            <a:r>
              <a:rPr lang="es-ES" sz="3200" dirty="0" err="1" smtClean="0">
                <a:latin typeface="Bookman Old Style" pitchFamily="18" charset="0"/>
              </a:rPr>
              <a:t>Serach</a:t>
            </a:r>
            <a:r>
              <a:rPr lang="es-ES" sz="3200" dirty="0" smtClean="0">
                <a:latin typeface="Bookman Old Style" pitchFamily="18" charset="0"/>
              </a:rPr>
              <a:t> no era la hija biológica de Asher.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000" dirty="0" smtClean="0">
                <a:latin typeface="Bookman Old Style" pitchFamily="18" charset="0"/>
              </a:rPr>
              <a:t>Más bien, llegó a la familia de Jacob cuando era niña cuando su madre se casó con </a:t>
            </a:r>
            <a:r>
              <a:rPr lang="es-ES" sz="3000" dirty="0" err="1" smtClean="0">
                <a:latin typeface="Bookman Old Style" pitchFamily="18" charset="0"/>
              </a:rPr>
              <a:t>Aser</a:t>
            </a:r>
            <a:r>
              <a:rPr lang="es-ES" sz="3000" dirty="0" smtClean="0">
                <a:latin typeface="Bookman Old Style" pitchFamily="18" charset="0"/>
              </a:rPr>
              <a:t>. </a:t>
            </a:r>
          </a:p>
          <a:p>
            <a:r>
              <a:rPr lang="es-ES" sz="3000" dirty="0" smtClean="0">
                <a:latin typeface="Bookman Old Style" pitchFamily="18" charset="0"/>
              </a:rPr>
              <a:t>Esto explica por qué Génesis la identifica como la hermana de los hijos de </a:t>
            </a:r>
            <a:r>
              <a:rPr lang="es-ES" sz="3000" dirty="0" err="1" smtClean="0">
                <a:latin typeface="Bookman Old Style" pitchFamily="18" charset="0"/>
              </a:rPr>
              <a:t>Aser</a:t>
            </a:r>
            <a:r>
              <a:rPr lang="es-ES" sz="3000" dirty="0" smtClean="0">
                <a:latin typeface="Bookman Old Style" pitchFamily="18" charset="0"/>
              </a:rPr>
              <a:t>, y no simplemente como su hija. Esto también explicaría lo que está haciendo en las listas genealógicas en primer lugar.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Como su padre biológico no dejó herederos varones, ella heredó sus posesiones, lo que le dio poder e influencia que pocas mujeres tenían en esos días. </a:t>
            </a:r>
            <a:r>
              <a:rPr lang="es-ES" sz="2000" b="1" dirty="0" err="1" smtClean="0">
                <a:latin typeface="Bookman Old Style" pitchFamily="18" charset="0"/>
              </a:rPr>
              <a:t>Ramban</a:t>
            </a:r>
            <a:r>
              <a:rPr lang="es-ES" sz="2000" b="1" dirty="0" smtClean="0">
                <a:latin typeface="Bookman Old Style" pitchFamily="18" charset="0"/>
              </a:rPr>
              <a:t> sobre </a:t>
            </a:r>
            <a:r>
              <a:rPr lang="es-ES" sz="2000" b="1" dirty="0" err="1" smtClean="0">
                <a:latin typeface="Bookman Old Style" pitchFamily="18" charset="0"/>
              </a:rPr>
              <a:t>Num.</a:t>
            </a:r>
            <a:r>
              <a:rPr lang="es-ES" sz="2000" b="1" dirty="0" smtClean="0">
                <a:latin typeface="Bookman Old Style" pitchFamily="18" charset="0"/>
              </a:rPr>
              <a:t> 26:46</a:t>
            </a:r>
            <a:endParaRPr lang="es-ES" sz="3200" b="1" dirty="0" smtClean="0">
              <a:latin typeface="Bookman Old Style" pitchFamily="18" charset="0"/>
            </a:endParaRPr>
          </a:p>
          <a:p>
            <a:r>
              <a:rPr lang="es-ES" sz="3200" dirty="0" smtClean="0">
                <a:latin typeface="Bookman Old Style" pitchFamily="18" charset="0"/>
              </a:rPr>
              <a:t>Cabe señalar que este enfoque es cuestionado, ya que no concuerda con la lectura directa del versículo.</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Allí ella se cuenta entre los que “brotaron de los lomos de Jacob” </a:t>
            </a:r>
            <a:r>
              <a:rPr lang="en-US" sz="2000" b="1" dirty="0" err="1" smtClean="0">
                <a:latin typeface="Bookman Old Style" pitchFamily="18" charset="0"/>
              </a:rPr>
              <a:t>Haketav</a:t>
            </a:r>
            <a:r>
              <a:rPr lang="en-US" sz="2000" b="1" dirty="0" smtClean="0">
                <a:latin typeface="Bookman Old Style" pitchFamily="18" charset="0"/>
              </a:rPr>
              <a:t> </a:t>
            </a:r>
            <a:r>
              <a:rPr lang="en-US" sz="2000" b="1" dirty="0" err="1" smtClean="0">
                <a:latin typeface="Bookman Old Style" pitchFamily="18" charset="0"/>
              </a:rPr>
              <a:t>Vehakabalah</a:t>
            </a:r>
            <a:r>
              <a:rPr lang="en-US" sz="2000" b="1" dirty="0" smtClean="0">
                <a:latin typeface="Bookman Old Style" pitchFamily="18" charset="0"/>
              </a:rPr>
              <a:t>, </a:t>
            </a:r>
            <a:r>
              <a:rPr lang="en-US" sz="2000" b="1" u="sng" dirty="0" smtClean="0">
                <a:latin typeface="Bookman Old Style" pitchFamily="18" charset="0"/>
                <a:hlinkClick r:id="rId4"/>
              </a:rPr>
              <a:t>Genesis 46:17</a:t>
            </a:r>
            <a:r>
              <a:rPr lang="en-US" sz="2000" b="1" dirty="0" smtClean="0">
                <a:latin typeface="Bookman Old Style" pitchFamily="18" charset="0"/>
              </a:rPr>
              <a:t>.</a:t>
            </a:r>
            <a:r>
              <a:rPr lang="es-ES" sz="2000" b="1" dirty="0" smtClean="0">
                <a:latin typeface="Bookman Old Style" pitchFamily="18" charset="0"/>
              </a:rPr>
              <a:t>. </a:t>
            </a:r>
            <a:endParaRPr lang="es-ES" sz="3200" b="1" dirty="0" smtClean="0">
              <a:latin typeface="Bookman Old Style" pitchFamily="18" charset="0"/>
            </a:endParaRPr>
          </a:p>
          <a:p>
            <a:r>
              <a:rPr lang="es-ES" sz="3200" dirty="0" smtClean="0">
                <a:latin typeface="Bookman Old Style" pitchFamily="18" charset="0"/>
              </a:rPr>
              <a:t>Es más conocida por decirle a Jacob que José todavía estaba vivo.</a:t>
            </a:r>
          </a:p>
          <a:p>
            <a:r>
              <a:rPr lang="es-ES" sz="3200" dirty="0" smtClean="0">
                <a:latin typeface="Bookman Old Style" pitchFamily="18" charset="0"/>
              </a:rPr>
              <a:t>Jacob había creído durante mucho tiempo que su amado hijo, José, estaba muerto.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Cuando los hermanos de José lo encontraron sano y salvo en Egipto, temieron que darle la noticia a su padre fuera un shock y pusiera en peligro su salud.</a:t>
            </a:r>
          </a:p>
          <a:p>
            <a:r>
              <a:rPr lang="es-ES" sz="3200" dirty="0" smtClean="0">
                <a:latin typeface="Bookman Old Style" pitchFamily="18" charset="0"/>
              </a:rPr>
              <a:t>¿Que hicieron? Le pidieron a </a:t>
            </a:r>
            <a:r>
              <a:rPr lang="es-ES" sz="3200" dirty="0" err="1" smtClean="0">
                <a:latin typeface="Bookman Old Style" pitchFamily="18" charset="0"/>
              </a:rPr>
              <a:t>Seraj</a:t>
            </a:r>
            <a:r>
              <a:rPr lang="es-ES" sz="3200" dirty="0" smtClean="0">
                <a:latin typeface="Bookman Old Style" pitchFamily="18" charset="0"/>
              </a:rPr>
              <a:t> que le diera la noticia con amabilidad. </a:t>
            </a:r>
            <a:r>
              <a:rPr lang="en-US" sz="2000" b="1" dirty="0" err="1" smtClean="0">
                <a:latin typeface="Bookman Old Style" pitchFamily="18" charset="0"/>
              </a:rPr>
              <a:t>Targum</a:t>
            </a:r>
            <a:r>
              <a:rPr lang="en-US" sz="2000" b="1" dirty="0" smtClean="0">
                <a:latin typeface="Bookman Old Style" pitchFamily="18" charset="0"/>
              </a:rPr>
              <a:t> </a:t>
            </a:r>
            <a:r>
              <a:rPr lang="en-US" sz="2000" b="1" dirty="0" err="1" smtClean="0">
                <a:latin typeface="Bookman Old Style" pitchFamily="18" charset="0"/>
              </a:rPr>
              <a:t>sobre</a:t>
            </a:r>
            <a:r>
              <a:rPr lang="en-US" sz="2000" b="1" dirty="0" smtClean="0">
                <a:latin typeface="Bookman Old Style" pitchFamily="18" charset="0"/>
              </a:rPr>
              <a:t> </a:t>
            </a:r>
            <a:r>
              <a:rPr lang="en-US" sz="2000" b="1" u="sng" dirty="0" smtClean="0">
                <a:latin typeface="Bookman Old Style" pitchFamily="18" charset="0"/>
                <a:hlinkClick r:id="rId4"/>
              </a:rPr>
              <a:t>Genesis 46:17</a:t>
            </a:r>
            <a:r>
              <a:rPr lang="en-US" sz="2000" b="1" dirty="0" smtClean="0">
                <a:latin typeface="Bookman Old Style" pitchFamily="18" charset="0"/>
              </a:rPr>
              <a:t>.</a:t>
            </a:r>
            <a:endParaRPr lang="es-ES" sz="3200" b="1"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¿Cómo lo hizo?</a:t>
            </a:r>
          </a:p>
          <a:p>
            <a:r>
              <a:rPr lang="es-ES" sz="3200" dirty="0" smtClean="0">
                <a:latin typeface="Bookman Old Style" pitchFamily="18" charset="0"/>
              </a:rPr>
              <a:t>Según una tradición, esperó hasta que él comenzó a orar y luego comenzó a decir la siguiente rima:</a:t>
            </a:r>
          </a:p>
          <a:p>
            <a:r>
              <a:rPr lang="es-ES" sz="2800" dirty="0" smtClean="0">
                <a:latin typeface="Bookman Old Style" pitchFamily="18" charset="0"/>
              </a:rPr>
              <a:t>¿Está José vivo en Egipto (</a:t>
            </a:r>
            <a:r>
              <a:rPr lang="he-IL" sz="2400" dirty="0" smtClean="0">
                <a:latin typeface="Bookman Old Style" pitchFamily="18" charset="0"/>
              </a:rPr>
              <a:t>האם יוסף חי </a:t>
            </a:r>
            <a:r>
              <a:rPr lang="he-IL" sz="2800" dirty="0" smtClean="0">
                <a:latin typeface="Bookman Old Style" pitchFamily="18" charset="0"/>
              </a:rPr>
              <a:t>במצרים</a:t>
            </a:r>
            <a:r>
              <a:rPr lang="es-ES" sz="2800" dirty="0" smtClean="0">
                <a:latin typeface="Bookman Old Style" pitchFamily="18" charset="0"/>
              </a:rPr>
              <a:t>)?</a:t>
            </a:r>
          </a:p>
          <a:p>
            <a:r>
              <a:rPr lang="es-ES" sz="2800" dirty="0" smtClean="0">
                <a:latin typeface="Bookman Old Style" pitchFamily="18" charset="0"/>
              </a:rPr>
              <a:t>Con niños de rodillas (</a:t>
            </a:r>
            <a:r>
              <a:rPr lang="he-IL" sz="2800" dirty="0" smtClean="0">
                <a:latin typeface="Bookman Old Style" pitchFamily="18" charset="0"/>
              </a:rPr>
              <a:t>עם ילדים על הברכיים</a:t>
            </a:r>
            <a:r>
              <a:rPr lang="es-ES" sz="2800" dirty="0" smtClean="0">
                <a:latin typeface="Bookman Old Style" pitchFamily="18" charset="0"/>
              </a:rPr>
              <a:t>)</a:t>
            </a:r>
          </a:p>
          <a:p>
            <a:r>
              <a:rPr lang="es-ES" sz="2800" dirty="0" smtClean="0">
                <a:latin typeface="Bookman Old Style" pitchFamily="18" charset="0"/>
              </a:rPr>
              <a:t>¿Menasés y Efraín (</a:t>
            </a:r>
            <a:r>
              <a:rPr lang="he-IL" sz="2800" dirty="0" smtClean="0">
                <a:latin typeface="Bookman Old Style" pitchFamily="18" charset="0"/>
              </a:rPr>
              <a:t>מנשה ואפרים</a:t>
            </a:r>
            <a:r>
              <a:rPr lang="en-US" sz="2800" dirty="0" smtClean="0">
                <a:latin typeface="Bookman Old Style" pitchFamily="18" charset="0"/>
              </a:rPr>
              <a:t> )</a:t>
            </a:r>
            <a:r>
              <a:rPr lang="es-ES" sz="2800" dirty="0" smtClean="0">
                <a:latin typeface="Bookman Old Style" pitchFamily="18" charset="0"/>
              </a:rPr>
              <a:t>?</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Mientras oraba, todavía no podía creer que fuera verdad. </a:t>
            </a:r>
          </a:p>
          <a:p>
            <a:r>
              <a:rPr lang="es-ES" sz="3200" dirty="0" smtClean="0">
                <a:latin typeface="Bookman Old Style" pitchFamily="18" charset="0"/>
              </a:rPr>
              <a:t>Sin embargo, una vez que terminó y vio los carros que José había enviado, finalmente se convenció de que su hijo estaba vivo. </a:t>
            </a:r>
            <a:r>
              <a:rPr lang="en-US" sz="2000" b="1" dirty="0" smtClean="0">
                <a:latin typeface="Bookman Old Style" pitchFamily="18" charset="0"/>
              </a:rPr>
              <a:t>Midrash </a:t>
            </a:r>
            <a:r>
              <a:rPr lang="en-US" sz="2000" b="1" dirty="0" err="1" smtClean="0">
                <a:latin typeface="Bookman Old Style" pitchFamily="18" charset="0"/>
              </a:rPr>
              <a:t>Hagadol</a:t>
            </a:r>
            <a:r>
              <a:rPr lang="en-US" sz="2000" b="1" dirty="0" smtClean="0">
                <a:latin typeface="Bookman Old Style" pitchFamily="18" charset="0"/>
              </a:rPr>
              <a:t> 48:26.</a:t>
            </a:r>
            <a:endParaRPr lang="en-US" sz="3200" b="1" dirty="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Según el relato más popular de este incidente, se nos dice que ella compartió la noticia mientras tocaba un arpa</a:t>
            </a:r>
            <a:r>
              <a:rPr lang="es-ES" sz="2000" b="1" dirty="0" smtClean="0">
                <a:latin typeface="Bookman Old Style" pitchFamily="18" charset="0"/>
              </a:rPr>
              <a:t>.</a:t>
            </a:r>
            <a:r>
              <a:rPr lang="en-US" sz="2000" b="1" dirty="0" smtClean="0">
                <a:latin typeface="Bookman Old Style" pitchFamily="18" charset="0"/>
              </a:rPr>
              <a:t> </a:t>
            </a:r>
            <a:r>
              <a:rPr lang="en-US" sz="2000" b="1" dirty="0" err="1" smtClean="0">
                <a:latin typeface="Bookman Old Style" pitchFamily="18" charset="0"/>
              </a:rPr>
              <a:t>Sefer</a:t>
            </a:r>
            <a:r>
              <a:rPr lang="en-US" sz="2000" b="1" dirty="0" smtClean="0">
                <a:latin typeface="Bookman Old Style" pitchFamily="18" charset="0"/>
              </a:rPr>
              <a:t> Hayashar, Vayigash, </a:t>
            </a:r>
            <a:r>
              <a:rPr lang="en-US" sz="2000" b="1" dirty="0" err="1" smtClean="0">
                <a:latin typeface="Bookman Old Style" pitchFamily="18" charset="0"/>
              </a:rPr>
              <a:t>s.v</a:t>
            </a:r>
            <a:r>
              <a:rPr lang="en-US" sz="2000" b="1" dirty="0" smtClean="0">
                <a:latin typeface="Bookman Old Style" pitchFamily="18" charset="0"/>
              </a:rPr>
              <a:t>. </a:t>
            </a:r>
            <a:r>
              <a:rPr lang="en-US" sz="2000" b="1" dirty="0" err="1" smtClean="0">
                <a:latin typeface="Bookman Old Style" pitchFamily="18" charset="0"/>
              </a:rPr>
              <a:t>Vehakol</a:t>
            </a:r>
            <a:r>
              <a:rPr lang="en-US" sz="2000" b="1" dirty="0" smtClean="0">
                <a:latin typeface="Bookman Old Style" pitchFamily="18" charset="0"/>
              </a:rPr>
              <a:t>.</a:t>
            </a:r>
            <a:endParaRPr lang="es-ES" sz="3200" b="1" dirty="0" smtClean="0">
              <a:latin typeface="Bookman Old Style" pitchFamily="18" charset="0"/>
            </a:endParaRPr>
          </a:p>
          <a:p>
            <a:r>
              <a:rPr lang="es-ES" sz="3200" dirty="0" smtClean="0">
                <a:latin typeface="Bookman Old Style" pitchFamily="18" charset="0"/>
              </a:rPr>
              <a:t>“Y cuando José terminó de darles sus órdenes, se volvió y volvió a Egipto, y los hijos de Jacob fueron a la tierra de Canaán, con gozo y felicidad a su padre.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cuando llegaron a los límites del país, se dijeron unos a otros: </a:t>
            </a:r>
          </a:p>
          <a:p>
            <a:r>
              <a:rPr lang="es-ES" sz="3200" dirty="0" smtClean="0">
                <a:latin typeface="Bookman Old Style" pitchFamily="18" charset="0"/>
              </a:rPr>
              <a:t>¿Qué haremos para llevar este asunto ante nuestro padre? Porque si se lo contamos de repente y se lo contamos todo, se asombrará mucho de nuestras palabras y se negará a escucharnos.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cuando continuaron hasta llegar a sus casas, se encontraron con </a:t>
            </a:r>
            <a:r>
              <a:rPr lang="es-ES" sz="3200" dirty="0" err="1" smtClean="0">
                <a:latin typeface="Bookman Old Style" pitchFamily="18" charset="0"/>
              </a:rPr>
              <a:t>Seraj</a:t>
            </a:r>
            <a:r>
              <a:rPr lang="es-ES" sz="3200" dirty="0" smtClean="0">
                <a:latin typeface="Bookman Old Style" pitchFamily="18" charset="0"/>
              </a:rPr>
              <a:t> que venía hacia ellos, y la doncella era sumamente hermosa y sabia, y una hábil tocadora del arpa; y la llamaron y ella se acercó a ellos y los besó.</a:t>
            </a:r>
          </a:p>
          <a:p>
            <a:r>
              <a:rPr lang="es-ES" sz="3200" dirty="0" smtClean="0">
                <a:latin typeface="Bookman Old Style" pitchFamily="18" charset="0"/>
              </a:rPr>
              <a:t>Y la tomaron y le dieron un arpa, diciéndole: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Vete, te rogamos, ante nuestro padre y siéntate delante de él, toca este arpa y háblale conforme a estas palabras. </a:t>
            </a:r>
          </a:p>
          <a:p>
            <a:r>
              <a:rPr lang="es-ES" sz="3200" dirty="0" smtClean="0">
                <a:latin typeface="Bookman Old Style" pitchFamily="18" charset="0"/>
              </a:rPr>
              <a:t>Y le instruyeron acerca de lo que tenía que decir, y ella se apresuró a ir a Jacob y se sentó delante de él.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cantaba y tocaba bellamente el arpa, y cantaba con la dulzura de su voz: </a:t>
            </a:r>
          </a:p>
          <a:p>
            <a:r>
              <a:rPr lang="es-ES" sz="3200" dirty="0" smtClean="0">
                <a:latin typeface="Bookman Old Style" pitchFamily="18" charset="0"/>
              </a:rPr>
              <a:t>José mi tío está vivo y reina sobre toda la tierra de Egipto; Él no está muerto. </a:t>
            </a:r>
          </a:p>
          <a:p>
            <a:r>
              <a:rPr lang="es-ES" sz="3200" dirty="0" smtClean="0">
                <a:latin typeface="Bookman Old Style" pitchFamily="18" charset="0"/>
              </a:rPr>
              <a:t>Y a menudo repetía estas palabras.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Jacob escuchó sus palabras y le agradó mucho, y cuando la escuchó cantar dos y tres veces, el corazón de Jacob se llenó de gozo, a través de la dulzura de su voz, y el espíritu de Dios se apoderó de él, y sabía que todas sus palabras eran ciertas.</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Jacob bendijo a Seraj por cantar estas palabras delante de él, y dijo: Hija mía, que la muerte nunca prevalezca contra ti para siempre, porque has injuriado mi espíritu, solo repite esta canción una vez más ante mí, porque me has causado alegría con tus palabras.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ella cantó una vez más las mismas palabras y Jacob escuchó, y se complació y se regocijó, y el espíritu de Dios se apoderó de él. </a:t>
            </a:r>
          </a:p>
          <a:p>
            <a:r>
              <a:rPr lang="es-ES" sz="3200" dirty="0" smtClean="0">
                <a:latin typeface="Bookman Old Style" pitchFamily="18" charset="0"/>
              </a:rPr>
              <a:t>Y mientras él todavía estaba hablando con ella, sus hijos vinieron delante de él con caballos y carros y vestidos reales y sirvientes corriendo delante de ellos.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Jacob se levantó y fue a recibirlos, y vio a sus hijos vestidos con ropas reales y todas las cosas buenas que José les envió.</a:t>
            </a:r>
          </a:p>
          <a:p>
            <a:r>
              <a:rPr lang="es-ES" sz="3200" dirty="0" smtClean="0">
                <a:latin typeface="Bookman Old Style" pitchFamily="18" charset="0"/>
              </a:rPr>
              <a:t>Y le dijeron: Sé consciente de que nuestro hermano José vive y que gobierna sobre toda la tierra de Egipto, y que él nos ha dicho todo lo que te hemos dicho.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Jacob escuchó todas las palabras de sus hijos y su corazón se desmayó, porque no les creyó, hasta que vio todo lo que José les había dado y todo lo que José les había enviado con ellos, y todas las señales de las que había hablado a ellos.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desempacaron todas las cosas delante de él, y mostraron todo lo que José había enviado, y dieron a cada uno de ellos lo que José le había enviado. </a:t>
            </a:r>
          </a:p>
          <a:p>
            <a:r>
              <a:rPr lang="es-ES" sz="3200" dirty="0" smtClean="0">
                <a:latin typeface="Bookman Old Style" pitchFamily="18" charset="0"/>
              </a:rPr>
              <a:t>Y Jacob supo que habían dicho la verdad, y Jacob se regocijó mucho a causa de su hijo.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él dijo: Basta, José, mi hijo, aún vive. Iré a verlo antes de morir. </a:t>
            </a:r>
          </a:p>
          <a:p>
            <a:r>
              <a:rPr lang="es-ES" sz="3200" dirty="0" smtClean="0">
                <a:latin typeface="Bookman Old Style" pitchFamily="18" charset="0"/>
              </a:rPr>
              <a:t>Y sus hijos le contaron todo lo que les había sucedido, y Jacob dijo: Descenderé a Egipto para ver a mi hijo y a mis hijos.</a:t>
            </a:r>
          </a:p>
          <a:p>
            <a:r>
              <a:rPr lang="es-ES" sz="3200" dirty="0" smtClean="0">
                <a:latin typeface="Bookman Old Style" pitchFamily="18" charset="0"/>
              </a:rPr>
              <a:t>Y se levantó Jacob, se vistió con las ropas que José le había enviado.</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Se puso un turbante sobre la cabeza que José le había enviado después de haberse lavado y afeitado. </a:t>
            </a:r>
          </a:p>
          <a:p>
            <a:r>
              <a:rPr lang="es-ES" sz="3200" dirty="0" smtClean="0">
                <a:latin typeface="Bookman Old Style" pitchFamily="18" charset="0"/>
              </a:rPr>
              <a:t>Y todos los hombres de la casa de Jacob y sus mujeres se vistieron con las cosas que José les había enviado.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Y se regocijaron mucho a causa de José de que todavía estaba vivo y de que era el gobernante de Egipto. </a:t>
            </a:r>
          </a:p>
          <a:p>
            <a:r>
              <a:rPr lang="es-ES" sz="3200" dirty="0" smtClean="0">
                <a:latin typeface="Bookman Old Style" pitchFamily="18" charset="0"/>
              </a:rPr>
              <a:t>Y todos los habitantes de Canaán oyeron la noticia, y vinieron y se regocijaron con Jacob a causa de que José aún estaba vivo.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000" dirty="0" smtClean="0">
                <a:latin typeface="Bookman Old Style" pitchFamily="18" charset="0"/>
              </a:rPr>
              <a:t>Y Jacob les preparó una fiesta de tres días, y todos los reyes de Canaán y todos los grandes de la tierra comieron y bebieron y se regocijaron en la casa de Jacob.</a:t>
            </a:r>
          </a:p>
          <a:p>
            <a:r>
              <a:rPr lang="es-ES" sz="3000" dirty="0" smtClean="0">
                <a:latin typeface="Bookman Old Style" pitchFamily="18" charset="0"/>
              </a:rPr>
              <a:t>Varios relatos del Midrash nos dicen que Seraj fue uno de los pocos que vivieron durante todo el exilio egipcio.  </a:t>
            </a:r>
            <a:r>
              <a:rPr lang="es-ES" sz="2000" b="1" dirty="0" err="1" smtClean="0">
                <a:latin typeface="Bookman Old Style" pitchFamily="18" charset="0"/>
              </a:rPr>
              <a:t>Ramban</a:t>
            </a:r>
            <a:endParaRPr lang="es-ES" sz="2900" b="1"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100" dirty="0" smtClean="0">
                <a:latin typeface="Bookman Old Style" pitchFamily="18" charset="0"/>
              </a:rPr>
              <a:t>Por lo tanto, cuando Moisés vino y declaró que había sido elegido por Di-s para sacar al pueblo de Egipto, consultaron con Seraj para ver si sus palabras reflejaban el "secreto de la redención, ella había escuchado de su padre, Asher, quien las había escuchado de su padre, Jacob".</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Ella identificó la tumba sumergida de José</a:t>
            </a:r>
          </a:p>
          <a:p>
            <a:r>
              <a:rPr lang="es-ES" sz="3200" dirty="0" smtClean="0">
                <a:latin typeface="Bookman Old Style" pitchFamily="18" charset="0"/>
              </a:rPr>
              <a:t>Cuando llegó el momento de que Moisés se llevara los restos de José a la salida de Egipto, fue Seraj quien lo guió hasta el fondo del río Nilo. </a:t>
            </a:r>
            <a:r>
              <a:rPr lang="es-ES" sz="2000" b="1" dirty="0" smtClean="0">
                <a:latin typeface="Bookman Old Style" pitchFamily="18" charset="0"/>
              </a:rPr>
              <a:t>Talmud, Sotáh 13a; Mejiltá, introducción a Beshalaj.</a:t>
            </a:r>
            <a:endParaRPr lang="en-US" sz="3200" b="1" dirty="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Ella era la mujer sabia de Avel</a:t>
            </a:r>
          </a:p>
          <a:p>
            <a:r>
              <a:rPr lang="es-ES" sz="3200" dirty="0" smtClean="0">
                <a:latin typeface="Bookman Old Style" pitchFamily="18" charset="0"/>
              </a:rPr>
              <a:t>Leemos en el Libro de Samuel II, 20. acerca de un hombre llamado </a:t>
            </a:r>
            <a:r>
              <a:rPr lang="es-ES" sz="3200" dirty="0" err="1" smtClean="0">
                <a:latin typeface="Bookman Old Style" pitchFamily="18" charset="0"/>
              </a:rPr>
              <a:t>Sheva</a:t>
            </a:r>
            <a:r>
              <a:rPr lang="es-ES" sz="3200" dirty="0" smtClean="0">
                <a:latin typeface="Bookman Old Style" pitchFamily="18" charset="0"/>
              </a:rPr>
              <a:t> ben Bicri que trató de organizar un levantamiento contra el rey David y luego se refugió en la ciudad de Avel.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Al ver que toda la ciudad estaba en peligro, una mujer sabia abandonó valientemente las murallas de la ciudad y negoció un trato con Yoav, el general de David.</a:t>
            </a:r>
          </a:p>
          <a:p>
            <a:r>
              <a:rPr lang="es-ES" sz="3200" dirty="0" smtClean="0">
                <a:latin typeface="Bookman Old Style" pitchFamily="18" charset="0"/>
              </a:rPr>
              <a:t>¿Quién era esta mujer? Según fuentes antiguas, ella no era otra que Seraj, hija de </a:t>
            </a:r>
            <a:r>
              <a:rPr lang="es-ES" sz="3200" dirty="0" err="1" smtClean="0">
                <a:latin typeface="Bookman Old Style" pitchFamily="18" charset="0"/>
              </a:rPr>
              <a:t>Aser</a:t>
            </a:r>
            <a:r>
              <a:rPr lang="es-ES" sz="3200" dirty="0" smtClean="0">
                <a:latin typeface="Bookman Old Style" pitchFamily="18" charset="0"/>
              </a:rPr>
              <a:t>". </a:t>
            </a:r>
            <a:r>
              <a:rPr lang="es-ES" sz="1800" b="1" dirty="0" err="1" smtClean="0">
                <a:latin typeface="Bookman Old Style" pitchFamily="18" charset="0"/>
              </a:rPr>
              <a:t>Rashi</a:t>
            </a:r>
            <a:r>
              <a:rPr lang="es-ES" sz="1800" b="1" dirty="0" smtClean="0">
                <a:latin typeface="Bookman Old Style" pitchFamily="18" charset="0"/>
              </a:rPr>
              <a:t> a II Samuel 20:18, citando Génesis Rabá 94: 9.</a:t>
            </a:r>
            <a:endParaRPr lang="en-US" sz="3200" b="1" dirty="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Ella nunca “murió”</a:t>
            </a:r>
          </a:p>
          <a:p>
            <a:r>
              <a:rPr lang="es-ES" sz="3200" dirty="0" smtClean="0">
                <a:latin typeface="Bookman Old Style" pitchFamily="18" charset="0"/>
              </a:rPr>
              <a:t>De hecho, ella nunca murió en el sentido convencional de la palabra. </a:t>
            </a:r>
          </a:p>
          <a:p>
            <a:r>
              <a:rPr lang="es-ES" sz="3200" dirty="0" smtClean="0">
                <a:latin typeface="Bookman Old Style" pitchFamily="18" charset="0"/>
              </a:rPr>
              <a:t>Debido al servicio que le brindó a su abuelo, mereció entrar en el Jardín del Edén mientras aún estaba viva. </a:t>
            </a:r>
            <a:r>
              <a:rPr lang="es-ES" sz="2000" b="1" dirty="0" smtClean="0">
                <a:latin typeface="Bookman Old Style" pitchFamily="18" charset="0"/>
              </a:rPr>
              <a:t>Targum a Génesis 46:17. Según Séfer Hayashar, citado anteriormente, Jacob la bendijo diciéndole que nunca moriría.</a:t>
            </a:r>
            <a:endParaRPr lang="es-ES" sz="3200" b="1"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El Zohar describe cuatro cámaras, cada una de las cuales está presidida por una mujer justa. En cuanto a la cámara de Seraj, leemos cómo saluda a la forma luminosa de Joseph tres veces al día y se regocija por el papel que desempeñó al reunirlo con su padre.</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Luego dirige a las mujeres a alabar a Di-s y estudiar la Torá.</a:t>
            </a:r>
            <a:r>
              <a:rPr lang="es-ES" sz="2000" b="1" dirty="0" smtClean="0">
                <a:latin typeface="Bookman Old Style" pitchFamily="18" charset="0"/>
              </a:rPr>
              <a:t> Zohar III 167b.</a:t>
            </a:r>
            <a:endParaRPr lang="es-ES" sz="3200" b="1" dirty="0" smtClean="0">
              <a:latin typeface="Bookman Old Style" pitchFamily="18" charset="0"/>
            </a:endParaRPr>
          </a:p>
          <a:p>
            <a:r>
              <a:rPr lang="es-ES" sz="3200" dirty="0" smtClean="0">
                <a:latin typeface="Bookman Old Style" pitchFamily="18" charset="0"/>
              </a:rPr>
              <a:t>Su tumba está en Irán</a:t>
            </a:r>
          </a:p>
          <a:p>
            <a:r>
              <a:rPr lang="es-ES" sz="3200" dirty="0" smtClean="0">
                <a:latin typeface="Bookman Old Style" pitchFamily="18" charset="0"/>
              </a:rPr>
              <a:t>Entre los judíos de Irán, hay un cementerio especial en Lenjan (provincia de Isfahán) donde se dice que están enterrados los restos de Seraj.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pPr algn="ctr"/>
            <a:r>
              <a:rPr lang="en-US" sz="1600" b="1" dirty="0" smtClean="0"/>
              <a:t>La </a:t>
            </a:r>
            <a:r>
              <a:rPr lang="en-US" sz="1600" b="1" dirty="0" err="1" smtClean="0"/>
              <a:t>Historia</a:t>
            </a:r>
            <a:r>
              <a:rPr lang="en-US" sz="1600" b="1" dirty="0" smtClean="0"/>
              <a:t> de Seraj </a:t>
            </a:r>
            <a:r>
              <a:rPr lang="en-US" sz="1600" b="1" dirty="0" err="1" smtClean="0"/>
              <a:t>nejda</a:t>
            </a:r>
            <a:r>
              <a:rPr lang="en-US" sz="1600" b="1" dirty="0" smtClean="0"/>
              <a:t> </a:t>
            </a:r>
            <a:r>
              <a:rPr lang="en-US" sz="1600" b="1" dirty="0" err="1" smtClean="0"/>
              <a:t>Yacob</a:t>
            </a:r>
            <a:endParaRPr lang="en-US" sz="1600" dirty="0" smtClean="0"/>
          </a:p>
          <a:p>
            <a:r>
              <a:rPr lang="es-ES" sz="3200" dirty="0" smtClean="0">
                <a:latin typeface="Bookman Old Style" pitchFamily="18" charset="0"/>
              </a:rPr>
              <a:t>Según la tradición, en los días de Abbas I de Persia (1571 - 1629), la salvación de la comunidad judía se produjo a través de un incidente que sucedió allí. </a:t>
            </a:r>
          </a:p>
          <a:p>
            <a:r>
              <a:rPr lang="es-ES" sz="3200" dirty="0" smtClean="0">
                <a:latin typeface="Bookman Old Style" pitchFamily="18" charset="0"/>
              </a:rPr>
              <a:t>El lugar tiene una sinagoga y una vez fue visitado con frecuencia por judíos de todas partes.</a:t>
            </a:r>
            <a:endParaRPr lang="en-US" sz="3200" dirty="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3000" b="1" dirty="0" smtClean="0"/>
              <a:t>Un Tzadik se niega a sí mismo por otros</a:t>
            </a:r>
            <a:endParaRPr lang="en-US" sz="3000" dirty="0" smtClean="0"/>
          </a:p>
          <a:p>
            <a:r>
              <a:rPr lang="es-MX" sz="3000" dirty="0" smtClean="0"/>
              <a:t>Nos cuenta la Torah del tremendo y emocionante diálogo que sostienen dos supuestos desconocidos, que a la sazón se vienen a reconocer más tarde como hermanos, el uno que por años ha sido considerado perdido o muerto y el otro que en medio de la tragedia ocasionada por los celos y el odio entre hermanos, causó que en medio de la pena que debía soportar el más joven, abogó porque no fuera muerto sino que fuera vendido a extranjeros. </a:t>
            </a:r>
            <a:endParaRPr lang="en-US" sz="3000" dirty="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3000" dirty="0" smtClean="0"/>
              <a:t>Estos fueron, Yosef, el hijo de Rajel, la amada de Yacob, y Yehudá, el cuarto hijo de </a:t>
            </a:r>
            <a:r>
              <a:rPr lang="es-MX" sz="3000" dirty="0" err="1" smtClean="0"/>
              <a:t>Leah</a:t>
            </a:r>
            <a:r>
              <a:rPr lang="es-MX" sz="3000" dirty="0" smtClean="0"/>
              <a:t>, la primera esposa del patriarca.</a:t>
            </a:r>
            <a:endParaRPr lang="en-US" sz="3000" dirty="0" smtClean="0"/>
          </a:p>
          <a:p>
            <a:r>
              <a:rPr lang="en-US" sz="3000" b="1" dirty="0" smtClean="0"/>
              <a:t>Vayigash elav Yehudah </a:t>
            </a:r>
            <a:r>
              <a:rPr lang="en-US" sz="3000" b="1" dirty="0" err="1" smtClean="0"/>
              <a:t>vayomer</a:t>
            </a:r>
            <a:r>
              <a:rPr lang="en-US" sz="3000" b="1" dirty="0" smtClean="0"/>
              <a:t> bi </a:t>
            </a:r>
            <a:r>
              <a:rPr lang="en-US" sz="3000" b="1" dirty="0" err="1" smtClean="0"/>
              <a:t>adoni</a:t>
            </a:r>
            <a:r>
              <a:rPr lang="en-US" sz="3000" b="1" dirty="0" smtClean="0"/>
              <a:t> </a:t>
            </a:r>
            <a:r>
              <a:rPr lang="en-US" sz="3000" b="1" dirty="0" err="1" smtClean="0"/>
              <a:t>yedaber</a:t>
            </a:r>
            <a:r>
              <a:rPr lang="en-US" sz="3000" b="1" dirty="0" smtClean="0"/>
              <a:t>-na </a:t>
            </a:r>
            <a:r>
              <a:rPr lang="en-US" sz="3000" b="1" dirty="0" err="1" smtClean="0"/>
              <a:t>avdeja</a:t>
            </a:r>
            <a:r>
              <a:rPr lang="en-US" sz="3000" b="1" dirty="0" smtClean="0"/>
              <a:t> davar </a:t>
            </a:r>
            <a:r>
              <a:rPr lang="en-US" sz="3000" b="1" dirty="0" err="1" smtClean="0"/>
              <a:t>be'ozney</a:t>
            </a:r>
            <a:r>
              <a:rPr lang="en-US" sz="3000" b="1" dirty="0" smtClean="0"/>
              <a:t> </a:t>
            </a:r>
            <a:r>
              <a:rPr lang="en-US" sz="3000" b="1" dirty="0" err="1" smtClean="0"/>
              <a:t>adoni</a:t>
            </a:r>
            <a:r>
              <a:rPr lang="en-US" sz="3000" b="1" dirty="0" smtClean="0"/>
              <a:t> </a:t>
            </a:r>
            <a:r>
              <a:rPr lang="en-US" sz="3000" b="1" dirty="0" err="1" smtClean="0"/>
              <a:t>ve'al-yijar</a:t>
            </a:r>
            <a:r>
              <a:rPr lang="en-US" sz="3000" b="1" dirty="0" smtClean="0"/>
              <a:t> </a:t>
            </a:r>
            <a:r>
              <a:rPr lang="en-US" sz="3000" b="1" dirty="0" err="1" smtClean="0"/>
              <a:t>apja</a:t>
            </a:r>
            <a:r>
              <a:rPr lang="en-US" sz="3000" b="1" dirty="0" smtClean="0"/>
              <a:t> </a:t>
            </a:r>
            <a:r>
              <a:rPr lang="en-US" sz="3000" b="1" dirty="0" err="1" smtClean="0"/>
              <a:t>be'avdeja</a:t>
            </a:r>
            <a:r>
              <a:rPr lang="en-US" sz="3000" b="1" dirty="0" smtClean="0"/>
              <a:t> ki kamoja </a:t>
            </a:r>
            <a:r>
              <a:rPr lang="en-US" sz="3000" b="1" dirty="0" err="1" smtClean="0"/>
              <a:t>keFar'oh</a:t>
            </a:r>
            <a:r>
              <a:rPr lang="en-US" sz="3000" b="1" dirty="0" smtClean="0"/>
              <a:t>.</a:t>
            </a:r>
            <a:endParaRPr lang="en-US" sz="3000" dirty="0" smtClean="0"/>
          </a:p>
          <a:p>
            <a:r>
              <a:rPr lang="he-IL" sz="3000" dirty="0" smtClean="0"/>
              <a:t>וַיִּגַּ֨שׁ אֵלָ֜יו יְהוּדָ֗ה וַיֹּאמֶר֮ בִּ֣י אֲדֹנִי֒ יְדַבֶּר־נָ֨א עַבְדְּךָ֤ דָבָר֙ בְּאָזְנֵ֣י אֲדֹנִ֔י וְאַל־יִ֥חַר אַפְּךָ֖ בְּעַבְדֶּ֑ךָ כִּ֥י כָמ֖וֹךָ כְּפַרְעֹֽה</a:t>
            </a:r>
            <a:endParaRPr lang="en-US" sz="30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3000" dirty="0" smtClean="0"/>
              <a:t>Y Judá se llegó a él y dijo: Ruego, mi señor, que pueda hablar tu siervo una palabra en presencia de mi señor, y no se encienda tu ira contra tu siervo; porque tú eres igual al Faraón.</a:t>
            </a:r>
          </a:p>
          <a:p>
            <a:r>
              <a:rPr lang="es-MX" sz="3200" dirty="0" smtClean="0"/>
              <a:t>Kedushat Leví trae un fascinante comentario sobre este dramático momento.</a:t>
            </a:r>
            <a:endParaRPr lang="en-US" sz="3200" dirty="0" smtClean="0"/>
          </a:p>
          <a:p>
            <a:r>
              <a:rPr lang="es-MX" sz="3200" dirty="0" smtClean="0"/>
              <a:t>Levi Itzjak de Berditchev (1740 – 1809) Esta obra fue compuesta en </a:t>
            </a:r>
            <a:r>
              <a:rPr lang="es-MX" sz="3200" dirty="0" err="1" smtClean="0"/>
              <a:t>Berdychiv</a:t>
            </a:r>
            <a:r>
              <a:rPr lang="es-MX" sz="3200" dirty="0" smtClean="0"/>
              <a:t>, Ucrania (c. 1772 - c. 1798).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3200" dirty="0" smtClean="0"/>
              <a:t>Uno de los clásicos jasídicos, supuestamente dotado de una santidad especial debido a la famosa rectitud del autor.</a:t>
            </a:r>
            <a:endParaRPr lang="en-US" sz="3200" dirty="0" smtClean="0"/>
          </a:p>
          <a:p>
            <a:r>
              <a:rPr lang="es-MX" sz="3200" dirty="0" smtClean="0"/>
              <a:t> </a:t>
            </a:r>
            <a:r>
              <a:rPr lang="es-MX" sz="2000" b="1" dirty="0" smtClean="0"/>
              <a:t>Génesis 44,18. </a:t>
            </a:r>
            <a:r>
              <a:rPr lang="es-MX" sz="3200" dirty="0" smtClean="0"/>
              <a:t>Al leer esta introducción de la súplica de Yehudá, recordamos una declaración en el Talmud Moed </a:t>
            </a:r>
            <a:r>
              <a:rPr lang="es-MX" sz="3200" dirty="0" err="1" smtClean="0"/>
              <a:t>katán</a:t>
            </a:r>
            <a:r>
              <a:rPr lang="es-MX" sz="3200" dirty="0" smtClean="0"/>
              <a:t> 16, al citar Samuel II 23,3. [Lo siguiente está mal citado en las versiones hebreas de varias ediciones, y no se da ninguna fuente bíblica. Ed.]</a:t>
            </a:r>
            <a:endParaRPr lang="en-US" sz="32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3200" dirty="0" smtClean="0"/>
              <a:t>David está hablando en su discurso final; </a:t>
            </a:r>
            <a:r>
              <a:rPr lang="he-IL" sz="3200" dirty="0" smtClean="0"/>
              <a:t>אמר אלוקי</a:t>
            </a:r>
            <a:endParaRPr lang="en-US" sz="3200" dirty="0" smtClean="0"/>
          </a:p>
          <a:p>
            <a:r>
              <a:rPr lang="he-IL" sz="3200" dirty="0" smtClean="0"/>
              <a:t> ישראל לי דבר צור ישראל מושל באדם צדיק מושל יראת אלוקים</a:t>
            </a:r>
            <a:r>
              <a:rPr lang="es-MX" sz="3200" dirty="0" smtClean="0"/>
              <a:t>.</a:t>
            </a:r>
            <a:endParaRPr lang="en-US" sz="3200" dirty="0" smtClean="0"/>
          </a:p>
          <a:p>
            <a:r>
              <a:rPr lang="es-MX" sz="3200" b="1" dirty="0" smtClean="0"/>
              <a:t>Amar </a:t>
            </a:r>
            <a:r>
              <a:rPr lang="es-MX" sz="3200" b="1" dirty="0" err="1" smtClean="0"/>
              <a:t>Elohe</a:t>
            </a:r>
            <a:r>
              <a:rPr lang="es-MX" sz="3200" b="1" dirty="0" smtClean="0"/>
              <a:t> Yisrael li </a:t>
            </a:r>
            <a:r>
              <a:rPr lang="es-MX" sz="3200" b="1" dirty="0" err="1" smtClean="0"/>
              <a:t>diber</a:t>
            </a:r>
            <a:r>
              <a:rPr lang="es-MX" sz="3200" b="1" dirty="0" smtClean="0"/>
              <a:t> </a:t>
            </a:r>
            <a:r>
              <a:rPr lang="es-MX" sz="3200" b="1" dirty="0" err="1" smtClean="0"/>
              <a:t>tzur</a:t>
            </a:r>
            <a:r>
              <a:rPr lang="es-MX" sz="3200" b="1" dirty="0" smtClean="0"/>
              <a:t> Yisrael </a:t>
            </a:r>
            <a:r>
              <a:rPr lang="es-MX" sz="3200" b="1" dirty="0" err="1" smtClean="0"/>
              <a:t>moshel</a:t>
            </a:r>
            <a:r>
              <a:rPr lang="es-MX" sz="3200" b="1" dirty="0" smtClean="0"/>
              <a:t> </a:t>
            </a:r>
            <a:r>
              <a:rPr lang="es-MX" sz="3200" b="1" dirty="0" err="1" smtClean="0"/>
              <a:t>ba-adam</a:t>
            </a:r>
            <a:r>
              <a:rPr lang="es-MX" sz="3200" b="1" dirty="0" smtClean="0"/>
              <a:t> </a:t>
            </a:r>
            <a:r>
              <a:rPr lang="es-MX" sz="3200" b="1" dirty="0" err="1" smtClean="0"/>
              <a:t>tzadik</a:t>
            </a:r>
            <a:r>
              <a:rPr lang="es-MX" sz="3200" b="1" dirty="0" smtClean="0"/>
              <a:t> </a:t>
            </a:r>
            <a:r>
              <a:rPr lang="es-MX" sz="3200" b="1" dirty="0" err="1" smtClean="0"/>
              <a:t>moshel</a:t>
            </a:r>
            <a:r>
              <a:rPr lang="es-MX" sz="3200" b="1" dirty="0" smtClean="0"/>
              <a:t> </a:t>
            </a:r>
            <a:r>
              <a:rPr lang="es-MX" sz="3200" b="1" dirty="0" err="1" smtClean="0"/>
              <a:t>yirat</a:t>
            </a:r>
            <a:r>
              <a:rPr lang="es-MX" sz="3200" b="1" dirty="0" smtClean="0"/>
              <a:t> Elokim. </a:t>
            </a:r>
            <a:endParaRPr lang="en-US" sz="32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3200" dirty="0" smtClean="0"/>
              <a:t>“El Di-s de Israel dijo: ‘Con respecto a Mí, la Roca de Israel: “sé gobernante sobre la humanidad; sé justo, sé un gobernante que practica el temor del Señor”. </a:t>
            </a:r>
            <a:endParaRPr lang="en-US" sz="3200" dirty="0" smtClean="0"/>
          </a:p>
          <a:p>
            <a:r>
              <a:rPr lang="es-MX" sz="3200" dirty="0" smtClean="0"/>
              <a:t>El Talmud comprende la pregunta retórica tácita de Di-s en cuanto a quién lo "gobierna" a El, respondiendo que el justo lo hace cuando puede aplastar los decretos emitidos por Di-s. </a:t>
            </a:r>
            <a:endParaRPr lang="en-US" sz="32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2850" dirty="0" smtClean="0"/>
              <a:t>Este también parece ser el significado del versículo (salmos 48,5) </a:t>
            </a:r>
            <a:r>
              <a:rPr lang="he-IL" sz="2850" dirty="0" smtClean="0"/>
              <a:t>כי הנה המלכים נועדו</a:t>
            </a:r>
            <a:r>
              <a:rPr lang="es-MX" sz="2850" dirty="0" smtClean="0"/>
              <a:t>, -</a:t>
            </a:r>
            <a:r>
              <a:rPr lang="es-MX" sz="2850" b="1" dirty="0" smtClean="0"/>
              <a:t>ki </a:t>
            </a:r>
            <a:r>
              <a:rPr lang="es-MX" sz="2850" b="1" dirty="0" err="1" smtClean="0"/>
              <a:t>hinéh</a:t>
            </a:r>
            <a:r>
              <a:rPr lang="es-MX" sz="2850" b="1" dirty="0" smtClean="0"/>
              <a:t> </a:t>
            </a:r>
            <a:r>
              <a:rPr lang="es-MX" sz="2850" b="1" dirty="0" err="1" smtClean="0"/>
              <a:t>hamelajim</a:t>
            </a:r>
            <a:r>
              <a:rPr lang="es-MX" sz="2850" b="1" dirty="0" smtClean="0"/>
              <a:t> no-</a:t>
            </a:r>
            <a:r>
              <a:rPr lang="es-MX" sz="2850" b="1" dirty="0" err="1" smtClean="0"/>
              <a:t>adu</a:t>
            </a:r>
            <a:r>
              <a:rPr lang="es-MX" sz="2850" dirty="0" smtClean="0"/>
              <a:t>- "ver a los reyes unir fuerzas" (lucharon unos contra otros) citado por el Zohar I, 206. </a:t>
            </a:r>
            <a:endParaRPr lang="en-US" sz="2850" dirty="0" smtClean="0"/>
          </a:p>
          <a:p>
            <a:r>
              <a:rPr lang="es-MX" sz="2850" dirty="0" smtClean="0"/>
              <a:t>Los "reyes" en nuestro verso se entienden como José y Yehudah respectivamente; José se llama allí </a:t>
            </a:r>
            <a:r>
              <a:rPr lang="he-IL" sz="2850" dirty="0" smtClean="0"/>
              <a:t>קדוש ברוך </a:t>
            </a:r>
            <a:r>
              <a:rPr lang="es-MX" sz="2850" dirty="0" smtClean="0"/>
              <a:t>–</a:t>
            </a:r>
            <a:r>
              <a:rPr lang="es-MX" sz="2850" b="1" dirty="0" smtClean="0"/>
              <a:t>kadosh </a:t>
            </a:r>
            <a:r>
              <a:rPr lang="es-MX" sz="2850" b="1" dirty="0" err="1" smtClean="0"/>
              <a:t>baruj</a:t>
            </a:r>
            <a:r>
              <a:rPr lang="es-MX" sz="2850" dirty="0" smtClean="0"/>
              <a:t>-, mientras que Yehudah se llama </a:t>
            </a:r>
            <a:r>
              <a:rPr lang="he-IL" sz="2850" dirty="0" smtClean="0"/>
              <a:t>כנסת ישראל </a:t>
            </a:r>
            <a:r>
              <a:rPr lang="es-MX" sz="2850" dirty="0" smtClean="0"/>
              <a:t>–</a:t>
            </a:r>
            <a:r>
              <a:rPr lang="es-MX" sz="2850" b="1" dirty="0" err="1" smtClean="0"/>
              <a:t>keneset</a:t>
            </a:r>
            <a:r>
              <a:rPr lang="es-MX" sz="2850" b="1" dirty="0" smtClean="0"/>
              <a:t> Yisrael</a:t>
            </a:r>
            <a:r>
              <a:rPr lang="es-MX" sz="2850" dirty="0" smtClean="0"/>
              <a:t>-, "el alma colectiva del pueblo judío". </a:t>
            </a:r>
            <a:endParaRPr lang="en-US" sz="285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2900" dirty="0" smtClean="0"/>
              <a:t>En nuestro versículo, la Torá describe la confrontación a nivel espiritual del alma colectiva del pueblo judío y el gobernante individual representado por José. </a:t>
            </a:r>
            <a:endParaRPr lang="en-US" sz="2900" dirty="0" smtClean="0"/>
          </a:p>
          <a:p>
            <a:r>
              <a:rPr lang="es-MX" sz="2900" dirty="0" smtClean="0"/>
              <a:t>El alma colectiva del pueblo judío, Yehudah, se enfrenta a Di-s representado por José. </a:t>
            </a:r>
            <a:endParaRPr lang="en-US" sz="2900" dirty="0" smtClean="0"/>
          </a:p>
          <a:p>
            <a:r>
              <a:rPr lang="es-MX" sz="2900" dirty="0" smtClean="0"/>
              <a:t>Esta alma colectiva del pueblo judío busca revocar un malvado decreto emitido por Di-s mediante la oración (sobre la detención de Binyamin en Egipto como esclavo). </a:t>
            </a:r>
            <a:endParaRPr lang="en-US" sz="29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3100" dirty="0" smtClean="0"/>
              <a:t>Cuando los </a:t>
            </a:r>
            <a:r>
              <a:rPr lang="es-MX" sz="3100" dirty="0" err="1" smtClean="0"/>
              <a:t>tzadikim</a:t>
            </a:r>
            <a:r>
              <a:rPr lang="es-MX" sz="3100" dirty="0" smtClean="0"/>
              <a:t>, es decir, personas que normalmente se contentan con vivir de acuerdo con los estrictos estándares del atributo de Justicia, recurren a una apelación al atributo de Misericordia, lo hacen cuando abogan en nombre de otros. </a:t>
            </a:r>
            <a:endParaRPr lang="en-US" sz="3100" dirty="0" smtClean="0"/>
          </a:p>
          <a:p>
            <a:r>
              <a:rPr lang="es-MX" sz="3100" dirty="0" smtClean="0"/>
              <a:t>De ahí que Yehudah </a:t>
            </a:r>
            <a:r>
              <a:rPr lang="es-MX" sz="3100" dirty="0" err="1" smtClean="0"/>
              <a:t>prefacie</a:t>
            </a:r>
            <a:r>
              <a:rPr lang="es-MX" sz="3100" dirty="0" smtClean="0"/>
              <a:t> sus palabras con la palabra </a:t>
            </a:r>
            <a:r>
              <a:rPr lang="he-IL" sz="3100" dirty="0" smtClean="0"/>
              <a:t>בי </a:t>
            </a:r>
            <a:r>
              <a:rPr lang="es-MX" sz="3100" dirty="0" smtClean="0"/>
              <a:t>–</a:t>
            </a:r>
            <a:r>
              <a:rPr lang="es-MX" sz="3100" b="1" dirty="0" err="1" smtClean="0"/>
              <a:t>bi</a:t>
            </a:r>
            <a:r>
              <a:rPr lang="es-MX" sz="3100" dirty="0" smtClean="0"/>
              <a:t>-, una apelación no a la justicia sino a hacer algo más allá de la justicia. </a:t>
            </a:r>
            <a:endParaRPr lang="en-US" sz="3100" dirty="0" smtClean="0"/>
          </a:p>
          <a:p>
            <a:endParaRPr lang="en-US" sz="3000" dirty="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3100" dirty="0" smtClean="0"/>
              <a:t>Estos </a:t>
            </a:r>
            <a:r>
              <a:rPr lang="es-MX" sz="3100" dirty="0" err="1" smtClean="0"/>
              <a:t>tzadikim</a:t>
            </a:r>
            <a:r>
              <a:rPr lang="es-MX" sz="3100" dirty="0" smtClean="0"/>
              <a:t> se esfuerzan por no crear la impresión de que han rebajado sus normas con respecto a su propia conducta. </a:t>
            </a:r>
            <a:endParaRPr lang="en-US" sz="3100" dirty="0" smtClean="0"/>
          </a:p>
          <a:p>
            <a:r>
              <a:rPr lang="es-MX" sz="3100" dirty="0" smtClean="0"/>
              <a:t>La categoría de </a:t>
            </a:r>
            <a:r>
              <a:rPr lang="es-MX" sz="3100" dirty="0" err="1" smtClean="0"/>
              <a:t>tzadikim</a:t>
            </a:r>
            <a:r>
              <a:rPr lang="es-MX" sz="3100" dirty="0" smtClean="0"/>
              <a:t> a quienes se atribuye tal poder de aplastar los decretos de Di-s son los que se relacionan con Di-s desde el punto de vista de </a:t>
            </a:r>
            <a:r>
              <a:rPr lang="he-IL" sz="3100" dirty="0" smtClean="0"/>
              <a:t>אין </a:t>
            </a:r>
            <a:r>
              <a:rPr lang="es-MX" sz="3100" dirty="0" smtClean="0"/>
              <a:t>–</a:t>
            </a:r>
            <a:r>
              <a:rPr lang="es-MX" sz="3100" b="1" dirty="0" smtClean="0"/>
              <a:t>ein</a:t>
            </a:r>
            <a:r>
              <a:rPr lang="es-MX" sz="3100" dirty="0" smtClean="0"/>
              <a:t>-, "nada" [explicado por el autor como una negación de “Yo”, la propia dignidad de uno, opuesta a Hashem.] </a:t>
            </a:r>
            <a:endParaRPr lang="en-US" sz="31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3200" dirty="0" smtClean="0"/>
              <a:t>Esta negación total de uno mismo es recompensada por Dios cuando interceden en nombre de otros en un esfuerzo por aplastar o suavizar un decreto negativo.</a:t>
            </a:r>
            <a:endParaRPr lang="en-US" sz="3200" dirty="0" smtClean="0"/>
          </a:p>
          <a:p>
            <a:r>
              <a:rPr lang="es-MX" sz="3200" dirty="0" smtClean="0"/>
              <a:t>Los sabios, (introducción al Zohar 10,) al comentar sobre Jeremías 10,7 </a:t>
            </a:r>
            <a:r>
              <a:rPr lang="he-IL" sz="3200" dirty="0" smtClean="0"/>
              <a:t>כי בכל חכמי הגוים ובכל מלכותם מאין כמוך </a:t>
            </a:r>
            <a:r>
              <a:rPr lang="es-MX" sz="3200" dirty="0" smtClean="0"/>
              <a:t>–</a:t>
            </a:r>
            <a:r>
              <a:rPr lang="es-MX" sz="3200" b="1" dirty="0" smtClean="0"/>
              <a:t>ki </a:t>
            </a:r>
            <a:r>
              <a:rPr lang="es-MX" sz="3200" b="1" dirty="0" err="1" smtClean="0"/>
              <a:t>bekol</a:t>
            </a:r>
            <a:r>
              <a:rPr lang="es-MX" sz="3200" b="1" dirty="0" smtClean="0"/>
              <a:t> </a:t>
            </a:r>
            <a:r>
              <a:rPr lang="es-MX" sz="3200" b="1" dirty="0" err="1" smtClean="0"/>
              <a:t>hajme</a:t>
            </a:r>
            <a:r>
              <a:rPr lang="es-MX" sz="3200" b="1" dirty="0" smtClean="0"/>
              <a:t> </a:t>
            </a:r>
            <a:r>
              <a:rPr lang="es-MX" sz="3200" b="1" dirty="0" err="1" smtClean="0"/>
              <a:t>hagoyim</a:t>
            </a:r>
            <a:r>
              <a:rPr lang="es-MX" sz="3200" b="1" dirty="0" smtClean="0"/>
              <a:t> </a:t>
            </a:r>
            <a:r>
              <a:rPr lang="es-MX" sz="3200" b="1" dirty="0" err="1" smtClean="0"/>
              <a:t>ubekol</a:t>
            </a:r>
            <a:r>
              <a:rPr lang="es-MX" sz="3200" b="1" dirty="0" smtClean="0"/>
              <a:t> </a:t>
            </a:r>
            <a:r>
              <a:rPr lang="es-MX" sz="3200" b="1" dirty="0" err="1" smtClean="0"/>
              <a:t>malkutan</a:t>
            </a:r>
            <a:r>
              <a:rPr lang="es-MX" sz="3200" b="1" dirty="0" smtClean="0"/>
              <a:t> me-ein kamoja-</a:t>
            </a:r>
            <a:endParaRPr lang="en-US" sz="3000" dirty="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3100" dirty="0" smtClean="0"/>
              <a:t>“porque entre todos los sabios de las naciones gentiles y entre todos sus reyes no hay ninguno comparable a ti”, la implicación es que “pero entre los israelitas” hay alguien comparable a ti. </a:t>
            </a:r>
            <a:endParaRPr lang="en-US" sz="3100" dirty="0" smtClean="0"/>
          </a:p>
          <a:p>
            <a:r>
              <a:rPr lang="es-MX" sz="3100" dirty="0" smtClean="0"/>
              <a:t>Cuando el profeta Elías y el profeta Eliseo revivieron a los muertos, esto se consideró como una prueba de que los </a:t>
            </a:r>
            <a:r>
              <a:rPr lang="he-IL" sz="3100" dirty="0" smtClean="0"/>
              <a:t>חכמי ישראל </a:t>
            </a:r>
            <a:r>
              <a:rPr lang="es-MX" sz="3100" dirty="0" smtClean="0"/>
              <a:t>–</a:t>
            </a:r>
            <a:r>
              <a:rPr lang="es-MX" sz="3100" b="1" dirty="0" err="1" smtClean="0"/>
              <a:t>jajamei</a:t>
            </a:r>
            <a:r>
              <a:rPr lang="es-MX" sz="3100" b="1" dirty="0" smtClean="0"/>
              <a:t> Yisrael</a:t>
            </a:r>
            <a:r>
              <a:rPr lang="es-MX" sz="3100" dirty="0" smtClean="0"/>
              <a:t>-, los sabios de Israel, pueden realizar actos que solo Dios puede realizar. </a:t>
            </a:r>
            <a:endParaRPr lang="en-US" sz="3100" dirty="0" smtClean="0"/>
          </a:p>
          <a:p>
            <a:endParaRPr lang="en-US" sz="3000" dirty="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2900" dirty="0" smtClean="0"/>
              <a:t>Cuando los justos logran aplastar los decretos de Dios que estaban destinados a matar a las víctimas, ellos también se comparan con Dios por el mismo criterio, es decir, reviven a los que estaban "muertos", si no fuera por las oraciones de los justos. </a:t>
            </a:r>
            <a:endParaRPr lang="en-US" sz="2900" dirty="0" smtClean="0"/>
          </a:p>
          <a:p>
            <a:r>
              <a:rPr lang="es-MX" sz="2900" dirty="0" smtClean="0"/>
              <a:t>Se percibe que Dios concede o niega la vida de la misma manera que proporciona lluvia, sin la cual no sobreviviríamos por mucho tiempo; las oraciones de los justos pidiendo lluvia, cuando se conceden, obtienen exactamente el mismo resultado.</a:t>
            </a:r>
            <a:endParaRPr lang="en-US" sz="2900" dirty="0" smtClean="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sz="2800" dirty="0" smtClean="0"/>
              <a:t>Según los escritos del </a:t>
            </a:r>
            <a:r>
              <a:rPr lang="es-MX" sz="2800" dirty="0" err="1" smtClean="0"/>
              <a:t>Ari'z'al</a:t>
            </a:r>
            <a:r>
              <a:rPr lang="es-MX" sz="2800" dirty="0" smtClean="0"/>
              <a:t>, el "atributo" </a:t>
            </a:r>
            <a:r>
              <a:rPr lang="he-IL" sz="2800" dirty="0" smtClean="0"/>
              <a:t>אין </a:t>
            </a:r>
            <a:r>
              <a:rPr lang="es-MX" sz="2800" dirty="0" smtClean="0"/>
              <a:t>–</a:t>
            </a:r>
            <a:r>
              <a:rPr lang="es-MX" sz="2800" b="1" dirty="0" smtClean="0"/>
              <a:t>ein</a:t>
            </a:r>
            <a:r>
              <a:rPr lang="es-MX" sz="2800" dirty="0" smtClean="0"/>
              <a:t>- se describe en el alfabeto hebreo en las Sagradas Escrituras como la letra </a:t>
            </a:r>
            <a:r>
              <a:rPr lang="he-IL" sz="2800" dirty="0" smtClean="0"/>
              <a:t>כ </a:t>
            </a:r>
            <a:r>
              <a:rPr lang="es-MX" sz="2800" b="1" dirty="0" err="1" smtClean="0"/>
              <a:t>caf</a:t>
            </a:r>
            <a:r>
              <a:rPr lang="es-MX" sz="2800" dirty="0" smtClean="0"/>
              <a:t>-, mientras que el "atributo" </a:t>
            </a:r>
            <a:r>
              <a:rPr lang="he-IL" sz="2800" dirty="0" smtClean="0"/>
              <a:t>יראה</a:t>
            </a:r>
            <a:r>
              <a:rPr lang="es-MX" sz="2800" dirty="0" smtClean="0"/>
              <a:t> -</a:t>
            </a:r>
            <a:r>
              <a:rPr lang="es-MX" sz="2800" b="1" dirty="0" err="1" smtClean="0"/>
              <a:t>yirah</a:t>
            </a:r>
            <a:r>
              <a:rPr lang="es-MX" sz="2800" dirty="0" smtClean="0"/>
              <a:t>, "asombro y reverencia" está representado por la letra </a:t>
            </a:r>
            <a:r>
              <a:rPr lang="he-IL" sz="2800" dirty="0" smtClean="0"/>
              <a:t>י</a:t>
            </a:r>
            <a:r>
              <a:rPr lang="es-MX" sz="2800" dirty="0" smtClean="0"/>
              <a:t> -</a:t>
            </a:r>
            <a:r>
              <a:rPr lang="es-MX" sz="2800" b="1" dirty="0" err="1" smtClean="0"/>
              <a:t>yud</a:t>
            </a:r>
            <a:r>
              <a:rPr lang="es-MX" sz="2800" dirty="0" smtClean="0"/>
              <a:t>. La palabra </a:t>
            </a:r>
            <a:r>
              <a:rPr lang="he-IL" sz="2800" dirty="0" smtClean="0"/>
              <a:t>כי </a:t>
            </a:r>
            <a:r>
              <a:rPr lang="es-MX" sz="2800" dirty="0" smtClean="0"/>
              <a:t>–</a:t>
            </a:r>
            <a:r>
              <a:rPr lang="es-MX" sz="2800" b="1" dirty="0" smtClean="0"/>
              <a:t>ki</a:t>
            </a:r>
            <a:r>
              <a:rPr lang="es-MX" sz="2800" dirty="0" smtClean="0"/>
              <a:t>- en el versículo de Jeremías citado en el párrafo anterior, por lo tanto, alude a esta cualidad de </a:t>
            </a:r>
            <a:r>
              <a:rPr lang="he-IL" sz="2800" dirty="0" smtClean="0"/>
              <a:t>אין </a:t>
            </a:r>
            <a:r>
              <a:rPr lang="es-MX" sz="2800" b="1" dirty="0" smtClean="0"/>
              <a:t>ein</a:t>
            </a:r>
            <a:r>
              <a:rPr lang="es-MX" sz="2800" dirty="0" smtClean="0"/>
              <a:t>-, negación total del yo, que caracteriza a algunos de nuestros </a:t>
            </a:r>
            <a:r>
              <a:rPr lang="es-MX" sz="2800" dirty="0" err="1" smtClean="0"/>
              <a:t>tzadikim</a:t>
            </a:r>
            <a:r>
              <a:rPr lang="es-MX" sz="2800" dirty="0" smtClean="0"/>
              <a:t> en su relación con Di-s, y en su Servicio de Él, cuando niegan completamente su ego, o "yo". </a:t>
            </a:r>
            <a:endParaRPr lang="en-US" sz="2800" dirty="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MX" sz="1600" b="1" dirty="0" smtClean="0"/>
              <a:t>Un Tzadik se niega a sí mismo por otros</a:t>
            </a:r>
            <a:endParaRPr lang="en-US" sz="1600" dirty="0" smtClean="0"/>
          </a:p>
          <a:p>
            <a:r>
              <a:rPr lang="es-MX" dirty="0" smtClean="0"/>
              <a:t>Esta misma negación de uno mismo, la aniquilación del ego de uno, es capaz de resultar en un grado proporcional de </a:t>
            </a:r>
            <a:r>
              <a:rPr lang="he-IL" dirty="0" smtClean="0"/>
              <a:t>התגלות ה </a:t>
            </a:r>
            <a:r>
              <a:rPr lang="en-US" dirty="0" smtClean="0"/>
              <a:t> </a:t>
            </a:r>
            <a:r>
              <a:rPr lang="es-MX" b="1" dirty="0" err="1" smtClean="0"/>
              <a:t>hategalut</a:t>
            </a:r>
            <a:r>
              <a:rPr lang="es-MX" dirty="0" smtClean="0"/>
              <a:t> H'-, "revelación" de aspectos de la esencia de Di-s. </a:t>
            </a:r>
            <a:endParaRPr lang="en-US" dirty="0" smtClean="0"/>
          </a:p>
          <a:p>
            <a:r>
              <a:rPr lang="es-MX" dirty="0" smtClean="0"/>
              <a:t>Cuando Yehudah describió a José como </a:t>
            </a:r>
            <a:r>
              <a:rPr lang="he-IL" dirty="0" smtClean="0"/>
              <a:t>כ- פרעה </a:t>
            </a:r>
            <a:r>
              <a:rPr lang="es-MX" dirty="0" smtClean="0"/>
              <a:t>–</a:t>
            </a:r>
            <a:r>
              <a:rPr lang="es-MX" b="1" dirty="0" smtClean="0"/>
              <a:t>ki-</a:t>
            </a:r>
            <a:r>
              <a:rPr lang="es-MX" b="1" dirty="0" err="1" smtClean="0"/>
              <a:t>faróh</a:t>
            </a:r>
            <a:r>
              <a:rPr lang="es-MX" dirty="0" smtClean="0"/>
              <a:t>-, donde la </a:t>
            </a:r>
            <a:r>
              <a:rPr lang="he-IL" dirty="0" smtClean="0"/>
              <a:t>כ</a:t>
            </a:r>
            <a:r>
              <a:rPr lang="es-MX" dirty="0" smtClean="0"/>
              <a:t> simboliza esta negación del yo que se encuentra en el gobernante más exaltado, (que ya no necesita impresionar a sus compañeros con su "superioridad"), que puede revelar por tanto una virtud diferente, la revelación de un atributo superior al de la Justicia, el atributo de la Misericordia.</a:t>
            </a:r>
            <a:endParaRPr lang="en-US" dirty="0"/>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sz="2500" b="1" dirty="0" smtClean="0">
                <a:latin typeface="Bookman Old Style" pitchFamily="18" charset="0"/>
              </a:rPr>
              <a:t>Haftará-</a:t>
            </a:r>
            <a:r>
              <a:rPr lang="es-CO" sz="2500" dirty="0" smtClean="0">
                <a:latin typeface="Bookman Old Style" pitchFamily="18" charset="0"/>
              </a:rPr>
              <a:t>. “</a:t>
            </a:r>
            <a:r>
              <a:rPr lang="es-ES" sz="2500" dirty="0" smtClean="0">
                <a:latin typeface="Bookman Old Style" pitchFamily="18" charset="0"/>
              </a:rPr>
              <a:t>Y tú, hijo de hombre, toma para ti un pedazo de palo y escribe sobre él: "Para Judá y para los hijos de Israel (la tribu de Benjamín), sus compañeros". Luego toma otro trozo de palo y escribe sobre él: "Para José, del cual desciende Efraín, y para toda la casa de Israel, sus compañeros".</a:t>
            </a:r>
          </a:p>
          <a:p>
            <a:r>
              <a:rPr lang="es-ES" sz="2500" dirty="0" smtClean="0">
                <a:latin typeface="Bookman Old Style" pitchFamily="18" charset="0"/>
              </a:rPr>
              <a:t>Y júntalos uno con otro para que se tornen uno solo en tu mano.</a:t>
            </a:r>
          </a:p>
          <a:p>
            <a:r>
              <a:rPr lang="es-ES" sz="2500" dirty="0" smtClean="0">
                <a:latin typeface="Bookman Old Style" pitchFamily="18" charset="0"/>
              </a:rPr>
              <a:t>Y cuando te hablaren los hijos de tu pueblo diciendo.' "ciertamente nos dirás lo que quieres decir con esto",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lnSpcReduction="10000"/>
          </a:bodyPr>
          <a:lstStyle/>
          <a:p>
            <a:r>
              <a:rPr lang="es-ES" dirty="0" smtClean="0">
                <a:latin typeface="Bookman Old Style" pitchFamily="18" charset="0"/>
              </a:rPr>
              <a:t>diles: Así dice el Eterno Dios: He aquí que voy a tomar el reino de la tribu de José que está en mano de Efraín, y las tribus de Israel sus compañeros, y los juntaré al reino de la tribu de Judá, y de ellos haré un solo reino, y vendrán a ser uno mismo en mi mano. Y los palos en que escribieres estarán en tu mano, delante de sus ojos.</a:t>
            </a:r>
          </a:p>
          <a:p>
            <a:r>
              <a:rPr lang="es-ES" dirty="0" smtClean="0">
                <a:latin typeface="Bookman Old Style" pitchFamily="18" charset="0"/>
              </a:rPr>
              <a:t>Y les dirás: Así dice el Eterno Dios: He aquí que Yo tomaré a los hijos de Israel de entre las naciones adonde se han ido, y los recogeré de todas partes y los introduciré a su propia tierra.</a:t>
            </a:r>
            <a:r>
              <a:rPr lang="es-CO" dirty="0" smtClean="0">
                <a:latin typeface="Bookman Old Style" pitchFamily="18" charset="0"/>
              </a:rPr>
              <a:t>" (Yejezquel 37:15-20)</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n-US" i="1" dirty="0" smtClean="0">
                <a:latin typeface="Bookman Old Style" pitchFamily="18" charset="0"/>
              </a:rPr>
              <a:t>Rabbí Mendel Hirsch:</a:t>
            </a:r>
          </a:p>
          <a:p>
            <a:r>
              <a:rPr lang="es-ES" dirty="0" smtClean="0">
                <a:latin typeface="Bookman Old Style" pitchFamily="18" charset="0"/>
              </a:rPr>
              <a:t>A través de los siglos de exilio, el ojo del profeta ve al Pueblo Judío todavía dividido en los dos reinados antagónicos de Yehudá y Efraím. </a:t>
            </a:r>
          </a:p>
          <a:p>
            <a:r>
              <a:rPr lang="es-ES" dirty="0" smtClean="0">
                <a:latin typeface="Bookman Old Style" pitchFamily="18" charset="0"/>
              </a:rPr>
              <a:t>La marca de Efraím-Israel es el nihilismo religioso, fanática enemistad hacia todo punto de vista específicamente Judío, y tolerancia indiscriminada a todo punto de vista no religioso Judío.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El otro reinado - el de Yehudá-Israel - no puede escapar el reproche de elegir que</a:t>
            </a:r>
            <a:r>
              <a:rPr lang="es-ES" i="1" dirty="0" smtClean="0">
                <a:latin typeface="Bookman Old Style" pitchFamily="18" charset="0"/>
              </a:rPr>
              <a:t> mitzvot </a:t>
            </a:r>
            <a:r>
              <a:rPr lang="es-ES" dirty="0" smtClean="0">
                <a:latin typeface="Bookman Old Style" pitchFamily="18" charset="0"/>
              </a:rPr>
              <a:t>serán cumplidas, y el cumplimiento más o menos mecánico de las que son cumplidas. </a:t>
            </a:r>
          </a:p>
          <a:p>
            <a:r>
              <a:rPr lang="es-ES" dirty="0" smtClean="0">
                <a:latin typeface="Bookman Old Style" pitchFamily="18" charset="0"/>
              </a:rPr>
              <a:t>Cuando estas dos partes destruidas del Pueblo Judío vayan a unirse otra vez, no será un triste acuerdo "asesinar" a la Torá,</a:t>
            </a:r>
          </a:p>
          <a:p>
            <a:endParaRPr lang="es-CO"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lnSpcReduction="10000"/>
          </a:bodyPr>
          <a:lstStyle/>
          <a:p>
            <a:r>
              <a:rPr lang="es-ES" dirty="0" smtClean="0">
                <a:latin typeface="Bookman Old Style" pitchFamily="18" charset="0"/>
              </a:rPr>
              <a:t>Con Efraím-Israel haciendo concesiones superficiales al derecho de producir un "Estilo-Kasher" de comida </a:t>
            </a:r>
            <a:r>
              <a:rPr lang="es-ES" b="1" i="1" dirty="0" smtClean="0">
                <a:latin typeface="Bookman Old Style" pitchFamily="18" charset="0"/>
              </a:rPr>
              <a:t>glatt taref (estrictamente no Kasher)</a:t>
            </a:r>
            <a:r>
              <a:rPr lang="es-ES" dirty="0" smtClean="0">
                <a:latin typeface="Bookman Old Style" pitchFamily="18" charset="0"/>
              </a:rPr>
              <a:t> por un lado, mientras que Yehudá-Israel - los "ultra-ortodoxos fanáticos"(como los ve Efraím-Israel) - "moderando" sus demandas para acoplarse al "mundo moderno". </a:t>
            </a:r>
          </a:p>
          <a:p>
            <a:r>
              <a:rPr lang="es-ES" dirty="0" smtClean="0">
                <a:latin typeface="Bookman Old Style" pitchFamily="18" charset="0"/>
              </a:rPr>
              <a:t>Sino que, Dios promete que ambos serán refinados y purificados, asegurando la ayuda para alcanzar esta pureza, y estas </a:t>
            </a:r>
            <a:r>
              <a:rPr lang="es-ES" b="1" dirty="0" smtClean="0">
                <a:latin typeface="Bookman Old Style" pitchFamily="18" charset="0"/>
              </a:rPr>
              <a:t>dos tablas de madera</a:t>
            </a:r>
            <a:r>
              <a:rPr lang="es-ES" dirty="0" smtClean="0">
                <a:latin typeface="Bookman Old Style" pitchFamily="18" charset="0"/>
              </a:rPr>
              <a:t> se convertirán en </a:t>
            </a:r>
            <a:r>
              <a:rPr lang="es-ES" b="1" dirty="0" smtClean="0">
                <a:latin typeface="Bookman Old Style" pitchFamily="18" charset="0"/>
              </a:rPr>
              <a:t>una en Mi mano.</a:t>
            </a:r>
            <a:r>
              <a:rPr lang="es-ES" dirty="0" smtClean="0">
                <a:latin typeface="Bookman Old Style" pitchFamily="18" charset="0"/>
              </a:rPr>
              <a:t> </a:t>
            </a:r>
            <a:endParaRPr lang="es-CO"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b="1" dirty="0" smtClean="0">
                <a:latin typeface="Bookman Old Style" pitchFamily="18" charset="0"/>
              </a:rPr>
              <a:t>De donde sale la idea de Mashiaj Ben Yosef?</a:t>
            </a:r>
          </a:p>
          <a:p>
            <a:r>
              <a:rPr lang="es-ES" dirty="0" smtClean="0">
                <a:latin typeface="Bookman Old Style" pitchFamily="18" charset="0"/>
              </a:rPr>
              <a:t>La tradición judía alude a cuatro figuras mesiánicas. </a:t>
            </a:r>
          </a:p>
          <a:p>
            <a:r>
              <a:rPr lang="es-ES" dirty="0" smtClean="0">
                <a:latin typeface="Bookman Old Style" pitchFamily="18" charset="0"/>
              </a:rPr>
              <a:t>Se les llama los Cuatro Artesanos o Carpinteros, y cada uno estará involucrado en el inicio de la Era Mesiánica. </a:t>
            </a:r>
          </a:p>
          <a:p>
            <a:r>
              <a:rPr lang="es-ES" dirty="0" smtClean="0">
                <a:latin typeface="Bookman Old Style" pitchFamily="18" charset="0"/>
              </a:rPr>
              <a:t>De ahí la idea cristiana de la labor que hacía su mesías Jesús, que lo suponen carpintero.</a:t>
            </a:r>
          </a:p>
          <a:p>
            <a:r>
              <a:rPr lang="es-ES" dirty="0" smtClean="0">
                <a:latin typeface="Bookman Old Style" pitchFamily="18" charset="0"/>
              </a:rPr>
              <a:t>Se mencionan en el Talmud y en el Libro de Zacarías.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Autofit/>
          </a:bodyPr>
          <a:lstStyle/>
          <a:p>
            <a:r>
              <a:rPr lang="es-ES" sz="2400" dirty="0" smtClean="0">
                <a:latin typeface="Bookman Old Style" pitchFamily="18" charset="0"/>
              </a:rPr>
              <a:t>Rashi explica que al Mesías ben José se le llama artesano porque ayudará a reconstruir el templo.  </a:t>
            </a:r>
          </a:p>
          <a:p>
            <a:r>
              <a:rPr lang="es-ES" sz="2400" dirty="0" smtClean="0">
                <a:latin typeface="Bookman Old Style" pitchFamily="18" charset="0"/>
              </a:rPr>
              <a:t>Nahmanides también comentó sobre la reconstrucción del templo del Mesías ben José. </a:t>
            </a:r>
          </a:p>
          <a:p>
            <a:r>
              <a:rPr lang="es-ES" sz="2400" dirty="0" smtClean="0">
                <a:latin typeface="Bookman Old Style" pitchFamily="18" charset="0"/>
              </a:rPr>
              <a:t>Los roles de los Cuatro Artesanos son los siguientes. </a:t>
            </a:r>
          </a:p>
          <a:p>
            <a:r>
              <a:rPr lang="es-ES" sz="2400" dirty="0" smtClean="0">
                <a:latin typeface="Bookman Old Style" pitchFamily="18" charset="0"/>
              </a:rPr>
              <a:t>Elijah será el heraldo del esjatón –escatología judía. </a:t>
            </a:r>
          </a:p>
          <a:p>
            <a:r>
              <a:rPr lang="es-ES" sz="2400" dirty="0" smtClean="0">
                <a:latin typeface="Bookman Old Style" pitchFamily="18" charset="0"/>
              </a:rPr>
              <a:t>Si es necesario, el Mesías ben José peleará contra las fuerzas del mal y morirá en combate con los enemigos de Dios e Israel.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Veamos qué dice Rashi:</a:t>
            </a:r>
          </a:p>
          <a:p>
            <a:r>
              <a:rPr lang="es-ES" b="1" dirty="0" smtClean="0">
                <a:latin typeface="Bookman Old Style" pitchFamily="18" charset="0"/>
              </a:rPr>
              <a:t>“Y se echó sobre el cuello de su hermano Binyamín y lloró” </a:t>
            </a:r>
            <a:r>
              <a:rPr lang="es-ES" dirty="0" smtClean="0">
                <a:latin typeface="Bookman Old Style" pitchFamily="18" charset="0"/>
              </a:rPr>
              <a:t>45:14</a:t>
            </a:r>
          </a:p>
          <a:p>
            <a:r>
              <a:rPr lang="es-ES" dirty="0" smtClean="0">
                <a:latin typeface="Bookman Old Style" pitchFamily="18" charset="0"/>
              </a:rPr>
              <a:t>- Lloró proféticamente por los 2 Templos que en el futuro estarían construidos en el territorio perteneciente a Binyamín, los cuales eventualmente serán destruidos. </a:t>
            </a:r>
          </a:p>
          <a:p>
            <a:r>
              <a:rPr lang="es-ES" dirty="0" smtClean="0">
                <a:latin typeface="Bookman Old Style" pitchFamily="18" charset="0"/>
              </a:rPr>
              <a:t>Si vemos bien, el vs. 45:15 dice que “Yosef lloró sobre ellos”, pero específicamente lloró sobre el cuello de Binyamín.</a:t>
            </a:r>
          </a:p>
          <a:p>
            <a:r>
              <a:rPr lang="es-ES" dirty="0" smtClean="0">
                <a:latin typeface="Bookman Old Style" pitchFamily="18" charset="0"/>
              </a:rPr>
              <a:t>El “cuello” aquí hace alusión al Templo</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En el Libro de Shir Hasirim el Templo es llamado “cuello” 7.5</a:t>
            </a:r>
          </a:p>
          <a:p>
            <a:r>
              <a:rPr lang="es-ES" dirty="0" smtClean="0">
                <a:latin typeface="Bookman Old Style" pitchFamily="18" charset="0"/>
              </a:rPr>
              <a:t>“Y Binyamín lloró sobre su cuello” – Lloró por el Tabernáculo de Shiló que en el futuro estaría asentado en el territorio adjudicado a Yosef, el cual eventualmente sería destruido. </a:t>
            </a:r>
          </a:p>
          <a:p>
            <a:r>
              <a:rPr lang="es-ES" dirty="0" smtClean="0">
                <a:latin typeface="Bookman Old Style" pitchFamily="18" charset="0"/>
              </a:rPr>
              <a:t>De acuerdo a Bereshit Rabá 93:12 y Meguilá 16b, el Tabernáculo, o sea el Mishkán, era considerado como un Templo en miniatura. </a:t>
            </a:r>
          </a:p>
          <a:p>
            <a:r>
              <a:rPr lang="es-ES" dirty="0" smtClean="0">
                <a:latin typeface="Bookman Old Style" pitchFamily="18" charset="0"/>
              </a:rPr>
              <a:t>El Templo de Jerusalén fue construido siguiendo el modelo del Tabernáculo.</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Aunque algunos afirman que esta figura se describe en obras apocalípticas pre cristianas, la mayoría de los eruditos observan que las primeras menciones inequívocas de esta doctrina ocurren en pasajes tanatíticos de fecha incierta (Suk.52a) y en el Targum (</a:t>
            </a:r>
            <a:r>
              <a:rPr lang="es-ES" dirty="0" err="1" smtClean="0">
                <a:latin typeface="Bookman Old Style" pitchFamily="18" charset="0"/>
              </a:rPr>
              <a:t>Pseudo</a:t>
            </a:r>
            <a:r>
              <a:rPr lang="es-ES" dirty="0" smtClean="0">
                <a:latin typeface="Bookman Old Style" pitchFamily="18" charset="0"/>
              </a:rPr>
              <a:t>-</a:t>
            </a:r>
            <a:r>
              <a:rPr lang="es-ES" dirty="0" err="1" smtClean="0">
                <a:latin typeface="Bookman Old Style" pitchFamily="18" charset="0"/>
              </a:rPr>
              <a:t>Jon.</a:t>
            </a:r>
            <a:r>
              <a:rPr lang="es-ES" dirty="0" smtClean="0">
                <a:latin typeface="Bookman Old Style" pitchFamily="18" charset="0"/>
              </a:rPr>
              <a:t>, </a:t>
            </a:r>
            <a:r>
              <a:rPr lang="es-ES" dirty="0" err="1" smtClean="0">
                <a:latin typeface="Bookman Old Style" pitchFamily="18" charset="0"/>
              </a:rPr>
              <a:t>Ex.</a:t>
            </a:r>
            <a:r>
              <a:rPr lang="es-ES" dirty="0" smtClean="0">
                <a:latin typeface="Bookman Old Style" pitchFamily="18" charset="0"/>
              </a:rPr>
              <a:t> 40:11; </a:t>
            </a:r>
            <a:r>
              <a:rPr lang="es-ES" dirty="0" err="1" smtClean="0">
                <a:latin typeface="Bookman Old Style" pitchFamily="18" charset="0"/>
              </a:rPr>
              <a:t>Pesh</a:t>
            </a:r>
            <a:r>
              <a:rPr lang="es-ES" dirty="0" smtClean="0">
                <a:latin typeface="Bookman Old Style" pitchFamily="18" charset="0"/>
              </a:rPr>
              <a:t>., Canción 4: 5). </a:t>
            </a:r>
          </a:p>
          <a:p>
            <a:r>
              <a:rPr lang="es-ES" dirty="0" smtClean="0">
                <a:latin typeface="Bookman Old Style" pitchFamily="18" charset="0"/>
              </a:rPr>
              <a:t>Debemos recordar también que el cristianismo sostiene la idea que Jesús es hijo de José, aludiendo a este concepto.</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La función genética de la doctrina es igualmente poco clara: se ha visto al Mesías ben José como la encarnación simbólica de la reunificación con las diez tribus de Israel, como el Mesías samaritano, y como una figura cuyo carácter marcial y muerte testifican del impacto de la Rebelión abortiva bajo Bar Kokhba sobre la imaginación judía.</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Según Sadia Gaón, la necesidad de su aparición dependerá de la condición espiritual del pueblo judío.</a:t>
            </a:r>
          </a:p>
          <a:p>
            <a:r>
              <a:rPr lang="es-ES" dirty="0" smtClean="0">
                <a:latin typeface="Bookman Old Style" pitchFamily="18" charset="0"/>
              </a:rPr>
              <a:t>En el Sefer Zerubavel y escritos posteriores, después de su muerte un período de grandes calamidades caerá sobre Israel. </a:t>
            </a:r>
          </a:p>
          <a:p>
            <a:r>
              <a:rPr lang="es-ES" dirty="0" smtClean="0">
                <a:latin typeface="Bookman Old Style" pitchFamily="18" charset="0"/>
              </a:rPr>
              <a:t>Dios entonces resucitará a los muertos y marcará el comienzo de la Era Mesiánica de paz universal. </a:t>
            </a:r>
          </a:p>
          <a:p>
            <a:r>
              <a:rPr lang="es-ES" dirty="0" smtClean="0">
                <a:latin typeface="Bookman Old Style" pitchFamily="18" charset="0"/>
              </a:rPr>
              <a:t>El Mesías ben David reinará como un rey judío durante el período en que Dios resucitará a los muertos.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sz="2800" dirty="0" smtClean="0">
                <a:latin typeface="Bookman Old Style" pitchFamily="18" charset="0"/>
              </a:rPr>
              <a:t>El Midrash comenta:</a:t>
            </a:r>
          </a:p>
          <a:p>
            <a:r>
              <a:rPr lang="es-ES" sz="2800" dirty="0" smtClean="0">
                <a:latin typeface="Bookman Old Style" pitchFamily="18" charset="0"/>
              </a:rPr>
              <a:t>"Seis eones –periodos indefinidos- para entrar y salir, para la guerra y la paz. </a:t>
            </a:r>
          </a:p>
          <a:p>
            <a:r>
              <a:rPr lang="es-ES" sz="2800" dirty="0" smtClean="0">
                <a:latin typeface="Bookman Old Style" pitchFamily="18" charset="0"/>
              </a:rPr>
              <a:t>El séptimo eón es enteramente Shabat y descanso para la vida eterna [Pirké Rabí Eliezer]".</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El Zohar explica:</a:t>
            </a:r>
          </a:p>
          <a:p>
            <a:r>
              <a:rPr lang="es-ES" dirty="0" smtClean="0">
                <a:latin typeface="Bookman Old Style" pitchFamily="18" charset="0"/>
              </a:rPr>
              <a:t>"La redención de Israel vendrá a través de la fuerza mística de la letra "Vav“ [que tiene el valor numérico de seis], es decir, en el sexto milenio ... </a:t>
            </a:r>
          </a:p>
          <a:p>
            <a:r>
              <a:rPr lang="es-ES" dirty="0" smtClean="0">
                <a:latin typeface="Bookman Old Style" pitchFamily="18" charset="0"/>
              </a:rPr>
              <a:t>Felices son los que se quedarán vivos al final de el sexto milenio para entrar en el Shabat, que es el séptimo milenio, porque ese es un día separado para el Santo que efectuará la unión de nuevas almas con almas viejas en el mundo (Zohar, Vayerá 119a)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José entendió que un día el pueblo judío tendrá que reunirse detrás de José, no como un sustituto de Judá, sino como una preparación para el Reino de Judá. </a:t>
            </a:r>
          </a:p>
          <a:p>
            <a:r>
              <a:rPr lang="es-ES" dirty="0" smtClean="0">
                <a:latin typeface="Bookman Old Style" pitchFamily="18" charset="0"/>
              </a:rPr>
              <a:t>Aparentemente, el comentario de Najmanides de que José esperó la realización de sus sueños antes de contactar a su padre, se refirió a la creación de precedentes espirituales para el pueblo judío.</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Habrá dos mesías un día: el Mesías Hijo de José, quien prepara el camino para el Mesías Hijo de David, él mismo un descendiente de Judá. </a:t>
            </a:r>
          </a:p>
          <a:p>
            <a:r>
              <a:rPr lang="es-ES" dirty="0" smtClean="0">
                <a:latin typeface="Bookman Old Style" pitchFamily="18" charset="0"/>
              </a:rPr>
              <a:t>Según la tradición, el Mesías Hijo de José unirá a todo Israel en preparación para la llegada del Mesías Hijo de David, pero morirá en el proceso [Sukka 52a] en un acto de auto sacrificio para su pueblo.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Al igual que su ancestro Raquel, cuyo auto sacrificio permitió la construcción del Segundo Templo, su auto sacrificio permitirá la construcción del Tercer Templo. </a:t>
            </a:r>
          </a:p>
          <a:p>
            <a:r>
              <a:rPr lang="es-ES" dirty="0" smtClean="0">
                <a:latin typeface="Bookman Old Style" pitchFamily="18" charset="0"/>
              </a:rPr>
              <a:t>El modelo espiritual es Joseph, que eligió no contactar a su padre a pesar de que hubiera hecho una vida "más agradable".</a:t>
            </a:r>
          </a:p>
          <a:p>
            <a:r>
              <a:rPr lang="es-ES" dirty="0" smtClean="0">
                <a:latin typeface="Bookman Old Style" pitchFamily="18" charset="0"/>
              </a:rPr>
              <a:t>La </a:t>
            </a:r>
            <a:r>
              <a:rPr lang="es-ES" dirty="0" err="1" smtClean="0">
                <a:latin typeface="Bookman Old Style" pitchFamily="18" charset="0"/>
              </a:rPr>
              <a:t>Gematria</a:t>
            </a:r>
            <a:r>
              <a:rPr lang="es-ES" dirty="0" smtClean="0">
                <a:latin typeface="Bookman Old Style" pitchFamily="18" charset="0"/>
              </a:rPr>
              <a:t> para Yosef es igual que </a:t>
            </a:r>
            <a:r>
              <a:rPr lang="es-ES" dirty="0" err="1" smtClean="0">
                <a:latin typeface="Bookman Old Style" pitchFamily="18" charset="0"/>
              </a:rPr>
              <a:t>Tzión</a:t>
            </a:r>
            <a:r>
              <a:rPr lang="es-ES" dirty="0" smtClean="0">
                <a:latin typeface="Bookman Old Style" pitchFamily="18" charset="0"/>
              </a:rPr>
              <a:t>: 156, y </a:t>
            </a:r>
            <a:r>
              <a:rPr lang="es-ES" dirty="0" err="1" smtClean="0">
                <a:latin typeface="Bookman Old Style" pitchFamily="18" charset="0"/>
              </a:rPr>
              <a:t>asímismo</a:t>
            </a:r>
            <a:r>
              <a:rPr lang="es-ES" dirty="0" smtClean="0">
                <a:latin typeface="Bookman Old Style" pitchFamily="18" charset="0"/>
              </a:rPr>
              <a:t> para </a:t>
            </a:r>
            <a:r>
              <a:rPr lang="es-ES" dirty="0" err="1" smtClean="0">
                <a:latin typeface="Bookman Old Style" pitchFamily="18" charset="0"/>
              </a:rPr>
              <a:t>Yikom</a:t>
            </a:r>
            <a:r>
              <a:rPr lang="es-ES" dirty="0" smtClean="0">
                <a:latin typeface="Bookman Old Style" pitchFamily="18" charset="0"/>
              </a:rPr>
              <a:t> –vengarán en Deut. 32:43</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ES" dirty="0" smtClean="0">
                <a:latin typeface="Bookman Old Style" pitchFamily="18" charset="0"/>
              </a:rPr>
              <a:t>El Sar Shalom</a:t>
            </a:r>
          </a:p>
          <a:p>
            <a:r>
              <a:rPr lang="es-CO" dirty="0" smtClean="0">
                <a:latin typeface="Bookman Old Style" pitchFamily="18" charset="0"/>
              </a:rPr>
              <a:t>En muchos tratados bíblicos adornan pasajes Escriturales con un niñito bien lindo con ojitos azules, todo gordito y bien alimentado con sus piernitas entrelazadas y sus manitas abiertas simbolizando al "Niño Dios" al cual todos los niños le piden regalos para la época de Navidad. </a:t>
            </a:r>
          </a:p>
          <a:p>
            <a:r>
              <a:rPr lang="es-CO" dirty="0" smtClean="0">
                <a:latin typeface="Bookman Old Style" pitchFamily="18" charset="0"/>
              </a:rPr>
              <a:t>Aunque hoy en la mayoría del mundo occidental anglo sajón cambió al niño por Papa Noel o Santa Claus. </a:t>
            </a:r>
            <a:endParaRPr lang="es-ES"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sz="2500" dirty="0" smtClean="0">
                <a:latin typeface="Bookman Old Style" pitchFamily="18" charset="0"/>
              </a:rPr>
              <a:t>Dicho tratado lo enfocan hacia la Escritura de Yeshayahu, como ya te dije en el Capítulo 9 verso 6 al 7.</a:t>
            </a:r>
          </a:p>
          <a:p>
            <a:r>
              <a:rPr lang="es-CO" sz="2500" dirty="0" smtClean="0">
                <a:latin typeface="Bookman Old Style" pitchFamily="18" charset="0"/>
              </a:rPr>
              <a:t>De acuerdo a la versión de los monjes católicos Casiodoro Reina y Cipriano de Valera, españoles ellos, así como la versión anglo sajona de King James, esta dice: </a:t>
            </a:r>
          </a:p>
          <a:p>
            <a:r>
              <a:rPr lang="es-CO" sz="2500" b="1" i="1" dirty="0" smtClean="0">
                <a:latin typeface="Bookman Old Style" pitchFamily="18" charset="0"/>
              </a:rPr>
              <a:t>"Porque un niño nos es nacido, hijo nos es dado, y el principado sobre su hombro; y se llamará su nombre Admirable, Consejero, Dios Fuerte, Padre Eterno, Príncipe de Paz.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b="1" i="1" dirty="0" smtClean="0">
                <a:latin typeface="Bookman Old Style" pitchFamily="18" charset="0"/>
              </a:rPr>
              <a:t>Lo dilatado de su imperio  y la paz no tendrán límite, sobre el trono de David y sobre su reino, disponiéndolo y confirmándolo en juicio y en justicia desde ahora y para siempre. El celo de J de los ejércitos hará esto" </a:t>
            </a:r>
          </a:p>
          <a:p>
            <a:r>
              <a:rPr lang="es-CO" dirty="0" smtClean="0">
                <a:latin typeface="Bookman Old Style" pitchFamily="18" charset="0"/>
              </a:rPr>
              <a:t>El lector desapercibido entiende, como es natural, que a la persona a la que se refieren es a Jesús el Cristo dándole a él el carácter de Admirable, de Consejero, de Dios Fuerte, de Padre Eterno y de Príncipe de Paz. </a:t>
            </a:r>
          </a:p>
          <a:p>
            <a:endParaRPr lang="es-ES"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dirty="0" smtClean="0">
                <a:latin typeface="Bookman Old Style" pitchFamily="18" charset="0"/>
              </a:rPr>
              <a:t>Por lo tanto, no nos quedaría ninguna duda de que el profeta al referirse al mesías lo refiere como a Dios mismo y entonces tendríamos que creer en la tercera persona de la trinidad o de la triunidad.    </a:t>
            </a:r>
            <a:endParaRPr lang="en-US" dirty="0" smtClean="0">
              <a:latin typeface="Bookman Old Style" pitchFamily="18" charset="0"/>
            </a:endParaRPr>
          </a:p>
          <a:p>
            <a:r>
              <a:rPr lang="es-CO" dirty="0" smtClean="0">
                <a:latin typeface="Bookman Old Style" pitchFamily="18" charset="0"/>
              </a:rPr>
              <a:t>Las Escrituras nos enseñan:  "Mi Pueblo fue destruido porque le faltó el conocimiento“ (</a:t>
            </a:r>
            <a:r>
              <a:rPr lang="es-CO" dirty="0" err="1" smtClean="0">
                <a:latin typeface="Bookman Old Style" pitchFamily="18" charset="0"/>
              </a:rPr>
              <a:t>Hosheah</a:t>
            </a:r>
            <a:r>
              <a:rPr lang="es-CO" dirty="0" smtClean="0">
                <a:latin typeface="Bookman Old Style" pitchFamily="18" charset="0"/>
              </a:rPr>
              <a:t> 4:6), dice el profeta; pero el conocimiento a que se refiere el profeta es al conocimiento de la Sagrada Torah, no al conocimiento de lo que el mundo conoce como Nuevo Testamento.  </a:t>
            </a:r>
            <a:endParaRPr lang="es-ES"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dirty="0" smtClean="0">
                <a:latin typeface="Bookman Old Style" pitchFamily="18" charset="0"/>
              </a:rPr>
              <a:t>Pero resulta a todas estas, que lo que se le ha dicho a la humanidad respecto de estos versículos del profeta Yeshayahu es completamente falso!</a:t>
            </a:r>
            <a:endParaRPr lang="en-US" dirty="0" smtClean="0">
              <a:latin typeface="Bookman Old Style" pitchFamily="18" charset="0"/>
            </a:endParaRPr>
          </a:p>
          <a:p>
            <a:r>
              <a:rPr lang="es-CO" dirty="0" smtClean="0">
                <a:latin typeface="Bookman Old Style" pitchFamily="18" charset="0"/>
              </a:rPr>
              <a:t>Porque las Sagradas Escrituras en su original hebreo dice claramente:</a:t>
            </a:r>
          </a:p>
          <a:p>
            <a:r>
              <a:rPr lang="es-CO" b="1" i="1" dirty="0" smtClean="0">
                <a:latin typeface="Bookman Old Style" pitchFamily="18" charset="0"/>
              </a:rPr>
              <a:t>"Ki </a:t>
            </a:r>
            <a:r>
              <a:rPr lang="es-CO" b="1" i="1" dirty="0" err="1" smtClean="0">
                <a:latin typeface="Bookman Old Style" pitchFamily="18" charset="0"/>
              </a:rPr>
              <a:t>yeled</a:t>
            </a:r>
            <a:r>
              <a:rPr lang="es-CO" b="1" i="1" dirty="0" smtClean="0">
                <a:latin typeface="Bookman Old Style" pitchFamily="18" charset="0"/>
              </a:rPr>
              <a:t> </a:t>
            </a:r>
            <a:r>
              <a:rPr lang="es-CO" b="1" i="1" dirty="0" err="1" smtClean="0">
                <a:latin typeface="Bookman Old Style" pitchFamily="18" charset="0"/>
              </a:rPr>
              <a:t>yulad</a:t>
            </a:r>
            <a:r>
              <a:rPr lang="es-CO" b="1" i="1" dirty="0" smtClean="0">
                <a:latin typeface="Bookman Old Style" pitchFamily="18" charset="0"/>
              </a:rPr>
              <a:t> </a:t>
            </a:r>
            <a:r>
              <a:rPr lang="es-CO" b="1" i="1" dirty="0" err="1" smtClean="0">
                <a:latin typeface="Bookman Old Style" pitchFamily="18" charset="0"/>
              </a:rPr>
              <a:t>lanu</a:t>
            </a:r>
            <a:r>
              <a:rPr lang="es-CO" b="1" i="1" dirty="0" smtClean="0">
                <a:latin typeface="Bookman Old Style" pitchFamily="18" charset="0"/>
              </a:rPr>
              <a:t> ben </a:t>
            </a:r>
            <a:r>
              <a:rPr lang="es-CO" b="1" i="1" dirty="0" err="1" smtClean="0">
                <a:latin typeface="Bookman Old Style" pitchFamily="18" charset="0"/>
              </a:rPr>
              <a:t>nitanlanu</a:t>
            </a:r>
            <a:r>
              <a:rPr lang="es-CO" b="1" i="1" dirty="0" smtClean="0">
                <a:latin typeface="Bookman Old Style" pitchFamily="18" charset="0"/>
              </a:rPr>
              <a:t> </a:t>
            </a:r>
            <a:endParaRPr lang="en-US" dirty="0" smtClean="0">
              <a:latin typeface="Bookman Old Style" pitchFamily="18" charset="0"/>
            </a:endParaRPr>
          </a:p>
          <a:p>
            <a:r>
              <a:rPr lang="es-CO" b="1" i="1" dirty="0" err="1" smtClean="0">
                <a:latin typeface="Bookman Old Style" pitchFamily="18" charset="0"/>
              </a:rPr>
              <a:t>vatejí</a:t>
            </a:r>
            <a:r>
              <a:rPr lang="es-CO" b="1" i="1" dirty="0" smtClean="0">
                <a:latin typeface="Bookman Old Style" pitchFamily="18" charset="0"/>
              </a:rPr>
              <a:t> </a:t>
            </a:r>
            <a:r>
              <a:rPr lang="es-CO" b="1" i="1" dirty="0" err="1" smtClean="0">
                <a:latin typeface="Bookman Old Style" pitchFamily="18" charset="0"/>
              </a:rPr>
              <a:t>hamisraj</a:t>
            </a:r>
            <a:r>
              <a:rPr lang="es-CO" b="1" i="1" dirty="0" smtClean="0">
                <a:latin typeface="Bookman Old Style" pitchFamily="18" charset="0"/>
              </a:rPr>
              <a:t> al </a:t>
            </a:r>
            <a:r>
              <a:rPr lang="es-CO" b="1" i="1" dirty="0" err="1" smtClean="0">
                <a:latin typeface="Bookman Old Style" pitchFamily="18" charset="0"/>
              </a:rPr>
              <a:t>shikemo</a:t>
            </a:r>
            <a:endParaRPr lang="en-US" dirty="0" smtClean="0">
              <a:latin typeface="Bookman Old Style" pitchFamily="18" charset="0"/>
            </a:endParaRPr>
          </a:p>
          <a:p>
            <a:r>
              <a:rPr lang="es-CO" b="1" i="1" dirty="0" err="1" smtClean="0">
                <a:latin typeface="Bookman Old Style" pitchFamily="18" charset="0"/>
              </a:rPr>
              <a:t>Vayikraj</a:t>
            </a:r>
            <a:r>
              <a:rPr lang="es-CO" b="1" i="1" dirty="0" smtClean="0">
                <a:latin typeface="Bookman Old Style" pitchFamily="18" charset="0"/>
              </a:rPr>
              <a:t> </a:t>
            </a:r>
            <a:r>
              <a:rPr lang="es-CO" b="1" i="1" dirty="0" err="1" smtClean="0">
                <a:latin typeface="Bookman Old Style" pitchFamily="18" charset="0"/>
              </a:rPr>
              <a:t>shemo</a:t>
            </a:r>
            <a:r>
              <a:rPr lang="es-CO" b="1" i="1" dirty="0" smtClean="0">
                <a:latin typeface="Bookman Old Style" pitchFamily="18" charset="0"/>
              </a:rPr>
              <a:t> pele </a:t>
            </a:r>
            <a:r>
              <a:rPr lang="es-CO" b="1" i="1" dirty="0" err="1" smtClean="0">
                <a:latin typeface="Bookman Old Style" pitchFamily="18" charset="0"/>
              </a:rPr>
              <a:t>yoetz</a:t>
            </a:r>
            <a:endParaRPr lang="en-US" dirty="0" smtClean="0">
              <a:latin typeface="Bookman Old Style" pitchFamily="18" charset="0"/>
            </a:endParaRPr>
          </a:p>
          <a:p>
            <a:r>
              <a:rPr lang="es-CO" b="1" i="1" dirty="0" smtClean="0">
                <a:latin typeface="Bookman Old Style" pitchFamily="18" charset="0"/>
              </a:rPr>
              <a:t>el </a:t>
            </a:r>
            <a:r>
              <a:rPr lang="es-CO" b="1" i="1" dirty="0" err="1" smtClean="0">
                <a:latin typeface="Bookman Old Style" pitchFamily="18" charset="0"/>
              </a:rPr>
              <a:t>gibur</a:t>
            </a:r>
            <a:r>
              <a:rPr lang="es-CO" b="1" i="1" dirty="0" smtClean="0">
                <a:latin typeface="Bookman Old Style" pitchFamily="18" charset="0"/>
              </a:rPr>
              <a:t> </a:t>
            </a:r>
            <a:r>
              <a:rPr lang="es-CO" b="1" i="1" dirty="0" err="1" smtClean="0">
                <a:latin typeface="Bookman Old Style" pitchFamily="18" charset="0"/>
              </a:rPr>
              <a:t>abi</a:t>
            </a:r>
            <a:r>
              <a:rPr lang="es-CO" b="1" i="1" dirty="0" smtClean="0">
                <a:latin typeface="Bookman Old Style" pitchFamily="18" charset="0"/>
              </a:rPr>
              <a:t> ad </a:t>
            </a:r>
            <a:r>
              <a:rPr lang="es-CO" b="1" i="1" dirty="0" err="1" smtClean="0">
                <a:latin typeface="Bookman Old Style" pitchFamily="18" charset="0"/>
              </a:rPr>
              <a:t>Shar</a:t>
            </a:r>
            <a:r>
              <a:rPr lang="es-CO" b="1" i="1" dirty="0" smtClean="0">
                <a:latin typeface="Bookman Old Style" pitchFamily="18" charset="0"/>
              </a:rPr>
              <a:t> Shalom..."</a:t>
            </a:r>
            <a:endParaRPr lang="en-US" dirty="0" smtClean="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dirty="0" smtClean="0">
                <a:latin typeface="Bookman Old Style" pitchFamily="18" charset="0"/>
              </a:rPr>
              <a:t>Textualmente dice en español: </a:t>
            </a:r>
            <a:endParaRPr lang="en-US" dirty="0" smtClean="0">
              <a:latin typeface="Bookman Old Style" pitchFamily="18" charset="0"/>
            </a:endParaRPr>
          </a:p>
          <a:p>
            <a:r>
              <a:rPr lang="es-CO" b="1" dirty="0" smtClean="0">
                <a:latin typeface="Bookman Old Style" pitchFamily="18" charset="0"/>
              </a:rPr>
              <a:t>"Porque un niño nos ha nacido para nosotros</a:t>
            </a:r>
            <a:endParaRPr lang="en-US" dirty="0" smtClean="0">
              <a:latin typeface="Bookman Old Style" pitchFamily="18" charset="0"/>
            </a:endParaRPr>
          </a:p>
          <a:p>
            <a:r>
              <a:rPr lang="es-CO" b="1" dirty="0" smtClean="0">
                <a:latin typeface="Bookman Old Style" pitchFamily="18" charset="0"/>
              </a:rPr>
              <a:t>un hijo nos ha sido dado </a:t>
            </a:r>
            <a:endParaRPr lang="en-US" dirty="0" smtClean="0">
              <a:latin typeface="Bookman Old Style" pitchFamily="18" charset="0"/>
            </a:endParaRPr>
          </a:p>
          <a:p>
            <a:r>
              <a:rPr lang="es-CO" b="1" dirty="0" smtClean="0">
                <a:latin typeface="Bookman Old Style" pitchFamily="18" charset="0"/>
              </a:rPr>
              <a:t>y el dominio reposará sobre sus hombros;</a:t>
            </a:r>
            <a:endParaRPr lang="en-US" dirty="0" smtClean="0">
              <a:latin typeface="Bookman Old Style" pitchFamily="18" charset="0"/>
            </a:endParaRPr>
          </a:p>
          <a:p>
            <a:r>
              <a:rPr lang="es-CO" b="1" dirty="0" smtClean="0">
                <a:latin typeface="Bookman Old Style" pitchFamily="18" charset="0"/>
              </a:rPr>
              <a:t>el Admirable Consejero, el Dios Todopoderoso,</a:t>
            </a:r>
            <a:endParaRPr lang="en-US" dirty="0" smtClean="0">
              <a:latin typeface="Bookman Old Style" pitchFamily="18" charset="0"/>
            </a:endParaRPr>
          </a:p>
          <a:p>
            <a:r>
              <a:rPr lang="es-CO" b="1" dirty="0" smtClean="0">
                <a:latin typeface="Bookman Old Style" pitchFamily="18" charset="0"/>
              </a:rPr>
              <a:t>el Padre Eterno, llamará su nombre Sar Shalom (Príncipe de Paz..."</a:t>
            </a:r>
            <a:endParaRPr lang="en-US" dirty="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dirty="0" smtClean="0">
                <a:latin typeface="Bookman Old Style" pitchFamily="18" charset="0"/>
              </a:rPr>
              <a:t>Como observamos, las Sagradas Escrituras nos anuncian que un niño y un hijo nos ha sido dado y que el dominio reposará sobre sus hombros; pero NO es que diga que a este niño se le llamará Admirable, Consejero, Dios Fuerte, Padre Eterno, sino todo lo contrario, que nuestro Creador, Hashem, El Eterno, quien es el Admirable Consejero, quien es el Dios Todopoderoso y quien es el Padre Eterno, llamará a este niño Sar Shalom.</a:t>
            </a:r>
            <a:endParaRPr lang="en-US" dirty="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lnSpcReduction="10000"/>
          </a:bodyPr>
          <a:lstStyle/>
          <a:p>
            <a:r>
              <a:rPr lang="es-CO" dirty="0" smtClean="0">
                <a:latin typeface="Bookman Old Style" pitchFamily="18" charset="0"/>
              </a:rPr>
              <a:t>    Los atributos anteriores son dados por el profeta Yeshayahu a Dios nuestro Creador, no al hijo que iría nacer. </a:t>
            </a:r>
          </a:p>
          <a:p>
            <a:r>
              <a:rPr lang="es-CO" dirty="0" smtClean="0">
                <a:latin typeface="Bookman Old Style" pitchFamily="18" charset="0"/>
              </a:rPr>
              <a:t>A este niño, Hashem le pondrá por nombre Príncipe de Paz. Pero en nada el profeta dijo que este niño sería Dios mismo o Padre Eterno.</a:t>
            </a:r>
          </a:p>
          <a:p>
            <a:r>
              <a:rPr lang="es-CO" dirty="0" smtClean="0">
                <a:latin typeface="Bookman Old Style" pitchFamily="18" charset="0"/>
              </a:rPr>
              <a:t>Por otro lado, aunque el Judaísmo dice que este niño se refiere al Rey Ezequías, hijo de  Ajaz, yo personalmente difiero de ese concepto, toda vez que el dominio de que habla el profeta que descansará sobre sus hombres no fue por siempre.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dirty="0" smtClean="0">
                <a:latin typeface="Bookman Old Style" pitchFamily="18" charset="0"/>
              </a:rPr>
              <a:t>Si recordamos, el Rey Ezequías pecó al permitir que su corazón se enalteciera y los Sirios entraran a su palacio y conocieran todos sus secretos, además, entregó todo el oro que había en el Santo Templo lo que le costó la reprimenda del Profeta Isaías y su consecuencia de no vivir por muchos años. </a:t>
            </a:r>
          </a:p>
          <a:p>
            <a:r>
              <a:rPr lang="es-CO" dirty="0" smtClean="0">
                <a:latin typeface="Bookman Old Style" pitchFamily="18" charset="0"/>
              </a:rPr>
              <a:t>Ezequías reinó por 29 años en Jerusalén y murió a los 54 años de edad. </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השבוע</a:t>
            </a:r>
            <a:endParaRPr sz="4000" dirty="0" smtClean="0">
              <a:latin typeface="Calibri" charset="0"/>
            </a:endParaRPr>
          </a:p>
        </p:txBody>
      </p:sp>
      <p:sp>
        <p:nvSpPr>
          <p:cNvPr id="3077" name="Content Placeholder 2"/>
          <p:cNvSpPr txBox="1">
            <a:spLocks noGrp="1"/>
          </p:cNvSpPr>
          <p:nvPr>
            <p:ph sz="quarter" idx="1"/>
          </p:nvPr>
        </p:nvSpPr>
        <p:spPr>
          <a:xfrm>
            <a:off x="838200" y="1600200"/>
            <a:ext cx="7772400" cy="5105400"/>
          </a:xfrm>
        </p:spPr>
        <p:txBody>
          <a:bodyPr>
            <a:normAutofit/>
          </a:bodyPr>
          <a:lstStyle/>
          <a:p>
            <a:r>
              <a:rPr lang="es-CO" dirty="0" smtClean="0">
                <a:latin typeface="Bookman Old Style" pitchFamily="18" charset="0"/>
              </a:rPr>
              <a:t>Además, recordamos que el Rey Ezequías acudió al profeta para que el Eterno Padre le extendiera sus días y no muriera de una penosa enfermedad que, tan pronto y por dicha intercesión vivió por 15 años más. </a:t>
            </a:r>
          </a:p>
          <a:p>
            <a:r>
              <a:rPr lang="es-CO" dirty="0" smtClean="0">
                <a:latin typeface="Bookman Old Style" pitchFamily="18" charset="0"/>
              </a:rPr>
              <a:t>Por lo tanto, esta profecía no se puede atribuir a dicho Rey Ezequías, ni tampoco la podemos atribuir a Jesús el Cristo de los cristianos ya que es considerado por ellos como Dios mismo.</a:t>
            </a:r>
            <a:endParaRPr lang="en-US" dirty="0">
              <a:latin typeface="Bookman Old Style" pitchFamily="18"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fontAlgn="auto" hangingPunct="1">
              <a:spcAft>
                <a:spcPts val="0"/>
              </a:spcAft>
              <a:defRPr/>
            </a:pPr>
            <a:endParaRPr lang="en-US" smtClean="0"/>
          </a:p>
        </p:txBody>
      </p:sp>
      <p:pic>
        <p:nvPicPr>
          <p:cNvPr id="33795"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33796"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a:lnSpc>
                <a:spcPct val="92000"/>
              </a:lnSpc>
              <a:spcBef>
                <a:spcPts val="5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a:solidFill>
                  <a:srgbClr val="000000"/>
                </a:solidFill>
                <a:latin typeface="Calibri" charset="0"/>
                <a:ea typeface="MS Gothic" charset="-128"/>
              </a:rPr>
              <a:t>Fuentes: Toráh, Talmud, </a:t>
            </a:r>
            <a:r>
              <a:rPr lang="es-CO" sz="2000" dirty="0" err="1" smtClean="0">
                <a:solidFill>
                  <a:srgbClr val="000000"/>
                </a:solidFill>
                <a:latin typeface="Calibri" charset="0"/>
                <a:ea typeface="MS Gothic" charset="-128"/>
              </a:rPr>
              <a:t>Aish</a:t>
            </a:r>
            <a:r>
              <a:rPr lang="es-CO" sz="2000" dirty="0" smtClean="0">
                <a:solidFill>
                  <a:srgbClr val="000000"/>
                </a:solidFill>
                <a:latin typeface="Calibri" charset="0"/>
                <a:ea typeface="MS Gothic" charset="-128"/>
              </a:rPr>
              <a:t>, Jewish </a:t>
            </a:r>
            <a:r>
              <a:rPr lang="es-CO" sz="2000" dirty="0">
                <a:solidFill>
                  <a:srgbClr val="000000"/>
                </a:solidFill>
                <a:latin typeface="Calibri" charset="0"/>
                <a:ea typeface="MS Gothic" charset="-128"/>
              </a:rPr>
              <a:t>Concepts, Wikipedia, Kabbalah Online, Zohar, Rambán, Maimonides, </a:t>
            </a:r>
            <a:r>
              <a:rPr lang="es-CO" sz="2000" dirty="0" err="1">
                <a:solidFill>
                  <a:srgbClr val="000000"/>
                </a:solidFill>
                <a:latin typeface="Calibri" charset="0"/>
                <a:ea typeface="MS Gothic" charset="-128"/>
              </a:rPr>
              <a:t>Zev</a:t>
            </a:r>
            <a:r>
              <a:rPr lang="es-CO" sz="2000" dirty="0">
                <a:solidFill>
                  <a:srgbClr val="000000"/>
                </a:solidFill>
                <a:latin typeface="Calibri" charset="0"/>
                <a:ea typeface="MS Gothic" charset="-128"/>
              </a:rPr>
              <a:t> ben </a:t>
            </a:r>
            <a:r>
              <a:rPr lang="es-CO" sz="2000" dirty="0" err="1">
                <a:solidFill>
                  <a:srgbClr val="000000"/>
                </a:solidFill>
                <a:latin typeface="Calibri" charset="0"/>
                <a:ea typeface="MS Gothic" charset="-128"/>
              </a:rPr>
              <a:t>Shimon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HaLevi</a:t>
            </a:r>
            <a:r>
              <a:rPr lang="es-CO" sz="2000" dirty="0">
                <a:solidFill>
                  <a:srgbClr val="000000"/>
                </a:solidFill>
                <a:latin typeface="Calibri" charset="0"/>
                <a:ea typeface="MS Gothic" charset="-128"/>
              </a:rPr>
              <a:t> “Kabbalah and </a:t>
            </a:r>
            <a:r>
              <a:rPr lang="es-CO" sz="2000" dirty="0" err="1">
                <a:solidFill>
                  <a:srgbClr val="000000"/>
                </a:solidFill>
                <a:latin typeface="Calibri" charset="0"/>
                <a:ea typeface="MS Gothic" charset="-128"/>
              </a:rPr>
              <a:t>Exodus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Rabbi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Yissocher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Frand</a:t>
            </a:r>
            <a:endParaRPr lang="es-CO" sz="20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000000"/>
                </a:solidFill>
                <a:latin typeface="Calibri" charset="0"/>
                <a:ea typeface="MS Gothic" charset="-128"/>
              </a:rPr>
              <a:t>Derechos Reservados Shalom </a:t>
            </a:r>
            <a:r>
              <a:rPr lang="es-CO" sz="1600" dirty="0" err="1">
                <a:solidFill>
                  <a:srgbClr val="000000"/>
                </a:solidFill>
                <a:latin typeface="Calibri" charset="0"/>
                <a:ea typeface="MS Gothic" charset="-128"/>
              </a:rPr>
              <a:t>Haverim</a:t>
            </a:r>
            <a:r>
              <a:rPr lang="es-CO" sz="1600" dirty="0">
                <a:solidFill>
                  <a:srgbClr val="000000"/>
                </a:solidFill>
                <a:latin typeface="Calibri" charset="0"/>
                <a:ea typeface="MS Gothic" charset="-128"/>
              </a:rPr>
              <a:t> </a:t>
            </a:r>
            <a:r>
              <a:rPr lang="es-CO" sz="1600" dirty="0" err="1">
                <a:solidFill>
                  <a:srgbClr val="000000"/>
                </a:solidFill>
                <a:latin typeface="Calibri" charset="0"/>
                <a:ea typeface="MS Gothic" charset="-128"/>
              </a:rPr>
              <a:t>Org</a:t>
            </a: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CCCCFF"/>
                </a:solidFill>
                <a:latin typeface="Calibri" charset="0"/>
                <a:ea typeface="MS Gothic" charset="-128"/>
                <a:hlinkClick r:id="rId5"/>
              </a:rPr>
              <a:t>http://www.shalomhaverim.org</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Director: -</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ELIYAHU BAYONA BEN YOSEF</a:t>
            </a:r>
          </a:p>
          <a:p>
            <a:pPr algn="ctr">
              <a:lnSpc>
                <a:spcPct val="92000"/>
              </a:lnSpc>
              <a:spcBef>
                <a:spcPts val="4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ea typeface="MS Gothic" charset="-128"/>
              </a:rPr>
              <a:t>2</a:t>
            </a:r>
            <a:r>
              <a:rPr lang="es-CO" dirty="0" smtClean="0">
                <a:solidFill>
                  <a:srgbClr val="000000"/>
                </a:solidFill>
                <a:latin typeface="Calibri" charset="0"/>
                <a:ea typeface="MS Gothic" charset="-128"/>
              </a:rPr>
              <a:t> </a:t>
            </a:r>
            <a:r>
              <a:rPr lang="es-CO" dirty="0" smtClean="0">
                <a:solidFill>
                  <a:srgbClr val="000000"/>
                </a:solidFill>
                <a:latin typeface="Calibri" charset="0"/>
                <a:ea typeface="MS Gothic" charset="-128"/>
              </a:rPr>
              <a:t>de </a:t>
            </a:r>
            <a:r>
              <a:rPr lang="es-CO" dirty="0" err="1" smtClean="0">
                <a:solidFill>
                  <a:srgbClr val="000000"/>
                </a:solidFill>
                <a:latin typeface="Calibri" charset="0"/>
                <a:ea typeface="MS Gothic" charset="-128"/>
              </a:rPr>
              <a:t>Tevet</a:t>
            </a:r>
            <a:r>
              <a:rPr lang="es-CO" dirty="0" smtClean="0">
                <a:solidFill>
                  <a:srgbClr val="000000"/>
                </a:solidFill>
                <a:latin typeface="Calibri" charset="0"/>
                <a:ea typeface="MS Gothic" charset="-128"/>
              </a:rPr>
              <a:t>-  </a:t>
            </a:r>
            <a:r>
              <a:rPr lang="es-CO" dirty="0" smtClean="0">
                <a:solidFill>
                  <a:srgbClr val="000000"/>
                </a:solidFill>
                <a:latin typeface="Calibri" charset="0"/>
                <a:ea typeface="MS Gothic" charset="-128"/>
              </a:rPr>
              <a:t>Enero 2 de 2025 </a:t>
            </a:r>
            <a:r>
              <a:rPr lang="es-CO" dirty="0" smtClean="0">
                <a:solidFill>
                  <a:srgbClr val="000000"/>
                </a:solidFill>
                <a:latin typeface="Calibri" charset="0"/>
                <a:ea typeface="MS Gothic" charset="-128"/>
              </a:rPr>
              <a:t>- Monsey </a:t>
            </a:r>
            <a:r>
              <a:rPr lang="es-CO" dirty="0">
                <a:solidFill>
                  <a:srgbClr val="000000"/>
                </a:solidFill>
                <a:latin typeface="Calibri" charset="0"/>
                <a:ea typeface="MS Gothic" charset="-128"/>
              </a:rPr>
              <a:t>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71572</TotalTime>
  <Words>11568</Words>
  <Application>Microsoft Office PowerPoint</Application>
  <PresentationFormat>On-screen Show (4:3)</PresentationFormat>
  <Paragraphs>962</Paragraphs>
  <Slides>190</Slides>
  <Notes>190</Notes>
  <HiddenSlides>0</HiddenSlides>
  <MMClips>0</MMClips>
  <ScaleCrop>false</ScaleCrop>
  <HeadingPairs>
    <vt:vector size="4" baseType="variant">
      <vt:variant>
        <vt:lpstr>Theme</vt:lpstr>
      </vt:variant>
      <vt:variant>
        <vt:i4>1</vt:i4>
      </vt:variant>
      <vt:variant>
        <vt:lpstr>Slide Titles</vt:lpstr>
      </vt:variant>
      <vt:variant>
        <vt:i4>190</vt:i4>
      </vt:variant>
    </vt:vector>
  </HeadingPairs>
  <TitlesOfParts>
    <vt:vector size="191" baseType="lpstr">
      <vt:lpstr>Equidad</vt:lpstr>
      <vt:lpstr> </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Parashat Semanal  -  פרשת השבוע</vt:lpstr>
      <vt:lpstr>Slide 190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Dell</cp:lastModifiedBy>
  <cp:revision>643</cp:revision>
  <cp:lastPrinted>1601-01-01T00:00:00Z</cp:lastPrinted>
  <dcterms:created xsi:type="dcterms:W3CDTF">1601-01-01T00:00:00Z</dcterms:created>
  <dcterms:modified xsi:type="dcterms:W3CDTF">2025-01-03T16:35:11Z</dcterms:modified>
</cp:coreProperties>
</file>