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1861" r:id="rId3"/>
    <p:sldId id="1862" r:id="rId4"/>
    <p:sldId id="1866" r:id="rId5"/>
    <p:sldId id="1867" r:id="rId6"/>
    <p:sldId id="1868" r:id="rId7"/>
    <p:sldId id="1869" r:id="rId8"/>
    <p:sldId id="1870" r:id="rId9"/>
    <p:sldId id="1871" r:id="rId10"/>
    <p:sldId id="1872" r:id="rId11"/>
    <p:sldId id="1873" r:id="rId12"/>
    <p:sldId id="1874" r:id="rId13"/>
    <p:sldId id="1875" r:id="rId14"/>
    <p:sldId id="1876" r:id="rId15"/>
    <p:sldId id="1877" r:id="rId16"/>
    <p:sldId id="1878" r:id="rId17"/>
    <p:sldId id="1879" r:id="rId18"/>
    <p:sldId id="1880" r:id="rId19"/>
    <p:sldId id="1881" r:id="rId20"/>
    <p:sldId id="1882" r:id="rId21"/>
    <p:sldId id="1883" r:id="rId22"/>
    <p:sldId id="1884" r:id="rId23"/>
    <p:sldId id="1899" r:id="rId24"/>
    <p:sldId id="1900" r:id="rId25"/>
    <p:sldId id="1901" r:id="rId26"/>
    <p:sldId id="1902" r:id="rId27"/>
    <p:sldId id="1903" r:id="rId28"/>
    <p:sldId id="292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as" initials="E" lastIdx="5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6600"/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47" autoAdjust="0"/>
    <p:restoredTop sz="94599" autoAdjust="0"/>
  </p:normalViewPr>
  <p:slideViewPr>
    <p:cSldViewPr>
      <p:cViewPr>
        <p:scale>
          <a:sx n="90" d="100"/>
          <a:sy n="90" d="100"/>
        </p:scale>
        <p:origin x="-490" y="7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326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6497E951-7DF6-4984-901D-43C4828BD46D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21508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88EC5B86-D5C0-43EF-A4F3-5AC14288A0D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18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19</a:t>
            </a:fld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20</a:t>
            </a:fld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21</a:t>
            </a:fld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22</a:t>
            </a:fld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23</a:t>
            </a:fld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24</a:t>
            </a:fld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25</a:t>
            </a:fld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26</a:t>
            </a:fld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dirty="0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27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B3D1-5AC6-420C-A09A-EDF5B015A737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E43FC-6ABE-4C8A-A624-ECC03E2DCBE7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852E6-F766-4C80-ACC6-9E34422E375B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3CB4C-5446-456E-B9F7-DA4263CEAD1F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7012D-4A89-4BC5-A8EE-2E32A84EECEB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B499-BD8C-4BCF-B2A1-56A60F7E95E8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08FB4-5C27-4F15-B825-911551922071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66124-FF74-429B-80EB-C7E0A1B68D0B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04C0-9BB3-4814-B8C1-D88608E9E6C3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40252-E3EA-4F55-A08B-9088ABA10E7C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6552E-A60B-4F0E-BE6C-1B85599CDF33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69867-7905-413E-A374-A816D6B2D92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52169-AB78-47BF-88BF-E441C19B46D1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683BC-666B-4628-9C47-D3461A73F2C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DE323-7DE0-463F-B76F-A041051CB211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33C85-CACF-45CF-980F-39102E1C9C98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C5FE8-E48C-4FEA-B2CA-3695BE8B2B6B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E827-EF13-4170-9B64-0B43F085C5A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FAC0-0361-4A16-ACB2-01699D7382F5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FBB0-B328-4D4B-BABD-AE8A07AF7A9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23DA-AA63-462F-A1A7-48414B58D596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CE22B-D726-41AA-B1B1-2925730D2766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FFFD175-C463-4271-A938-A8B7A73B9E71}" type="datetime1">
              <a:rPr/>
              <a:pPr>
                <a:defRPr/>
              </a:pPr>
              <a:t>11/29/2016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97375F9-1045-48BC-BF42-C642C1281CEC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dirty="0"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dirty="0"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3200" smtClean="0">
                <a:solidFill>
                  <a:srgbClr val="000000"/>
                </a:solidFill>
                <a:latin typeface="Calibri" pitchFamily="34" charset="0"/>
              </a:rPr>
              <a:t>TORAH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Y MISTICISMO</a:t>
            </a:r>
          </a:p>
          <a:p>
            <a:pPr algn="ctr">
              <a:lnSpc>
                <a:spcPct val="90000"/>
              </a:lnSpc>
            </a:pPr>
            <a:r>
              <a:rPr lang="es-CO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Los 32 Niveles de la Conciencia</a:t>
            </a: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Por: Eliyahu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BaYona</a:t>
            </a:r>
            <a:endParaRPr lang="es-CO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“el varón sabio tiene poder, y un hombre de conocimiento puja con fuerza” Mishlé 24:5</a:t>
            </a:r>
          </a:p>
          <a:p>
            <a:r>
              <a:rPr lang="es-CO" sz="2400" i="1" dirty="0" smtClean="0"/>
              <a:t>“…mientras que el que oye reproche adquiere corazón” “</a:t>
            </a:r>
            <a:r>
              <a:rPr lang="es-CO" sz="2400" i="1" dirty="0" err="1" smtClean="0"/>
              <a:t>Porea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musar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moes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nafshó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veshomea</a:t>
            </a:r>
            <a:r>
              <a:rPr lang="es-CO" sz="2400" i="1" dirty="0" smtClean="0"/>
              <a:t> </a:t>
            </a:r>
            <a:r>
              <a:rPr lang="es-CO" sz="2400" i="1" dirty="0" err="1" smtClean="0"/>
              <a:t>tokajat</a:t>
            </a:r>
            <a:r>
              <a:rPr lang="es-CO" sz="2400" i="1" dirty="0" smtClean="0"/>
              <a:t> </a:t>
            </a:r>
            <a:r>
              <a:rPr lang="es-CO" sz="2400" i="1" dirty="0" err="1" smtClean="0">
                <a:solidFill>
                  <a:srgbClr val="FF0000"/>
                </a:solidFill>
              </a:rPr>
              <a:t>kone</a:t>
            </a:r>
            <a:r>
              <a:rPr lang="es-CO" sz="2400" i="1" dirty="0" smtClean="0">
                <a:solidFill>
                  <a:srgbClr val="FF0000"/>
                </a:solidFill>
              </a:rPr>
              <a:t> lev</a:t>
            </a:r>
            <a:r>
              <a:rPr lang="es-CO" sz="2400" i="1" dirty="0" smtClean="0"/>
              <a:t>” Mishlé 15:32</a:t>
            </a:r>
          </a:p>
          <a:p>
            <a:r>
              <a:rPr lang="es-CO" sz="2400" i="1" dirty="0" smtClean="0"/>
              <a:t>Antes dice: ‘el que anula la disciplina desecha su alma’.</a:t>
            </a:r>
          </a:p>
          <a:p>
            <a:r>
              <a:rPr lang="es-CO" sz="2400" i="1" dirty="0" smtClean="0"/>
              <a:t>Rambán se pregunta: Cómo puede un hombre sabio comprarse un corazón –koné lev-?</a:t>
            </a:r>
          </a:p>
          <a:p>
            <a:r>
              <a:rPr lang="es-CO" sz="2400" i="1" dirty="0" smtClean="0"/>
              <a:t>La respuesta es que la palabra hebrea por ‘corazón’ que es ‘lev’ representa la afirmación mística que resulta superflua que hay 32 caminos de sabiduría centrados en el corazón. </a:t>
            </a:r>
            <a:endParaRPr lang="en-US" sz="2400" i="1" dirty="0" smtClean="0"/>
          </a:p>
          <a:p>
            <a:endParaRPr lang="es-ES" sz="2400" dirty="0" smtClean="0"/>
          </a:p>
          <a:p>
            <a:endParaRPr lang="es-ES" sz="2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1800" i="1" dirty="0" smtClean="0"/>
              <a:t>Agradecimientos a la Universidad de Utah</a:t>
            </a:r>
          </a:p>
          <a:p>
            <a:r>
              <a:rPr lang="es-CO" sz="2400" i="1" dirty="0" smtClean="0"/>
              <a:t>De donde obtenemos la idea de los 32 caminos?</a:t>
            </a:r>
          </a:p>
          <a:p>
            <a:r>
              <a:rPr lang="es-ES" sz="2400" dirty="0" smtClean="0"/>
              <a:t>Los 32 Nombres de Dios en Génesis</a:t>
            </a:r>
          </a:p>
          <a:p>
            <a:r>
              <a:rPr lang="es-ES" sz="2400" dirty="0" smtClean="0"/>
              <a:t>Las 22 Letras 10 Números</a:t>
            </a:r>
          </a:p>
          <a:p>
            <a:r>
              <a:rPr lang="es-ES" sz="2400" dirty="0" smtClean="0"/>
              <a:t>Los 32 Niveles de Conciencia</a:t>
            </a:r>
          </a:p>
          <a:p>
            <a:r>
              <a:rPr lang="es-ES" sz="2400" dirty="0" smtClean="0"/>
              <a:t>Las 32 Moradas de los Israelitas en el Desierto </a:t>
            </a:r>
          </a:p>
          <a:p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dirty="0" smtClean="0"/>
              <a:t>Los 32 Niveles de la Conciencia</a:t>
            </a:r>
          </a:p>
          <a:p>
            <a:r>
              <a:rPr lang="es-ES" sz="2400" dirty="0" smtClean="0"/>
              <a:t>Estos 32 Niveles son atributos mentales que operan en crear y sostener nuestro mundo. Génesis dice que D'os creó al hombre en la imagen de Di-s. El nombre de Di-s, aquí, es Elohim. Este es también el nombre de Di-s en los 32 caminos de la creación al principio del Génesis. </a:t>
            </a:r>
          </a:p>
          <a:p>
            <a:r>
              <a:rPr lang="es-ES" sz="2400" dirty="0" smtClean="0"/>
              <a:t>Dado que somos a imagen (tzelem) de Di-s, tenemos la oportunidad de activar nuestra mente en cada uno de estos 32 niveles:</a:t>
            </a:r>
            <a:endParaRPr lang="es-ES" sz="2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dirty="0" smtClean="0"/>
              <a:t>1- Shekel Mufla </a:t>
            </a:r>
            <a:r>
              <a:rPr lang="he-IL" sz="2400" b="1" dirty="0" smtClean="0"/>
              <a:t>מופלא</a:t>
            </a:r>
            <a:r>
              <a:rPr lang="es-CO" sz="2400" b="1" dirty="0" smtClean="0"/>
              <a:t> </a:t>
            </a:r>
            <a:r>
              <a:rPr lang="he-IL" sz="2400" b="1" dirty="0" smtClean="0"/>
              <a:t>שכל</a:t>
            </a:r>
            <a:br>
              <a:rPr lang="he-IL" sz="2400" b="1" dirty="0" smtClean="0"/>
            </a:br>
            <a:r>
              <a:rPr lang="es-CO" sz="2400" b="1" dirty="0" smtClean="0"/>
              <a:t>Conciencia mística</a:t>
            </a:r>
          </a:p>
          <a:p>
            <a:r>
              <a:rPr lang="en-US" sz="2400" dirty="0" smtClean="0"/>
              <a:t> Plegaria: Has de mi </a:t>
            </a:r>
            <a:r>
              <a:rPr lang="es-ES" sz="2400" dirty="0" smtClean="0"/>
              <a:t>una maravillosa conciencia de que sé que no sé nada de los milagros de la creación.</a:t>
            </a:r>
            <a:endParaRPr lang="he-IL" sz="2400" dirty="0" smtClean="0"/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Esta es la luz que fue originalmente concebida, y es la primera gloria; Ninguna criatura puede alcanzar su excelencia.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2- Shekel </a:t>
            </a:r>
            <a:r>
              <a:rPr lang="en-US" sz="2400" b="1" dirty="0" err="1" smtClean="0"/>
              <a:t>Matzhir</a:t>
            </a:r>
            <a:r>
              <a:rPr lang="en-US" sz="2400" b="1" dirty="0" smtClean="0"/>
              <a:t> </a:t>
            </a:r>
            <a:r>
              <a:rPr lang="he-IL" sz="2400" b="1" dirty="0" smtClean="0"/>
              <a:t>מזהיר</a:t>
            </a:r>
            <a:r>
              <a:rPr lang="es-CO" sz="2400" b="1" dirty="0" smtClean="0"/>
              <a:t> </a:t>
            </a:r>
            <a:r>
              <a:rPr lang="he-IL" sz="2400" b="1" dirty="0" smtClean="0"/>
              <a:t>שכל</a:t>
            </a:r>
            <a:br>
              <a:rPr lang="he-IL" sz="2400" b="1" dirty="0" smtClean="0"/>
            </a:br>
            <a:r>
              <a:rPr lang="es-CO" sz="2400" b="1" dirty="0" smtClean="0"/>
              <a:t>Conciencia Radiante</a:t>
            </a:r>
          </a:p>
          <a:p>
            <a:r>
              <a:rPr lang="en-US" sz="2400" dirty="0" smtClean="0"/>
              <a:t> Plegaria: </a:t>
            </a:r>
            <a:r>
              <a:rPr lang="es-ES" sz="2400" dirty="0" smtClean="0"/>
              <a:t>Has de mi una brillante conciencia de que mi cabeza brilla con la luz de la iluminación divina.</a:t>
            </a:r>
            <a:endParaRPr lang="he-IL" sz="2400" dirty="0" smtClean="0"/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Esta es la corona de la creación y el resplandor de la unidad homogénea que "se exalta por encima de todo como la cabeza". Los Maestros De La Cabalá Lo Llaman La Segunda Gloria.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3- Shekel Mekudosh </a:t>
            </a:r>
            <a:r>
              <a:rPr lang="he-IL" sz="2400" b="1" dirty="0" smtClean="0"/>
              <a:t>מקדוש</a:t>
            </a:r>
            <a:r>
              <a:rPr lang="es-CO" sz="2400" b="1" dirty="0" smtClean="0"/>
              <a:t> </a:t>
            </a:r>
            <a:r>
              <a:rPr lang="he-IL" sz="2400" b="1" dirty="0" smtClean="0"/>
              <a:t>שכל</a:t>
            </a:r>
            <a:br>
              <a:rPr lang="he-IL" sz="2400" b="1" dirty="0" smtClean="0"/>
            </a:br>
            <a:r>
              <a:rPr lang="es-CO" sz="2400" b="1" dirty="0" smtClean="0"/>
              <a:t>Conciencia Santificada</a:t>
            </a:r>
          </a:p>
          <a:p>
            <a:r>
              <a:rPr lang="en-US" sz="2400" dirty="0" smtClean="0"/>
              <a:t> Plegaria: </a:t>
            </a:r>
            <a:r>
              <a:rPr lang="es-ES" sz="2400" dirty="0" smtClean="0"/>
              <a:t>Hazme una santa conciencia que me lleve a la verdadera fe.</a:t>
            </a:r>
            <a:endParaRPr lang="he-IL" sz="2400" dirty="0" smtClean="0"/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Ésta es la fundación de la sabiduría original, y se llama "fe fiel"; Sus raíces son Amen; Es el padre de la fe, y de su poder surge la fe.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4- Shekel Kavua </a:t>
            </a:r>
            <a:r>
              <a:rPr lang="he-IL" sz="2400" dirty="0" smtClean="0"/>
              <a:t>קבוע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Establecida</a:t>
            </a:r>
            <a:endParaRPr lang="es-CO" sz="2400" b="1" dirty="0" smtClean="0"/>
          </a:p>
          <a:p>
            <a:r>
              <a:rPr lang="en-US" sz="2400" dirty="0" smtClean="0"/>
              <a:t> Plegaria: </a:t>
            </a:r>
            <a:r>
              <a:rPr lang="es-ES" sz="2400" dirty="0" smtClean="0"/>
              <a:t>Hazme de mí una plataforma estable que mi conciencia habite en Tus caminos.</a:t>
            </a:r>
            <a:endParaRPr lang="he-IL" sz="2400" dirty="0" smtClean="0"/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todos los poderes espirituales emanan de él como la más Eteria de las Emanaciones; Uno emana del otro a través del poder del Emanador original, Sean ellas bendecidas.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5- Shekel Nishrash </a:t>
            </a:r>
            <a:r>
              <a:rPr lang="he-IL" sz="2400" dirty="0" smtClean="0"/>
              <a:t>נשרש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Arraigada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Enraíza mi conciencia en tu Sabiduría.</a:t>
            </a:r>
            <a:endParaRPr lang="he-IL" sz="2400" dirty="0" smtClean="0"/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 la esencia de la unidad homogénea; Está unificado en la esencia del entendimiento, que emana del dominio de la sabiduría original.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6- Shekel </a:t>
            </a:r>
            <a:r>
              <a:rPr lang="en-US" sz="2400" b="1" dirty="0" err="1" smtClean="0"/>
              <a:t>Shefa</a:t>
            </a:r>
            <a:r>
              <a:rPr lang="en-US" sz="2400" b="1" dirty="0" smtClean="0"/>
              <a:t> Nivdal </a:t>
            </a:r>
            <a:r>
              <a:rPr lang="he-IL" sz="2400" dirty="0" smtClean="0"/>
              <a:t>נבדל</a:t>
            </a:r>
            <a:r>
              <a:rPr lang="es-CO" sz="2400" dirty="0" smtClean="0"/>
              <a:t> </a:t>
            </a:r>
            <a:r>
              <a:rPr lang="he-IL" sz="2400" dirty="0" smtClean="0"/>
              <a:t>שפע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de Afluencia Trascendental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Que la abundancia de n'vdal (separado) continúe en mi mente.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a través de ella la afluencia de la emanación se incrementa; Aporta esta afluencia a todas las bendiciones, que se unifican en su esencia.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7- Shekel Nistar </a:t>
            </a:r>
            <a:r>
              <a:rPr lang="he-IL" sz="2400" dirty="0" smtClean="0"/>
              <a:t>נסתר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Oculta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Has de mi una conciencia que preserve Tus secretos escondidos que preserven mi vida y la de mis hijos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 la radiación que ilumina los poderes trascendentales que se ven con el ojo de la mente y con la meditación de la fe.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8- Shekel Shalem </a:t>
            </a:r>
            <a:r>
              <a:rPr lang="he-IL" sz="2400" dirty="0" smtClean="0"/>
              <a:t>שלם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Completa o Perfecta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Has para mi una mente entera cuya conciencia se equilibre con todo Tu conocimiento por igual.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 el arreglo original; No hay raíz a través de la cual pueda ponderarse, excepto a través de las cámaras de grandeza, que emanan de la esencia de su permanencia.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9- Shekel Tahor </a:t>
            </a:r>
            <a:r>
              <a:rPr lang="he-IL" sz="2400" dirty="0" smtClean="0"/>
              <a:t>טהור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Pura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Has de mi una mente clara que sea una contigo en espíritu aun en este mundo.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purifica a las Sefirot; Prueba el decreto de su estructura y la esencia interna de su unidad, haciéndola resplandecer; ellas son entonces unificadas sin ningún corte o separación.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10- Shekel </a:t>
            </a:r>
            <a:r>
              <a:rPr lang="en-US" sz="2400" b="1" dirty="0" err="1" smtClean="0"/>
              <a:t>Mitnotzetz</a:t>
            </a:r>
            <a:r>
              <a:rPr lang="en-US" sz="2400" b="1" dirty="0" smtClean="0"/>
              <a:t> </a:t>
            </a:r>
            <a:r>
              <a:rPr lang="he-IL" sz="2400" dirty="0" smtClean="0"/>
              <a:t>מתנוצץ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Centelleante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Has para mi una conciencia centelleante.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se eleva y se sienta en el trono de la comprensión; Brilla con el resplandor de todos los luminares, y le otorga una afluencia de aumento al principado del rostro.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11- Shekel Metzujtzaj </a:t>
            </a:r>
            <a:r>
              <a:rPr lang="he-IL" sz="2400" dirty="0" smtClean="0"/>
              <a:t>מצוחצח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Deslumbrante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Tu Verdad está ante mis ojos como el Sol que brilla en el día.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 la esencia del velo que se ordena en el arreglo del sistema; Indica la relación de las sendas (Netivot) por lo cual uno puede estar delante de la causa de las causas.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12- Shekel Bahir </a:t>
            </a:r>
            <a:r>
              <a:rPr lang="he-IL" sz="2400" dirty="0" smtClean="0"/>
              <a:t>בהיר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Brillante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Porque tu luz es brillante en todo, encendiendo mi mente con inspiración.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 la esencia de la rueda de la grandeza de Ophan (Ezequiel visión de las Ofanim- Ruedas de la Merkaba); Se llama el visualizador (Jazjazit), el lugar que da lugar a la visión que los videntes perciben en una aparición.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13- Shekel Manhig HaAkdut  </a:t>
            </a:r>
            <a:r>
              <a:rPr lang="he-IL" sz="2400" dirty="0" smtClean="0"/>
              <a:t>האחדות</a:t>
            </a:r>
            <a:r>
              <a:rPr lang="es-CO" sz="2400" dirty="0" smtClean="0"/>
              <a:t>  </a:t>
            </a:r>
            <a:r>
              <a:rPr lang="he-IL" sz="2400" dirty="0" smtClean="0"/>
              <a:t>מנהיג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de la Unidad Directora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Me dirijo en unidad con los buscadores justos de mi comunidad y caminamos como uno solo.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 la esencia de la gloria; Representa la conclusión de la verdadera esencia de los seres espirituales unificados.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14- Shekel Meir </a:t>
            </a:r>
            <a:r>
              <a:rPr lang="he-IL" sz="2400" dirty="0" smtClean="0"/>
              <a:t>מאיר</a:t>
            </a:r>
            <a:r>
              <a:rPr lang="es-CO" sz="2400" dirty="0" smtClean="0"/>
              <a:t> 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n-US" sz="2400" b="1" dirty="0" smtClean="0"/>
              <a:t>Iluminadora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Ilumina mi inteligencia y as</a:t>
            </a:r>
            <a:r>
              <a:rPr lang="es-CO" sz="2400" dirty="0" smtClean="0"/>
              <a:t>í pueda discernir Tus caminos</a:t>
            </a:r>
            <a:r>
              <a:rPr lang="es-ES" sz="2400" dirty="0" smtClean="0"/>
              <a:t>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 la esencia del silencio oral (Jashmal); Da instrucciones sobre los misterios de los secretos sagrados y su estructura.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15- Shekel </a:t>
            </a:r>
            <a:r>
              <a:rPr lang="en-US" sz="2400" b="1" dirty="0" err="1" smtClean="0"/>
              <a:t>Ma’amid</a:t>
            </a:r>
            <a:r>
              <a:rPr lang="en-US" sz="2400" b="1" dirty="0" smtClean="0"/>
              <a:t> </a:t>
            </a:r>
            <a:r>
              <a:rPr lang="he-IL" sz="2400" dirty="0" smtClean="0"/>
              <a:t>מעמיד</a:t>
            </a:r>
            <a:r>
              <a:rPr lang="es-CO" sz="2400" dirty="0" smtClean="0"/>
              <a:t> 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s-ES" sz="2400" b="1" dirty="0" smtClean="0"/>
              <a:t>Estabilizadora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Mantenme estable en Tus caminos estando delante de Ti haciendo Tus obras.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estabiliza la esencia de la creación en las "sombras de la pureza"; Los maestros de la teoría dijeron que esto es la melancolía (en el Sinaí); Éste es el significado de, "la melancolía es su capullo".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16- Shekel Nitzji </a:t>
            </a:r>
            <a:r>
              <a:rPr lang="he-IL" sz="2400" dirty="0" smtClean="0"/>
              <a:t>נצחי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s-ES" sz="2400" b="1" dirty="0" smtClean="0"/>
              <a:t>Duradera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Concede la victoria a mi inteligencia, una victoria perdurable.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 el placer de la gloria; Tal como es, no hay gloria más baja que ella; Se llama el jardín del Edén, que se prepara para los santos.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17- Shekel HaHergesh </a:t>
            </a:r>
            <a:r>
              <a:rPr lang="he-IL" sz="2400" dirty="0" smtClean="0"/>
              <a:t>ההרגש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s-ES" sz="2400" b="1" dirty="0" smtClean="0"/>
              <a:t>de los Sentidos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Concédeme una verdadera percepción para ver la Mano de Dios en todo el mundo.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está preparado para los santos fieles para que puedan ser capaces de vestirse en el espíritu de santidad; En El Arreglo De Las Entidades Supernales, Se Llamó La Fundación De La Belleza (Yesod </a:t>
            </a:r>
            <a:r>
              <a:rPr lang="es-ES" sz="2400" dirty="0" err="1" smtClean="0">
                <a:solidFill>
                  <a:schemeClr val="tx1"/>
                </a:solidFill>
              </a:rPr>
              <a:t>Hatiferet</a:t>
            </a:r>
            <a:r>
              <a:rPr lang="es-ES" sz="2400" dirty="0" smtClean="0">
                <a:solidFill>
                  <a:schemeClr val="tx1"/>
                </a:solidFill>
              </a:rPr>
              <a:t>).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18 -Shekel Bet HaShefa </a:t>
            </a:r>
            <a:r>
              <a:rPr lang="he-IL" sz="2400" dirty="0" smtClean="0"/>
              <a:t>השפע</a:t>
            </a:r>
            <a:r>
              <a:rPr lang="es-CO" sz="2400" dirty="0" smtClean="0"/>
              <a:t> </a:t>
            </a:r>
            <a:r>
              <a:rPr lang="he-IL" sz="2400" dirty="0" smtClean="0"/>
              <a:t>בית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b="1" dirty="0" smtClean="0"/>
              <a:t>Conciencia </a:t>
            </a:r>
            <a:r>
              <a:rPr lang="es-ES" sz="2400" b="1" dirty="0" smtClean="0"/>
              <a:t>de la Casa de la Afluencia</a:t>
            </a:r>
            <a:endParaRPr lang="es-CO" sz="2400" b="1" dirty="0" smtClean="0"/>
          </a:p>
          <a:p>
            <a:r>
              <a:rPr lang="en-US" sz="2400" dirty="0" smtClean="0"/>
              <a:t>Plegaria: </a:t>
            </a:r>
            <a:r>
              <a:rPr lang="es-ES" sz="2400" dirty="0" smtClean="0"/>
              <a:t>Déjeme morar en la Casa de la Abundancia. Señor revela para mí los significados ocultos de Tu mundo, que mi mente pueda comprender la alusión.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A qué se refiere?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Se llama así porque Al sondear con ella, un misterio secreto (Raz) y una ilusión se transmiten a los que "habitan bajo su Sombra" Y se obligan a Sondear Su fondo, de la causa de las causas.</a:t>
            </a:r>
          </a:p>
          <a:p>
            <a:r>
              <a:rPr lang="es-ES" sz="2400" b="1" i="1" dirty="0" smtClean="0">
                <a:solidFill>
                  <a:schemeClr val="tx1"/>
                </a:solidFill>
              </a:rPr>
              <a:t>Aquellos que "habitan en la sombra" del Todopoderoso son los que confían en Di-s (Salmo 91: 1)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18- Shekel Bet HaShefa </a:t>
            </a:r>
            <a:r>
              <a:rPr lang="he-IL" sz="2400" dirty="0" smtClean="0"/>
              <a:t>השפע</a:t>
            </a:r>
            <a:r>
              <a:rPr lang="es-CO" sz="2400" dirty="0" smtClean="0"/>
              <a:t> </a:t>
            </a:r>
            <a:r>
              <a:rPr lang="he-IL" sz="2400" dirty="0" smtClean="0"/>
              <a:t>בית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dirty="0" smtClean="0"/>
              <a:t> El nombre de Di-s para Todopoderoso es Shadai-</a:t>
            </a:r>
            <a:r>
              <a:rPr lang="he-IL" sz="2400" dirty="0" smtClean="0"/>
              <a:t>שדי, </a:t>
            </a:r>
            <a:r>
              <a:rPr lang="es-CO" sz="2400" dirty="0" smtClean="0"/>
              <a:t>que está asociado con la sefirá de Yesod. Shadai alude a la sombra proyectada por una gran montaña. </a:t>
            </a:r>
          </a:p>
          <a:p>
            <a:r>
              <a:rPr lang="es-ES" sz="2400" dirty="0" smtClean="0"/>
              <a:t>"Shadai es una palabra mesopotámica que significa “montañista“ y, por lo tanto, apunta a la fuerza y ​​majestuosidad de la deidad".</a:t>
            </a:r>
            <a:endParaRPr lang="es-CO" sz="2400" dirty="0" smtClean="0"/>
          </a:p>
          <a:p>
            <a:r>
              <a:rPr lang="es-CO" sz="2400" dirty="0" smtClean="0"/>
              <a:t>En el desierto del Sinaí, la sombra de una montaña podía preservar la humedad para la vida vegetal en su cara norte y allí se encontraría sustento. </a:t>
            </a:r>
          </a:p>
          <a:p>
            <a:r>
              <a:rPr lang="es-CO" sz="2400" b="1" dirty="0" smtClean="0"/>
              <a:t>"Y que El Shadai [el Dios Todopoderoso] te dé misericordia ..." (Bereshit, 43:14)</a:t>
            </a:r>
            <a:endParaRPr lang="es-ES" sz="24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18- Shekel Bet HaShefa </a:t>
            </a:r>
            <a:r>
              <a:rPr lang="he-IL" sz="2400" dirty="0" smtClean="0"/>
              <a:t>השפע</a:t>
            </a:r>
            <a:r>
              <a:rPr lang="es-CO" sz="2400" dirty="0" smtClean="0"/>
              <a:t> </a:t>
            </a:r>
            <a:r>
              <a:rPr lang="he-IL" sz="2400" dirty="0" smtClean="0"/>
              <a:t>בית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dirty="0" smtClean="0"/>
              <a:t> Rashí explica que Shadai significa Aquel que dijo a Su mundo "Dai!" "¡Basta!" </a:t>
            </a:r>
          </a:p>
          <a:p>
            <a:r>
              <a:rPr lang="es-CO" sz="2400" dirty="0" smtClean="0"/>
              <a:t>El Rav de Pshiska dijo del nombre Shadai, que cuando el mundo fue creado se expandiría y continuaría, como en el dicho en la Gemará Jaguigá, 12b, "hasta que dijo a Su mundo, Dai!“</a:t>
            </a:r>
          </a:p>
          <a:p>
            <a:r>
              <a:rPr lang="es-CO" sz="2400" dirty="0" smtClean="0"/>
              <a:t>La palabra para pecho en hebreo es - </a:t>
            </a:r>
            <a:r>
              <a:rPr lang="he-IL" sz="2400" dirty="0" smtClean="0"/>
              <a:t>שד</a:t>
            </a:r>
            <a:endParaRPr lang="es-CO" sz="2400" dirty="0" smtClean="0"/>
          </a:p>
          <a:p>
            <a:r>
              <a:rPr lang="es-CO" sz="2400" dirty="0" smtClean="0"/>
              <a:t>Las montañas en el desierto ocultan manantiales. Incluso hay un parecido físico. 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n-US" sz="2400" b="1" dirty="0" smtClean="0"/>
              <a:t>18- Shekel Bet HaShefa </a:t>
            </a:r>
            <a:r>
              <a:rPr lang="he-IL" sz="2400" dirty="0" smtClean="0"/>
              <a:t>השפע</a:t>
            </a:r>
            <a:r>
              <a:rPr lang="es-CO" sz="2400" dirty="0" smtClean="0"/>
              <a:t> </a:t>
            </a:r>
            <a:r>
              <a:rPr lang="he-IL" sz="2400" dirty="0" smtClean="0"/>
              <a:t>בית</a:t>
            </a:r>
            <a:r>
              <a:rPr lang="es-CO" sz="2400" dirty="0" smtClean="0"/>
              <a:t> </a:t>
            </a:r>
            <a:r>
              <a:rPr lang="he-IL" sz="2400" dirty="0" smtClean="0"/>
              <a:t>שכל</a:t>
            </a:r>
            <a:br>
              <a:rPr lang="he-IL" sz="2400" dirty="0" smtClean="0"/>
            </a:br>
            <a:r>
              <a:rPr lang="es-CO" sz="2400" dirty="0" smtClean="0"/>
              <a:t>Rabí Shmuel Hanagid z "enseñó que Shadai está relacionado con la palabra shodeid, "para dominar". </a:t>
            </a:r>
          </a:p>
          <a:p>
            <a:r>
              <a:rPr lang="es-CO" sz="2400" dirty="0" smtClean="0"/>
              <a:t>Una nota interesante sobre el versículo 18 del Sefer Yetzirá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El versículo habla de la "sombra de Shadai", el nombre asociado con Yesod. 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Yesod se llama Jai, que tiene un valor numérico de 18. Este es, por tanto, el estado 18 de la conciencia.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El decimoctavo nivel de conciencia es la gematría de Jai-</a:t>
            </a:r>
            <a:r>
              <a:rPr lang="he-IL" sz="2400" dirty="0" smtClean="0">
                <a:solidFill>
                  <a:schemeClr val="tx1"/>
                </a:solidFill>
              </a:rPr>
              <a:t>הי </a:t>
            </a:r>
            <a:endParaRPr lang="es-CO" sz="2400" dirty="0" smtClean="0">
              <a:solidFill>
                <a:schemeClr val="tx1"/>
              </a:solidFill>
            </a:endParaRPr>
          </a:p>
          <a:p>
            <a:r>
              <a:rPr lang="es-ES" sz="2400" dirty="0" smtClean="0">
                <a:solidFill>
                  <a:schemeClr val="tx1"/>
                </a:solidFill>
              </a:rPr>
              <a:t>El otro nombre de Dios asociado con Yesod es El Jai. 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dirty="0" smtClean="0"/>
              <a:t>18- Shekel Bet HaShefa </a:t>
            </a:r>
            <a:r>
              <a:rPr lang="es-CO" sz="2400" dirty="0" err="1" smtClean="0"/>
              <a:t>השפע</a:t>
            </a:r>
            <a:r>
              <a:rPr lang="es-CO" sz="2400" dirty="0" smtClean="0"/>
              <a:t> </a:t>
            </a:r>
            <a:r>
              <a:rPr lang="es-CO" sz="2400" dirty="0" err="1" smtClean="0"/>
              <a:t>בית</a:t>
            </a:r>
            <a:r>
              <a:rPr lang="es-CO" sz="2400" dirty="0" smtClean="0"/>
              <a:t> </a:t>
            </a:r>
            <a:r>
              <a:rPr lang="es-CO" sz="2400" dirty="0" err="1" smtClean="0"/>
              <a:t>שכל</a:t>
            </a:r>
            <a:r>
              <a:rPr lang="es-CO" sz="2400" dirty="0" smtClean="0"/>
              <a:t/>
            </a:r>
            <a:br>
              <a:rPr lang="es-CO" sz="2400" dirty="0" smtClean="0"/>
            </a:br>
            <a:r>
              <a:rPr lang="es-CO" sz="2400" dirty="0" smtClean="0"/>
              <a:t>Sefer </a:t>
            </a:r>
            <a:r>
              <a:rPr lang="es-CO" sz="2400" dirty="0" err="1" smtClean="0"/>
              <a:t>Raziel</a:t>
            </a:r>
            <a:r>
              <a:rPr lang="es-CO" sz="2400" dirty="0" smtClean="0"/>
              <a:t> comenta: (Libro del Angel </a:t>
            </a:r>
            <a:r>
              <a:rPr lang="es-CO" sz="2400" dirty="0" err="1" smtClean="0"/>
              <a:t>Raziel</a:t>
            </a:r>
            <a:r>
              <a:rPr lang="es-CO" sz="2400" dirty="0" smtClean="0"/>
              <a:t>)</a:t>
            </a:r>
          </a:p>
          <a:p>
            <a:r>
              <a:rPr lang="es-CO" sz="2400" dirty="0" smtClean="0"/>
              <a:t>Habita en el lugar secreto del más alto, escondido en la oscuridad de la sombra del Shadai.</a:t>
            </a:r>
          </a:p>
          <a:p>
            <a:r>
              <a:rPr lang="es-CO" sz="2400" dirty="0" smtClean="0"/>
              <a:t>La quasi sefirá RaZ (misterio secreto) se encuentra sobre Yesod y entre Netzah y Hod. </a:t>
            </a:r>
          </a:p>
          <a:p>
            <a:r>
              <a:rPr lang="es-CO" sz="2400" dirty="0" smtClean="0"/>
              <a:t>Cuando Netzah y Hod se unen durante la profecía, el buscador puede entrar en la puerta de RaZ. </a:t>
            </a:r>
          </a:p>
          <a:p>
            <a:r>
              <a:rPr lang="es-CO" sz="2400" dirty="0" smtClean="0"/>
              <a:t>La letra doble que conecta Yesod con Tiferet es la letra Resh que representa RaZ. Del mismo modo, la doble letra que representa Tiferet a Kéter es Dalet que representa el conocimiento (daat).</a:t>
            </a:r>
            <a:endParaRPr lang="es-CO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Cómo Adquirir Sabiduría</a:t>
            </a:r>
            <a:endParaRPr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dirty="0" smtClean="0"/>
              <a:t>18- Shekel Bet HaShefa </a:t>
            </a:r>
            <a:r>
              <a:rPr lang="es-CO" sz="2400" dirty="0" err="1" smtClean="0"/>
              <a:t>השפע</a:t>
            </a:r>
            <a:r>
              <a:rPr lang="es-CO" sz="2400" dirty="0" smtClean="0"/>
              <a:t> </a:t>
            </a:r>
            <a:r>
              <a:rPr lang="es-CO" sz="2400" dirty="0" err="1" smtClean="0"/>
              <a:t>בית</a:t>
            </a:r>
            <a:r>
              <a:rPr lang="es-CO" sz="2400" dirty="0" smtClean="0"/>
              <a:t> </a:t>
            </a:r>
            <a:r>
              <a:rPr lang="es-CO" sz="2400" dirty="0" err="1" smtClean="0"/>
              <a:t>שכל</a:t>
            </a:r>
            <a:r>
              <a:rPr lang="es-CO" sz="2400" dirty="0" smtClean="0"/>
              <a:t/>
            </a:r>
            <a:br>
              <a:rPr lang="es-CO" sz="2400" dirty="0" smtClean="0"/>
            </a:br>
            <a:r>
              <a:rPr lang="es-ES" sz="2400" dirty="0" smtClean="0"/>
              <a:t> Merkaba Rabá discute entonces la búsqueda del "gran misterio". </a:t>
            </a:r>
          </a:p>
          <a:p>
            <a:pPr lvl="1"/>
            <a:r>
              <a:rPr lang="es-ES" sz="2200" dirty="0" smtClean="0"/>
              <a:t>De inmediato, R. Nehunyah b. Hakanah, mi señor, se paró frente a mí, me llevó lejos de la casa de mi padre, me llevó a la cámara de piedra tallada y me conjuró con el gran sello, que tiene Hashem, el Señor, el Dios de Israel, y éste es Metatrón, el Señor, el Dios de Israel ... y me reveló el secreto y el misterio de la Torá. En seguida iluminó mi corazón en las puertas orientales, [del Templo] y mis ojos vieron las profundidades y los caminos de la Torá. Entonces no olvidé nada de todo lo que percibí con mis oídos de la boca de mi señor y de la boca de los estudiantes ...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dirty="0" smtClean="0">
              <a:latin typeface="Calibri" pitchFamily="34" charset="0"/>
            </a:endParaRPr>
          </a:p>
        </p:txBody>
      </p:sp>
      <p:pic>
        <p:nvPicPr>
          <p:cNvPr id="2048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Torah, Talmud, Jewish Concepts, Wikipedia, Kabbalah Online, Zohar, Rambán, Rashí, Maimonides, Bereshit con Rashí, El Jumash,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6 Tishrei 5778  </a:t>
            </a:r>
            <a:r>
              <a:rPr lang="es-CO" sz="1800" smtClean="0">
                <a:latin typeface="Calibri" pitchFamily="34" charset="0"/>
              </a:rPr>
              <a:t>–  26 </a:t>
            </a:r>
            <a:r>
              <a:rPr lang="es-CO" sz="1800" dirty="0" smtClean="0">
                <a:latin typeface="Calibri" pitchFamily="34" charset="0"/>
              </a:rPr>
              <a:t>SEPTIEMBRE, 2017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131578</TotalTime>
  <Words>551</Words>
  <Application>Microsoft Office PowerPoint</Application>
  <PresentationFormat>Presentación en pantalla (4:3)</PresentationFormat>
  <Paragraphs>173</Paragraphs>
  <Slides>28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Office Theme</vt:lpstr>
      <vt:lpstr> 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Cómo Adquirir Sabiduría</vt:lpstr>
      <vt:lpstr>Diapositiva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3623</cp:revision>
  <dcterms:created xsi:type="dcterms:W3CDTF">2013-10-13T19:31:46Z</dcterms:created>
  <dcterms:modified xsi:type="dcterms:W3CDTF">2017-09-27T18:47:00Z</dcterms:modified>
</cp:coreProperties>
</file>