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1440" r:id="rId3"/>
    <p:sldId id="1549" r:id="rId4"/>
    <p:sldId id="1521" r:id="rId5"/>
    <p:sldId id="1586" r:id="rId6"/>
    <p:sldId id="1550" r:id="rId7"/>
    <p:sldId id="1551" r:id="rId8"/>
    <p:sldId id="1552" r:id="rId9"/>
    <p:sldId id="1553" r:id="rId10"/>
    <p:sldId id="1554" r:id="rId11"/>
    <p:sldId id="1587" r:id="rId12"/>
    <p:sldId id="1555" r:id="rId13"/>
    <p:sldId id="1556" r:id="rId14"/>
    <p:sldId id="1559" r:id="rId15"/>
    <p:sldId id="1560" r:id="rId16"/>
    <p:sldId id="1561" r:id="rId17"/>
    <p:sldId id="1562" r:id="rId18"/>
    <p:sldId id="1564" r:id="rId19"/>
    <p:sldId id="1557" r:id="rId20"/>
    <p:sldId id="1558" r:id="rId21"/>
    <p:sldId id="1565" r:id="rId22"/>
    <p:sldId id="1566" r:id="rId23"/>
    <p:sldId id="1570" r:id="rId24"/>
    <p:sldId id="1571" r:id="rId25"/>
    <p:sldId id="1572" r:id="rId26"/>
    <p:sldId id="1573" r:id="rId27"/>
    <p:sldId id="1574" r:id="rId28"/>
    <p:sldId id="1575" r:id="rId29"/>
    <p:sldId id="1576" r:id="rId30"/>
    <p:sldId id="1577" r:id="rId31"/>
    <p:sldId id="1567" r:id="rId32"/>
    <p:sldId id="1569" r:id="rId33"/>
    <p:sldId id="1568" r:id="rId34"/>
    <p:sldId id="1579" r:id="rId35"/>
    <p:sldId id="1578" r:id="rId36"/>
    <p:sldId id="1580" r:id="rId37"/>
    <p:sldId id="1581" r:id="rId38"/>
    <p:sldId id="1582" r:id="rId39"/>
    <p:sldId id="1583" r:id="rId40"/>
    <p:sldId id="1584" r:id="rId41"/>
    <p:sldId id="1585" r:id="rId42"/>
    <p:sldId id="292" r:id="rId4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61" autoAdjust="0"/>
    <p:restoredTop sz="94599" autoAdjust="0"/>
  </p:normalViewPr>
  <p:slideViewPr>
    <p:cSldViewPr>
      <p:cViewPr>
        <p:scale>
          <a:sx n="75" d="100"/>
          <a:sy n="75" d="100"/>
        </p:scale>
        <p:origin x="-706" y="-62"/>
      </p:cViewPr>
      <p:guideLst>
        <p:guide orient="horz" pos="2160"/>
        <p:guide pos="2880"/>
      </p:guideLst>
    </p:cSldViewPr>
  </p:slideViewPr>
  <p:outlineViewPr>
    <p:cViewPr>
      <p:scale>
        <a:sx n="33" d="100"/>
        <a:sy n="33" d="100"/>
      </p:scale>
      <p:origin x="53" y="326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6497E951-7DF6-4984-901D-43C4828BD46D}" type="datetime1">
              <a:rPr/>
              <a:pPr>
                <a:defRPr/>
              </a:pPr>
              <a:t>11/29/2016</a:t>
            </a:fld>
            <a:endParaRPr/>
          </a:p>
        </p:txBody>
      </p:sp>
      <p:sp>
        <p:nvSpPr>
          <p:cNvPr id="2150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8EC5B86-D5C0-43EF-A4F3-5AC14288A0DD}"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36</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37</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38</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39</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40</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1D1B3D1-5AC6-420C-A09A-EDF5B015A737}"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0EE43FC-6ABE-4C8A-A624-ECC03E2DCBE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82D852E6-F766-4C80-ACC6-9E34422E375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213CB4C-5446-456E-B9F7-DA4263CEAD1F}"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9317012D-4A89-4BC5-A8EE-2E32A84EECE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7F3B499-BD8C-4BCF-B2A1-56A60F7E95E8}"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2008FB4-5C27-4F15-B825-91155192207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6566124-FF74-429B-80EB-C7E0A1B68D0B}"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C9C304C0-9BB3-4814-B8C1-D88608E9E6C3}" type="datetime1">
              <a:rPr/>
              <a:pPr>
                <a:defRPr/>
              </a:pPr>
              <a:t>11/29/2016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CF940252-E3EA-4F55-A08B-9088ABA10E7C}"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FB76552E-A60B-4F0E-BE6C-1B85599CDF33}" type="datetime1">
              <a:rPr/>
              <a:pPr>
                <a:defRPr/>
              </a:pPr>
              <a:t>11/29/2016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92869867-7905-413E-A374-A816D6B2D920}"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AA652169-AB78-47BF-88BF-E441C19B46D1}" type="datetime1">
              <a:rPr/>
              <a:pPr>
                <a:defRPr/>
              </a:pPr>
              <a:t>11/29/2016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9F683BC-666B-4628-9C47-D3461A73F2C9}"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BDE323-7DE0-463F-B76F-A041051CB21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A433C85-CACF-45CF-980F-39102E1C9C98}"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7BC5FE8-E48C-4FEA-B2CA-3695BE8B2B6B}"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BA8E827-EF13-4170-9B64-0B43F085C5A0}"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569FAC0-0361-4A16-ACB2-01699D7382F5}"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6FEFBB0-B328-4D4B-BABD-AE8A07AF7A9D}"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32C723DA-AA63-462F-A1A7-48414B58D596}"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C7CE22B-D726-41AA-B1B1-2925730D2766}"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FFFD175-C463-4271-A938-A8B7A73B9E71}" type="datetime1">
              <a:rPr/>
              <a:pPr>
                <a:defRPr/>
              </a:pPr>
              <a:t>11/29/2016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97375F9-1045-48BC-BF42-C642C1281CEC}"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r>
              <a:rPr smtClean="0">
                <a:latin typeface="Calibri" pitchFamily="34" charset="0"/>
              </a:rPr>
              <a:t> </a:t>
            </a:r>
          </a:p>
        </p:txBody>
      </p:sp>
      <p:sp>
        <p:nvSpPr>
          <p:cNvPr id="2051" name="Subtitle 10"/>
          <p:cNvSpPr txBox="1">
            <a:spLocks noGrp="1"/>
          </p:cNvSpPr>
          <p:nvPr>
            <p:ph type="subTitle" idx="1"/>
          </p:nvPr>
        </p:nvSpPr>
        <p:spPr>
          <a:xfrm>
            <a:off x="1371600" y="3886200"/>
            <a:ext cx="6400800" cy="1752600"/>
          </a:xfrm>
        </p:spPr>
        <p:txBody>
          <a:bodyPr/>
          <a:lstStyle/>
          <a:p>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a:solidFill>
                  <a:srgbClr val="000000"/>
                </a:solidFill>
                <a:latin typeface="Calibri" pitchFamily="34" charset="0"/>
              </a:rPr>
              <a:t>CLASES DE </a:t>
            </a:r>
            <a:r>
              <a:rPr lang="es-CO" sz="2400" dirty="0" smtClean="0">
                <a:solidFill>
                  <a:srgbClr val="000000"/>
                </a:solidFill>
                <a:latin typeface="Calibri" pitchFamily="34" charset="0"/>
              </a:rPr>
              <a:t>TORAH Y JUDAISMO</a:t>
            </a:r>
          </a:p>
          <a:p>
            <a:pPr algn="ctr">
              <a:lnSpc>
                <a:spcPct val="90000"/>
              </a:lnSpc>
            </a:pPr>
            <a:r>
              <a:rPr lang="es-CO" sz="2400" dirty="0" smtClean="0">
                <a:solidFill>
                  <a:srgbClr val="000000"/>
                </a:solidFill>
                <a:latin typeface="Calibri" pitchFamily="34" charset="0"/>
              </a:rPr>
              <a:t>Las Mujeres en el Período de Janucá</a:t>
            </a:r>
            <a:endParaRPr lang="es-CO" sz="24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i="1" dirty="0" smtClean="0"/>
              <a:t>Dentro de los Libros Apócrifos toman importancia en estos días dos de ellos que relatan las batallas del Pueblo Judío por liberarse del yugo Helenista.</a:t>
            </a:r>
          </a:p>
          <a:p>
            <a:r>
              <a:rPr lang="es-ES" sz="2400" i="1" dirty="0" smtClean="0"/>
              <a:t>Conocemos el 1º. y 2º.Libro de los </a:t>
            </a:r>
            <a:r>
              <a:rPr lang="es-ES" sz="2400" i="1" dirty="0" err="1" smtClean="0"/>
              <a:t>Macabeos</a:t>
            </a:r>
            <a:r>
              <a:rPr lang="es-ES" sz="2400" i="1" dirty="0" smtClean="0"/>
              <a:t> que relatan ampliamente las crónicas de las batallas dirigidas por el Sacerdote Matatías y sus hijos, conocidos como los </a:t>
            </a:r>
            <a:r>
              <a:rPr lang="es-ES" sz="2400" i="1" dirty="0" err="1" smtClean="0"/>
              <a:t>Macabeos</a:t>
            </a:r>
            <a:r>
              <a:rPr lang="es-ES" sz="2400" i="1" dirty="0" smtClean="0"/>
              <a:t>, y así mismo, relata la historia de una madre que se convirtió en </a:t>
            </a:r>
            <a:r>
              <a:rPr lang="es-ES" sz="2400" i="1" dirty="0" err="1" smtClean="0"/>
              <a:t>Martir</a:t>
            </a:r>
            <a:r>
              <a:rPr lang="es-ES" sz="2400" i="1" dirty="0" smtClean="0"/>
              <a:t> junto con sus 7 hijos.</a:t>
            </a:r>
          </a:p>
        </p:txBody>
      </p:sp>
      <p:pic>
        <p:nvPicPr>
          <p:cNvPr id="7" name="Picture 1"/>
          <p:cNvPicPr>
            <a:picLocks noChangeAspect="1" noChangeArrowheads="1"/>
          </p:cNvPicPr>
          <p:nvPr/>
        </p:nvPicPr>
        <p:blipFill>
          <a:blip r:embed="rId4" cstate="print"/>
          <a:srcRect/>
          <a:stretch>
            <a:fillRect/>
          </a:stretch>
        </p:blipFill>
        <p:spPr bwMode="auto">
          <a:xfrm>
            <a:off x="6186132" y="1905000"/>
            <a:ext cx="2786418" cy="42672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i="1" dirty="0" smtClean="0"/>
              <a:t>También conocemos el Libro de Judit que trae las crónicas del papel de la mujer ante estas siegas. </a:t>
            </a:r>
          </a:p>
          <a:p>
            <a:r>
              <a:rPr lang="es-ES" sz="2400" i="1" dirty="0" smtClean="0"/>
              <a:t>Al final de la Dinastía de los </a:t>
            </a:r>
            <a:r>
              <a:rPr lang="es-ES" sz="2400" i="1" dirty="0" err="1" smtClean="0"/>
              <a:t>Hasmoneos</a:t>
            </a:r>
            <a:r>
              <a:rPr lang="es-ES" sz="2400" i="1" dirty="0" smtClean="0"/>
              <a:t>, conocemos también otra historia de una mujer que gobernó los destinos de Judea, </a:t>
            </a:r>
            <a:endParaRPr lang="es-ES" sz="2400" dirty="0" smtClean="0"/>
          </a:p>
        </p:txBody>
      </p:sp>
      <p:pic>
        <p:nvPicPr>
          <p:cNvPr id="6" name="Picture 1"/>
          <p:cNvPicPr>
            <a:picLocks noChangeAspect="1" noChangeArrowheads="1"/>
          </p:cNvPicPr>
          <p:nvPr/>
        </p:nvPicPr>
        <p:blipFill>
          <a:blip r:embed="rId4" cstate="print"/>
          <a:srcRect/>
          <a:stretch>
            <a:fillRect/>
          </a:stretch>
        </p:blipFill>
        <p:spPr bwMode="auto">
          <a:xfrm>
            <a:off x="6186132" y="1905000"/>
            <a:ext cx="2786418" cy="42672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dirty="0" smtClean="0"/>
              <a:t>Como parte del mundo antiguo conquistado por Alejandro Magno de Grecia (332 </a:t>
            </a:r>
            <a:r>
              <a:rPr lang="es-ES" sz="2400" dirty="0" smtClean="0"/>
              <a:t>AEC</a:t>
            </a:r>
            <a:r>
              <a:rPr lang="es-ES" sz="2400" dirty="0" smtClean="0"/>
              <a:t>), la Tierra siguió siendo una teocracia judía bajo los gobernantes </a:t>
            </a:r>
            <a:r>
              <a:rPr lang="es-ES" sz="2400" dirty="0" err="1" smtClean="0"/>
              <a:t>seléucidas</a:t>
            </a:r>
            <a:r>
              <a:rPr lang="es-ES" sz="2400" dirty="0" smtClean="0"/>
              <a:t> basados en Siria. </a:t>
            </a:r>
            <a:endParaRPr lang="es-ES" sz="2400" dirty="0" smtClean="0"/>
          </a:p>
          <a:p>
            <a:r>
              <a:rPr lang="es-ES" sz="2400" dirty="0" smtClean="0"/>
              <a:t>Cuando </a:t>
            </a:r>
            <a:r>
              <a:rPr lang="es-ES" sz="2400" dirty="0" smtClean="0"/>
              <a:t>se prohibió a los judíos practicar el judaísmo y su templo fue profanado como parte de un esfuerzo por imponer la cultura y las costumbres orientadas a la cultura griega a toda la población, los judíos se levantaron en rebelión (166 </a:t>
            </a:r>
            <a:r>
              <a:rPr lang="es-ES" sz="2400" dirty="0" smtClean="0"/>
              <a:t>AEC</a:t>
            </a:r>
            <a:r>
              <a:rPr lang="es-ES" sz="2400" dirty="0" smtClean="0"/>
              <a:t>).</a:t>
            </a:r>
            <a:endParaRPr lang="es-ES" sz="2400" dirty="0" smtClean="0"/>
          </a:p>
        </p:txBody>
      </p:sp>
      <p:pic>
        <p:nvPicPr>
          <p:cNvPr id="2" name="Picture 3"/>
          <p:cNvPicPr>
            <a:picLocks noChangeAspect="1" noChangeArrowheads="1"/>
          </p:cNvPicPr>
          <p:nvPr/>
        </p:nvPicPr>
        <p:blipFill>
          <a:blip r:embed="rId4" cstate="print"/>
          <a:srcRect/>
          <a:stretch>
            <a:fillRect/>
          </a:stretch>
        </p:blipFill>
        <p:spPr bwMode="auto">
          <a:xfrm>
            <a:off x="6248400" y="1371600"/>
            <a:ext cx="2714625" cy="46863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endParaRPr lang="es-ES" sz="2400" dirty="0" smtClean="0"/>
          </a:p>
        </p:txBody>
      </p:sp>
      <p:pic>
        <p:nvPicPr>
          <p:cNvPr id="2" name="Picture 3"/>
          <p:cNvPicPr>
            <a:picLocks noChangeAspect="1" noChangeArrowheads="1"/>
          </p:cNvPicPr>
          <p:nvPr/>
        </p:nvPicPr>
        <p:blipFill>
          <a:blip r:embed="rId4" cstate="print"/>
          <a:srcRect/>
          <a:stretch>
            <a:fillRect/>
          </a:stretch>
        </p:blipFill>
        <p:spPr bwMode="auto">
          <a:xfrm>
            <a:off x="2743200" y="1371600"/>
            <a:ext cx="3124200" cy="5393356"/>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dirty="0" smtClean="0"/>
              <a:t>Primero dirigidos por Matatías de la familia sacerdotal </a:t>
            </a:r>
            <a:r>
              <a:rPr lang="es-ES" sz="2400" dirty="0" err="1" smtClean="0"/>
              <a:t>Hasmonea</a:t>
            </a:r>
            <a:r>
              <a:rPr lang="es-ES" sz="2400" dirty="0" smtClean="0"/>
              <a:t> y luego por su hijo Judá el </a:t>
            </a:r>
            <a:r>
              <a:rPr lang="es-ES" sz="2400" dirty="0" err="1" smtClean="0"/>
              <a:t>Macabeo</a:t>
            </a:r>
            <a:r>
              <a:rPr lang="es-ES" sz="2400" dirty="0" smtClean="0"/>
              <a:t>, los judíos posteriormente entraron en Jerusalén y purificaron el Templo (164 </a:t>
            </a:r>
            <a:r>
              <a:rPr lang="es-ES" sz="2400" dirty="0" smtClean="0"/>
              <a:t>AEC): fiesta </a:t>
            </a:r>
            <a:r>
              <a:rPr lang="es-ES" sz="2400" dirty="0" smtClean="0"/>
              <a:t>de </a:t>
            </a:r>
            <a:r>
              <a:rPr lang="es-ES" sz="2400" dirty="0" err="1" smtClean="0"/>
              <a:t>Jánuca</a:t>
            </a:r>
            <a:r>
              <a:rPr lang="es-ES" sz="2400" dirty="0" smtClean="0"/>
              <a:t>.</a:t>
            </a:r>
          </a:p>
          <a:p>
            <a:r>
              <a:rPr lang="es-ES" sz="2400" dirty="0" smtClean="0"/>
              <a:t>Después de las victorias de </a:t>
            </a:r>
            <a:r>
              <a:rPr lang="es-ES" sz="2400" dirty="0" smtClean="0"/>
              <a:t>los </a:t>
            </a:r>
            <a:r>
              <a:rPr lang="es-ES" sz="2400" dirty="0" err="1" smtClean="0"/>
              <a:t>Hasmoneos</a:t>
            </a:r>
            <a:r>
              <a:rPr lang="es-ES" sz="2400" dirty="0" smtClean="0"/>
              <a:t> </a:t>
            </a:r>
            <a:r>
              <a:rPr lang="es-ES" sz="2400" dirty="0" smtClean="0"/>
              <a:t>(147 </a:t>
            </a:r>
            <a:r>
              <a:rPr lang="es-ES" sz="2400" dirty="0" smtClean="0"/>
              <a:t>AEC</a:t>
            </a:r>
            <a:r>
              <a:rPr lang="es-ES" sz="2400" dirty="0" smtClean="0"/>
              <a:t>), los </a:t>
            </a:r>
            <a:r>
              <a:rPr lang="es-ES" sz="2400" dirty="0" err="1" smtClean="0"/>
              <a:t>Seleucidas</a:t>
            </a:r>
            <a:r>
              <a:rPr lang="es-ES" sz="2400" dirty="0" smtClean="0"/>
              <a:t> </a:t>
            </a:r>
            <a:r>
              <a:rPr lang="es-ES" sz="2400" dirty="0" smtClean="0"/>
              <a:t>restauraron la autonomía a Judea, </a:t>
            </a:r>
            <a:r>
              <a:rPr lang="es-ES" sz="2400" dirty="0" smtClean="0"/>
              <a:t>y se le llamó ahora La Tierra </a:t>
            </a:r>
            <a:r>
              <a:rPr lang="es-ES" sz="2400" dirty="0" smtClean="0"/>
              <a:t>de </a:t>
            </a:r>
            <a:r>
              <a:rPr lang="es-ES" sz="2400" dirty="0" smtClean="0"/>
              <a:t>Israel, </a:t>
            </a:r>
            <a:r>
              <a:rPr lang="es-ES" sz="2400" dirty="0" smtClean="0"/>
              <a:t>y con el colapso del reino de </a:t>
            </a:r>
            <a:r>
              <a:rPr lang="es-ES" sz="2400" dirty="0" err="1" smtClean="0"/>
              <a:t>Seleucida</a:t>
            </a:r>
            <a:r>
              <a:rPr lang="es-ES" sz="2400" dirty="0" smtClean="0"/>
              <a:t> </a:t>
            </a:r>
            <a:r>
              <a:rPr lang="es-ES" sz="2400" dirty="0" smtClean="0"/>
              <a:t>(129 </a:t>
            </a:r>
            <a:r>
              <a:rPr lang="es-ES" sz="2400" dirty="0" smtClean="0"/>
              <a:t>AEC), </a:t>
            </a:r>
            <a:r>
              <a:rPr lang="es-ES" sz="2400" dirty="0" smtClean="0"/>
              <a:t>la independencia judía fue otra vez alcanzada. </a:t>
            </a:r>
            <a:endParaRPr lang="es-ES" sz="2400" dirty="0" smtClean="0"/>
          </a:p>
        </p:txBody>
      </p:sp>
      <p:pic>
        <p:nvPicPr>
          <p:cNvPr id="2" name="Picture 3"/>
          <p:cNvPicPr>
            <a:picLocks noChangeAspect="1" noChangeArrowheads="1"/>
          </p:cNvPicPr>
          <p:nvPr/>
        </p:nvPicPr>
        <p:blipFill>
          <a:blip r:embed="rId4" cstate="print"/>
          <a:srcRect/>
          <a:stretch>
            <a:fillRect/>
          </a:stretch>
        </p:blipFill>
        <p:spPr bwMode="auto">
          <a:xfrm>
            <a:off x="6248400" y="1371600"/>
            <a:ext cx="2714625" cy="46863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dirty="0" smtClean="0"/>
              <a:t>Bajo </a:t>
            </a:r>
            <a:r>
              <a:rPr lang="es-ES" sz="2400" dirty="0" smtClean="0"/>
              <a:t>la dinastía </a:t>
            </a:r>
            <a:r>
              <a:rPr lang="es-ES" sz="2400" dirty="0" err="1" smtClean="0"/>
              <a:t>Hasmonea</a:t>
            </a:r>
            <a:r>
              <a:rPr lang="es-ES" sz="2400" dirty="0" smtClean="0"/>
              <a:t>, </a:t>
            </a:r>
            <a:r>
              <a:rPr lang="es-ES" sz="2400" dirty="0" smtClean="0"/>
              <a:t>que duró cerca de 80 </a:t>
            </a:r>
            <a:r>
              <a:rPr lang="es-ES" sz="2400" dirty="0" smtClean="0"/>
              <a:t>años -140 AEC al 37 AEC-, </a:t>
            </a:r>
            <a:r>
              <a:rPr lang="es-ES" sz="2400" dirty="0" smtClean="0"/>
              <a:t>el reino recuperó límites no muy lejos del reino de </a:t>
            </a:r>
            <a:r>
              <a:rPr lang="es-ES" sz="2400" dirty="0" smtClean="0"/>
              <a:t>Salomón</a:t>
            </a:r>
            <a:r>
              <a:rPr lang="es-ES" sz="2400" dirty="0" smtClean="0"/>
              <a:t>, la consolidación política bajo dominio judío fue alcanzada y la vida judía floreció</a:t>
            </a:r>
            <a:r>
              <a:rPr lang="es-ES" sz="2400" dirty="0" smtClean="0"/>
              <a:t>.</a:t>
            </a:r>
          </a:p>
          <a:p>
            <a:endParaRPr lang="es-ES" sz="2400" dirty="0" smtClean="0"/>
          </a:p>
        </p:txBody>
      </p:sp>
      <p:pic>
        <p:nvPicPr>
          <p:cNvPr id="2" name="Picture 3"/>
          <p:cNvPicPr>
            <a:picLocks noChangeAspect="1" noChangeArrowheads="1"/>
          </p:cNvPicPr>
          <p:nvPr/>
        </p:nvPicPr>
        <p:blipFill>
          <a:blip r:embed="rId4" cstate="print"/>
          <a:srcRect/>
          <a:stretch>
            <a:fillRect/>
          </a:stretch>
        </p:blipFill>
        <p:spPr bwMode="auto">
          <a:xfrm>
            <a:off x="6248400" y="1371600"/>
            <a:ext cx="2714625" cy="46863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Judit</a:t>
            </a:r>
          </a:p>
          <a:p>
            <a:r>
              <a:rPr lang="es-ES" sz="2400" dirty="0" smtClean="0"/>
              <a:t>No se sabe claramente cuándo ocurrió la </a:t>
            </a:r>
            <a:r>
              <a:rPr lang="es-ES" sz="2400" dirty="0" smtClean="0"/>
              <a:t>historia.</a:t>
            </a:r>
          </a:p>
          <a:p>
            <a:r>
              <a:rPr lang="es-ES" sz="2400" dirty="0" smtClean="0"/>
              <a:t>La </a:t>
            </a:r>
            <a:r>
              <a:rPr lang="es-ES" sz="2400" dirty="0" smtClean="0"/>
              <a:t>historia apareció por primera vez en un libro muy antiguo llamado después de la heroína, Yehudit (Judith), y estaba escrito en hebreo</a:t>
            </a:r>
            <a:r>
              <a:rPr lang="es-ES" sz="2400" dirty="0" smtClean="0"/>
              <a:t>.</a:t>
            </a:r>
          </a:p>
          <a:p>
            <a:r>
              <a:rPr lang="es-ES" sz="2400" dirty="0" smtClean="0"/>
              <a:t> </a:t>
            </a:r>
            <a:r>
              <a:rPr lang="es-ES" sz="2400" dirty="0" smtClean="0"/>
              <a:t>Sin embargo, el texto original se perdió, y sólo quedó una traducción griega, y no muy exacta en eso.</a:t>
            </a:r>
            <a:endParaRPr lang="es-ES" sz="2400" dirty="0" smtClean="0"/>
          </a:p>
          <a:p>
            <a:endParaRPr lang="es-ES" sz="2400" dirty="0" smtClean="0"/>
          </a:p>
        </p:txBody>
      </p:sp>
      <p:pic>
        <p:nvPicPr>
          <p:cNvPr id="6" name="Picture 1"/>
          <p:cNvPicPr>
            <a:picLocks noChangeAspect="1" noChangeArrowheads="1"/>
          </p:cNvPicPr>
          <p:nvPr/>
        </p:nvPicPr>
        <p:blipFill>
          <a:blip r:embed="rId4" cstate="print"/>
          <a:srcRect/>
          <a:stretch>
            <a:fillRect/>
          </a:stretch>
        </p:blipFill>
        <p:spPr bwMode="auto">
          <a:xfrm>
            <a:off x="6186132" y="1905000"/>
            <a:ext cx="2786418" cy="42672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Judit</a:t>
            </a:r>
          </a:p>
          <a:p>
            <a:r>
              <a:rPr lang="es-ES" sz="2400" dirty="0" smtClean="0"/>
              <a:t>La historia fue contada en diferentes versiones. Según una versión, sucedió durante la época de la rebelión </a:t>
            </a:r>
            <a:r>
              <a:rPr lang="es-ES" sz="2400" dirty="0" err="1" smtClean="0"/>
              <a:t>macabea</a:t>
            </a:r>
            <a:r>
              <a:rPr lang="es-ES" sz="2400" dirty="0" smtClean="0"/>
              <a:t> contra la opresión </a:t>
            </a:r>
            <a:r>
              <a:rPr lang="es-ES" sz="2400" dirty="0" smtClean="0"/>
              <a:t>Siria</a:t>
            </a:r>
            <a:r>
              <a:rPr lang="es-ES" sz="2400" dirty="0" smtClean="0"/>
              <a:t>, y Yehudit era una hija de </a:t>
            </a:r>
            <a:r>
              <a:rPr lang="es-ES" sz="2400" dirty="0" err="1" smtClean="0"/>
              <a:t>Yojanan</a:t>
            </a:r>
            <a:r>
              <a:rPr lang="es-ES" sz="2400" dirty="0" smtClean="0"/>
              <a:t>, el sumo sacerdote, padre de la familia </a:t>
            </a:r>
            <a:r>
              <a:rPr lang="es-ES" sz="2400" dirty="0" err="1" smtClean="0"/>
              <a:t>hasmonea</a:t>
            </a:r>
            <a:r>
              <a:rPr lang="es-ES" sz="2400" dirty="0" smtClean="0"/>
              <a:t>.</a:t>
            </a:r>
          </a:p>
          <a:p>
            <a:r>
              <a:rPr lang="es-ES" sz="2400" dirty="0" smtClean="0"/>
              <a:t>En </a:t>
            </a:r>
            <a:r>
              <a:rPr lang="es-ES" sz="2400" dirty="0" smtClean="0"/>
              <a:t>cualquier caso, la acción heroica de Yehudit ha inspirado fe y valor en los corazones de los judíos a través de los siglos.</a:t>
            </a:r>
            <a:endParaRPr lang="es-ES" sz="2400" dirty="0" smtClean="0"/>
          </a:p>
        </p:txBody>
      </p:sp>
      <p:pic>
        <p:nvPicPr>
          <p:cNvPr id="6" name="Picture 1"/>
          <p:cNvPicPr>
            <a:picLocks noChangeAspect="1" noChangeArrowheads="1"/>
          </p:cNvPicPr>
          <p:nvPr/>
        </p:nvPicPr>
        <p:blipFill>
          <a:blip r:embed="rId4" cstate="print"/>
          <a:srcRect/>
          <a:stretch>
            <a:fillRect/>
          </a:stretch>
        </p:blipFill>
        <p:spPr bwMode="auto">
          <a:xfrm>
            <a:off x="6186132" y="1905000"/>
            <a:ext cx="2786418" cy="42672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Judit</a:t>
            </a:r>
          </a:p>
          <a:p>
            <a:r>
              <a:rPr lang="es-ES" sz="2000" dirty="0" smtClean="0"/>
              <a:t>La fuente de esta tradición es el libro de Judith. </a:t>
            </a:r>
            <a:endParaRPr lang="es-ES" sz="2000" dirty="0" smtClean="0"/>
          </a:p>
          <a:p>
            <a:r>
              <a:rPr lang="es-ES" sz="2000" dirty="0" smtClean="0"/>
              <a:t>Judith</a:t>
            </a:r>
            <a:r>
              <a:rPr lang="es-ES" sz="2000" dirty="0" smtClean="0"/>
              <a:t>, por supuesto, no forma parte de la Biblia judía, pero es uno de los libros de los apócrifos un conjunto de escritos que, por una razón u otra, no estaban incluidos en el canon bíblico</a:t>
            </a:r>
            <a:r>
              <a:rPr lang="es-ES" sz="2000" dirty="0" smtClean="0"/>
              <a:t>.</a:t>
            </a:r>
          </a:p>
          <a:p>
            <a:r>
              <a:rPr lang="es-ES" sz="2000" dirty="0" smtClean="0"/>
              <a:t> </a:t>
            </a:r>
            <a:r>
              <a:rPr lang="es-ES" sz="2000" dirty="0" smtClean="0"/>
              <a:t>Los estudiosos creen que Judith fue escrita en hebreo alrededor del año 150 </a:t>
            </a:r>
            <a:r>
              <a:rPr lang="es-ES" sz="2000" dirty="0" smtClean="0"/>
              <a:t>AEC</a:t>
            </a:r>
            <a:r>
              <a:rPr lang="es-ES" sz="2000" dirty="0" smtClean="0"/>
              <a:t>., aproximadamente en el momento de la rebelión de los </a:t>
            </a:r>
            <a:r>
              <a:rPr lang="es-ES" sz="2000" dirty="0" err="1" smtClean="0"/>
              <a:t>Macabeos</a:t>
            </a:r>
            <a:r>
              <a:rPr lang="es-ES" sz="2000" dirty="0" smtClean="0"/>
              <a:t>, y fue traducida al griego. Sólo la versión griega sobrevive como base para las traducciones modernas.</a:t>
            </a:r>
            <a:endParaRPr lang="es-ES" sz="2000" dirty="0" smtClean="0"/>
          </a:p>
        </p:txBody>
      </p:sp>
      <p:pic>
        <p:nvPicPr>
          <p:cNvPr id="123905" name="Picture 1"/>
          <p:cNvPicPr>
            <a:picLocks noChangeAspect="1" noChangeArrowheads="1"/>
          </p:cNvPicPr>
          <p:nvPr/>
        </p:nvPicPr>
        <p:blipFill>
          <a:blip r:embed="rId4" cstate="print"/>
          <a:srcRect/>
          <a:stretch>
            <a:fillRect/>
          </a:stretch>
        </p:blipFill>
        <p:spPr bwMode="auto">
          <a:xfrm>
            <a:off x="6186132" y="1905000"/>
            <a:ext cx="2786418" cy="42672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endParaRPr lang="es-ES" sz="2000" dirty="0" smtClean="0"/>
          </a:p>
        </p:txBody>
      </p:sp>
      <p:pic>
        <p:nvPicPr>
          <p:cNvPr id="123905" name="Picture 1"/>
          <p:cNvPicPr>
            <a:picLocks noChangeAspect="1" noChangeArrowheads="1"/>
          </p:cNvPicPr>
          <p:nvPr/>
        </p:nvPicPr>
        <p:blipFill>
          <a:blip r:embed="rId4" cstate="print"/>
          <a:srcRect/>
          <a:stretch>
            <a:fillRect/>
          </a:stretch>
        </p:blipFill>
        <p:spPr bwMode="auto">
          <a:xfrm>
            <a:off x="2971799" y="1371600"/>
            <a:ext cx="3283993" cy="50292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Judit</a:t>
            </a:r>
          </a:p>
          <a:p>
            <a:r>
              <a:rPr lang="es-ES" sz="2000" dirty="0" smtClean="0"/>
              <a:t>La historia de Judith se puede resumir de la siguiente manera. En un tiempo no especificado en la historia, el poderoso rey Nabucodonosor de Asiria ordena a su general, Holofernes, conquistar la tierra de Judea. </a:t>
            </a:r>
            <a:endParaRPr lang="es-ES" sz="2000" dirty="0" smtClean="0"/>
          </a:p>
          <a:p>
            <a:r>
              <a:rPr lang="es-ES" sz="2000" dirty="0" smtClean="0"/>
              <a:t>Holofernes </a:t>
            </a:r>
            <a:r>
              <a:rPr lang="es-ES" sz="2000" dirty="0" smtClean="0"/>
              <a:t>sitia la ciudad de Betulia y corta su suministro de agua. </a:t>
            </a:r>
            <a:endParaRPr lang="es-ES" sz="2000" dirty="0" smtClean="0"/>
          </a:p>
          <a:p>
            <a:r>
              <a:rPr lang="es-ES" sz="2000" dirty="0" err="1" smtClean="0"/>
              <a:t>Uzías</a:t>
            </a:r>
            <a:r>
              <a:rPr lang="es-ES" sz="2000" dirty="0" smtClean="0"/>
              <a:t>, el comandante de las fuerzas de defensa, y los ancianos de la ciudad intentaron calmar a la población sin éxito. </a:t>
            </a:r>
            <a:endParaRPr lang="es-ES" sz="2000" dirty="0" smtClean="0"/>
          </a:p>
        </p:txBody>
      </p:sp>
      <p:pic>
        <p:nvPicPr>
          <p:cNvPr id="121857" name="Picture 1"/>
          <p:cNvPicPr>
            <a:picLocks noChangeAspect="1" noChangeArrowheads="1"/>
          </p:cNvPicPr>
          <p:nvPr/>
        </p:nvPicPr>
        <p:blipFill>
          <a:blip r:embed="rId4" cstate="print"/>
          <a:srcRect/>
          <a:stretch>
            <a:fillRect/>
          </a:stretch>
        </p:blipFill>
        <p:spPr bwMode="auto">
          <a:xfrm>
            <a:off x="6553200" y="2438400"/>
            <a:ext cx="2340995" cy="200977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Judit</a:t>
            </a:r>
          </a:p>
          <a:p>
            <a:r>
              <a:rPr lang="es-ES" sz="2400" dirty="0" smtClean="0"/>
              <a:t>Finalmente les rogaron</a:t>
            </a:r>
            <a:r>
              <a:rPr lang="es-ES" sz="2400" dirty="0" smtClean="0"/>
              <a:t>: -</a:t>
            </a:r>
            <a:r>
              <a:rPr lang="es-ES" sz="2400" dirty="0" smtClean="0"/>
              <a:t>Denos </a:t>
            </a:r>
            <a:r>
              <a:rPr lang="es-ES" sz="2400" dirty="0" smtClean="0"/>
              <a:t>cinco días más. Si no llega la salvación al cabo de cinco días, nos rendiremos. Sólo cinco días más. . . " </a:t>
            </a:r>
            <a:endParaRPr lang="es-ES" sz="2400" dirty="0" smtClean="0"/>
          </a:p>
          <a:p>
            <a:r>
              <a:rPr lang="es-ES" sz="2400" dirty="0" smtClean="0"/>
              <a:t>Los </a:t>
            </a:r>
            <a:r>
              <a:rPr lang="es-ES" sz="2400" dirty="0" smtClean="0"/>
              <a:t>líderes desesperados de la ciudad son abordados por Judith, una viuda especialmente piadosa joven, que dice que tiene un plan secreto para salvar la ciudad. </a:t>
            </a:r>
            <a:endParaRPr lang="es-ES" sz="2400" dirty="0" smtClean="0"/>
          </a:p>
        </p:txBody>
      </p:sp>
      <p:pic>
        <p:nvPicPr>
          <p:cNvPr id="6" name="Picture 1"/>
          <p:cNvPicPr>
            <a:picLocks noChangeAspect="1" noChangeArrowheads="1"/>
          </p:cNvPicPr>
          <p:nvPr/>
        </p:nvPicPr>
        <p:blipFill>
          <a:blip r:embed="rId4" cstate="print"/>
          <a:srcRect/>
          <a:stretch>
            <a:fillRect/>
          </a:stretch>
        </p:blipFill>
        <p:spPr bwMode="auto">
          <a:xfrm>
            <a:off x="6324600" y="1828800"/>
            <a:ext cx="2562225" cy="390525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Judit</a:t>
            </a:r>
          </a:p>
          <a:p>
            <a:r>
              <a:rPr lang="es-ES" sz="2400" dirty="0" smtClean="0"/>
              <a:t>"¿</a:t>
            </a:r>
            <a:r>
              <a:rPr lang="es-ES" sz="2400" dirty="0" smtClean="0"/>
              <a:t>Por qué pruebas a </a:t>
            </a:r>
            <a:r>
              <a:rPr lang="es-ES" sz="2400" dirty="0" smtClean="0"/>
              <a:t>Dios</a:t>
            </a:r>
            <a:r>
              <a:rPr lang="es-ES" sz="2400" dirty="0" smtClean="0"/>
              <a:t>, dándole sólo cinco días para que nos envíe Su ayuda? Si realmente </a:t>
            </a:r>
            <a:r>
              <a:rPr lang="es-ES" sz="2400" dirty="0" smtClean="0"/>
              <a:t>tienen </a:t>
            </a:r>
            <a:r>
              <a:rPr lang="es-ES" sz="2400" dirty="0" smtClean="0"/>
              <a:t>fe en </a:t>
            </a:r>
            <a:r>
              <a:rPr lang="es-ES" sz="2400" dirty="0" smtClean="0"/>
              <a:t>Dios</a:t>
            </a:r>
            <a:r>
              <a:rPr lang="es-ES" sz="2400" dirty="0" smtClean="0"/>
              <a:t>, nunca </a:t>
            </a:r>
            <a:r>
              <a:rPr lang="es-ES" sz="2400" dirty="0" smtClean="0"/>
              <a:t>deben </a:t>
            </a:r>
            <a:r>
              <a:rPr lang="es-ES" sz="2400" dirty="0" smtClean="0"/>
              <a:t>renunciar a su confianza en Él. Además, ¿no </a:t>
            </a:r>
            <a:r>
              <a:rPr lang="es-ES" sz="2400" dirty="0" smtClean="0"/>
              <a:t>saben </a:t>
            </a:r>
            <a:r>
              <a:rPr lang="es-ES" sz="2400" dirty="0" smtClean="0"/>
              <a:t>que la rendición a Holofernes es peor que la muerte? " </a:t>
            </a:r>
            <a:endParaRPr lang="es-ES" sz="2400" dirty="0" smtClean="0"/>
          </a:p>
          <a:p>
            <a:r>
              <a:rPr lang="es-ES" sz="2400" dirty="0" smtClean="0"/>
              <a:t>Así habló Yehudit, la hija noble de </a:t>
            </a:r>
            <a:r>
              <a:rPr lang="es-ES" sz="2400" dirty="0" err="1" smtClean="0"/>
              <a:t>Yochanan</a:t>
            </a:r>
            <a:r>
              <a:rPr lang="es-ES" sz="2400" dirty="0" smtClean="0"/>
              <a:t> el sumo sacerdote. </a:t>
            </a:r>
            <a:endParaRPr lang="es-ES" sz="2400" dirty="0" smtClean="0"/>
          </a:p>
        </p:txBody>
      </p:sp>
      <p:pic>
        <p:nvPicPr>
          <p:cNvPr id="6" name="Picture 1"/>
          <p:cNvPicPr>
            <a:picLocks noChangeAspect="1" noChangeArrowheads="1"/>
          </p:cNvPicPr>
          <p:nvPr/>
        </p:nvPicPr>
        <p:blipFill>
          <a:blip r:embed="rId4" cstate="print"/>
          <a:srcRect/>
          <a:stretch>
            <a:fillRect/>
          </a:stretch>
        </p:blipFill>
        <p:spPr bwMode="auto">
          <a:xfrm>
            <a:off x="6324600" y="1828800"/>
            <a:ext cx="2562225" cy="390525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Judit</a:t>
            </a:r>
          </a:p>
          <a:p>
            <a:r>
              <a:rPr lang="es-ES" sz="2400" dirty="0" smtClean="0"/>
              <a:t>Era </a:t>
            </a:r>
            <a:r>
              <a:rPr lang="es-ES" sz="2400" dirty="0" smtClean="0"/>
              <a:t>una joven viuda. Hacía varios años desde que había perdido a su amado esposo, </a:t>
            </a:r>
            <a:r>
              <a:rPr lang="es-ES" sz="2400" dirty="0" err="1" smtClean="0"/>
              <a:t>Menashe</a:t>
            </a:r>
            <a:r>
              <a:rPr lang="es-ES" sz="2400" dirty="0" smtClean="0"/>
              <a:t>, y ella había dedicado todo su tiempo a la oración y los actos de caridad desde entonces</a:t>
            </a:r>
            <a:r>
              <a:rPr lang="es-ES" sz="2400" dirty="0" smtClean="0"/>
              <a:t>.</a:t>
            </a:r>
          </a:p>
          <a:p>
            <a:r>
              <a:rPr lang="es-ES" sz="2400" dirty="0" smtClean="0"/>
              <a:t>Yehudit pasó por las puertas de Betulia, vestida con su mejor ropa, que no había usado desde que su marido falleció. Un delicado velo casi ocultó su bello rostro. </a:t>
            </a:r>
            <a:endParaRPr lang="es-ES" sz="2400" dirty="0" smtClean="0"/>
          </a:p>
        </p:txBody>
      </p:sp>
      <p:pic>
        <p:nvPicPr>
          <p:cNvPr id="6" name="Picture 1"/>
          <p:cNvPicPr>
            <a:picLocks noChangeAspect="1" noChangeArrowheads="1"/>
          </p:cNvPicPr>
          <p:nvPr/>
        </p:nvPicPr>
        <p:blipFill>
          <a:blip r:embed="rId4" cstate="print"/>
          <a:srcRect/>
          <a:stretch>
            <a:fillRect/>
          </a:stretch>
        </p:blipFill>
        <p:spPr bwMode="auto">
          <a:xfrm>
            <a:off x="6324600" y="1828800"/>
            <a:ext cx="2562225" cy="390525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Judit</a:t>
            </a:r>
          </a:p>
          <a:p>
            <a:r>
              <a:rPr lang="es-ES" sz="2400" dirty="0" smtClean="0"/>
              <a:t>Estaba </a:t>
            </a:r>
            <a:r>
              <a:rPr lang="es-ES" sz="2400" dirty="0" smtClean="0"/>
              <a:t>acompañada por su fiel criada, que llevaba en la cabeza una cesta llena de panecillos, queso y varias botellas de vino viejo.</a:t>
            </a:r>
          </a:p>
          <a:p>
            <a:r>
              <a:rPr lang="es-ES" sz="2400" dirty="0" smtClean="0"/>
              <a:t>El </a:t>
            </a:r>
            <a:r>
              <a:rPr lang="es-ES" sz="2400" dirty="0" smtClean="0"/>
              <a:t>sol ya había empezado a esconderse detrás de las verdes montañas cuando Yehudit y su criada se dirigieron hacia el campamento del enemigo, sus labios susurrando una oración a </a:t>
            </a:r>
            <a:r>
              <a:rPr lang="es-ES" sz="2400" dirty="0" smtClean="0"/>
              <a:t>Dios</a:t>
            </a:r>
            <a:r>
              <a:rPr lang="es-ES" sz="2400" dirty="0" smtClean="0"/>
              <a:t>. </a:t>
            </a:r>
            <a:endParaRPr lang="es-ES" sz="2400" dirty="0" smtClean="0"/>
          </a:p>
        </p:txBody>
      </p:sp>
      <p:pic>
        <p:nvPicPr>
          <p:cNvPr id="111617" name="Picture 1"/>
          <p:cNvPicPr>
            <a:picLocks noChangeAspect="1" noChangeArrowheads="1"/>
          </p:cNvPicPr>
          <p:nvPr/>
        </p:nvPicPr>
        <p:blipFill>
          <a:blip r:embed="rId4" cstate="print"/>
          <a:srcRect/>
          <a:stretch>
            <a:fillRect/>
          </a:stretch>
        </p:blipFill>
        <p:spPr bwMode="auto">
          <a:xfrm>
            <a:off x="6324600" y="1828800"/>
            <a:ext cx="2562225" cy="390525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Judit</a:t>
            </a:r>
          </a:p>
          <a:p>
            <a:r>
              <a:rPr lang="es-ES" sz="2400" dirty="0" smtClean="0"/>
              <a:t>En un momento fueron </a:t>
            </a:r>
            <a:r>
              <a:rPr lang="es-ES" sz="2400" dirty="0" smtClean="0"/>
              <a:t>detenidos por centinelas, que exigieron saber quiénes eran y quién los envió</a:t>
            </a:r>
            <a:r>
              <a:rPr lang="es-ES" sz="2400" dirty="0" smtClean="0"/>
              <a:t>.</a:t>
            </a:r>
          </a:p>
          <a:p>
            <a:r>
              <a:rPr lang="es-ES" sz="2400" dirty="0" smtClean="0"/>
              <a:t>"Tenemos un mensaje importante para su comandante, el valiente Holofernes", dijo Yehudit. </a:t>
            </a:r>
          </a:p>
          <a:p>
            <a:r>
              <a:rPr lang="es-ES" sz="2400" dirty="0" smtClean="0"/>
              <a:t>Llévanos a él de inmediato.</a:t>
            </a:r>
          </a:p>
          <a:p>
            <a:r>
              <a:rPr lang="es-ES" sz="2400" dirty="0" smtClean="0"/>
              <a:t>Judith </a:t>
            </a:r>
            <a:r>
              <a:rPr lang="es-ES" sz="2400" dirty="0" smtClean="0"/>
              <a:t>entra en el campamento asirio y finge rendirse</a:t>
            </a:r>
            <a:r>
              <a:rPr lang="es-ES" sz="2400" dirty="0" smtClean="0"/>
              <a:t>.</a:t>
            </a:r>
          </a:p>
        </p:txBody>
      </p:sp>
      <p:pic>
        <p:nvPicPr>
          <p:cNvPr id="109571" name="Picture 3"/>
          <p:cNvPicPr>
            <a:picLocks noChangeAspect="1" noChangeArrowheads="1"/>
          </p:cNvPicPr>
          <p:nvPr/>
        </p:nvPicPr>
        <p:blipFill>
          <a:blip r:embed="rId4" cstate="print"/>
          <a:srcRect/>
          <a:stretch>
            <a:fillRect/>
          </a:stretch>
        </p:blipFill>
        <p:spPr bwMode="auto">
          <a:xfrm>
            <a:off x="6172200" y="1752600"/>
            <a:ext cx="2562225" cy="390525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Judit</a:t>
            </a:r>
          </a:p>
          <a:p>
            <a:r>
              <a:rPr lang="es-ES" sz="2400" dirty="0" smtClean="0"/>
              <a:t>Ella </a:t>
            </a:r>
            <a:r>
              <a:rPr lang="es-ES" sz="2400" dirty="0" smtClean="0"/>
              <a:t>se encuentra con Holofernes y lo seduce con su belleza: "No hay tal mujer de un extremo a otro de la tierra, ya sea por la belleza de la cara o la sabiduría de la palabra!" Exclama (Judith 11:21). </a:t>
            </a:r>
            <a:endParaRPr lang="es-ES" sz="2400" dirty="0" smtClean="0"/>
          </a:p>
          <a:p>
            <a:r>
              <a:rPr lang="es-ES" sz="2400" dirty="0" smtClean="0"/>
              <a:t>Holofernes invita a Judith a su tienda. Él "fue tentado con ella y se movió con gran deseo de poseerla." (Judit 12:16). </a:t>
            </a:r>
          </a:p>
        </p:txBody>
      </p:sp>
      <p:pic>
        <p:nvPicPr>
          <p:cNvPr id="7" name="Picture 2"/>
          <p:cNvPicPr>
            <a:picLocks noChangeAspect="1" noChangeArrowheads="1"/>
          </p:cNvPicPr>
          <p:nvPr/>
        </p:nvPicPr>
        <p:blipFill>
          <a:blip r:embed="rId4" cstate="print"/>
          <a:srcRect/>
          <a:stretch>
            <a:fillRect/>
          </a:stretch>
        </p:blipFill>
        <p:spPr bwMode="auto">
          <a:xfrm>
            <a:off x="6019800" y="2514600"/>
            <a:ext cx="2819399" cy="2092523"/>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Judit</a:t>
            </a:r>
          </a:p>
          <a:p>
            <a:r>
              <a:rPr lang="es-ES" sz="2400" dirty="0" smtClean="0"/>
              <a:t>-¿</a:t>
            </a:r>
            <a:r>
              <a:rPr lang="es-ES" sz="2400" dirty="0" smtClean="0"/>
              <a:t>Quién es usted, y por qué está aquí? -preguntó Holofernes, con los ojos deleitándose en su visitante inesperado y encantador.</a:t>
            </a:r>
          </a:p>
          <a:p>
            <a:r>
              <a:rPr lang="es-ES" sz="2400" dirty="0" smtClean="0"/>
              <a:t>-</a:t>
            </a:r>
            <a:r>
              <a:rPr lang="es-ES" sz="2400" dirty="0" smtClean="0"/>
              <a:t>Soy una simple viuda de Betulia. Yehudit es mi nombre. He venido a decirles cómo capturar la ciudad, con la esperanza de que ustedes traten misericordiosamente con sus habitantes. . .</a:t>
            </a:r>
            <a:endParaRPr lang="es-ES" sz="2400" dirty="0" smtClean="0"/>
          </a:p>
        </p:txBody>
      </p:sp>
      <p:pic>
        <p:nvPicPr>
          <p:cNvPr id="83970" name="Picture 2"/>
          <p:cNvPicPr>
            <a:picLocks noChangeAspect="1" noChangeArrowheads="1"/>
          </p:cNvPicPr>
          <p:nvPr/>
        </p:nvPicPr>
        <p:blipFill>
          <a:blip r:embed="rId4" cstate="print"/>
          <a:srcRect/>
          <a:stretch>
            <a:fillRect/>
          </a:stretch>
        </p:blipFill>
        <p:spPr bwMode="auto">
          <a:xfrm>
            <a:off x="6019800" y="2514600"/>
            <a:ext cx="2819399" cy="2092523"/>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Judit</a:t>
            </a:r>
          </a:p>
          <a:p>
            <a:r>
              <a:rPr lang="es-ES" sz="2400" dirty="0" smtClean="0"/>
              <a:t>Beben </a:t>
            </a:r>
            <a:r>
              <a:rPr lang="es-ES" sz="2400" dirty="0" smtClean="0"/>
              <a:t>vino juntos hasta que Holofernes se desmaya. Entonces Judith le corta la cabeza con su espada y lleva la cabeza a su ciudad</a:t>
            </a:r>
            <a:r>
              <a:rPr lang="es-ES" sz="2400" dirty="0" smtClean="0"/>
              <a:t>.</a:t>
            </a:r>
          </a:p>
          <a:p>
            <a:r>
              <a:rPr lang="es-ES" sz="2400" dirty="0" smtClean="0"/>
              <a:t> </a:t>
            </a:r>
            <a:r>
              <a:rPr lang="es-ES" sz="2400" dirty="0" smtClean="0"/>
              <a:t>Los asirios están asustados, los judíos son envalentonados, y los judíos saquean el campamento asirio. Judith canta una canción de alabanza al Señor. Ella nunca se casa otra vez, y ella vive a la edad madura de 105.</a:t>
            </a:r>
            <a:endParaRPr lang="es-ES" sz="2400" dirty="0" smtClean="0"/>
          </a:p>
        </p:txBody>
      </p:sp>
      <p:pic>
        <p:nvPicPr>
          <p:cNvPr id="82946" name="Picture 2"/>
          <p:cNvPicPr>
            <a:picLocks noChangeAspect="1" noChangeArrowheads="1"/>
          </p:cNvPicPr>
          <p:nvPr/>
        </p:nvPicPr>
        <p:blipFill>
          <a:blip r:embed="rId4" cstate="print"/>
          <a:srcRect/>
          <a:stretch>
            <a:fillRect/>
          </a:stretch>
        </p:blipFill>
        <p:spPr bwMode="auto">
          <a:xfrm>
            <a:off x="6172200" y="2057400"/>
            <a:ext cx="2667000" cy="32766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HANNAH </a:t>
            </a:r>
            <a:r>
              <a:rPr lang="es-ES" sz="2400" b="1" i="1" dirty="0" smtClean="0">
                <a:effectLst>
                  <a:outerShdw blurRad="38100" dist="38100" dir="2700000" algn="tl">
                    <a:srgbClr val="000000">
                      <a:alpha val="43137"/>
                    </a:srgbClr>
                  </a:outerShdw>
                </a:effectLst>
              </a:rPr>
              <a:t>Y SUS SIETE HIJOS</a:t>
            </a:r>
            <a:r>
              <a:rPr lang="es-ES" sz="2400" dirty="0" smtClean="0"/>
              <a:t>, una historia contada en II </a:t>
            </a:r>
            <a:r>
              <a:rPr lang="es-ES" sz="2400" dirty="0" err="1" smtClean="0"/>
              <a:t>Macabeos</a:t>
            </a:r>
            <a:r>
              <a:rPr lang="es-ES" sz="2400" dirty="0" smtClean="0"/>
              <a:t>, capítulo 7, de siete hermanos que fueron capturados junto con su madre por Antíoco IV </a:t>
            </a:r>
            <a:r>
              <a:rPr lang="es-ES" sz="2400" dirty="0" err="1" smtClean="0"/>
              <a:t>Epifanes</a:t>
            </a:r>
            <a:r>
              <a:rPr lang="es-ES" sz="2400" dirty="0" smtClean="0"/>
              <a:t>, presumiblemente poco después del comienzo de las persecuciones religiosas en 167/166 </a:t>
            </a:r>
            <a:r>
              <a:rPr lang="es-ES" sz="2400" dirty="0" smtClean="0"/>
              <a:t>AEC. </a:t>
            </a:r>
          </a:p>
          <a:p>
            <a:r>
              <a:rPr lang="es-ES" sz="2400" dirty="0" smtClean="0"/>
              <a:t>Para </a:t>
            </a:r>
            <a:r>
              <a:rPr lang="es-ES" sz="2400" dirty="0" smtClean="0"/>
              <a:t>probar su obediencia al rey </a:t>
            </a:r>
            <a:r>
              <a:rPr lang="es-ES" sz="2400" dirty="0" smtClean="0"/>
              <a:t>les hizo un banquete para que comieran carne </a:t>
            </a:r>
            <a:r>
              <a:rPr lang="es-ES" sz="2400" dirty="0" smtClean="0"/>
              <a:t>de cerdo</a:t>
            </a:r>
            <a:r>
              <a:rPr lang="es-ES" sz="2400" dirty="0" smtClean="0"/>
              <a:t>.</a:t>
            </a:r>
          </a:p>
        </p:txBody>
      </p:sp>
      <p:pic>
        <p:nvPicPr>
          <p:cNvPr id="6" name="Picture 2"/>
          <p:cNvPicPr>
            <a:picLocks noChangeAspect="1" noChangeArrowheads="1"/>
          </p:cNvPicPr>
          <p:nvPr/>
        </p:nvPicPr>
        <p:blipFill>
          <a:blip r:embed="rId4" cstate="print"/>
          <a:srcRect/>
          <a:stretch>
            <a:fillRect/>
          </a:stretch>
        </p:blipFill>
        <p:spPr bwMode="auto">
          <a:xfrm>
            <a:off x="6014520" y="2514601"/>
            <a:ext cx="2958029" cy="20574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HANNAH </a:t>
            </a:r>
            <a:r>
              <a:rPr lang="es-ES" sz="2400" b="1" i="1" dirty="0" smtClean="0">
                <a:effectLst>
                  <a:outerShdw blurRad="38100" dist="38100" dir="2700000" algn="tl">
                    <a:srgbClr val="000000">
                      <a:alpha val="43137"/>
                    </a:srgbClr>
                  </a:outerShdw>
                </a:effectLst>
              </a:rPr>
              <a:t>Y SUS SIETE </a:t>
            </a:r>
            <a:r>
              <a:rPr lang="es-ES" sz="2400" b="1" i="1" dirty="0" smtClean="0">
                <a:effectLst>
                  <a:outerShdw blurRad="38100" dist="38100" dir="2700000" algn="tl">
                    <a:srgbClr val="000000">
                      <a:alpha val="43137"/>
                    </a:srgbClr>
                  </a:outerShdw>
                </a:effectLst>
              </a:rPr>
              <a:t>HIJOS</a:t>
            </a:r>
            <a:endParaRPr lang="es-ES" sz="2400" dirty="0" smtClean="0"/>
          </a:p>
          <a:p>
            <a:r>
              <a:rPr lang="es-ES" sz="2400" dirty="0" smtClean="0"/>
              <a:t>Los </a:t>
            </a:r>
            <a:r>
              <a:rPr lang="es-ES" sz="2400" dirty="0" smtClean="0"/>
              <a:t>hermanos se negaron a hacerlo</a:t>
            </a:r>
            <a:r>
              <a:rPr lang="es-ES" sz="2400" dirty="0" smtClean="0"/>
              <a:t>.</a:t>
            </a:r>
          </a:p>
          <a:p>
            <a:r>
              <a:rPr lang="es-ES" sz="2400" dirty="0" smtClean="0"/>
              <a:t> </a:t>
            </a:r>
            <a:r>
              <a:rPr lang="es-ES" sz="2400" dirty="0" smtClean="0"/>
              <a:t>Animados en su resolución por su madre, fueron ejecutados después de haber sido sometidos a torturas espantosas. </a:t>
            </a:r>
            <a:endParaRPr lang="es-ES" sz="2400" dirty="0" smtClean="0"/>
          </a:p>
          <a:p>
            <a:r>
              <a:rPr lang="es-ES" sz="2400" dirty="0" smtClean="0"/>
              <a:t>Antíoco trató de convencer al </a:t>
            </a:r>
            <a:r>
              <a:rPr lang="es-ES" sz="2400" dirty="0" smtClean="0"/>
              <a:t>hijo mayor </a:t>
            </a:r>
            <a:r>
              <a:rPr lang="es-ES" sz="2400" dirty="0" smtClean="0"/>
              <a:t>de abandonar la Torá. El joven respondió con gran confianza: "¿Por qué te molestas con este largo discurso, tratando de infligir tu abominable religión sobre nosotros? </a:t>
            </a:r>
            <a:endParaRPr lang="es-ES" sz="2400" dirty="0" smtClean="0"/>
          </a:p>
        </p:txBody>
      </p:sp>
      <p:pic>
        <p:nvPicPr>
          <p:cNvPr id="6" name="Picture 2"/>
          <p:cNvPicPr>
            <a:picLocks noChangeAspect="1" noChangeArrowheads="1"/>
          </p:cNvPicPr>
          <p:nvPr/>
        </p:nvPicPr>
        <p:blipFill>
          <a:blip r:embed="rId4" cstate="print"/>
          <a:srcRect/>
          <a:stretch>
            <a:fillRect/>
          </a:stretch>
        </p:blipFill>
        <p:spPr bwMode="auto">
          <a:xfrm>
            <a:off x="6014520" y="2514601"/>
            <a:ext cx="2958029" cy="20574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HANNAH </a:t>
            </a:r>
            <a:r>
              <a:rPr lang="es-ES" sz="2400" b="1" i="1" dirty="0" smtClean="0">
                <a:effectLst>
                  <a:outerShdw blurRad="38100" dist="38100" dir="2700000" algn="tl">
                    <a:srgbClr val="000000">
                      <a:alpha val="43137"/>
                    </a:srgbClr>
                  </a:outerShdw>
                </a:effectLst>
              </a:rPr>
              <a:t>Y SUS SIETE </a:t>
            </a:r>
            <a:r>
              <a:rPr lang="es-ES" sz="2400" b="1" i="1" dirty="0" smtClean="0">
                <a:effectLst>
                  <a:outerShdw blurRad="38100" dist="38100" dir="2700000" algn="tl">
                    <a:srgbClr val="000000">
                      <a:alpha val="43137"/>
                    </a:srgbClr>
                  </a:outerShdw>
                </a:effectLst>
              </a:rPr>
              <a:t>HIJOS</a:t>
            </a:r>
            <a:endParaRPr lang="es-ES" sz="2400" dirty="0" smtClean="0"/>
          </a:p>
          <a:p>
            <a:r>
              <a:rPr lang="es-ES" sz="2400" dirty="0" smtClean="0"/>
              <a:t>¡</a:t>
            </a:r>
            <a:r>
              <a:rPr lang="es-ES" sz="2400" dirty="0" smtClean="0"/>
              <a:t>Estamos listos para recibir a la muerte por causa de nuestra santa Torá!"</a:t>
            </a:r>
            <a:endParaRPr lang="es-ES" sz="2400" dirty="0" smtClean="0"/>
          </a:p>
          <a:p>
            <a:r>
              <a:rPr lang="es-ES" sz="2400" dirty="0" smtClean="0"/>
              <a:t>El rey estaba furioso y ordenó que la lengua del muchacho, manos y pies </a:t>
            </a:r>
            <a:r>
              <a:rPr lang="es-ES" sz="2400" dirty="0" smtClean="0"/>
              <a:t>fueran cortados </a:t>
            </a:r>
            <a:r>
              <a:rPr lang="es-ES" sz="2400" dirty="0" smtClean="0"/>
              <a:t>y colocados en un fuego. </a:t>
            </a:r>
            <a:endParaRPr lang="es-ES" sz="2400" dirty="0" smtClean="0"/>
          </a:p>
          <a:p>
            <a:r>
              <a:rPr lang="es-ES" sz="2400" dirty="0" smtClean="0"/>
              <a:t>Los </a:t>
            </a:r>
            <a:r>
              <a:rPr lang="es-ES" sz="2400" dirty="0" smtClean="0"/>
              <a:t>soldados procedieron a torturar al </a:t>
            </a:r>
            <a:r>
              <a:rPr lang="es-ES" sz="2400" dirty="0" smtClean="0"/>
              <a:t>hijo, </a:t>
            </a:r>
            <a:r>
              <a:rPr lang="es-ES" sz="2400" dirty="0" smtClean="0"/>
              <a:t>obligando a su madre </a:t>
            </a:r>
            <a:r>
              <a:rPr lang="es-ES" sz="2400" dirty="0" smtClean="0"/>
              <a:t>y a </a:t>
            </a:r>
            <a:r>
              <a:rPr lang="es-ES" sz="2400" dirty="0" smtClean="0"/>
              <a:t>seis hermanos a observar su dolor insoportable. </a:t>
            </a:r>
            <a:endParaRPr lang="es-ES" sz="2400" dirty="0" smtClean="0"/>
          </a:p>
        </p:txBody>
      </p:sp>
      <p:pic>
        <p:nvPicPr>
          <p:cNvPr id="6" name="Picture 2"/>
          <p:cNvPicPr>
            <a:picLocks noChangeAspect="1" noChangeArrowheads="1"/>
          </p:cNvPicPr>
          <p:nvPr/>
        </p:nvPicPr>
        <p:blipFill>
          <a:blip r:embed="rId4" cstate="print"/>
          <a:srcRect/>
          <a:stretch>
            <a:fillRect/>
          </a:stretch>
        </p:blipFill>
        <p:spPr bwMode="auto">
          <a:xfrm>
            <a:off x="6014520" y="2514601"/>
            <a:ext cx="2958029" cy="20574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HANNAH </a:t>
            </a:r>
            <a:r>
              <a:rPr lang="es-ES" sz="2400" b="1" i="1" dirty="0" smtClean="0">
                <a:effectLst>
                  <a:outerShdw blurRad="38100" dist="38100" dir="2700000" algn="tl">
                    <a:srgbClr val="000000">
                      <a:alpha val="43137"/>
                    </a:srgbClr>
                  </a:outerShdw>
                </a:effectLst>
              </a:rPr>
              <a:t>Y SUS SIETE </a:t>
            </a:r>
            <a:r>
              <a:rPr lang="es-ES" sz="2400" b="1" i="1" dirty="0" smtClean="0">
                <a:effectLst>
                  <a:outerShdw blurRad="38100" dist="38100" dir="2700000" algn="tl">
                    <a:srgbClr val="000000">
                      <a:alpha val="43137"/>
                    </a:srgbClr>
                  </a:outerShdw>
                </a:effectLst>
              </a:rPr>
              <a:t>HIJOS</a:t>
            </a:r>
            <a:endParaRPr lang="es-ES" sz="2400" dirty="0" smtClean="0"/>
          </a:p>
          <a:p>
            <a:r>
              <a:rPr lang="es-ES" sz="2400" dirty="0" smtClean="0"/>
              <a:t>Antíoco </a:t>
            </a:r>
            <a:r>
              <a:rPr lang="es-ES" sz="2400" dirty="0" smtClean="0"/>
              <a:t>estaba seguro de que este espectáculo intimidaría a sus prisioneros a una sumisión incuestionable.</a:t>
            </a:r>
          </a:p>
          <a:p>
            <a:r>
              <a:rPr lang="es-ES" sz="2400" dirty="0" smtClean="0"/>
              <a:t>La lujuria de sangre del rey no se apaciguó, y el sexto hermano fue llevado al mismo fin que sus hermanos que le precedieron. </a:t>
            </a:r>
          </a:p>
          <a:p>
            <a:r>
              <a:rPr lang="es-ES" sz="2400" dirty="0" smtClean="0"/>
              <a:t>A lo largo de esta horrible secuencia, </a:t>
            </a:r>
            <a:r>
              <a:rPr lang="es-ES" sz="2400" dirty="0" err="1" smtClean="0"/>
              <a:t>Janah</a:t>
            </a:r>
            <a:r>
              <a:rPr lang="es-ES" sz="2400" dirty="0" smtClean="0"/>
              <a:t> </a:t>
            </a:r>
            <a:r>
              <a:rPr lang="es-ES" sz="2400" dirty="0" smtClean="0"/>
              <a:t>permaneció junto a sus hijos, dándoles fuerza y aliento. </a:t>
            </a:r>
            <a:endParaRPr lang="es-ES" sz="2400" dirty="0" smtClean="0"/>
          </a:p>
        </p:txBody>
      </p:sp>
      <p:pic>
        <p:nvPicPr>
          <p:cNvPr id="6" name="Picture 2"/>
          <p:cNvPicPr>
            <a:picLocks noChangeAspect="1" noChangeArrowheads="1"/>
          </p:cNvPicPr>
          <p:nvPr/>
        </p:nvPicPr>
        <p:blipFill>
          <a:blip r:embed="rId4" cstate="print"/>
          <a:srcRect/>
          <a:stretch>
            <a:fillRect/>
          </a:stretch>
        </p:blipFill>
        <p:spPr bwMode="auto">
          <a:xfrm>
            <a:off x="6014520" y="2514601"/>
            <a:ext cx="2958029" cy="20574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HANNAH </a:t>
            </a:r>
            <a:r>
              <a:rPr lang="es-ES" sz="2400" b="1" i="1" dirty="0" smtClean="0">
                <a:effectLst>
                  <a:outerShdw blurRad="38100" dist="38100" dir="2700000" algn="tl">
                    <a:srgbClr val="000000">
                      <a:alpha val="43137"/>
                    </a:srgbClr>
                  </a:outerShdw>
                </a:effectLst>
              </a:rPr>
              <a:t>Y SUS SIETE </a:t>
            </a:r>
            <a:r>
              <a:rPr lang="es-ES" sz="2400" b="1" i="1" dirty="0" smtClean="0">
                <a:effectLst>
                  <a:outerShdw blurRad="38100" dist="38100" dir="2700000" algn="tl">
                    <a:srgbClr val="000000">
                      <a:alpha val="43137"/>
                    </a:srgbClr>
                  </a:outerShdw>
                </a:effectLst>
              </a:rPr>
              <a:t>HIJOS</a:t>
            </a:r>
            <a:endParaRPr lang="es-ES" sz="2400" dirty="0" smtClean="0"/>
          </a:p>
          <a:p>
            <a:r>
              <a:rPr lang="es-ES" sz="2400" dirty="0" smtClean="0"/>
              <a:t>Ahora</a:t>
            </a:r>
            <a:r>
              <a:rPr lang="es-ES" sz="2400" dirty="0" smtClean="0"/>
              <a:t>, sólo quedaba el niño más joven para enfrentarse al rey. </a:t>
            </a:r>
            <a:endParaRPr lang="es-ES" sz="2400" dirty="0" smtClean="0"/>
          </a:p>
          <a:p>
            <a:r>
              <a:rPr lang="es-ES" sz="2400" dirty="0" smtClean="0"/>
              <a:t>Cuando </a:t>
            </a:r>
            <a:r>
              <a:rPr lang="es-ES" sz="2400" dirty="0" smtClean="0"/>
              <a:t>trajeron al muchacho, el rey le ofreció oro y plata si </a:t>
            </a:r>
            <a:r>
              <a:rPr lang="es-ES" sz="2400" dirty="0" smtClean="0"/>
              <a:t>hacía su </a:t>
            </a:r>
            <a:r>
              <a:rPr lang="es-ES" sz="2400" dirty="0" smtClean="0"/>
              <a:t>voluntad. </a:t>
            </a:r>
            <a:endParaRPr lang="es-ES" sz="2400" dirty="0" smtClean="0"/>
          </a:p>
          <a:p>
            <a:r>
              <a:rPr lang="es-ES" sz="2400" dirty="0" smtClean="0"/>
              <a:t>El </a:t>
            </a:r>
            <a:r>
              <a:rPr lang="es-ES" sz="2400" dirty="0" smtClean="0"/>
              <a:t>muchacho de siete años de edad mostró el mismo valor que sus hermanos y se burló del rey para llevar a cabo sus </a:t>
            </a:r>
            <a:r>
              <a:rPr lang="es-ES" sz="2400" dirty="0" smtClean="0"/>
              <a:t>amenazas</a:t>
            </a:r>
            <a:endParaRPr lang="es-ES" sz="2400" dirty="0" smtClean="0"/>
          </a:p>
        </p:txBody>
      </p:sp>
      <p:pic>
        <p:nvPicPr>
          <p:cNvPr id="6" name="Picture 2"/>
          <p:cNvPicPr>
            <a:picLocks noChangeAspect="1" noChangeArrowheads="1"/>
          </p:cNvPicPr>
          <p:nvPr/>
        </p:nvPicPr>
        <p:blipFill>
          <a:blip r:embed="rId4" cstate="print"/>
          <a:srcRect/>
          <a:stretch>
            <a:fillRect/>
          </a:stretch>
        </p:blipFill>
        <p:spPr bwMode="auto">
          <a:xfrm>
            <a:off x="6014520" y="2514601"/>
            <a:ext cx="2958029" cy="20574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HANNAH </a:t>
            </a:r>
            <a:r>
              <a:rPr lang="es-ES" sz="2400" b="1" i="1" dirty="0" smtClean="0">
                <a:effectLst>
                  <a:outerShdw blurRad="38100" dist="38100" dir="2700000" algn="tl">
                    <a:srgbClr val="000000">
                      <a:alpha val="43137"/>
                    </a:srgbClr>
                  </a:outerShdw>
                </a:effectLst>
              </a:rPr>
              <a:t>Y SUS SIETE </a:t>
            </a:r>
            <a:r>
              <a:rPr lang="es-ES" sz="2400" b="1" i="1" dirty="0" smtClean="0">
                <a:effectLst>
                  <a:outerShdw blurRad="38100" dist="38100" dir="2700000" algn="tl">
                    <a:srgbClr val="000000">
                      <a:alpha val="43137"/>
                    </a:srgbClr>
                  </a:outerShdw>
                </a:effectLst>
              </a:rPr>
              <a:t>HIJOS</a:t>
            </a:r>
            <a:endParaRPr lang="es-ES" sz="2400" dirty="0" smtClean="0"/>
          </a:p>
          <a:p>
            <a:r>
              <a:rPr lang="es-ES" sz="2400" dirty="0" smtClean="0"/>
              <a:t>El </a:t>
            </a:r>
            <a:r>
              <a:rPr lang="es-ES" sz="2400" dirty="0" smtClean="0"/>
              <a:t>rey no podía creer tales palabras procedentes de un simple niño, y llamó a </a:t>
            </a:r>
            <a:r>
              <a:rPr lang="es-ES" sz="2400" dirty="0" err="1" smtClean="0"/>
              <a:t>Janah</a:t>
            </a:r>
            <a:r>
              <a:rPr lang="es-ES" sz="2400" dirty="0" smtClean="0"/>
              <a:t>. </a:t>
            </a:r>
            <a:endParaRPr lang="es-ES" sz="2400" dirty="0" smtClean="0"/>
          </a:p>
          <a:p>
            <a:r>
              <a:rPr lang="es-ES" sz="2400" dirty="0" err="1" smtClean="0"/>
              <a:t>Janah</a:t>
            </a:r>
            <a:r>
              <a:rPr lang="es-ES" sz="2400" dirty="0" smtClean="0"/>
              <a:t> </a:t>
            </a:r>
            <a:r>
              <a:rPr lang="es-ES" sz="2400" dirty="0" smtClean="0"/>
              <a:t>se paró ante el asesino de sus hijos y escuchó sus palabras. "Mujer, ten compasión de este niño, </a:t>
            </a:r>
            <a:r>
              <a:rPr lang="es-ES" sz="2400" dirty="0" smtClean="0"/>
              <a:t>persuádelo </a:t>
            </a:r>
            <a:r>
              <a:rPr lang="es-ES" sz="2400" dirty="0" smtClean="0"/>
              <a:t>a hacer mi voluntad para que tengas al menos un hijo sobreviviente y tú también vivirás". </a:t>
            </a:r>
            <a:endParaRPr lang="es-ES" sz="2400" dirty="0" smtClean="0"/>
          </a:p>
        </p:txBody>
      </p:sp>
      <p:pic>
        <p:nvPicPr>
          <p:cNvPr id="6" name="Picture 2"/>
          <p:cNvPicPr>
            <a:picLocks noChangeAspect="1" noChangeArrowheads="1"/>
          </p:cNvPicPr>
          <p:nvPr/>
        </p:nvPicPr>
        <p:blipFill>
          <a:blip r:embed="rId4" cstate="print"/>
          <a:srcRect/>
          <a:stretch>
            <a:fillRect/>
          </a:stretch>
        </p:blipFill>
        <p:spPr bwMode="auto">
          <a:xfrm>
            <a:off x="6014520" y="2514601"/>
            <a:ext cx="2958029" cy="20574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HANNAH </a:t>
            </a:r>
            <a:r>
              <a:rPr lang="es-ES" sz="2400" b="1" i="1" dirty="0" smtClean="0">
                <a:effectLst>
                  <a:outerShdw blurRad="38100" dist="38100" dir="2700000" algn="tl">
                    <a:srgbClr val="000000">
                      <a:alpha val="43137"/>
                    </a:srgbClr>
                  </a:outerShdw>
                </a:effectLst>
              </a:rPr>
              <a:t>Y SUS SIETE </a:t>
            </a:r>
            <a:r>
              <a:rPr lang="es-ES" sz="2400" b="1" i="1" dirty="0" smtClean="0">
                <a:effectLst>
                  <a:outerShdw blurRad="38100" dist="38100" dir="2700000" algn="tl">
                    <a:srgbClr val="000000">
                      <a:alpha val="43137"/>
                    </a:srgbClr>
                  </a:outerShdw>
                </a:effectLst>
              </a:rPr>
              <a:t>HIJOS</a:t>
            </a:r>
            <a:endParaRPr lang="es-ES" sz="2400" dirty="0" smtClean="0"/>
          </a:p>
          <a:p>
            <a:r>
              <a:rPr lang="es-ES" sz="2400" dirty="0" smtClean="0"/>
              <a:t>Ella </a:t>
            </a:r>
            <a:r>
              <a:rPr lang="es-ES" sz="2400" dirty="0" smtClean="0"/>
              <a:t>fingió estar de acuerdo y pidió hablar con su hijo</a:t>
            </a:r>
            <a:r>
              <a:rPr lang="es-ES" sz="2400" dirty="0" smtClean="0"/>
              <a:t>.</a:t>
            </a:r>
          </a:p>
          <a:p>
            <a:r>
              <a:rPr lang="es-ES" sz="2400" dirty="0" smtClean="0"/>
              <a:t>Cuando </a:t>
            </a:r>
            <a:r>
              <a:rPr lang="es-ES" sz="2400" dirty="0" smtClean="0"/>
              <a:t>estuvieron juntos</a:t>
            </a:r>
            <a:r>
              <a:rPr lang="es-ES" sz="2400" dirty="0" smtClean="0"/>
              <a:t>, </a:t>
            </a:r>
            <a:r>
              <a:rPr lang="es-ES" sz="2400" dirty="0" err="1" smtClean="0"/>
              <a:t>Janah</a:t>
            </a:r>
            <a:r>
              <a:rPr lang="es-ES" sz="2400" dirty="0" smtClean="0"/>
              <a:t> </a:t>
            </a:r>
            <a:r>
              <a:rPr lang="es-ES" sz="2400" dirty="0" smtClean="0"/>
              <a:t>besó al niño, y luego dijo: "Hijo mío, te llevé en mi cuerpo durante nueve meses, te cuidé por dos años y te he alimentado hasta hoy. Te he enseñado a temer a </a:t>
            </a:r>
            <a:r>
              <a:rPr lang="es-ES" sz="2400" dirty="0" smtClean="0"/>
              <a:t>Dios y sostener </a:t>
            </a:r>
            <a:r>
              <a:rPr lang="es-ES" sz="2400" dirty="0" smtClean="0"/>
              <a:t>Su Torá. </a:t>
            </a:r>
            <a:r>
              <a:rPr lang="es-ES" sz="2400" dirty="0" smtClean="0"/>
              <a:t>Mira el </a:t>
            </a:r>
            <a:r>
              <a:rPr lang="es-ES" sz="2400" dirty="0" smtClean="0"/>
              <a:t>cielo y la tierra, el mar y la tierra, el fuego, el agua, el viento y </a:t>
            </a:r>
            <a:r>
              <a:rPr lang="es-ES" sz="2400" dirty="0" smtClean="0"/>
              <a:t>toda la </a:t>
            </a:r>
            <a:r>
              <a:rPr lang="es-ES" sz="2400" dirty="0" smtClean="0"/>
              <a:t>demás </a:t>
            </a:r>
            <a:r>
              <a:rPr lang="es-ES" sz="2400" dirty="0" smtClean="0"/>
              <a:t>Creación. </a:t>
            </a:r>
            <a:endParaRPr lang="es-ES" sz="2400" dirty="0" smtClean="0"/>
          </a:p>
        </p:txBody>
      </p:sp>
      <p:pic>
        <p:nvPicPr>
          <p:cNvPr id="81922" name="Picture 2"/>
          <p:cNvPicPr>
            <a:picLocks noChangeAspect="1" noChangeArrowheads="1"/>
          </p:cNvPicPr>
          <p:nvPr/>
        </p:nvPicPr>
        <p:blipFill>
          <a:blip r:embed="rId4" cstate="print"/>
          <a:srcRect/>
          <a:stretch>
            <a:fillRect/>
          </a:stretch>
        </p:blipFill>
        <p:spPr bwMode="auto">
          <a:xfrm>
            <a:off x="6014520" y="2514601"/>
            <a:ext cx="2958029" cy="20574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HANNAH </a:t>
            </a:r>
            <a:r>
              <a:rPr lang="es-ES" sz="2400" b="1" i="1" dirty="0" smtClean="0">
                <a:effectLst>
                  <a:outerShdw blurRad="38100" dist="38100" dir="2700000" algn="tl">
                    <a:srgbClr val="000000">
                      <a:alpha val="43137"/>
                    </a:srgbClr>
                  </a:outerShdw>
                </a:effectLst>
              </a:rPr>
              <a:t>Y SUS SIETE </a:t>
            </a:r>
            <a:r>
              <a:rPr lang="es-ES" sz="2400" b="1" i="1" dirty="0" smtClean="0">
                <a:effectLst>
                  <a:outerShdw blurRad="38100" dist="38100" dir="2700000" algn="tl">
                    <a:srgbClr val="000000">
                      <a:alpha val="43137"/>
                    </a:srgbClr>
                  </a:outerShdw>
                </a:effectLst>
              </a:rPr>
              <a:t>HIJOS</a:t>
            </a:r>
            <a:endParaRPr lang="es-ES" sz="2400" dirty="0" smtClean="0"/>
          </a:p>
          <a:p>
            <a:r>
              <a:rPr lang="es-ES" sz="2400" dirty="0" smtClean="0"/>
              <a:t>Sabes </a:t>
            </a:r>
            <a:r>
              <a:rPr lang="es-ES" sz="2400" dirty="0" smtClean="0"/>
              <a:t>que fueron todos creados por la palabra de </a:t>
            </a:r>
            <a:r>
              <a:rPr lang="es-ES" sz="2400" dirty="0" smtClean="0"/>
              <a:t>Dios.</a:t>
            </a:r>
          </a:p>
          <a:p>
            <a:r>
              <a:rPr lang="es-ES" sz="2400" dirty="0" smtClean="0"/>
              <a:t>Él creó al hombre para </a:t>
            </a:r>
            <a:r>
              <a:rPr lang="es-ES" sz="2400" dirty="0" smtClean="0"/>
              <a:t>que Le sirva y Él </a:t>
            </a:r>
            <a:r>
              <a:rPr lang="es-ES" sz="2400" dirty="0" smtClean="0"/>
              <a:t>recompensará </a:t>
            </a:r>
            <a:r>
              <a:rPr lang="es-ES" sz="2400" dirty="0" smtClean="0"/>
              <a:t>al hombre por sus obras. El </a:t>
            </a:r>
            <a:r>
              <a:rPr lang="es-ES" sz="2400" dirty="0" smtClean="0"/>
              <a:t>rey sabe que está condenado delante de </a:t>
            </a:r>
            <a:r>
              <a:rPr lang="es-ES" sz="2400" dirty="0" smtClean="0"/>
              <a:t>Dios</a:t>
            </a:r>
            <a:r>
              <a:rPr lang="es-ES" sz="2400" dirty="0" smtClean="0"/>
              <a:t>, </a:t>
            </a:r>
            <a:r>
              <a:rPr lang="es-ES" sz="2400" dirty="0" smtClean="0"/>
              <a:t>el piensa </a:t>
            </a:r>
            <a:r>
              <a:rPr lang="es-ES" sz="2400" dirty="0" smtClean="0"/>
              <a:t>que si te convence, </a:t>
            </a:r>
            <a:r>
              <a:rPr lang="es-ES" sz="2400" dirty="0" smtClean="0"/>
              <a:t>Dios </a:t>
            </a:r>
            <a:r>
              <a:rPr lang="es-ES" sz="2400" dirty="0" smtClean="0"/>
              <a:t>tendrá misericordia de Él. </a:t>
            </a:r>
            <a:endParaRPr lang="es-ES" sz="2400" dirty="0" smtClean="0"/>
          </a:p>
          <a:p>
            <a:r>
              <a:rPr lang="es-ES" sz="2400" dirty="0" smtClean="0"/>
              <a:t>Dios </a:t>
            </a:r>
            <a:r>
              <a:rPr lang="es-ES" sz="2400" dirty="0" smtClean="0"/>
              <a:t>controla el aliento de tu vida y puede tomar tu alma siempre que Él desee. </a:t>
            </a:r>
            <a:endParaRPr lang="es-ES" sz="2400" dirty="0" smtClean="0"/>
          </a:p>
        </p:txBody>
      </p:sp>
      <p:pic>
        <p:nvPicPr>
          <p:cNvPr id="80898" name="Picture 2"/>
          <p:cNvPicPr>
            <a:picLocks noChangeAspect="1" noChangeArrowheads="1"/>
          </p:cNvPicPr>
          <p:nvPr/>
        </p:nvPicPr>
        <p:blipFill>
          <a:blip r:embed="rId4" cstate="print"/>
          <a:srcRect/>
          <a:stretch>
            <a:fillRect/>
          </a:stretch>
        </p:blipFill>
        <p:spPr bwMode="auto">
          <a:xfrm>
            <a:off x="6248400" y="1524000"/>
            <a:ext cx="2619375" cy="456247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HANNAH </a:t>
            </a:r>
            <a:r>
              <a:rPr lang="es-ES" sz="2400" b="1" i="1" dirty="0" smtClean="0">
                <a:effectLst>
                  <a:outerShdw blurRad="38100" dist="38100" dir="2700000" algn="tl">
                    <a:srgbClr val="000000">
                      <a:alpha val="43137"/>
                    </a:srgbClr>
                  </a:outerShdw>
                </a:effectLst>
              </a:rPr>
              <a:t>Y SUS SIETE </a:t>
            </a:r>
            <a:r>
              <a:rPr lang="es-ES" sz="2400" b="1" i="1" dirty="0" smtClean="0">
                <a:effectLst>
                  <a:outerShdw blurRad="38100" dist="38100" dir="2700000" algn="tl">
                    <a:srgbClr val="000000">
                      <a:alpha val="43137"/>
                    </a:srgbClr>
                  </a:outerShdw>
                </a:effectLst>
              </a:rPr>
              <a:t>HIJOS</a:t>
            </a:r>
            <a:endParaRPr lang="es-ES" sz="2400" dirty="0" smtClean="0"/>
          </a:p>
          <a:p>
            <a:r>
              <a:rPr lang="es-ES" sz="2000" dirty="0" smtClean="0"/>
              <a:t>Si sólo yo pudiera ver </a:t>
            </a:r>
            <a:r>
              <a:rPr lang="es-ES" sz="2000" dirty="0" smtClean="0"/>
              <a:t>la grandeza de tu lugar glorioso donde </a:t>
            </a:r>
            <a:r>
              <a:rPr lang="es-ES" sz="2000" dirty="0" smtClean="0"/>
              <a:t>seremos </a:t>
            </a:r>
            <a:r>
              <a:rPr lang="es-ES" sz="2000" dirty="0" smtClean="0"/>
              <a:t>iluminados con la luz de </a:t>
            </a:r>
            <a:r>
              <a:rPr lang="es-ES" sz="2000" dirty="0" smtClean="0"/>
              <a:t>Dios </a:t>
            </a:r>
            <a:r>
              <a:rPr lang="es-ES" sz="2000" dirty="0" smtClean="0"/>
              <a:t>y nos </a:t>
            </a:r>
            <a:r>
              <a:rPr lang="es-ES" sz="2000" dirty="0" smtClean="0"/>
              <a:t>regocijáramos </a:t>
            </a:r>
            <a:r>
              <a:rPr lang="es-ES" sz="2000" dirty="0" smtClean="0"/>
              <a:t>y </a:t>
            </a:r>
            <a:r>
              <a:rPr lang="es-ES" sz="2000" dirty="0" smtClean="0"/>
              <a:t>exultáramos </a:t>
            </a:r>
            <a:r>
              <a:rPr lang="es-ES" sz="2000" dirty="0" smtClean="0"/>
              <a:t>juntos </a:t>
            </a:r>
            <a:r>
              <a:rPr lang="es-ES" sz="2000" dirty="0" smtClean="0"/>
              <a:t>".</a:t>
            </a:r>
          </a:p>
          <a:p>
            <a:r>
              <a:rPr lang="es-ES" sz="2000" dirty="0" err="1" smtClean="0"/>
              <a:t>Janah</a:t>
            </a:r>
            <a:r>
              <a:rPr lang="es-ES" sz="2000" dirty="0" smtClean="0"/>
              <a:t> </a:t>
            </a:r>
            <a:r>
              <a:rPr lang="es-ES" sz="2000" dirty="0" smtClean="0"/>
              <a:t>regresó al rey, diciendo: "No pude prevalecer sobre él".</a:t>
            </a:r>
          </a:p>
          <a:p>
            <a:r>
              <a:rPr lang="es-ES" sz="2000" dirty="0" smtClean="0"/>
              <a:t>El </a:t>
            </a:r>
            <a:r>
              <a:rPr lang="es-ES" sz="2000" dirty="0" smtClean="0"/>
              <a:t>rey exasperado se dirigió nuevamente al niño que le contestó: "¿A quién estás tratando de dominar con tus palabras y seducciones ?, me río de tu tontería, creo en la Torá y en Dios a quien </a:t>
            </a:r>
            <a:r>
              <a:rPr lang="es-ES" sz="2000" dirty="0" smtClean="0"/>
              <a:t>blasfemas, </a:t>
            </a:r>
            <a:r>
              <a:rPr lang="es-ES" sz="2000" dirty="0" smtClean="0"/>
              <a:t>seguirás siendo una abominación Toda la humanidad, aborrecible y lejos de </a:t>
            </a:r>
            <a:r>
              <a:rPr lang="es-ES" sz="2000" dirty="0" smtClean="0"/>
              <a:t>Dios </a:t>
            </a:r>
            <a:r>
              <a:rPr lang="es-ES" sz="2000" dirty="0" smtClean="0"/>
              <a:t>".</a:t>
            </a:r>
            <a:endParaRPr lang="es-ES" sz="2000" dirty="0" smtClean="0"/>
          </a:p>
        </p:txBody>
      </p:sp>
      <p:pic>
        <p:nvPicPr>
          <p:cNvPr id="79874" name="Picture 2"/>
          <p:cNvPicPr>
            <a:picLocks noChangeAspect="1" noChangeArrowheads="1"/>
          </p:cNvPicPr>
          <p:nvPr/>
        </p:nvPicPr>
        <p:blipFill>
          <a:blip r:embed="rId4" cstate="print"/>
          <a:srcRect/>
          <a:stretch>
            <a:fillRect/>
          </a:stretch>
        </p:blipFill>
        <p:spPr bwMode="auto">
          <a:xfrm>
            <a:off x="6019800" y="1524000"/>
            <a:ext cx="2619375" cy="456247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HANNAH </a:t>
            </a:r>
            <a:r>
              <a:rPr lang="es-ES" sz="2400" b="1" i="1" dirty="0" smtClean="0">
                <a:effectLst>
                  <a:outerShdw blurRad="38100" dist="38100" dir="2700000" algn="tl">
                    <a:srgbClr val="000000">
                      <a:alpha val="43137"/>
                    </a:srgbClr>
                  </a:outerShdw>
                </a:effectLst>
              </a:rPr>
              <a:t>Y SUS SIETE </a:t>
            </a:r>
            <a:r>
              <a:rPr lang="es-ES" sz="2400" b="1" i="1" dirty="0" smtClean="0">
                <a:effectLst>
                  <a:outerShdw blurRad="38100" dist="38100" dir="2700000" algn="tl">
                    <a:srgbClr val="000000">
                      <a:alpha val="43137"/>
                    </a:srgbClr>
                  </a:outerShdw>
                </a:effectLst>
              </a:rPr>
              <a:t>HIJOS</a:t>
            </a:r>
            <a:endParaRPr lang="es-ES" sz="2400" dirty="0" smtClean="0"/>
          </a:p>
          <a:p>
            <a:r>
              <a:rPr lang="es-ES" sz="2000" dirty="0" smtClean="0"/>
              <a:t>El rey se enfureció. </a:t>
            </a:r>
            <a:endParaRPr lang="es-ES" sz="2000" dirty="0" smtClean="0"/>
          </a:p>
          <a:p>
            <a:r>
              <a:rPr lang="es-ES" sz="2000" dirty="0" smtClean="0"/>
              <a:t>Según </a:t>
            </a:r>
            <a:r>
              <a:rPr lang="es-ES" sz="2000" dirty="0" smtClean="0"/>
              <a:t>el Talmud, Antíoco le dio al niño la oportunidad de salvarse a si mismo al inclinarse ostensiblemente para </a:t>
            </a:r>
            <a:r>
              <a:rPr lang="es-ES" sz="2000" dirty="0" smtClean="0"/>
              <a:t>que besara </a:t>
            </a:r>
            <a:r>
              <a:rPr lang="es-ES" sz="2000" dirty="0" smtClean="0"/>
              <a:t>su anillo de sello, pero el muchacho se negó</a:t>
            </a:r>
            <a:r>
              <a:rPr lang="es-ES" sz="2000" dirty="0" smtClean="0"/>
              <a:t>.</a:t>
            </a:r>
          </a:p>
          <a:p>
            <a:r>
              <a:rPr lang="es-ES" sz="2000" dirty="0" smtClean="0"/>
              <a:t> </a:t>
            </a:r>
            <a:r>
              <a:rPr lang="es-ES" sz="2000" dirty="0" smtClean="0"/>
              <a:t>Cuando </a:t>
            </a:r>
            <a:r>
              <a:rPr lang="es-ES" sz="2000" dirty="0" smtClean="0"/>
              <a:t>lo </a:t>
            </a:r>
            <a:r>
              <a:rPr lang="es-ES" sz="2000" dirty="0" smtClean="0"/>
              <a:t>quitaron, </a:t>
            </a:r>
            <a:r>
              <a:rPr lang="es-ES" sz="2000" dirty="0" err="1" smtClean="0"/>
              <a:t>Janah</a:t>
            </a:r>
            <a:r>
              <a:rPr lang="es-ES" sz="2000" dirty="0" smtClean="0"/>
              <a:t> </a:t>
            </a:r>
            <a:r>
              <a:rPr lang="es-ES" sz="2000" dirty="0" smtClean="0"/>
              <a:t>le rogó que lo </a:t>
            </a:r>
            <a:r>
              <a:rPr lang="es-ES" sz="2000" dirty="0" smtClean="0"/>
              <a:t>dejara besar una </a:t>
            </a:r>
            <a:r>
              <a:rPr lang="es-ES" sz="2000" dirty="0" smtClean="0"/>
              <a:t>última vez. Como si hablara a los siete hijos, </a:t>
            </a:r>
            <a:r>
              <a:rPr lang="es-ES" sz="2000" dirty="0" err="1" smtClean="0"/>
              <a:t>Janah</a:t>
            </a:r>
            <a:r>
              <a:rPr lang="es-ES" sz="2000" dirty="0" smtClean="0"/>
              <a:t> </a:t>
            </a:r>
            <a:r>
              <a:rPr lang="es-ES" sz="2000" dirty="0" smtClean="0"/>
              <a:t>dijo: "Hijos Míos, di a Abraham, vuestro antepasado: Tú has atado a un solo hijo sobre un altar, pero </a:t>
            </a:r>
            <a:r>
              <a:rPr lang="es-ES" sz="2000" dirty="0" smtClean="0"/>
              <a:t>yo até siete</a:t>
            </a:r>
            <a:r>
              <a:rPr lang="es-ES" sz="2000" dirty="0" smtClean="0"/>
              <a:t>." Entonces Antíoco ordenó que el niño fuera torturado aún más que sus hermanos.</a:t>
            </a:r>
            <a:endParaRPr lang="es-ES" sz="2000" dirty="0" smtClean="0"/>
          </a:p>
        </p:txBody>
      </p:sp>
      <p:pic>
        <p:nvPicPr>
          <p:cNvPr id="78850" name="Picture 2"/>
          <p:cNvPicPr>
            <a:picLocks noChangeAspect="1" noChangeArrowheads="1"/>
          </p:cNvPicPr>
          <p:nvPr/>
        </p:nvPicPr>
        <p:blipFill>
          <a:blip r:embed="rId4" cstate="print"/>
          <a:srcRect/>
          <a:stretch>
            <a:fillRect/>
          </a:stretch>
        </p:blipFill>
        <p:spPr bwMode="auto">
          <a:xfrm>
            <a:off x="6019800" y="1524000"/>
            <a:ext cx="2619375" cy="456247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HANNAH </a:t>
            </a:r>
            <a:r>
              <a:rPr lang="es-ES" sz="2400" b="1" i="1" dirty="0" smtClean="0">
                <a:effectLst>
                  <a:outerShdw blurRad="38100" dist="38100" dir="2700000" algn="tl">
                    <a:srgbClr val="000000">
                      <a:alpha val="43137"/>
                    </a:srgbClr>
                  </a:outerShdw>
                </a:effectLst>
              </a:rPr>
              <a:t>Y SUS SIETE </a:t>
            </a:r>
            <a:r>
              <a:rPr lang="es-ES" sz="2400" b="1" i="1" dirty="0" smtClean="0">
                <a:effectLst>
                  <a:outerShdw blurRad="38100" dist="38100" dir="2700000" algn="tl">
                    <a:srgbClr val="000000">
                      <a:alpha val="43137"/>
                    </a:srgbClr>
                  </a:outerShdw>
                </a:effectLst>
              </a:rPr>
              <a:t>HIJOS</a:t>
            </a:r>
            <a:endParaRPr lang="es-ES" sz="2400" dirty="0" smtClean="0"/>
          </a:p>
          <a:p>
            <a:r>
              <a:rPr lang="es-ES" sz="2400" dirty="0" smtClean="0"/>
              <a:t>Los relatos de la manera en que </a:t>
            </a:r>
            <a:r>
              <a:rPr lang="es-ES" sz="2400" dirty="0" err="1" smtClean="0"/>
              <a:t>Janah</a:t>
            </a:r>
            <a:r>
              <a:rPr lang="es-ES" sz="2400" dirty="0" smtClean="0"/>
              <a:t> conoció su </a:t>
            </a:r>
            <a:r>
              <a:rPr lang="es-ES" sz="2400" dirty="0" smtClean="0"/>
              <a:t>muerte difieren. </a:t>
            </a:r>
            <a:endParaRPr lang="es-ES" sz="2400" dirty="0" smtClean="0"/>
          </a:p>
          <a:p>
            <a:r>
              <a:rPr lang="es-ES" sz="2400" dirty="0" smtClean="0"/>
              <a:t>Según </a:t>
            </a:r>
            <a:r>
              <a:rPr lang="es-ES" sz="2400" dirty="0" smtClean="0"/>
              <a:t>IV </a:t>
            </a:r>
            <a:r>
              <a:rPr lang="es-ES" sz="2400" dirty="0" err="1" smtClean="0"/>
              <a:t>Macabeos</a:t>
            </a:r>
            <a:r>
              <a:rPr lang="es-ES" sz="2400" dirty="0" smtClean="0"/>
              <a:t>, se arrojó al fuego. </a:t>
            </a:r>
            <a:endParaRPr lang="es-ES" sz="2400" dirty="0" smtClean="0"/>
          </a:p>
          <a:p>
            <a:r>
              <a:rPr lang="es-ES" sz="2400" dirty="0" smtClean="0"/>
              <a:t>El </a:t>
            </a:r>
            <a:r>
              <a:rPr lang="es-ES" sz="2400" dirty="0" smtClean="0"/>
              <a:t>Midrash afirma que perdió su razón y se arrojó a la muerte desde un techo, mientras que según </a:t>
            </a:r>
            <a:r>
              <a:rPr lang="es-ES" sz="2400" dirty="0" err="1" smtClean="0"/>
              <a:t>Josipón</a:t>
            </a:r>
            <a:r>
              <a:rPr lang="es-ES" sz="2400" dirty="0" smtClean="0"/>
              <a:t> </a:t>
            </a:r>
            <a:r>
              <a:rPr lang="es-ES" sz="2400" dirty="0" smtClean="0"/>
              <a:t>cayó muerta sobre los cadáveres de sus hijos. </a:t>
            </a:r>
            <a:endParaRPr lang="es-ES" sz="2400" dirty="0" smtClean="0"/>
          </a:p>
        </p:txBody>
      </p:sp>
      <p:pic>
        <p:nvPicPr>
          <p:cNvPr id="77826" name="Picture 2"/>
          <p:cNvPicPr>
            <a:picLocks noChangeAspect="1" noChangeArrowheads="1"/>
          </p:cNvPicPr>
          <p:nvPr/>
        </p:nvPicPr>
        <p:blipFill>
          <a:blip r:embed="rId4" cstate="print"/>
          <a:srcRect/>
          <a:stretch>
            <a:fillRect/>
          </a:stretch>
        </p:blipFill>
        <p:spPr bwMode="auto">
          <a:xfrm>
            <a:off x="6248400" y="1524000"/>
            <a:ext cx="2619375" cy="456247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HANNAH </a:t>
            </a:r>
            <a:r>
              <a:rPr lang="es-ES" sz="2400" b="1" i="1" dirty="0" smtClean="0">
                <a:effectLst>
                  <a:outerShdw blurRad="38100" dist="38100" dir="2700000" algn="tl">
                    <a:srgbClr val="000000">
                      <a:alpha val="43137"/>
                    </a:srgbClr>
                  </a:outerShdw>
                </a:effectLst>
              </a:rPr>
              <a:t>Y SUS SIETE </a:t>
            </a:r>
            <a:r>
              <a:rPr lang="es-ES" sz="2400" b="1" i="1" dirty="0" smtClean="0">
                <a:effectLst>
                  <a:outerShdw blurRad="38100" dist="38100" dir="2700000" algn="tl">
                    <a:srgbClr val="000000">
                      <a:alpha val="43137"/>
                    </a:srgbClr>
                  </a:outerShdw>
                </a:effectLst>
              </a:rPr>
              <a:t>HIJOS</a:t>
            </a:r>
            <a:endParaRPr lang="es-ES" sz="2400" dirty="0" smtClean="0"/>
          </a:p>
          <a:p>
            <a:r>
              <a:rPr lang="es-ES" sz="2400" dirty="0" smtClean="0"/>
              <a:t>La </a:t>
            </a:r>
            <a:r>
              <a:rPr lang="es-ES" sz="2400" dirty="0" smtClean="0"/>
              <a:t>historia, junto con la del martirio del anciano sacerdote Eleazar (II </a:t>
            </a:r>
            <a:r>
              <a:rPr lang="es-ES" sz="2400" dirty="0" err="1" smtClean="0"/>
              <a:t>Macc</a:t>
            </a:r>
            <a:r>
              <a:rPr lang="es-ES" sz="2400" dirty="0" smtClean="0"/>
              <a:t>. 6: 18-31), se convirtió en el tema del libro conocido como el Cuarto Libro de </a:t>
            </a:r>
            <a:r>
              <a:rPr lang="es-ES" sz="2400" dirty="0" err="1" smtClean="0"/>
              <a:t>Macabeos</a:t>
            </a:r>
            <a:r>
              <a:rPr lang="es-ES" sz="2400" dirty="0" smtClean="0"/>
              <a:t>. </a:t>
            </a:r>
            <a:endParaRPr lang="es-ES" sz="2400" dirty="0" smtClean="0"/>
          </a:p>
          <a:p>
            <a:r>
              <a:rPr lang="es-ES" sz="2400" dirty="0" smtClean="0"/>
              <a:t>En </a:t>
            </a:r>
            <a:r>
              <a:rPr lang="es-ES" sz="2400" dirty="0" smtClean="0"/>
              <a:t>la literatura rabínica la historia es contada como un ejemplo de martirio durante la persecución de </a:t>
            </a:r>
            <a:r>
              <a:rPr lang="es-ES" sz="2400" dirty="0" err="1" smtClean="0"/>
              <a:t>Hadriano</a:t>
            </a:r>
            <a:r>
              <a:rPr lang="es-ES" sz="2400" dirty="0" smtClean="0"/>
              <a:t> </a:t>
            </a:r>
            <a:r>
              <a:rPr lang="es-ES" sz="2400" dirty="0" smtClean="0"/>
              <a:t>(Lam. 1:16, 50, </a:t>
            </a:r>
            <a:r>
              <a:rPr lang="es-ES" sz="2400" dirty="0" err="1" smtClean="0"/>
              <a:t>Git</a:t>
            </a:r>
            <a:r>
              <a:rPr lang="es-ES" sz="2400" dirty="0" smtClean="0"/>
              <a:t>. 57b, PR 43: 180, SER 30: 151).</a:t>
            </a:r>
            <a:endParaRPr lang="es-ES" sz="2400" dirty="0" smtClean="0"/>
          </a:p>
        </p:txBody>
      </p:sp>
      <p:pic>
        <p:nvPicPr>
          <p:cNvPr id="99329" name="Picture 1"/>
          <p:cNvPicPr>
            <a:picLocks noChangeAspect="1" noChangeArrowheads="1"/>
          </p:cNvPicPr>
          <p:nvPr/>
        </p:nvPicPr>
        <p:blipFill>
          <a:blip r:embed="rId4" cstate="print"/>
          <a:srcRect/>
          <a:stretch>
            <a:fillRect/>
          </a:stretch>
        </p:blipFill>
        <p:spPr bwMode="auto">
          <a:xfrm>
            <a:off x="6019800" y="1619250"/>
            <a:ext cx="2857500" cy="43815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Salomé Alexandra – 76 al 67 AEC</a:t>
            </a:r>
            <a:endParaRPr lang="es-ES" sz="2400" dirty="0" smtClean="0"/>
          </a:p>
          <a:p>
            <a:r>
              <a:rPr lang="es-ES" sz="2200" dirty="0" smtClean="0"/>
              <a:t>Otra de las mujeres que se pueden considerar como parte de la historia de </a:t>
            </a:r>
            <a:r>
              <a:rPr lang="es-ES" sz="2200" dirty="0" err="1" smtClean="0"/>
              <a:t>Janucá</a:t>
            </a:r>
            <a:r>
              <a:rPr lang="es-ES" sz="2200" dirty="0" smtClean="0"/>
              <a:t> es Salomé Alexandra.</a:t>
            </a:r>
          </a:p>
          <a:p>
            <a:r>
              <a:rPr lang="es-ES" sz="2200" dirty="0" smtClean="0"/>
              <a:t>Es considerada una de las dos mujeres que reinaron sobre Judea. La otra fue la nefasta Atalía.</a:t>
            </a:r>
          </a:p>
          <a:p>
            <a:r>
              <a:rPr lang="es-ES" sz="2200" dirty="0" smtClean="0"/>
              <a:t>Esposa de </a:t>
            </a:r>
            <a:r>
              <a:rPr lang="es-ES" sz="2200" dirty="0" smtClean="0"/>
              <a:t>Aristóbulo I, y después de Alejandro </a:t>
            </a:r>
            <a:r>
              <a:rPr lang="es-ES" sz="2200" dirty="0" err="1" smtClean="0"/>
              <a:t>Jannaeus</a:t>
            </a:r>
            <a:r>
              <a:rPr lang="es-ES" sz="2200" dirty="0" smtClean="0"/>
              <a:t>, </a:t>
            </a:r>
            <a:r>
              <a:rPr lang="es-ES" sz="2200" dirty="0" smtClean="0"/>
              <a:t>ella fue la </a:t>
            </a:r>
            <a:r>
              <a:rPr lang="es-ES" sz="2200" dirty="0" smtClean="0"/>
              <a:t>última mujer gobernante de Judea, y </a:t>
            </a:r>
            <a:r>
              <a:rPr lang="es-ES" sz="2200" dirty="0" smtClean="0"/>
              <a:t>la última </a:t>
            </a:r>
            <a:r>
              <a:rPr lang="es-ES" sz="2200" dirty="0" smtClean="0"/>
              <a:t>gobernante de Judea antigua </a:t>
            </a:r>
            <a:r>
              <a:rPr lang="es-ES" sz="2200" dirty="0" smtClean="0"/>
              <a:t>que muere como </a:t>
            </a:r>
            <a:r>
              <a:rPr lang="es-ES" sz="2200" dirty="0" smtClean="0"/>
              <a:t>el gobernante de un reino independiente de 76 a 67 </a:t>
            </a:r>
            <a:r>
              <a:rPr lang="es-ES" sz="2200" dirty="0" smtClean="0"/>
              <a:t>AEC.</a:t>
            </a:r>
            <a:endParaRPr lang="es-ES" sz="2200" dirty="0" smtClean="0"/>
          </a:p>
        </p:txBody>
      </p:sp>
      <p:pic>
        <p:nvPicPr>
          <p:cNvPr id="101377" name="Picture 1"/>
          <p:cNvPicPr>
            <a:picLocks noChangeAspect="1" noChangeArrowheads="1"/>
          </p:cNvPicPr>
          <p:nvPr/>
        </p:nvPicPr>
        <p:blipFill>
          <a:blip r:embed="rId4" cstate="print"/>
          <a:srcRect/>
          <a:stretch>
            <a:fillRect/>
          </a:stretch>
        </p:blipFill>
        <p:spPr bwMode="auto">
          <a:xfrm>
            <a:off x="6038850" y="2343150"/>
            <a:ext cx="2952750" cy="29337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Salomé Alexandra – 76 al 67 AEC</a:t>
            </a:r>
            <a:endParaRPr lang="es-ES" sz="2400" dirty="0" smtClean="0"/>
          </a:p>
          <a:p>
            <a:r>
              <a:rPr lang="es-ES" sz="2400" dirty="0" smtClean="0"/>
              <a:t>La dinastía </a:t>
            </a:r>
            <a:r>
              <a:rPr lang="es-ES" sz="2400" dirty="0" err="1" smtClean="0"/>
              <a:t>Hasmonea</a:t>
            </a:r>
            <a:r>
              <a:rPr lang="es-ES" sz="2400" dirty="0" smtClean="0"/>
              <a:t> fue así:</a:t>
            </a:r>
          </a:p>
          <a:p>
            <a:r>
              <a:rPr lang="en-US" sz="2200" dirty="0" smtClean="0"/>
              <a:t>• 140–135 </a:t>
            </a:r>
            <a:r>
              <a:rPr lang="en-US" sz="2200" dirty="0" smtClean="0"/>
              <a:t>AEC </a:t>
            </a:r>
            <a:r>
              <a:rPr lang="en-US" sz="2200" dirty="0" err="1" smtClean="0"/>
              <a:t>Simón</a:t>
            </a:r>
            <a:r>
              <a:rPr lang="en-US" sz="2200" dirty="0" smtClean="0"/>
              <a:t> </a:t>
            </a:r>
            <a:r>
              <a:rPr lang="en-US" sz="2200" dirty="0" err="1" smtClean="0"/>
              <a:t>Macabeo</a:t>
            </a:r>
            <a:endParaRPr lang="en-US" sz="2200" dirty="0" smtClean="0"/>
          </a:p>
          <a:p>
            <a:r>
              <a:rPr lang="en-US" sz="2200" dirty="0" smtClean="0"/>
              <a:t>•</a:t>
            </a:r>
            <a:r>
              <a:rPr lang="en-US" sz="2200" dirty="0" smtClean="0"/>
              <a:t> 134 (110)–104 AEC </a:t>
            </a:r>
            <a:r>
              <a:rPr lang="en-US" sz="2200" dirty="0" err="1" smtClean="0"/>
              <a:t>Juán</a:t>
            </a:r>
            <a:r>
              <a:rPr lang="en-US" sz="2200" dirty="0" smtClean="0"/>
              <a:t> </a:t>
            </a:r>
            <a:r>
              <a:rPr lang="en-US" sz="2200" dirty="0" err="1" smtClean="0"/>
              <a:t>Hyrcanus</a:t>
            </a:r>
            <a:r>
              <a:rPr lang="en-US" sz="2200" dirty="0" smtClean="0"/>
              <a:t> </a:t>
            </a:r>
            <a:r>
              <a:rPr lang="en-US" sz="1200" dirty="0" smtClean="0"/>
              <a:t>(H)</a:t>
            </a:r>
            <a:endParaRPr lang="en-US" sz="2200" dirty="0" smtClean="0"/>
          </a:p>
          <a:p>
            <a:r>
              <a:rPr lang="en-US" sz="2200" dirty="0" smtClean="0"/>
              <a:t>•</a:t>
            </a:r>
            <a:r>
              <a:rPr lang="en-US" sz="2200" dirty="0" smtClean="0"/>
              <a:t> 104–103 AEC </a:t>
            </a:r>
            <a:r>
              <a:rPr lang="en-US" sz="2200" dirty="0" err="1" smtClean="0"/>
              <a:t>Judá</a:t>
            </a:r>
            <a:r>
              <a:rPr lang="en-US" sz="2200" dirty="0" smtClean="0"/>
              <a:t> </a:t>
            </a:r>
            <a:r>
              <a:rPr lang="en-US" sz="2200" dirty="0" err="1" smtClean="0"/>
              <a:t>Aristóbulo</a:t>
            </a:r>
            <a:r>
              <a:rPr lang="en-US" sz="2200" dirty="0" smtClean="0"/>
              <a:t> I </a:t>
            </a:r>
            <a:r>
              <a:rPr lang="en-US" sz="1400" dirty="0" smtClean="0"/>
              <a:t>(H)</a:t>
            </a:r>
            <a:endParaRPr lang="en-US" sz="2200" dirty="0" smtClean="0"/>
          </a:p>
          <a:p>
            <a:r>
              <a:rPr lang="en-US" sz="2200" dirty="0" smtClean="0"/>
              <a:t>•</a:t>
            </a:r>
            <a:r>
              <a:rPr lang="en-US" sz="2200" dirty="0" smtClean="0"/>
              <a:t> 103–76 AEC </a:t>
            </a:r>
            <a:r>
              <a:rPr lang="en-US" sz="2200" dirty="0" smtClean="0"/>
              <a:t>Alexander </a:t>
            </a:r>
            <a:r>
              <a:rPr lang="en-US" sz="2200" dirty="0" err="1" smtClean="0"/>
              <a:t>Jannaeus</a:t>
            </a:r>
            <a:r>
              <a:rPr lang="en-US" sz="2200" dirty="0" smtClean="0"/>
              <a:t> </a:t>
            </a:r>
            <a:r>
              <a:rPr lang="en-US" sz="1400" dirty="0" smtClean="0"/>
              <a:t>(</a:t>
            </a:r>
            <a:r>
              <a:rPr lang="en-US" sz="1400" dirty="0" err="1" smtClean="0"/>
              <a:t>hermano</a:t>
            </a:r>
            <a:r>
              <a:rPr lang="en-US" sz="1400" dirty="0" smtClean="0"/>
              <a:t> de </a:t>
            </a:r>
            <a:r>
              <a:rPr lang="en-US" sz="1400" dirty="0" err="1" smtClean="0"/>
              <a:t>Judá</a:t>
            </a:r>
            <a:r>
              <a:rPr lang="en-US" sz="1400" dirty="0" smtClean="0"/>
              <a:t> </a:t>
            </a:r>
            <a:r>
              <a:rPr lang="en-US" sz="1400" dirty="0" err="1" smtClean="0"/>
              <a:t>Aristóbulo</a:t>
            </a:r>
            <a:r>
              <a:rPr lang="en-US" sz="1400" dirty="0" smtClean="0"/>
              <a:t> y </a:t>
            </a:r>
            <a:r>
              <a:rPr lang="en-US" sz="1400" dirty="0" err="1" smtClean="0"/>
              <a:t>casó</a:t>
            </a:r>
            <a:r>
              <a:rPr lang="en-US" sz="1400" dirty="0" smtClean="0"/>
              <a:t> con Salomé Alexandra)</a:t>
            </a:r>
            <a:endParaRPr lang="en-US" sz="2200" dirty="0" smtClean="0"/>
          </a:p>
          <a:p>
            <a:r>
              <a:rPr lang="en-US" sz="2200" dirty="0" smtClean="0"/>
              <a:t>•</a:t>
            </a:r>
            <a:r>
              <a:rPr lang="en-US" sz="2200" dirty="0" smtClean="0"/>
              <a:t> 76–67 AEC </a:t>
            </a:r>
            <a:r>
              <a:rPr lang="en-US" sz="2200" dirty="0" smtClean="0"/>
              <a:t>Salomé </a:t>
            </a:r>
            <a:r>
              <a:rPr lang="en-US" sz="2200" dirty="0" smtClean="0"/>
              <a:t>Alexandra </a:t>
            </a:r>
            <a:endParaRPr lang="en-US" sz="2200" dirty="0" smtClean="0"/>
          </a:p>
          <a:p>
            <a:r>
              <a:rPr lang="en-US" sz="2200" dirty="0" smtClean="0"/>
              <a:t>•</a:t>
            </a:r>
            <a:r>
              <a:rPr lang="en-US" sz="2200" dirty="0" smtClean="0"/>
              <a:t> 67–66 AEC </a:t>
            </a:r>
            <a:r>
              <a:rPr lang="en-US" sz="2200" dirty="0" err="1" smtClean="0"/>
              <a:t>Hyrcano</a:t>
            </a:r>
            <a:r>
              <a:rPr lang="en-US" sz="2200" dirty="0" smtClean="0"/>
              <a:t> II</a:t>
            </a:r>
          </a:p>
          <a:p>
            <a:r>
              <a:rPr lang="en-US" sz="2200" dirty="0" smtClean="0"/>
              <a:t>•</a:t>
            </a:r>
            <a:r>
              <a:rPr lang="en-US" sz="2200" dirty="0" smtClean="0"/>
              <a:t> 66–63 AEC </a:t>
            </a:r>
            <a:r>
              <a:rPr lang="en-US" sz="2200" dirty="0" err="1" smtClean="0"/>
              <a:t>Aristóbulo</a:t>
            </a:r>
            <a:r>
              <a:rPr lang="en-US" sz="2200" dirty="0" smtClean="0"/>
              <a:t> </a:t>
            </a:r>
            <a:r>
              <a:rPr lang="en-US" sz="2200" dirty="0" smtClean="0"/>
              <a:t>II </a:t>
            </a:r>
            <a:endParaRPr lang="en-US" sz="2200" dirty="0" smtClean="0"/>
          </a:p>
          <a:p>
            <a:r>
              <a:rPr lang="en-US" sz="2200" dirty="0" smtClean="0"/>
              <a:t>•</a:t>
            </a:r>
            <a:r>
              <a:rPr lang="en-US" sz="2200" dirty="0" smtClean="0"/>
              <a:t> 63–40 AEC </a:t>
            </a:r>
            <a:r>
              <a:rPr lang="en-US" sz="2200" dirty="0" err="1" smtClean="0"/>
              <a:t>Hyrcano</a:t>
            </a:r>
            <a:r>
              <a:rPr lang="en-US" sz="2200" dirty="0" smtClean="0"/>
              <a:t> </a:t>
            </a:r>
            <a:r>
              <a:rPr lang="en-US" sz="2200" dirty="0" smtClean="0"/>
              <a:t>II </a:t>
            </a:r>
            <a:endParaRPr lang="en-US" sz="2200" dirty="0" smtClean="0"/>
          </a:p>
          <a:p>
            <a:r>
              <a:rPr lang="en-US" sz="2200" dirty="0" smtClean="0"/>
              <a:t>•</a:t>
            </a:r>
            <a:r>
              <a:rPr lang="en-US" sz="2200" dirty="0" smtClean="0"/>
              <a:t> 40–37 AEC </a:t>
            </a:r>
            <a:r>
              <a:rPr lang="en-US" sz="2200" dirty="0" err="1" smtClean="0"/>
              <a:t>Antígonos</a:t>
            </a:r>
            <a:endParaRPr lang="es-ES" sz="2200" dirty="0" smtClean="0"/>
          </a:p>
        </p:txBody>
      </p:sp>
      <p:pic>
        <p:nvPicPr>
          <p:cNvPr id="101377" name="Picture 1"/>
          <p:cNvPicPr>
            <a:picLocks noChangeAspect="1" noChangeArrowheads="1"/>
          </p:cNvPicPr>
          <p:nvPr/>
        </p:nvPicPr>
        <p:blipFill>
          <a:blip r:embed="rId4" cstate="print"/>
          <a:srcRect/>
          <a:stretch>
            <a:fillRect/>
          </a:stretch>
        </p:blipFill>
        <p:spPr bwMode="auto">
          <a:xfrm>
            <a:off x="6038850" y="2343150"/>
            <a:ext cx="2952750" cy="29337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Salomé Alexandra – 76 al 67 AEC</a:t>
            </a:r>
            <a:endParaRPr lang="es-ES" sz="2400" dirty="0" smtClean="0"/>
          </a:p>
          <a:p>
            <a:r>
              <a:rPr lang="es-ES" sz="2000" dirty="0" smtClean="0"/>
              <a:t>Su genealogía personal no es dada por Josefo. </a:t>
            </a:r>
            <a:endParaRPr lang="es-ES" sz="2000" dirty="0" smtClean="0"/>
          </a:p>
          <a:p>
            <a:r>
              <a:rPr lang="es-ES" sz="2000" dirty="0" smtClean="0"/>
              <a:t>Las </a:t>
            </a:r>
            <a:r>
              <a:rPr lang="es-ES" sz="2000" dirty="0" smtClean="0"/>
              <a:t>fuentes rabínicas designan al sabio Simeón b. </a:t>
            </a:r>
            <a:r>
              <a:rPr lang="es-ES" sz="2000" dirty="0" err="1" smtClean="0"/>
              <a:t>Shetah</a:t>
            </a:r>
            <a:r>
              <a:rPr lang="es-ES" sz="2000" dirty="0" smtClean="0"/>
              <a:t> como su hermano. </a:t>
            </a:r>
            <a:endParaRPr lang="es-ES" sz="2000" dirty="0" smtClean="0"/>
          </a:p>
          <a:p>
            <a:r>
              <a:rPr lang="es-ES" sz="2000" dirty="0" smtClean="0"/>
              <a:t>Si </a:t>
            </a:r>
            <a:r>
              <a:rPr lang="es-ES" sz="2000" dirty="0" smtClean="0"/>
              <a:t>esto se entiende literalmente y es verdad, ella </a:t>
            </a:r>
            <a:r>
              <a:rPr lang="es-ES" sz="2000" dirty="0" smtClean="0"/>
              <a:t>fue la </a:t>
            </a:r>
            <a:r>
              <a:rPr lang="es-ES" sz="2000" dirty="0" smtClean="0"/>
              <a:t>hija de </a:t>
            </a:r>
            <a:r>
              <a:rPr lang="es-ES" sz="2000" dirty="0" err="1" smtClean="0"/>
              <a:t>Setah</a:t>
            </a:r>
            <a:r>
              <a:rPr lang="es-ES" sz="2000" dirty="0" smtClean="0"/>
              <a:t> Bar </a:t>
            </a:r>
            <a:r>
              <a:rPr lang="es-ES" sz="2000" dirty="0" err="1" smtClean="0"/>
              <a:t>Yossei</a:t>
            </a:r>
            <a:r>
              <a:rPr lang="es-ES" sz="2000" dirty="0" smtClean="0"/>
              <a:t>. </a:t>
            </a:r>
            <a:endParaRPr lang="es-ES" sz="2000" dirty="0" smtClean="0"/>
          </a:p>
          <a:p>
            <a:r>
              <a:rPr lang="es-ES" sz="2000" dirty="0" smtClean="0"/>
              <a:t>El </a:t>
            </a:r>
            <a:r>
              <a:rPr lang="es-ES" sz="2000" dirty="0" smtClean="0"/>
              <a:t>hijo mayor de Salomé Alexandra de Alejandro </a:t>
            </a:r>
            <a:r>
              <a:rPr lang="es-ES" sz="2000" dirty="0" err="1" smtClean="0"/>
              <a:t>Jannaeus</a:t>
            </a:r>
            <a:r>
              <a:rPr lang="es-ES" sz="2000" dirty="0" smtClean="0"/>
              <a:t> fue Hircano II que luchó contra su hermano menor Aristóbulo II en los años 60 a. C. sobre el Sumo Sacerdocio judío. </a:t>
            </a:r>
            <a:endParaRPr lang="es-ES" sz="2200" dirty="0" smtClean="0"/>
          </a:p>
        </p:txBody>
      </p:sp>
      <p:pic>
        <p:nvPicPr>
          <p:cNvPr id="101377" name="Picture 1"/>
          <p:cNvPicPr>
            <a:picLocks noChangeAspect="1" noChangeArrowheads="1"/>
          </p:cNvPicPr>
          <p:nvPr/>
        </p:nvPicPr>
        <p:blipFill>
          <a:blip r:embed="rId4" cstate="print"/>
          <a:srcRect/>
          <a:stretch>
            <a:fillRect/>
          </a:stretch>
        </p:blipFill>
        <p:spPr bwMode="auto">
          <a:xfrm>
            <a:off x="6038850" y="2343150"/>
            <a:ext cx="2952750" cy="29337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Salomé Alexandra – 76 al 67 AEC</a:t>
            </a:r>
            <a:endParaRPr lang="es-ES" sz="2400" dirty="0" smtClean="0"/>
          </a:p>
          <a:p>
            <a:r>
              <a:rPr lang="es-ES" sz="2200" dirty="0" err="1" smtClean="0"/>
              <a:t>Hyrcanus</a:t>
            </a:r>
            <a:r>
              <a:rPr lang="es-ES" sz="2200" dirty="0" smtClean="0"/>
              <a:t> </a:t>
            </a:r>
            <a:r>
              <a:rPr lang="es-ES" sz="2200" dirty="0" smtClean="0"/>
              <a:t>II tuvo éxito después de obtener la ayuda del rey nabateo </a:t>
            </a:r>
            <a:r>
              <a:rPr lang="es-ES" sz="2200" dirty="0" err="1" smtClean="0"/>
              <a:t>Aretas</a:t>
            </a:r>
            <a:r>
              <a:rPr lang="es-ES" sz="2200" dirty="0" smtClean="0"/>
              <a:t> III; </a:t>
            </a:r>
            <a:r>
              <a:rPr lang="es-ES" sz="2200" dirty="0" smtClean="0"/>
              <a:t>sobornando </a:t>
            </a:r>
            <a:r>
              <a:rPr lang="es-ES" sz="2200" dirty="0" smtClean="0"/>
              <a:t>a oficiales romanos, incluyendo a </a:t>
            </a:r>
            <a:r>
              <a:rPr lang="es-ES" sz="2200" dirty="0" err="1" smtClean="0"/>
              <a:t>Scaurus</a:t>
            </a:r>
            <a:r>
              <a:rPr lang="es-ES" sz="2200" dirty="0" smtClean="0"/>
              <a:t>; Y ganando el favor de Pompeyo el Grande que derrotó a su hermano y lo llevó a Roma. </a:t>
            </a:r>
            <a:endParaRPr lang="es-ES" sz="2200" dirty="0" smtClean="0"/>
          </a:p>
          <a:p>
            <a:r>
              <a:rPr lang="es-ES" sz="2200" dirty="0" smtClean="0"/>
              <a:t>De acuerdo con la Enciclopedia Judía, Alexandra fue instrumental en organizar el asesinato de su cuñado, </a:t>
            </a:r>
            <a:r>
              <a:rPr lang="es-ES" sz="2200" dirty="0" err="1" smtClean="0"/>
              <a:t>Antigono</a:t>
            </a:r>
            <a:r>
              <a:rPr lang="es-ES" sz="2200" dirty="0" smtClean="0"/>
              <a:t>, convenciendo a su marido de que su hermano estaba conspirando en su contra. </a:t>
            </a:r>
            <a:r>
              <a:rPr lang="es-ES" sz="2200" dirty="0" smtClean="0"/>
              <a:t> </a:t>
            </a:r>
          </a:p>
        </p:txBody>
      </p:sp>
      <p:pic>
        <p:nvPicPr>
          <p:cNvPr id="101377" name="Picture 1"/>
          <p:cNvPicPr>
            <a:picLocks noChangeAspect="1" noChangeArrowheads="1"/>
          </p:cNvPicPr>
          <p:nvPr/>
        </p:nvPicPr>
        <p:blipFill>
          <a:blip r:embed="rId4" cstate="print"/>
          <a:srcRect/>
          <a:stretch>
            <a:fillRect/>
          </a:stretch>
        </p:blipFill>
        <p:spPr bwMode="auto">
          <a:xfrm>
            <a:off x="6038850" y="2343150"/>
            <a:ext cx="2952750" cy="29337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Salomé Alexandra – 76 al 67 AEC</a:t>
            </a:r>
            <a:endParaRPr lang="es-ES" sz="2400" dirty="0" smtClean="0"/>
          </a:p>
          <a:p>
            <a:r>
              <a:rPr lang="es-ES" sz="2200" dirty="0" smtClean="0"/>
              <a:t>Tras </a:t>
            </a:r>
            <a:r>
              <a:rPr lang="es-ES" sz="2200" dirty="0" smtClean="0"/>
              <a:t>la muerte de Aristóbulo en el año 103 </a:t>
            </a:r>
            <a:r>
              <a:rPr lang="es-ES" sz="2200" dirty="0" smtClean="0"/>
              <a:t>AEC</a:t>
            </a:r>
            <a:r>
              <a:rPr lang="es-ES" sz="2200" dirty="0" smtClean="0"/>
              <a:t>, la viuda de Aristóbulo liberó a su medio hermano, Alejandro </a:t>
            </a:r>
            <a:r>
              <a:rPr lang="es-ES" sz="2200" dirty="0" err="1" smtClean="0"/>
              <a:t>Jannaeus</a:t>
            </a:r>
            <a:r>
              <a:rPr lang="es-ES" sz="2200" dirty="0" smtClean="0"/>
              <a:t>, que había estado recluido en la cárcel.</a:t>
            </a:r>
          </a:p>
          <a:p>
            <a:r>
              <a:rPr lang="es-ES" sz="2200" dirty="0" smtClean="0"/>
              <a:t>Durante el reinado de Alejandro, que según el historiador Josefo aparentemente se casó con ella poco después de su ascensión, Alejandra parecía haber ejercido sólo una ligera influencia política, como lo demuestra la actitud hostil del rey hacia los fariseos.</a:t>
            </a:r>
            <a:endParaRPr lang="es-ES" sz="2200" dirty="0" smtClean="0"/>
          </a:p>
        </p:txBody>
      </p:sp>
      <p:pic>
        <p:nvPicPr>
          <p:cNvPr id="101377" name="Picture 1"/>
          <p:cNvPicPr>
            <a:picLocks noChangeAspect="1" noChangeArrowheads="1"/>
          </p:cNvPicPr>
          <p:nvPr/>
        </p:nvPicPr>
        <p:blipFill>
          <a:blip r:embed="rId4" cstate="print"/>
          <a:srcRect/>
          <a:stretch>
            <a:fillRect/>
          </a:stretch>
        </p:blipFill>
        <p:spPr bwMode="auto">
          <a:xfrm>
            <a:off x="6038850" y="2343150"/>
            <a:ext cx="2952750" cy="29337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Salomé Alexandra – 76 al 67 AEC</a:t>
            </a:r>
            <a:endParaRPr lang="es-ES" sz="2400" dirty="0" smtClean="0"/>
          </a:p>
          <a:p>
            <a:r>
              <a:rPr lang="es-ES" sz="2200" dirty="0" smtClean="0"/>
              <a:t>Los fariseos, que habían sufrido una intensa miseria bajo Alexander, ahora se convirtieron no sólo en una sección tolerada de la comunidad, sino en la clase dominante. </a:t>
            </a:r>
            <a:endParaRPr lang="es-ES" sz="2200" dirty="0" smtClean="0"/>
          </a:p>
          <a:p>
            <a:r>
              <a:rPr lang="es-ES" sz="2200" dirty="0" smtClean="0"/>
              <a:t>Alexandra </a:t>
            </a:r>
            <a:r>
              <a:rPr lang="es-ES" sz="2200" dirty="0" smtClean="0"/>
              <a:t>instaló como sumo sacerdote su hijo mayor, </a:t>
            </a:r>
            <a:r>
              <a:rPr lang="es-ES" sz="2200" dirty="0" err="1" smtClean="0"/>
              <a:t>Hyrcanus</a:t>
            </a:r>
            <a:r>
              <a:rPr lang="es-ES" sz="2200" dirty="0" smtClean="0"/>
              <a:t> II un hombre </a:t>
            </a:r>
            <a:r>
              <a:rPr lang="es-ES" sz="2200" dirty="0" smtClean="0"/>
              <a:t>de corazón al lado de los </a:t>
            </a:r>
            <a:r>
              <a:rPr lang="es-ES" sz="2200" dirty="0" smtClean="0"/>
              <a:t>fariseos y el Sanedrín fue reorganizado de acuerdo a sus deseos. Este cuerpo había sido hasta ahora como una "casa de señores", cuyos miembros pertenecían a la más alta corte rabínica. </a:t>
            </a:r>
            <a:endParaRPr lang="es-ES" sz="2200" dirty="0" smtClean="0"/>
          </a:p>
        </p:txBody>
      </p:sp>
      <p:pic>
        <p:nvPicPr>
          <p:cNvPr id="101377" name="Picture 1"/>
          <p:cNvPicPr>
            <a:picLocks noChangeAspect="1" noChangeArrowheads="1"/>
          </p:cNvPicPr>
          <p:nvPr/>
        </p:nvPicPr>
        <p:blipFill>
          <a:blip r:embed="rId4" cstate="print"/>
          <a:srcRect/>
          <a:stretch>
            <a:fillRect/>
          </a:stretch>
        </p:blipFill>
        <p:spPr bwMode="auto">
          <a:xfrm>
            <a:off x="6038850" y="2343150"/>
            <a:ext cx="2952750" cy="29337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Salomé Alexandra – 76 al 67 AEC</a:t>
            </a:r>
            <a:endParaRPr lang="es-ES" sz="2400" dirty="0" smtClean="0"/>
          </a:p>
          <a:p>
            <a:r>
              <a:rPr lang="es-ES" sz="2200" dirty="0" smtClean="0"/>
              <a:t>Desde </a:t>
            </a:r>
            <a:r>
              <a:rPr lang="es-ES" sz="2200" dirty="0" smtClean="0"/>
              <a:t>entonces se convirtió en una "corte suprema" para la administración de la justicia y asuntos religiosos, cuya guía fue puesta en manos de los fariseos</a:t>
            </a:r>
            <a:r>
              <a:rPr lang="es-ES" sz="2200" dirty="0" smtClean="0"/>
              <a:t>.</a:t>
            </a:r>
          </a:p>
          <a:p>
            <a:r>
              <a:rPr lang="es-ES" sz="2200" dirty="0" smtClean="0"/>
              <a:t>Las fuentes rabínicas todavía amplían aún más la prosperidad que disfrutaba Judea bajo Alexandra. </a:t>
            </a:r>
            <a:endParaRPr lang="es-ES" sz="2200" dirty="0" smtClean="0"/>
          </a:p>
          <a:p>
            <a:r>
              <a:rPr lang="es-ES" sz="2200" dirty="0" smtClean="0"/>
              <a:t>La </a:t>
            </a:r>
            <a:r>
              <a:rPr lang="es-ES" sz="2200" dirty="0" err="1" smtClean="0"/>
              <a:t>Haggadah</a:t>
            </a:r>
            <a:r>
              <a:rPr lang="es-ES" sz="2200" dirty="0" smtClean="0"/>
              <a:t> (</a:t>
            </a:r>
            <a:r>
              <a:rPr lang="es-ES" sz="2200" dirty="0" err="1" smtClean="0"/>
              <a:t>Ta'anit</a:t>
            </a:r>
            <a:r>
              <a:rPr lang="es-ES" sz="2200" dirty="0" smtClean="0"/>
              <a:t>, 23a, </a:t>
            </a:r>
            <a:r>
              <a:rPr lang="es-ES" sz="2200" dirty="0" err="1" smtClean="0"/>
              <a:t>Sifra</a:t>
            </a:r>
            <a:r>
              <a:rPr lang="es-ES" sz="2200" dirty="0" smtClean="0"/>
              <a:t>, </a:t>
            </a:r>
            <a:r>
              <a:rPr lang="es-ES" sz="2200" dirty="0" err="1" smtClean="0"/>
              <a:t>ḤuḲḲat</a:t>
            </a:r>
            <a:r>
              <a:rPr lang="es-ES" sz="2200" dirty="0" smtClean="0"/>
              <a:t>, i. 110) relata que durante su gobierno, como recompensa por su piedad, la lluvia cayó sólo el sábado (viernes) noches; </a:t>
            </a:r>
            <a:endParaRPr lang="es-ES" sz="2200" dirty="0" smtClean="0"/>
          </a:p>
        </p:txBody>
      </p:sp>
      <p:pic>
        <p:nvPicPr>
          <p:cNvPr id="101377" name="Picture 1"/>
          <p:cNvPicPr>
            <a:picLocks noChangeAspect="1" noChangeArrowheads="1"/>
          </p:cNvPicPr>
          <p:nvPr/>
        </p:nvPicPr>
        <p:blipFill>
          <a:blip r:embed="rId4" cstate="print"/>
          <a:srcRect/>
          <a:stretch>
            <a:fillRect/>
          </a:stretch>
        </p:blipFill>
        <p:spPr bwMode="auto">
          <a:xfrm>
            <a:off x="6038850" y="2343150"/>
            <a:ext cx="2952750" cy="29337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b="1" i="1" dirty="0" smtClean="0">
                <a:effectLst>
                  <a:outerShdw blurRad="38100" dist="38100" dir="2700000" algn="tl">
                    <a:srgbClr val="000000">
                      <a:alpha val="43137"/>
                    </a:srgbClr>
                  </a:outerShdw>
                </a:effectLst>
              </a:rPr>
              <a:t>Salomé Alexandra – 76 al 67 AEC</a:t>
            </a:r>
            <a:endParaRPr lang="es-ES" sz="2400" dirty="0" smtClean="0"/>
          </a:p>
          <a:p>
            <a:r>
              <a:rPr lang="es-ES" sz="2200" dirty="0" smtClean="0"/>
              <a:t>De </a:t>
            </a:r>
            <a:r>
              <a:rPr lang="es-ES" sz="2200" dirty="0" smtClean="0"/>
              <a:t>modo que la clase obrera no sufrió ninguna pérdida de salario a través de la lluvia que caía durante su tiempo de trabajo. La fertilidad del suelo era tan grande que los granos de trigo crecieron tan grandes como los frijoles; Avena tan grande como aceitunas; Y lentejas tan grandes como los denarios de oro. Los sabios recogieron especímenes de estos granos y los preservaron para mostrar a las generaciones futuras el premio de la obediencia a la Ley, y lo que la piedad puede lograr</a:t>
            </a:r>
            <a:endParaRPr lang="es-ES" sz="2200" dirty="0" smtClean="0"/>
          </a:p>
        </p:txBody>
      </p:sp>
      <p:pic>
        <p:nvPicPr>
          <p:cNvPr id="101377" name="Picture 1"/>
          <p:cNvPicPr>
            <a:picLocks noChangeAspect="1" noChangeArrowheads="1"/>
          </p:cNvPicPr>
          <p:nvPr/>
        </p:nvPicPr>
        <p:blipFill>
          <a:blip r:embed="rId4" cstate="print"/>
          <a:srcRect/>
          <a:stretch>
            <a:fillRect/>
          </a:stretch>
        </p:blipFill>
        <p:spPr bwMode="auto">
          <a:xfrm>
            <a:off x="6038850" y="2343150"/>
            <a:ext cx="2952750" cy="29337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smtClean="0">
                <a:latin typeface="Calibri" pitchFamily="34" charset="0"/>
              </a:rPr>
              <a:t>Jag Janucá 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endParaRPr lang="es-ES" sz="2200" dirty="0" smtClean="0"/>
          </a:p>
        </p:txBody>
      </p:sp>
      <p:pic>
        <p:nvPicPr>
          <p:cNvPr id="101377" name="Picture 1"/>
          <p:cNvPicPr>
            <a:picLocks noChangeAspect="1" noChangeArrowheads="1"/>
          </p:cNvPicPr>
          <p:nvPr/>
        </p:nvPicPr>
        <p:blipFill>
          <a:blip r:embed="rId4" cstate="print"/>
          <a:srcRect/>
          <a:stretch>
            <a:fillRect/>
          </a:stretch>
        </p:blipFill>
        <p:spPr bwMode="auto">
          <a:xfrm>
            <a:off x="6038850" y="2343150"/>
            <a:ext cx="2952750" cy="2933700"/>
          </a:xfrm>
          <a:prstGeom prst="rect">
            <a:avLst/>
          </a:prstGeom>
          <a:noFill/>
          <a:ln w="9525">
            <a:noFill/>
            <a:miter lim="800000"/>
            <a:headEnd/>
            <a:tailEnd/>
          </a:ln>
          <a:effectLst/>
        </p:spPr>
      </p:pic>
      <p:pic>
        <p:nvPicPr>
          <p:cNvPr id="133122" name="Picture 2"/>
          <p:cNvPicPr>
            <a:picLocks noChangeAspect="1" noChangeArrowheads="1"/>
          </p:cNvPicPr>
          <p:nvPr/>
        </p:nvPicPr>
        <p:blipFill>
          <a:blip r:embed="rId5" cstate="print"/>
          <a:srcRect/>
          <a:stretch>
            <a:fillRect/>
          </a:stretch>
        </p:blipFill>
        <p:spPr bwMode="auto">
          <a:xfrm>
            <a:off x="1149603" y="1371600"/>
            <a:ext cx="2736597" cy="4724400"/>
          </a:xfrm>
          <a:prstGeom prst="rect">
            <a:avLst/>
          </a:prstGeom>
          <a:noFill/>
          <a:ln w="9525">
            <a:noFill/>
            <a:miter lim="800000"/>
            <a:headEnd/>
            <a:tailEnd/>
          </a:ln>
          <a:effectLst/>
        </p:spPr>
      </p:pic>
      <p:sp>
        <p:nvSpPr>
          <p:cNvPr id="7" name="TextBox 6"/>
          <p:cNvSpPr txBox="1"/>
          <p:nvPr/>
        </p:nvSpPr>
        <p:spPr>
          <a:xfrm>
            <a:off x="1066800" y="6172200"/>
            <a:ext cx="4038600" cy="307777"/>
          </a:xfrm>
          <a:prstGeom prst="rect">
            <a:avLst/>
          </a:prstGeom>
          <a:noFill/>
        </p:spPr>
        <p:txBody>
          <a:bodyPr wrap="square" rtlCol="0">
            <a:spAutoFit/>
          </a:bodyPr>
          <a:lstStyle/>
          <a:p>
            <a:r>
              <a:rPr lang="es-CO" sz="1400" dirty="0" smtClean="0"/>
              <a:t>REINADO DE ALEXANDRA</a:t>
            </a:r>
            <a:endParaRPr lang="en-US" sz="1400" dirty="0"/>
          </a:p>
        </p:txBody>
      </p:sp>
    </p:spTree>
  </p:cSld>
  <p:clrMapOvr>
    <a:masterClrMapping/>
  </p:clrMapOvr>
  <p:transition advTm="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048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048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048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29 </a:t>
            </a:r>
            <a:r>
              <a:rPr lang="es-CO" sz="1800" dirty="0" err="1" smtClean="0">
                <a:latin typeface="Calibri" pitchFamily="34" charset="0"/>
              </a:rPr>
              <a:t>Kislev</a:t>
            </a:r>
            <a:r>
              <a:rPr lang="es-CO" sz="1800" dirty="0" smtClean="0">
                <a:latin typeface="Calibri" pitchFamily="34" charset="0"/>
              </a:rPr>
              <a:t> 5777  –  </a:t>
            </a:r>
            <a:r>
              <a:rPr lang="es-CO" sz="1800" dirty="0" smtClean="0">
                <a:latin typeface="Calibri" pitchFamily="34" charset="0"/>
              </a:rPr>
              <a:t>29 </a:t>
            </a:r>
            <a:r>
              <a:rPr lang="es-CO" sz="1800" dirty="0" smtClean="0">
                <a:latin typeface="Calibri" pitchFamily="34" charset="0"/>
              </a:rPr>
              <a:t>Diciembre, 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101629</TotalTime>
  <Words>2931</Words>
  <Application>Microsoft Office PowerPoint</Application>
  <PresentationFormat>On-screen Show (4:3)</PresentationFormat>
  <Paragraphs>222</Paragraphs>
  <Slides>42</Slides>
  <Notes>40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 </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Slide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3176</cp:revision>
  <dcterms:created xsi:type="dcterms:W3CDTF">2013-10-13T19:31:46Z</dcterms:created>
  <dcterms:modified xsi:type="dcterms:W3CDTF">2016-12-30T00:26:10Z</dcterms:modified>
</cp:coreProperties>
</file>