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6"/>
  </p:notesMasterIdLst>
  <p:sldIdLst>
    <p:sldId id="256" r:id="rId2"/>
    <p:sldId id="506" r:id="rId3"/>
    <p:sldId id="711" r:id="rId4"/>
    <p:sldId id="658" r:id="rId5"/>
    <p:sldId id="685" r:id="rId6"/>
    <p:sldId id="686" r:id="rId7"/>
    <p:sldId id="687" r:id="rId8"/>
    <p:sldId id="688" r:id="rId9"/>
    <p:sldId id="689" r:id="rId10"/>
    <p:sldId id="690" r:id="rId11"/>
    <p:sldId id="691" r:id="rId12"/>
    <p:sldId id="692" r:id="rId13"/>
    <p:sldId id="693" r:id="rId14"/>
    <p:sldId id="694" r:id="rId15"/>
    <p:sldId id="695" r:id="rId16"/>
    <p:sldId id="696" r:id="rId17"/>
    <p:sldId id="697" r:id="rId18"/>
    <p:sldId id="698" r:id="rId19"/>
    <p:sldId id="699" r:id="rId20"/>
    <p:sldId id="700" r:id="rId21"/>
    <p:sldId id="701" r:id="rId22"/>
    <p:sldId id="702" r:id="rId23"/>
    <p:sldId id="703" r:id="rId24"/>
    <p:sldId id="706" r:id="rId25"/>
    <p:sldId id="704" r:id="rId26"/>
    <p:sldId id="705" r:id="rId27"/>
    <p:sldId id="707" r:id="rId28"/>
    <p:sldId id="708" r:id="rId29"/>
    <p:sldId id="709" r:id="rId30"/>
    <p:sldId id="710" r:id="rId31"/>
    <p:sldId id="712" r:id="rId32"/>
    <p:sldId id="713" r:id="rId33"/>
    <p:sldId id="714" r:id="rId34"/>
    <p:sldId id="715" r:id="rId35"/>
    <p:sldId id="716" r:id="rId36"/>
    <p:sldId id="717" r:id="rId37"/>
    <p:sldId id="718" r:id="rId38"/>
    <p:sldId id="719" r:id="rId39"/>
    <p:sldId id="720" r:id="rId40"/>
    <p:sldId id="721" r:id="rId41"/>
    <p:sldId id="722" r:id="rId42"/>
    <p:sldId id="723" r:id="rId43"/>
    <p:sldId id="724" r:id="rId44"/>
    <p:sldId id="725" r:id="rId45"/>
    <p:sldId id="726" r:id="rId46"/>
    <p:sldId id="727" r:id="rId47"/>
    <p:sldId id="728" r:id="rId48"/>
    <p:sldId id="729" r:id="rId49"/>
    <p:sldId id="730" r:id="rId50"/>
    <p:sldId id="731" r:id="rId51"/>
    <p:sldId id="732" r:id="rId52"/>
    <p:sldId id="733" r:id="rId53"/>
    <p:sldId id="734" r:id="rId54"/>
    <p:sldId id="306" r:id="rId5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68" autoAdjust="0"/>
    <p:restoredTop sz="94660"/>
  </p:normalViewPr>
  <p:slideViewPr>
    <p:cSldViewPr snapToGrid="0">
      <p:cViewPr varScale="1">
        <p:scale>
          <a:sx n="84" d="100"/>
          <a:sy n="84" d="100"/>
        </p:scale>
        <p:origin x="-127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Karpas" TargetMode="External"/><Relationship Id="rId3" Type="http://schemas.openxmlformats.org/officeDocument/2006/relationships/image" Target="../media/image1.png"/><Relationship Id="rId7" Type="http://schemas.openxmlformats.org/officeDocument/2006/relationships/hyperlink" Target="https://en.wikipedia.org/wiki/Chazere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en.wikipedia.org/wiki/Maror" TargetMode="External"/><Relationship Id="rId5" Type="http://schemas.openxmlformats.org/officeDocument/2006/relationships/hyperlink" Target="https://en.wikipedia.org/wiki/Beitza" TargetMode="External"/><Relationship Id="rId10" Type="http://schemas.openxmlformats.org/officeDocument/2006/relationships/image" Target="../media/image4.jpeg"/><Relationship Id="rId4" Type="http://schemas.openxmlformats.org/officeDocument/2006/relationships/hyperlink" Target="https://en.wikipedia.org/wiki/Zeroa" TargetMode="External"/><Relationship Id="rId9" Type="http://schemas.openxmlformats.org/officeDocument/2006/relationships/hyperlink" Target="https://en.wikipedia.org/wiki/Charoset"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Karpas" TargetMode="External"/><Relationship Id="rId3" Type="http://schemas.openxmlformats.org/officeDocument/2006/relationships/image" Target="../media/image1.png"/><Relationship Id="rId7" Type="http://schemas.openxmlformats.org/officeDocument/2006/relationships/hyperlink" Target="https://en.wikipedia.org/wiki/Chazer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en.wikipedia.org/wiki/Maror" TargetMode="External"/><Relationship Id="rId5" Type="http://schemas.openxmlformats.org/officeDocument/2006/relationships/hyperlink" Target="https://en.wikipedia.org/wiki/Beitza" TargetMode="External"/><Relationship Id="rId10" Type="http://schemas.openxmlformats.org/officeDocument/2006/relationships/image" Target="../media/image5.jpeg"/><Relationship Id="rId4" Type="http://schemas.openxmlformats.org/officeDocument/2006/relationships/hyperlink" Target="https://en.wikipedia.org/wiki/Zeroa" TargetMode="External"/><Relationship Id="rId9" Type="http://schemas.openxmlformats.org/officeDocument/2006/relationships/hyperlink" Target="https://en.wikipedia.org/wiki/Charos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400" smtClean="0">
                <a:latin typeface="Bookman Old Style" pitchFamily="18" charset="0"/>
                <a:ea typeface="Adobe Myungjo Std M" panose="02020600000000000000" pitchFamily="18" charset="-128"/>
              </a:rPr>
              <a:t>Estudios del Tanaj 14</a:t>
            </a:r>
            <a:r>
              <a:rPr lang="es-CO" sz="3600" smtClean="0">
                <a:latin typeface="Bookman Old Style" pitchFamily="18" charset="0"/>
                <a:ea typeface="Adobe Myungjo Std M" panose="02020600000000000000" pitchFamily="18" charset="-128"/>
              </a:rPr>
              <a:t/>
            </a:r>
            <a:br>
              <a:rPr lang="es-CO" sz="3600" smtClean="0">
                <a:latin typeface="Bookman Old Style" pitchFamily="18" charset="0"/>
                <a:ea typeface="Adobe Myungjo Std M" panose="02020600000000000000" pitchFamily="18" charset="-128"/>
              </a:rPr>
            </a:br>
            <a:r>
              <a:rPr lang="es-CO" sz="3200" smtClean="0">
                <a:latin typeface="Bookman Old Style" pitchFamily="18" charset="0"/>
                <a:ea typeface="Adobe Myungjo Std M" panose="02020600000000000000" pitchFamily="18" charset="-128"/>
              </a:rPr>
              <a:t>Visión Cabalista de Pésaj</a:t>
            </a:r>
            <a:endParaRPr lang="es-CO" sz="2800" b="1" dirty="0"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Por: Eliyahu BaYona</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CO"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err="1" smtClean="0">
                <a:solidFill>
                  <a:srgbClr val="000000"/>
                </a:solidFill>
                <a:latin typeface="Bookman Old Style" pitchFamily="18" charset="0"/>
                <a:ea typeface="Adobe Myungjo Std M" panose="02020600000000000000" pitchFamily="18" charset="-128"/>
                <a:sym typeface="Calibri"/>
              </a:rPr>
              <a:t>Estudios</a:t>
            </a:r>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 del Tanaj –Pésaj</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r>
              <a:rPr lang="en-US" sz="1600" dirty="0" smtClean="0"/>
              <a:t>1. </a:t>
            </a:r>
            <a:r>
              <a:rPr lang="en-US" sz="1600" i="1" dirty="0" err="1" smtClean="0">
                <a:hlinkClick r:id="rId4" tooltip="Zeroa"/>
              </a:rPr>
              <a:t>Zeroah</a:t>
            </a:r>
            <a:r>
              <a:rPr lang="en-US" sz="1600" dirty="0" smtClean="0"/>
              <a:t> (</a:t>
            </a:r>
            <a:r>
              <a:rPr lang="en-US" sz="1600" dirty="0" err="1" smtClean="0"/>
              <a:t>Hueso</a:t>
            </a:r>
            <a:r>
              <a:rPr lang="en-US" sz="1600" dirty="0" smtClean="0"/>
              <a:t>) 2. </a:t>
            </a:r>
            <a:r>
              <a:rPr lang="en-US" sz="1600" i="1" dirty="0" err="1" smtClean="0">
                <a:hlinkClick r:id="rId5" tooltip="Beitza"/>
              </a:rPr>
              <a:t>Beitzah</a:t>
            </a:r>
            <a:r>
              <a:rPr lang="en-US" sz="1600" dirty="0" smtClean="0"/>
              <a:t> (</a:t>
            </a:r>
            <a:r>
              <a:rPr lang="en-US" sz="1600" dirty="0" err="1" smtClean="0"/>
              <a:t>Huevo</a:t>
            </a:r>
            <a:r>
              <a:rPr lang="en-US" sz="1600" dirty="0" smtClean="0"/>
              <a:t> </a:t>
            </a:r>
            <a:r>
              <a:rPr lang="en-US" sz="1600" dirty="0" err="1" smtClean="0"/>
              <a:t>asado</a:t>
            </a:r>
            <a:r>
              <a:rPr lang="en-US" sz="1600" dirty="0" smtClean="0"/>
              <a:t>) 3. </a:t>
            </a:r>
            <a:r>
              <a:rPr lang="en-US" sz="1600" i="1" dirty="0" smtClean="0">
                <a:hlinkClick r:id="rId6" tooltip="Maror"/>
              </a:rPr>
              <a:t>Maror</a:t>
            </a:r>
            <a:r>
              <a:rPr lang="en-US" sz="1600" dirty="0" smtClean="0"/>
              <a:t> /</a:t>
            </a:r>
            <a:r>
              <a:rPr lang="en-US" sz="1600" i="1" dirty="0" err="1" smtClean="0">
                <a:hlinkClick r:id="rId7" tooltip="Chazeret"/>
              </a:rPr>
              <a:t>Jazeret</a:t>
            </a:r>
            <a:r>
              <a:rPr lang="en-US" sz="1600" dirty="0" smtClean="0"/>
              <a:t> (horseradish-</a:t>
            </a:r>
            <a:r>
              <a:rPr lang="en-US" sz="1600" dirty="0" err="1" smtClean="0"/>
              <a:t>Rábano</a:t>
            </a:r>
            <a:r>
              <a:rPr lang="en-US" sz="1600" dirty="0" smtClean="0"/>
              <a:t> </a:t>
            </a:r>
            <a:r>
              <a:rPr lang="en-US" sz="1600" dirty="0" err="1" smtClean="0"/>
              <a:t>Picante</a:t>
            </a:r>
            <a:r>
              <a:rPr lang="en-US" sz="1600" dirty="0" smtClean="0"/>
              <a:t>) 4. </a:t>
            </a:r>
            <a:r>
              <a:rPr lang="en-US" sz="1600" i="1" dirty="0" smtClean="0">
                <a:hlinkClick r:id="rId8" tooltip="Karpas"/>
              </a:rPr>
              <a:t>Karpas</a:t>
            </a:r>
            <a:r>
              <a:rPr lang="en-US" sz="1600" dirty="0" smtClean="0"/>
              <a:t> (</a:t>
            </a:r>
            <a:r>
              <a:rPr lang="en-US" sz="1600" dirty="0" err="1" smtClean="0"/>
              <a:t>cebolla</a:t>
            </a:r>
            <a:r>
              <a:rPr lang="en-US" sz="1600" dirty="0" smtClean="0"/>
              <a:t>) 5. </a:t>
            </a:r>
            <a:r>
              <a:rPr lang="en-US" sz="1600" i="1" dirty="0" smtClean="0">
                <a:hlinkClick r:id="rId9" tooltip="Charoset"/>
              </a:rPr>
              <a:t>Jaroset</a:t>
            </a:r>
            <a:r>
              <a:rPr lang="en-US" sz="1600" dirty="0" smtClean="0"/>
              <a:t> 6. </a:t>
            </a:r>
            <a:r>
              <a:rPr lang="en-US" sz="1600" i="1" dirty="0" smtClean="0">
                <a:hlinkClick r:id="rId6" tooltip="Maror"/>
              </a:rPr>
              <a:t>Maror</a:t>
            </a:r>
            <a:r>
              <a:rPr lang="en-US" sz="1600" dirty="0" smtClean="0"/>
              <a:t> /</a:t>
            </a:r>
            <a:r>
              <a:rPr lang="en-US" sz="1600" i="1" dirty="0" err="1" smtClean="0">
                <a:hlinkClick r:id="rId7" tooltip="Chazeret"/>
              </a:rPr>
              <a:t>Chazeret</a:t>
            </a:r>
            <a:r>
              <a:rPr lang="en-US" sz="1600" dirty="0" smtClean="0"/>
              <a:t> (</a:t>
            </a:r>
            <a:r>
              <a:rPr lang="en-US" sz="1600" dirty="0" err="1" smtClean="0"/>
              <a:t>Perejil</a:t>
            </a:r>
            <a:r>
              <a:rPr lang="en-US" sz="1600" dirty="0" smtClean="0"/>
              <a:t>)</a:t>
            </a:r>
            <a:endParaRPr lang="es-ES" sz="1600" dirty="0" smtClean="0">
              <a:latin typeface="Bookman Old Style" pitchFamily="18" charset="0"/>
              <a:ea typeface="Adobe Myungjo Std M" panose="02020600000000000000" pitchFamily="18" charset="-128"/>
            </a:endParaRPr>
          </a:p>
        </p:txBody>
      </p:sp>
      <p:pic>
        <p:nvPicPr>
          <p:cNvPr id="59396" name="Picture 4" descr="https://upload.wikimedia.org/wikipedia/commons/thumb/8/8a/Passover_Seder_plate%2C_numbered.jpg/800px-Passover_Seder_plate%2C_numbered.jpg"/>
          <p:cNvPicPr>
            <a:picLocks noChangeAspect="1" noChangeArrowheads="1"/>
          </p:cNvPicPr>
          <p:nvPr/>
        </p:nvPicPr>
        <p:blipFill>
          <a:blip r:embed="rId10"/>
          <a:srcRect/>
          <a:stretch>
            <a:fillRect/>
          </a:stretch>
        </p:blipFill>
        <p:spPr bwMode="auto">
          <a:xfrm>
            <a:off x="640997" y="0"/>
            <a:ext cx="7620000" cy="5476875"/>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err="1" smtClean="0">
                <a:solidFill>
                  <a:srgbClr val="000000"/>
                </a:solidFill>
                <a:latin typeface="Bookman Old Style" pitchFamily="18" charset="0"/>
                <a:ea typeface="Adobe Myungjo Std M" panose="02020600000000000000" pitchFamily="18" charset="-128"/>
                <a:sym typeface="Calibri"/>
              </a:rPr>
              <a:t>Estudios</a:t>
            </a:r>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 del Tanaj –Pésaj</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endParaRPr lang="es-ES" dirty="0" smtClean="0">
              <a:latin typeface="Bookman Old Style" pitchFamily="18" charset="0"/>
              <a:ea typeface="Adobe Myungjo Std M" panose="02020600000000000000" pitchFamily="18" charset="-128"/>
            </a:endParaRPr>
          </a:p>
          <a:p>
            <a:pPr marL="342900" indent="-342900"/>
            <a:r>
              <a:rPr lang="en-US" sz="1600" dirty="0" smtClean="0"/>
              <a:t>1. </a:t>
            </a:r>
            <a:r>
              <a:rPr lang="en-US" sz="1600" i="1" dirty="0" err="1" smtClean="0">
                <a:hlinkClick r:id="rId4" tooltip="Zeroa"/>
              </a:rPr>
              <a:t>Zeroah</a:t>
            </a:r>
            <a:r>
              <a:rPr lang="en-US" sz="1600" dirty="0" smtClean="0"/>
              <a:t> (</a:t>
            </a:r>
            <a:r>
              <a:rPr lang="en-US" sz="1600" dirty="0" err="1" smtClean="0"/>
              <a:t>Hueso</a:t>
            </a:r>
            <a:r>
              <a:rPr lang="en-US" sz="1600" dirty="0" smtClean="0"/>
              <a:t>) 2. </a:t>
            </a:r>
            <a:r>
              <a:rPr lang="en-US" sz="1600" i="1" dirty="0" err="1" smtClean="0">
                <a:hlinkClick r:id="rId5" tooltip="Beitza"/>
              </a:rPr>
              <a:t>Beitzah</a:t>
            </a:r>
            <a:r>
              <a:rPr lang="en-US" sz="1600" dirty="0" smtClean="0"/>
              <a:t> (</a:t>
            </a:r>
            <a:r>
              <a:rPr lang="en-US" sz="1600" dirty="0" err="1" smtClean="0"/>
              <a:t>Huevo</a:t>
            </a:r>
            <a:r>
              <a:rPr lang="en-US" sz="1600" dirty="0" smtClean="0"/>
              <a:t> </a:t>
            </a:r>
            <a:r>
              <a:rPr lang="en-US" sz="1600" dirty="0" err="1" smtClean="0"/>
              <a:t>asado</a:t>
            </a:r>
            <a:r>
              <a:rPr lang="en-US" sz="1600" dirty="0" smtClean="0"/>
              <a:t>) 3. </a:t>
            </a:r>
            <a:r>
              <a:rPr lang="en-US" sz="1600" i="1" dirty="0" smtClean="0">
                <a:hlinkClick r:id="rId6" tooltip="Maror"/>
              </a:rPr>
              <a:t>Maror</a:t>
            </a:r>
            <a:r>
              <a:rPr lang="en-US" sz="1600" dirty="0" smtClean="0"/>
              <a:t> /</a:t>
            </a:r>
            <a:r>
              <a:rPr lang="en-US" sz="1600" i="1" dirty="0" err="1" smtClean="0">
                <a:hlinkClick r:id="rId7" tooltip="Chazeret"/>
              </a:rPr>
              <a:t>Jazeret</a:t>
            </a:r>
            <a:r>
              <a:rPr lang="en-US" sz="1600" dirty="0" smtClean="0"/>
              <a:t> (horseradish-</a:t>
            </a:r>
            <a:r>
              <a:rPr lang="en-US" sz="1600" dirty="0" err="1" smtClean="0"/>
              <a:t>Rábano</a:t>
            </a:r>
            <a:r>
              <a:rPr lang="en-US" sz="1600" dirty="0" smtClean="0"/>
              <a:t> </a:t>
            </a:r>
            <a:r>
              <a:rPr lang="en-US" sz="1600" dirty="0" err="1" smtClean="0"/>
              <a:t>Picante</a:t>
            </a:r>
            <a:r>
              <a:rPr lang="en-US" sz="1600" dirty="0" smtClean="0"/>
              <a:t>) 4. </a:t>
            </a:r>
            <a:r>
              <a:rPr lang="en-US" sz="1600" i="1" dirty="0" smtClean="0">
                <a:hlinkClick r:id="rId8" tooltip="Karpas"/>
              </a:rPr>
              <a:t>Karpas</a:t>
            </a:r>
            <a:r>
              <a:rPr lang="en-US" sz="1600" dirty="0" smtClean="0"/>
              <a:t> (</a:t>
            </a:r>
            <a:r>
              <a:rPr lang="en-US" sz="1600" dirty="0" err="1" smtClean="0"/>
              <a:t>cebolla</a:t>
            </a:r>
            <a:r>
              <a:rPr lang="en-US" sz="1600" dirty="0" smtClean="0"/>
              <a:t>) 5. </a:t>
            </a:r>
            <a:r>
              <a:rPr lang="en-US" sz="1600" i="1" dirty="0" smtClean="0">
                <a:hlinkClick r:id="rId9" tooltip="Charoset"/>
              </a:rPr>
              <a:t>Jaroset</a:t>
            </a:r>
            <a:r>
              <a:rPr lang="en-US" sz="1600" dirty="0" smtClean="0"/>
              <a:t> 6. </a:t>
            </a:r>
            <a:r>
              <a:rPr lang="en-US" sz="1600" i="1" dirty="0" smtClean="0">
                <a:hlinkClick r:id="rId6" tooltip="Maror"/>
              </a:rPr>
              <a:t>Maror</a:t>
            </a:r>
            <a:r>
              <a:rPr lang="en-US" sz="1600" dirty="0" smtClean="0"/>
              <a:t> /</a:t>
            </a:r>
            <a:r>
              <a:rPr lang="en-US" sz="1600" i="1" dirty="0" err="1" smtClean="0">
                <a:hlinkClick r:id="rId7" tooltip="Chazeret"/>
              </a:rPr>
              <a:t>Chazeret</a:t>
            </a:r>
            <a:r>
              <a:rPr lang="en-US" sz="1600" dirty="0" smtClean="0"/>
              <a:t> (</a:t>
            </a:r>
            <a:r>
              <a:rPr lang="en-US" sz="1600" dirty="0" err="1" smtClean="0"/>
              <a:t>Perejil</a:t>
            </a:r>
            <a:r>
              <a:rPr lang="en-US" sz="1600" dirty="0" smtClean="0"/>
              <a:t>)</a:t>
            </a:r>
            <a:endParaRPr lang="es-ES" sz="1600" dirty="0" smtClean="0">
              <a:latin typeface="Bookman Old Style" pitchFamily="18" charset="0"/>
              <a:ea typeface="Adobe Myungjo Std M" panose="02020600000000000000" pitchFamily="18" charset="-128"/>
            </a:endParaRPr>
          </a:p>
        </p:txBody>
      </p:sp>
      <p:pic>
        <p:nvPicPr>
          <p:cNvPr id="76804" name="Picture 4" descr="https://upload.wikimedia.org/wikipedia/commons/thumb/a/ac/Seder_Table.jpg/1024px-Seder_Table.jpg"/>
          <p:cNvPicPr>
            <a:picLocks noChangeAspect="1" noChangeArrowheads="1"/>
          </p:cNvPicPr>
          <p:nvPr/>
        </p:nvPicPr>
        <p:blipFill>
          <a:blip r:embed="rId10"/>
          <a:srcRect/>
          <a:stretch>
            <a:fillRect/>
          </a:stretch>
        </p:blipFill>
        <p:spPr bwMode="auto">
          <a:xfrm>
            <a:off x="316088" y="0"/>
            <a:ext cx="8477956" cy="5513984"/>
          </a:xfrm>
          <a:prstGeom prst="rect">
            <a:avLst/>
          </a:prstGeom>
          <a:noFill/>
        </p:spPr>
      </p:pic>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dirty="0" smtClean="0"/>
              <a:t>12:2 </a:t>
            </a:r>
            <a:r>
              <a:rPr lang="es-ES" dirty="0" smtClean="0"/>
              <a:t>    </a:t>
            </a:r>
            <a:r>
              <a:rPr lang="es-ES" i="1" dirty="0" smtClean="0"/>
              <a:t>Este mes os será el principio de los meses; os será el primero de los meses del año. </a:t>
            </a:r>
          </a:p>
          <a:p>
            <a:r>
              <a:rPr lang="es-ES" b="1" dirty="0" err="1" smtClean="0"/>
              <a:t>Hajodesh</a:t>
            </a:r>
            <a:r>
              <a:rPr lang="es-ES" b="1" dirty="0" smtClean="0"/>
              <a:t> </a:t>
            </a:r>
            <a:r>
              <a:rPr lang="es-ES" b="1" dirty="0" err="1" smtClean="0"/>
              <a:t>hazeh</a:t>
            </a:r>
            <a:r>
              <a:rPr lang="es-ES" b="1" dirty="0" smtClean="0"/>
              <a:t> </a:t>
            </a:r>
            <a:r>
              <a:rPr lang="es-ES" b="1" dirty="0" err="1" smtClean="0"/>
              <a:t>lajem</a:t>
            </a:r>
            <a:r>
              <a:rPr lang="es-ES" b="1" dirty="0" smtClean="0"/>
              <a:t> </a:t>
            </a:r>
            <a:r>
              <a:rPr lang="es-ES" b="1" dirty="0" err="1" smtClean="0"/>
              <a:t>rosh</a:t>
            </a:r>
            <a:r>
              <a:rPr lang="es-ES" b="1" dirty="0" smtClean="0"/>
              <a:t> </a:t>
            </a:r>
            <a:r>
              <a:rPr lang="es-ES" b="1" dirty="0" err="1" smtClean="0"/>
              <a:t>jodashim</a:t>
            </a:r>
            <a:r>
              <a:rPr lang="es-ES" b="1" dirty="0" smtClean="0"/>
              <a:t> </a:t>
            </a:r>
            <a:r>
              <a:rPr lang="es-ES" b="1" dirty="0" err="1" smtClean="0"/>
              <a:t>rishon</a:t>
            </a:r>
            <a:r>
              <a:rPr lang="es-ES" b="1" dirty="0" smtClean="0"/>
              <a:t> </a:t>
            </a:r>
            <a:r>
              <a:rPr lang="es-ES" b="1" dirty="0" err="1" smtClean="0"/>
              <a:t>hu</a:t>
            </a:r>
            <a:r>
              <a:rPr lang="es-ES" b="1" dirty="0" smtClean="0"/>
              <a:t> </a:t>
            </a:r>
            <a:r>
              <a:rPr lang="es-ES" b="1" dirty="0" err="1" smtClean="0"/>
              <a:t>lajem</a:t>
            </a:r>
            <a:r>
              <a:rPr lang="es-ES" b="1" dirty="0" smtClean="0"/>
              <a:t> </a:t>
            </a:r>
            <a:r>
              <a:rPr lang="es-ES" b="1" dirty="0" err="1" smtClean="0"/>
              <a:t>lejodeshey</a:t>
            </a:r>
            <a:r>
              <a:rPr lang="es-ES" b="1" dirty="0" smtClean="0"/>
              <a:t> </a:t>
            </a:r>
            <a:r>
              <a:rPr lang="es-ES" b="1" dirty="0" err="1" smtClean="0"/>
              <a:t>hashanah</a:t>
            </a:r>
            <a:r>
              <a:rPr lang="es-ES" b="1" dirty="0" smtClean="0"/>
              <a:t>.</a:t>
            </a:r>
          </a:p>
          <a:p>
            <a:r>
              <a:rPr lang="es-ES" dirty="0" smtClean="0"/>
              <a:t>Dios recomienda que el mes hebreo </a:t>
            </a:r>
            <a:r>
              <a:rPr lang="es-ES" dirty="0" err="1" smtClean="0"/>
              <a:t>Nisan</a:t>
            </a:r>
            <a:r>
              <a:rPr lang="es-ES" dirty="0" smtClean="0"/>
              <a:t> se considere como el primero de los meses del año israelita.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(Lo anterior, a pesar de que, según la tradición, el mundo fue creado el primer día del mes de Tishrí), indicando con esto el comienzo de la vida judaica y su redención. </a:t>
            </a:r>
          </a:p>
          <a:p>
            <a:r>
              <a:rPr lang="es-ES" dirty="0" smtClean="0"/>
              <a:t>El mes de Nisán es el mes de la liberación para el pueblo israelita, por cuya causa se celebra la festividad de la Pascua (Pésaj).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dirty="0" smtClean="0"/>
              <a:t>En efecto, ¿qué pueden representar para un pueblo esclavo los días, las estaciones y las festividades? </a:t>
            </a:r>
          </a:p>
          <a:p>
            <a:r>
              <a:rPr lang="es-ES" dirty="0" smtClean="0"/>
              <a:t>Para él el tiempo no sigue su curso, y su existencia es como una noche eterna. </a:t>
            </a:r>
          </a:p>
          <a:p>
            <a:r>
              <a:rPr lang="es-ES" dirty="0" smtClean="0"/>
              <a:t>Fue justamente con su liberación cuando los israelitas comenzaron a contar el tiempo y las fechas.</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b="1" dirty="0" smtClean="0"/>
              <a:t>12:3     </a:t>
            </a:r>
            <a:r>
              <a:rPr lang="es-ES" i="1" dirty="0" smtClean="0"/>
              <a:t>Hablad a toda la congregación de Israel, diciendo: El día diez de este mes tomará para sí cada cual una cría (de carnero o de cabra) conforme a su casa paterna, una cría por cada familia.</a:t>
            </a:r>
          </a:p>
          <a:p>
            <a:r>
              <a:rPr lang="es-ES" b="1" dirty="0" err="1" smtClean="0"/>
              <a:t>Daberu</a:t>
            </a:r>
            <a:r>
              <a:rPr lang="es-ES" b="1" dirty="0" smtClean="0"/>
              <a:t> el-</a:t>
            </a:r>
            <a:r>
              <a:rPr lang="es-ES" b="1" dirty="0" err="1" smtClean="0"/>
              <a:t>kol</a:t>
            </a:r>
            <a:r>
              <a:rPr lang="es-ES" b="1" dirty="0" smtClean="0"/>
              <a:t>-</a:t>
            </a:r>
            <a:r>
              <a:rPr lang="es-ES" b="1" dirty="0" err="1" smtClean="0"/>
              <a:t>adat</a:t>
            </a:r>
            <a:r>
              <a:rPr lang="es-ES" b="1" dirty="0" smtClean="0"/>
              <a:t> </a:t>
            </a:r>
            <a:r>
              <a:rPr lang="es-ES" b="1" dirty="0" err="1" smtClean="0"/>
              <a:t>Yisra'el</a:t>
            </a:r>
            <a:r>
              <a:rPr lang="es-ES" b="1" dirty="0" smtClean="0"/>
              <a:t> </a:t>
            </a:r>
            <a:r>
              <a:rPr lang="es-ES" b="1" dirty="0" err="1" smtClean="0"/>
              <a:t>lemor</a:t>
            </a:r>
            <a:r>
              <a:rPr lang="es-ES" b="1" dirty="0" smtClean="0"/>
              <a:t> </a:t>
            </a:r>
            <a:r>
              <a:rPr lang="es-ES" b="1" dirty="0" err="1" smtClean="0"/>
              <a:t>be'asor</a:t>
            </a:r>
            <a:r>
              <a:rPr lang="es-ES" b="1" dirty="0" smtClean="0"/>
              <a:t> </a:t>
            </a:r>
            <a:r>
              <a:rPr lang="es-ES" b="1" dirty="0" err="1" smtClean="0"/>
              <a:t>lajodesh</a:t>
            </a:r>
            <a:r>
              <a:rPr lang="es-ES" b="1" dirty="0" smtClean="0"/>
              <a:t> </a:t>
            </a:r>
            <a:r>
              <a:rPr lang="es-ES" b="1" dirty="0" err="1" smtClean="0"/>
              <a:t>hazeh</a:t>
            </a:r>
            <a:r>
              <a:rPr lang="es-ES" b="1" dirty="0" smtClean="0"/>
              <a:t> </a:t>
            </a:r>
            <a:r>
              <a:rPr lang="es-ES" b="1" dirty="0" err="1" smtClean="0"/>
              <a:t>veyikju</a:t>
            </a:r>
            <a:r>
              <a:rPr lang="es-ES" b="1" dirty="0" smtClean="0"/>
              <a:t> </a:t>
            </a:r>
            <a:r>
              <a:rPr lang="es-ES" b="1" dirty="0" err="1" smtClean="0"/>
              <a:t>lahem</a:t>
            </a:r>
            <a:r>
              <a:rPr lang="es-ES" b="1" dirty="0" smtClean="0"/>
              <a:t> ish </a:t>
            </a:r>
            <a:r>
              <a:rPr lang="es-ES" b="1" dirty="0" err="1" smtClean="0"/>
              <a:t>seh</a:t>
            </a:r>
            <a:r>
              <a:rPr lang="es-ES" b="1" dirty="0" smtClean="0"/>
              <a:t> </a:t>
            </a:r>
            <a:r>
              <a:rPr lang="es-ES" b="1" dirty="0" err="1" smtClean="0"/>
              <a:t>leveyt-avot</a:t>
            </a:r>
            <a:r>
              <a:rPr lang="es-ES" b="1" dirty="0" smtClean="0"/>
              <a:t> </a:t>
            </a:r>
            <a:r>
              <a:rPr lang="es-ES" b="1" dirty="0" err="1" smtClean="0"/>
              <a:t>seh</a:t>
            </a:r>
            <a:r>
              <a:rPr lang="es-ES" b="1" dirty="0" smtClean="0"/>
              <a:t> </a:t>
            </a:r>
            <a:r>
              <a:rPr lang="es-ES" b="1" dirty="0" err="1" smtClean="0"/>
              <a:t>labayit</a:t>
            </a:r>
            <a:r>
              <a:rPr lang="es-ES" b="1" dirty="0" smtClean="0"/>
              <a:t>.</a:t>
            </a:r>
            <a:endParaRPr lang="es-E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000" b="1" dirty="0" smtClean="0"/>
              <a:t>12:4     </a:t>
            </a:r>
            <a:r>
              <a:rPr lang="es-ES" sz="3000" i="1" dirty="0" smtClean="0"/>
              <a:t>Y si la familia fuere demasiado pequeña para una cría, entonces él y su vecino inmediato a su casa la tomarán, conforme al número de las almas; según el comer de cada uno haréis la cuenta sobre la cría.</a:t>
            </a:r>
          </a:p>
          <a:p>
            <a:r>
              <a:rPr lang="es-ES" sz="3000" b="1" dirty="0" err="1" smtClean="0"/>
              <a:t>Ve'im-yim'at</a:t>
            </a:r>
            <a:r>
              <a:rPr lang="es-ES" sz="3000" b="1" dirty="0" smtClean="0"/>
              <a:t> </a:t>
            </a:r>
            <a:r>
              <a:rPr lang="es-ES" sz="3000" b="1" dirty="0" err="1" smtClean="0"/>
              <a:t>habayit</a:t>
            </a:r>
            <a:r>
              <a:rPr lang="es-ES" sz="3000" b="1" dirty="0" smtClean="0"/>
              <a:t> </a:t>
            </a:r>
            <a:r>
              <a:rPr lang="es-ES" sz="3000" b="1" dirty="0" err="1" smtClean="0"/>
              <a:t>miheyot</a:t>
            </a:r>
            <a:r>
              <a:rPr lang="es-ES" sz="3000" b="1" dirty="0" smtClean="0"/>
              <a:t> </a:t>
            </a:r>
            <a:r>
              <a:rPr lang="es-ES" sz="3000" b="1" dirty="0" err="1" smtClean="0"/>
              <a:t>miseh</a:t>
            </a:r>
            <a:r>
              <a:rPr lang="es-ES" sz="3000" b="1" dirty="0" smtClean="0"/>
              <a:t> </a:t>
            </a:r>
            <a:r>
              <a:rPr lang="es-ES" sz="3000" b="1" dirty="0" err="1" smtClean="0"/>
              <a:t>velakaj</a:t>
            </a:r>
            <a:r>
              <a:rPr lang="es-ES" sz="3000" b="1" dirty="0" smtClean="0"/>
              <a:t> </a:t>
            </a:r>
            <a:r>
              <a:rPr lang="es-ES" sz="3000" b="1" dirty="0" err="1" smtClean="0"/>
              <a:t>hu</a:t>
            </a:r>
            <a:r>
              <a:rPr lang="es-ES" sz="3000" b="1" dirty="0" smtClean="0"/>
              <a:t> </a:t>
            </a:r>
            <a:r>
              <a:rPr lang="es-ES" sz="3000" b="1" dirty="0" err="1" smtClean="0"/>
              <a:t>ushjeno</a:t>
            </a:r>
            <a:r>
              <a:rPr lang="es-ES" sz="3000" b="1" dirty="0" smtClean="0"/>
              <a:t> </a:t>
            </a:r>
            <a:r>
              <a:rPr lang="es-ES" sz="3000" b="1" dirty="0" err="1" smtClean="0"/>
              <a:t>hakarov</a:t>
            </a:r>
            <a:r>
              <a:rPr lang="es-ES" sz="3000" b="1" dirty="0" smtClean="0"/>
              <a:t> el-</a:t>
            </a:r>
            <a:r>
              <a:rPr lang="es-ES" sz="3000" b="1" dirty="0" err="1" smtClean="0"/>
              <a:t>beyto</a:t>
            </a:r>
            <a:r>
              <a:rPr lang="es-ES" sz="3000" b="1" dirty="0" smtClean="0"/>
              <a:t> </a:t>
            </a:r>
            <a:r>
              <a:rPr lang="es-ES" sz="3000" b="1" dirty="0" err="1" smtClean="0"/>
              <a:t>bemijsat</a:t>
            </a:r>
            <a:r>
              <a:rPr lang="es-ES" sz="3000" b="1" dirty="0" smtClean="0"/>
              <a:t> </a:t>
            </a:r>
            <a:r>
              <a:rPr lang="es-ES" sz="3000" b="1" dirty="0" err="1" smtClean="0"/>
              <a:t>nefashot</a:t>
            </a:r>
            <a:r>
              <a:rPr lang="es-ES" sz="3000" b="1" dirty="0" smtClean="0"/>
              <a:t> ish </a:t>
            </a:r>
            <a:r>
              <a:rPr lang="es-ES" sz="3000" b="1" dirty="0" err="1" smtClean="0"/>
              <a:t>lefi</a:t>
            </a:r>
            <a:r>
              <a:rPr lang="es-ES" sz="3000" b="1" dirty="0" smtClean="0"/>
              <a:t> </a:t>
            </a:r>
            <a:r>
              <a:rPr lang="es-ES" sz="3000" b="1" dirty="0" err="1" smtClean="0"/>
              <a:t>ojlo</a:t>
            </a:r>
            <a:r>
              <a:rPr lang="es-ES" sz="3000" b="1" dirty="0" smtClean="0"/>
              <a:t> </a:t>
            </a:r>
            <a:r>
              <a:rPr lang="es-ES" sz="3000" b="1" dirty="0" err="1" smtClean="0"/>
              <a:t>tajosu</a:t>
            </a:r>
            <a:r>
              <a:rPr lang="es-ES" sz="3000" b="1" dirty="0" smtClean="0"/>
              <a:t> al-</a:t>
            </a:r>
            <a:r>
              <a:rPr lang="es-ES" sz="3000" b="1" dirty="0" err="1" smtClean="0"/>
              <a:t>haseh</a:t>
            </a:r>
            <a:r>
              <a:rPr lang="es-ES" sz="3000" b="1" dirty="0" smtClean="0"/>
              <a:t>.</a:t>
            </a:r>
            <a:endParaRPr lang="es-E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600" b="1" dirty="0" smtClean="0"/>
              <a:t>12:5    </a:t>
            </a:r>
            <a:r>
              <a:rPr lang="es-CO" sz="2600" b="1" i="1" dirty="0" smtClean="0"/>
              <a:t> </a:t>
            </a:r>
            <a:r>
              <a:rPr lang="es-CO" sz="2600" i="1" dirty="0" smtClean="0"/>
              <a:t>La cría será sin defecto, macho de un año, de los corderos o de las cabras la tomaréis.</a:t>
            </a:r>
          </a:p>
          <a:p>
            <a:r>
              <a:rPr lang="es-CO" sz="2600" b="1" dirty="0" err="1" smtClean="0"/>
              <a:t>Seh</a:t>
            </a:r>
            <a:r>
              <a:rPr lang="es-CO" sz="2600" b="1" dirty="0" smtClean="0"/>
              <a:t> </a:t>
            </a:r>
            <a:r>
              <a:rPr lang="es-CO" sz="2600" b="1" dirty="0" err="1" smtClean="0"/>
              <a:t>tamim</a:t>
            </a:r>
            <a:r>
              <a:rPr lang="es-CO" sz="2600" b="1" dirty="0" smtClean="0"/>
              <a:t> </a:t>
            </a:r>
            <a:r>
              <a:rPr lang="es-CO" sz="2600" b="1" dirty="0" err="1" smtClean="0"/>
              <a:t>zajar</a:t>
            </a:r>
            <a:r>
              <a:rPr lang="es-CO" sz="2600" b="1" dirty="0" smtClean="0"/>
              <a:t> ben-</a:t>
            </a:r>
            <a:r>
              <a:rPr lang="es-CO" sz="2600" b="1" dirty="0" err="1" smtClean="0"/>
              <a:t>shanah</a:t>
            </a:r>
            <a:r>
              <a:rPr lang="es-CO" sz="2600" b="1" dirty="0" smtClean="0"/>
              <a:t> </a:t>
            </a:r>
            <a:r>
              <a:rPr lang="es-CO" sz="2600" b="1" dirty="0" err="1" smtClean="0"/>
              <a:t>yihyeh</a:t>
            </a:r>
            <a:r>
              <a:rPr lang="es-CO" sz="2600" b="1" dirty="0" smtClean="0"/>
              <a:t> </a:t>
            </a:r>
            <a:r>
              <a:rPr lang="es-CO" sz="2600" b="1" dirty="0" err="1" smtClean="0"/>
              <a:t>lajem</a:t>
            </a:r>
            <a:r>
              <a:rPr lang="es-CO" sz="2600" b="1" dirty="0" smtClean="0"/>
              <a:t> min-</a:t>
            </a:r>
            <a:r>
              <a:rPr lang="es-CO" sz="2600" b="1" dirty="0" err="1" smtClean="0"/>
              <a:t>hakvasim</a:t>
            </a:r>
            <a:r>
              <a:rPr lang="es-CO" sz="2600" b="1" dirty="0" smtClean="0"/>
              <a:t> </a:t>
            </a:r>
            <a:r>
              <a:rPr lang="es-CO" sz="2600" b="1" dirty="0" err="1" smtClean="0"/>
              <a:t>umin-ha'izim</a:t>
            </a:r>
            <a:r>
              <a:rPr lang="es-CO" sz="2600" b="1" dirty="0" smtClean="0"/>
              <a:t> </a:t>
            </a:r>
            <a:r>
              <a:rPr lang="es-CO" sz="2600" b="1" dirty="0" err="1" smtClean="0"/>
              <a:t>tikaju</a:t>
            </a:r>
            <a:r>
              <a:rPr lang="es-CO" sz="2600" b="1" dirty="0" smtClean="0"/>
              <a:t>.</a:t>
            </a:r>
            <a:endParaRPr lang="es-CO" sz="2600" dirty="0" smtClean="0"/>
          </a:p>
          <a:p>
            <a:r>
              <a:rPr lang="es-CO" sz="2600" b="1" dirty="0" smtClean="0"/>
              <a:t> 12:6     </a:t>
            </a:r>
            <a:r>
              <a:rPr lang="es-CO" sz="2600" i="1" dirty="0" smtClean="0"/>
              <a:t>Y la guardaréis hasta el día catorce de este mes; entonces la degollará toda la congregación de Israel, a la caída de la tarde. </a:t>
            </a:r>
            <a:r>
              <a:rPr lang="es-CO" sz="2000" dirty="0" smtClean="0"/>
              <a:t>(3 a 5 de la tarde: Flavio Josefo) </a:t>
            </a:r>
            <a:endParaRPr lang="es-CO" sz="2600" dirty="0" smtClean="0"/>
          </a:p>
          <a:p>
            <a:r>
              <a:rPr lang="es-CO" sz="2600" b="1" dirty="0" err="1" smtClean="0"/>
              <a:t>Vehayah</a:t>
            </a:r>
            <a:r>
              <a:rPr lang="es-CO" sz="2600" b="1" dirty="0" smtClean="0"/>
              <a:t> </a:t>
            </a:r>
            <a:r>
              <a:rPr lang="es-CO" sz="2600" b="1" dirty="0" err="1" smtClean="0"/>
              <a:t>lajem</a:t>
            </a:r>
            <a:r>
              <a:rPr lang="es-CO" sz="2600" b="1" dirty="0" smtClean="0"/>
              <a:t> </a:t>
            </a:r>
            <a:r>
              <a:rPr lang="es-CO" sz="2600" b="1" dirty="0" err="1" smtClean="0"/>
              <a:t>lemishmeret</a:t>
            </a:r>
            <a:r>
              <a:rPr lang="es-CO" sz="2600" b="1" dirty="0" smtClean="0"/>
              <a:t> ad </a:t>
            </a:r>
            <a:r>
              <a:rPr lang="es-CO" sz="2600" b="1" dirty="0" err="1" smtClean="0"/>
              <a:t>arba'ah</a:t>
            </a:r>
            <a:r>
              <a:rPr lang="es-CO" sz="2600" b="1" dirty="0" smtClean="0"/>
              <a:t> asar </a:t>
            </a:r>
            <a:r>
              <a:rPr lang="es-CO" sz="2600" b="1" dirty="0" err="1" smtClean="0"/>
              <a:t>yom</a:t>
            </a:r>
            <a:r>
              <a:rPr lang="es-CO" sz="2600" b="1" dirty="0" smtClean="0"/>
              <a:t> </a:t>
            </a:r>
            <a:r>
              <a:rPr lang="es-CO" sz="2600" b="1" dirty="0" err="1" smtClean="0"/>
              <a:t>lajodesh</a:t>
            </a:r>
            <a:r>
              <a:rPr lang="es-CO" sz="2600" b="1" dirty="0" smtClean="0"/>
              <a:t> </a:t>
            </a:r>
            <a:r>
              <a:rPr lang="es-CO" sz="2600" b="1" dirty="0" err="1" smtClean="0"/>
              <a:t>hazeh</a:t>
            </a:r>
            <a:r>
              <a:rPr lang="es-CO" sz="2600" b="1" dirty="0" smtClean="0"/>
              <a:t> </a:t>
            </a:r>
            <a:r>
              <a:rPr lang="es-CO" sz="2600" b="1" dirty="0" err="1" smtClean="0"/>
              <a:t>veshajatu</a:t>
            </a:r>
            <a:r>
              <a:rPr lang="es-CO" sz="2600" b="1" dirty="0" smtClean="0"/>
              <a:t> </a:t>
            </a:r>
            <a:r>
              <a:rPr lang="es-CO" sz="2600" b="1" dirty="0" err="1" smtClean="0"/>
              <a:t>oto</a:t>
            </a:r>
            <a:r>
              <a:rPr lang="es-CO" sz="2600" b="1" dirty="0" smtClean="0"/>
              <a:t> </a:t>
            </a:r>
            <a:r>
              <a:rPr lang="es-CO" sz="2600" b="1" dirty="0" err="1" smtClean="0"/>
              <a:t>kol</a:t>
            </a:r>
            <a:r>
              <a:rPr lang="es-CO" sz="2600" b="1" dirty="0" smtClean="0"/>
              <a:t> </a:t>
            </a:r>
            <a:r>
              <a:rPr lang="es-CO" sz="2600" b="1" dirty="0" err="1" smtClean="0"/>
              <a:t>kehal</a:t>
            </a:r>
            <a:r>
              <a:rPr lang="es-CO" sz="2600" b="1" dirty="0" smtClean="0"/>
              <a:t> </a:t>
            </a:r>
            <a:r>
              <a:rPr lang="es-CO" sz="2600" b="1" dirty="0" err="1" smtClean="0"/>
              <a:t>adat-Yisra'el</a:t>
            </a:r>
            <a:r>
              <a:rPr lang="es-CO" sz="2600" b="1" dirty="0" smtClean="0"/>
              <a:t> </a:t>
            </a:r>
            <a:r>
              <a:rPr lang="es-CO" sz="2600" b="1" dirty="0" err="1" smtClean="0"/>
              <a:t>beyn</a:t>
            </a:r>
            <a:r>
              <a:rPr lang="es-CO" sz="2600" b="1" dirty="0" smtClean="0"/>
              <a:t> </a:t>
            </a:r>
            <a:r>
              <a:rPr lang="es-CO" sz="2600" b="1" dirty="0" err="1" smtClean="0"/>
              <a:t>ha'arba'im</a:t>
            </a:r>
            <a:r>
              <a:rPr lang="es-CO" sz="2600" b="1" dirty="0" smtClean="0"/>
              <a:t>.</a:t>
            </a:r>
            <a:endParaRPr lang="es-CO"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800" b="1" dirty="0" smtClean="0"/>
              <a:t>12:7</a:t>
            </a:r>
            <a:r>
              <a:rPr lang="es-CO" sz="2800" dirty="0" smtClean="0"/>
              <a:t>     </a:t>
            </a:r>
            <a:r>
              <a:rPr lang="es-CO" sz="2800" i="1" dirty="0" smtClean="0"/>
              <a:t>Y tomarán de la sangre y la pondrán en las dos jambas y en el dintel de las casas en que la han de comer.</a:t>
            </a:r>
          </a:p>
          <a:p>
            <a:r>
              <a:rPr lang="es-CO" sz="2800" b="1" dirty="0" err="1" smtClean="0"/>
              <a:t>Velakeju</a:t>
            </a:r>
            <a:r>
              <a:rPr lang="es-CO" sz="2800" b="1" dirty="0" smtClean="0"/>
              <a:t> min-</a:t>
            </a:r>
            <a:r>
              <a:rPr lang="es-CO" sz="2800" b="1" dirty="0" err="1" smtClean="0"/>
              <a:t>hadam</a:t>
            </a:r>
            <a:r>
              <a:rPr lang="es-CO" sz="2800" b="1" dirty="0" smtClean="0"/>
              <a:t> </a:t>
            </a:r>
            <a:r>
              <a:rPr lang="es-CO" sz="2800" b="1" dirty="0" err="1" smtClean="0"/>
              <a:t>venatenu</a:t>
            </a:r>
            <a:r>
              <a:rPr lang="es-CO" sz="2800" b="1" dirty="0" smtClean="0"/>
              <a:t> al-</a:t>
            </a:r>
            <a:r>
              <a:rPr lang="es-CO" sz="2800" b="1" dirty="0" err="1" smtClean="0"/>
              <a:t>shtey</a:t>
            </a:r>
            <a:r>
              <a:rPr lang="es-CO" sz="2800" b="1" dirty="0" smtClean="0"/>
              <a:t> </a:t>
            </a:r>
            <a:r>
              <a:rPr lang="es-CO" sz="2800" b="1" dirty="0" err="1" smtClean="0"/>
              <a:t>hamezuzot</a:t>
            </a:r>
            <a:r>
              <a:rPr lang="es-CO" sz="2800" b="1" dirty="0" smtClean="0"/>
              <a:t> </a:t>
            </a:r>
            <a:r>
              <a:rPr lang="es-CO" sz="2800" b="1" dirty="0" err="1" smtClean="0"/>
              <a:t>ve'al-hamashkof</a:t>
            </a:r>
            <a:r>
              <a:rPr lang="es-CO" sz="2800" b="1" dirty="0" smtClean="0"/>
              <a:t> al </a:t>
            </a:r>
            <a:r>
              <a:rPr lang="es-CO" sz="2800" b="1" dirty="0" err="1" smtClean="0"/>
              <a:t>habatim</a:t>
            </a:r>
            <a:r>
              <a:rPr lang="es-CO" sz="2800" b="1" dirty="0" smtClean="0"/>
              <a:t> asher-</a:t>
            </a:r>
            <a:r>
              <a:rPr lang="es-CO" sz="2800" b="1" dirty="0" err="1" smtClean="0"/>
              <a:t>yojlu</a:t>
            </a:r>
            <a:r>
              <a:rPr lang="es-CO" sz="2800" b="1" dirty="0" smtClean="0"/>
              <a:t> </a:t>
            </a:r>
            <a:r>
              <a:rPr lang="es-CO" sz="2800" b="1" dirty="0" err="1" smtClean="0"/>
              <a:t>oto</a:t>
            </a:r>
            <a:r>
              <a:rPr lang="es-CO" sz="2800" b="1" dirty="0" smtClean="0"/>
              <a:t> </a:t>
            </a:r>
            <a:r>
              <a:rPr lang="es-CO" sz="2800" b="1" dirty="0" err="1" smtClean="0"/>
              <a:t>bahem</a:t>
            </a:r>
            <a:r>
              <a:rPr lang="es-CO" sz="2800" b="1" dirty="0" smtClean="0"/>
              <a:t>.</a:t>
            </a:r>
            <a:endParaRPr lang="es-CO" sz="2800" dirty="0" smtClean="0"/>
          </a:p>
          <a:p>
            <a:r>
              <a:rPr lang="es-CO" sz="2800" dirty="0" smtClean="0"/>
              <a:t>Lo anterior debemos conectarlo a lo que Hashem le ordenó a Moshé y a todo el pueblo hacer al entrar en la Tierra Prometida, que conocemos popularmente como el Shemá:</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6:4       </a:t>
            </a:r>
            <a:r>
              <a:rPr lang="es-CO" i="1" dirty="0" smtClean="0"/>
              <a:t>Oye, Israel: el Eterno, nuestro Dios, el Eterno es uno. </a:t>
            </a:r>
            <a:endParaRPr lang="en-US" i="1" dirty="0" smtClean="0"/>
          </a:p>
          <a:p>
            <a:r>
              <a:rPr lang="es-CO" b="1" dirty="0" err="1" smtClean="0"/>
              <a:t>Shma</a:t>
            </a:r>
            <a:r>
              <a:rPr lang="es-CO" b="1" dirty="0" smtClean="0"/>
              <a:t> </a:t>
            </a:r>
            <a:r>
              <a:rPr lang="es-CO" b="1" dirty="0" err="1" smtClean="0"/>
              <a:t>Yisra'el</a:t>
            </a:r>
            <a:r>
              <a:rPr lang="es-CO" b="1" dirty="0" smtClean="0"/>
              <a:t> Adonay </a:t>
            </a:r>
            <a:r>
              <a:rPr lang="es-CO" b="1" dirty="0" err="1" smtClean="0"/>
              <a:t>Eloheynu</a:t>
            </a:r>
            <a:r>
              <a:rPr lang="es-CO" b="1" dirty="0" smtClean="0"/>
              <a:t> Adonay Ejad.</a:t>
            </a:r>
            <a:endParaRPr lang="en-US" b="1" dirty="0" smtClean="0"/>
          </a:p>
          <a:p>
            <a:r>
              <a:rPr lang="es-CO" b="1" dirty="0" smtClean="0"/>
              <a:t> 6:5       </a:t>
            </a:r>
            <a:r>
              <a:rPr lang="es-CO" i="1" dirty="0" smtClean="0"/>
              <a:t>Y amarás al Eterno, tu Dios, con todo tu corazón y con toda tu alma y con todo tu poder.</a:t>
            </a:r>
            <a:endParaRPr lang="en-US" i="1" dirty="0" smtClean="0"/>
          </a:p>
          <a:p>
            <a:r>
              <a:rPr lang="es-CO" b="1" dirty="0" err="1" smtClean="0"/>
              <a:t>Ve'ahavta</a:t>
            </a:r>
            <a:r>
              <a:rPr lang="es-CO" b="1" dirty="0" smtClean="0"/>
              <a:t> et-Adonay </a:t>
            </a:r>
            <a:r>
              <a:rPr lang="es-CO" b="1" dirty="0" err="1" smtClean="0"/>
              <a:t>Eloheyja</a:t>
            </a:r>
            <a:r>
              <a:rPr lang="es-CO" b="1" dirty="0" smtClean="0"/>
              <a:t> </a:t>
            </a:r>
            <a:r>
              <a:rPr lang="es-CO" b="1" dirty="0" err="1" smtClean="0"/>
              <a:t>bejol-levavja</a:t>
            </a:r>
            <a:r>
              <a:rPr lang="es-CO" b="1" dirty="0" smtClean="0"/>
              <a:t> </a:t>
            </a:r>
            <a:r>
              <a:rPr lang="es-CO" b="1" dirty="0" err="1" smtClean="0"/>
              <a:t>uvejol-nafsheja</a:t>
            </a:r>
            <a:r>
              <a:rPr lang="es-CO" b="1" dirty="0" smtClean="0"/>
              <a:t> </a:t>
            </a:r>
            <a:r>
              <a:rPr lang="es-CO" b="1" dirty="0" err="1" smtClean="0"/>
              <a:t>uvejol-me'odeja</a:t>
            </a:r>
            <a:r>
              <a:rPr lang="es-CO" b="1" dirty="0" smtClean="0"/>
              <a:t>.</a:t>
            </a:r>
            <a:endParaRPr lang="en-US"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800" b="1" dirty="0" smtClean="0"/>
              <a:t>6:6       </a:t>
            </a:r>
            <a:r>
              <a:rPr lang="es-CO" sz="2800" i="1" dirty="0" smtClean="0"/>
              <a:t>Y estas palabras que te ordeno hoy, han de permanecer sobre tu corazón;</a:t>
            </a:r>
            <a:endParaRPr lang="en-US" sz="2800" i="1" dirty="0" smtClean="0"/>
          </a:p>
          <a:p>
            <a:r>
              <a:rPr lang="es-CO" sz="2800" b="1" dirty="0" err="1" smtClean="0"/>
              <a:t>Vehayu</a:t>
            </a:r>
            <a:r>
              <a:rPr lang="es-CO" sz="2800" b="1" dirty="0" smtClean="0"/>
              <a:t> </a:t>
            </a:r>
            <a:r>
              <a:rPr lang="es-CO" sz="2800" b="1" dirty="0" err="1" smtClean="0"/>
              <a:t>hadevarim</a:t>
            </a:r>
            <a:r>
              <a:rPr lang="es-CO" sz="2800" b="1" dirty="0" smtClean="0"/>
              <a:t> </a:t>
            </a:r>
            <a:r>
              <a:rPr lang="es-CO" sz="2800" b="1" dirty="0" err="1" smtClean="0"/>
              <a:t>ha'eleh</a:t>
            </a:r>
            <a:r>
              <a:rPr lang="es-CO" sz="2800" b="1" dirty="0" smtClean="0"/>
              <a:t> asher </a:t>
            </a:r>
            <a:r>
              <a:rPr lang="es-CO" sz="2800" b="1" dirty="0" err="1" smtClean="0"/>
              <a:t>anoji</a:t>
            </a:r>
            <a:r>
              <a:rPr lang="es-CO" sz="2800" b="1" dirty="0" smtClean="0"/>
              <a:t> </a:t>
            </a:r>
            <a:r>
              <a:rPr lang="es-CO" sz="2800" b="1" dirty="0" err="1" smtClean="0"/>
              <a:t>metsaveja</a:t>
            </a:r>
            <a:r>
              <a:rPr lang="es-CO" sz="2800" b="1" dirty="0" smtClean="0"/>
              <a:t> </a:t>
            </a:r>
            <a:r>
              <a:rPr lang="es-CO" sz="2800" b="1" dirty="0" err="1" smtClean="0"/>
              <a:t>hayom</a:t>
            </a:r>
            <a:r>
              <a:rPr lang="es-CO" sz="2800" b="1" dirty="0" smtClean="0"/>
              <a:t> al-</a:t>
            </a:r>
            <a:r>
              <a:rPr lang="es-CO" sz="2800" b="1" dirty="0" err="1" smtClean="0"/>
              <a:t>levaveja</a:t>
            </a:r>
            <a:r>
              <a:rPr lang="es-CO" sz="2800" b="1" dirty="0" smtClean="0"/>
              <a:t>.</a:t>
            </a:r>
            <a:endParaRPr lang="en-US" sz="2800" b="1" dirty="0" smtClean="0"/>
          </a:p>
          <a:p>
            <a:r>
              <a:rPr lang="es-CO" sz="2800" b="1" dirty="0" smtClean="0"/>
              <a:t>6:7    </a:t>
            </a:r>
            <a:r>
              <a:rPr lang="es-CO" sz="2800" b="1" i="1" dirty="0" smtClean="0"/>
              <a:t>   </a:t>
            </a:r>
            <a:r>
              <a:rPr lang="es-CO" sz="2800" i="1" dirty="0" smtClean="0"/>
              <a:t>y las inculcarás a tus hijos, y hablarás de ellas estando en tu casa, y andando por el camino, y al acostarte y al levantarte;</a:t>
            </a:r>
            <a:endParaRPr lang="en-US" sz="2800" i="1" dirty="0" smtClean="0"/>
          </a:p>
          <a:p>
            <a:r>
              <a:rPr lang="es-CO" sz="2800" b="1" dirty="0" err="1" smtClean="0"/>
              <a:t>Veshinantam</a:t>
            </a:r>
            <a:r>
              <a:rPr lang="es-CO" sz="2800" b="1" dirty="0" smtClean="0"/>
              <a:t> </a:t>
            </a:r>
            <a:r>
              <a:rPr lang="es-CO" sz="2800" b="1" dirty="0" err="1" smtClean="0"/>
              <a:t>levaneyja</a:t>
            </a:r>
            <a:r>
              <a:rPr lang="es-CO" sz="2800" b="1" dirty="0" smtClean="0"/>
              <a:t> </a:t>
            </a:r>
            <a:r>
              <a:rPr lang="es-CO" sz="2800" b="1" dirty="0" err="1" smtClean="0"/>
              <a:t>vedibarta</a:t>
            </a:r>
            <a:r>
              <a:rPr lang="es-CO" sz="2800" b="1" dirty="0" smtClean="0"/>
              <a:t> </a:t>
            </a:r>
            <a:r>
              <a:rPr lang="es-CO" sz="2800" b="1" dirty="0" err="1" smtClean="0"/>
              <a:t>bam</a:t>
            </a:r>
            <a:r>
              <a:rPr lang="es-CO" sz="2800" b="1" dirty="0" smtClean="0"/>
              <a:t> </a:t>
            </a:r>
            <a:r>
              <a:rPr lang="es-CO" sz="2800" b="1" dirty="0" err="1" smtClean="0"/>
              <a:t>beshivteja</a:t>
            </a:r>
            <a:r>
              <a:rPr lang="es-CO" sz="2800" b="1" dirty="0" smtClean="0"/>
              <a:t> </a:t>
            </a:r>
            <a:r>
              <a:rPr lang="es-CO" sz="2800" b="1" dirty="0" err="1" smtClean="0"/>
              <a:t>beveyteja</a:t>
            </a:r>
            <a:r>
              <a:rPr lang="es-CO" sz="2800" b="1" dirty="0" smtClean="0"/>
              <a:t> </a:t>
            </a:r>
            <a:r>
              <a:rPr lang="es-CO" sz="2800" b="1" dirty="0" err="1" smtClean="0"/>
              <a:t>uvelejteja</a:t>
            </a:r>
            <a:r>
              <a:rPr lang="es-CO" sz="2800" b="1" dirty="0" smtClean="0"/>
              <a:t> </a:t>
            </a:r>
            <a:r>
              <a:rPr lang="es-CO" sz="2800" b="1" dirty="0" err="1" smtClean="0"/>
              <a:t>vaderej</a:t>
            </a:r>
            <a:r>
              <a:rPr lang="es-CO" sz="2800" b="1" dirty="0" smtClean="0"/>
              <a:t> </a:t>
            </a:r>
            <a:r>
              <a:rPr lang="es-CO" sz="2800" b="1" dirty="0" err="1" smtClean="0"/>
              <a:t>uveshojbeja</a:t>
            </a:r>
            <a:r>
              <a:rPr lang="es-CO" sz="2800" b="1" dirty="0" smtClean="0"/>
              <a:t> </a:t>
            </a:r>
            <a:r>
              <a:rPr lang="es-CO" sz="2800" b="1" dirty="0" err="1" smtClean="0"/>
              <a:t>uvekumeja</a:t>
            </a:r>
            <a:r>
              <a:rPr lang="es-CO" sz="2800" b="1" dirty="0" smtClean="0"/>
              <a:t>.</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6:8      </a:t>
            </a:r>
            <a:r>
              <a:rPr lang="es-CO" i="1" dirty="0" smtClean="0"/>
              <a:t> y las atarás por señal en tu mano, y estarán por frontales entre tus ojos;</a:t>
            </a:r>
            <a:endParaRPr lang="en-US" i="1" dirty="0" smtClean="0"/>
          </a:p>
          <a:p>
            <a:r>
              <a:rPr lang="es-CO" b="1" dirty="0" err="1" smtClean="0"/>
              <a:t>Ukshartam</a:t>
            </a:r>
            <a:r>
              <a:rPr lang="es-CO" b="1" dirty="0" smtClean="0"/>
              <a:t> </a:t>
            </a:r>
            <a:r>
              <a:rPr lang="es-CO" b="1" dirty="0" err="1" smtClean="0"/>
              <a:t>le'ot</a:t>
            </a:r>
            <a:r>
              <a:rPr lang="es-CO" b="1" dirty="0" smtClean="0"/>
              <a:t> al-</a:t>
            </a:r>
            <a:r>
              <a:rPr lang="es-CO" b="1" dirty="0" err="1" smtClean="0"/>
              <a:t>yadeja</a:t>
            </a:r>
            <a:r>
              <a:rPr lang="es-CO" b="1" dirty="0" smtClean="0"/>
              <a:t> </a:t>
            </a:r>
            <a:r>
              <a:rPr lang="es-CO" b="1" dirty="0" err="1" smtClean="0"/>
              <a:t>vehayu</a:t>
            </a:r>
            <a:r>
              <a:rPr lang="es-CO" b="1" dirty="0" smtClean="0"/>
              <a:t> </a:t>
            </a:r>
            <a:r>
              <a:rPr lang="es-CO" b="1" dirty="0" err="1" smtClean="0"/>
              <a:t>letotafot</a:t>
            </a:r>
            <a:r>
              <a:rPr lang="es-CO" b="1" dirty="0" smtClean="0"/>
              <a:t> </a:t>
            </a:r>
            <a:r>
              <a:rPr lang="es-CO" b="1" dirty="0" err="1" smtClean="0"/>
              <a:t>beyn</a:t>
            </a:r>
            <a:r>
              <a:rPr lang="es-CO" b="1" dirty="0" smtClean="0"/>
              <a:t> </a:t>
            </a:r>
            <a:r>
              <a:rPr lang="es-CO" b="1" dirty="0" err="1" smtClean="0"/>
              <a:t>eyneyja</a:t>
            </a:r>
            <a:r>
              <a:rPr lang="es-CO" b="1" dirty="0" smtClean="0"/>
              <a:t>.</a:t>
            </a:r>
            <a:endParaRPr lang="en-US" b="1" dirty="0" smtClean="0"/>
          </a:p>
          <a:p>
            <a:r>
              <a:rPr lang="es-CO" b="1" dirty="0" smtClean="0"/>
              <a:t>6:9      </a:t>
            </a:r>
            <a:r>
              <a:rPr lang="es-CO" i="1" dirty="0" smtClean="0"/>
              <a:t> y las escribirás sobre las jambas de tu casa y en tus portones.</a:t>
            </a:r>
            <a:endParaRPr lang="en-US" i="1" dirty="0" smtClean="0"/>
          </a:p>
          <a:p>
            <a:r>
              <a:rPr lang="es-CO" b="1" dirty="0" err="1" smtClean="0"/>
              <a:t>Ujtavtam</a:t>
            </a:r>
            <a:r>
              <a:rPr lang="es-CO" b="1" dirty="0" smtClean="0"/>
              <a:t> al-mezuzot </a:t>
            </a:r>
            <a:r>
              <a:rPr lang="es-CO" b="1" dirty="0" err="1" smtClean="0"/>
              <a:t>beyteja</a:t>
            </a:r>
            <a:r>
              <a:rPr lang="es-CO" b="1" dirty="0" smtClean="0"/>
              <a:t> </a:t>
            </a:r>
            <a:r>
              <a:rPr lang="es-CO" b="1" dirty="0" err="1" smtClean="0"/>
              <a:t>uvish'areyja</a:t>
            </a:r>
            <a:r>
              <a:rPr lang="es-CO" b="1" dirty="0" smtClean="0"/>
              <a:t>.</a:t>
            </a:r>
            <a:endParaRPr lang="en-US"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 </a:t>
            </a:r>
            <a:r>
              <a:rPr lang="es-CO" sz="2800" b="1" dirty="0" smtClean="0"/>
              <a:t>12:8    </a:t>
            </a:r>
            <a:r>
              <a:rPr lang="es-CO" sz="2800" b="1" i="1" dirty="0" smtClean="0"/>
              <a:t> </a:t>
            </a:r>
            <a:r>
              <a:rPr lang="es-CO" sz="2800" i="1" dirty="0" smtClean="0"/>
              <a:t>Y comerán la carne en aquella misma noche, asada al fuego, con panes ázimos y con hierbas amargas la comerán. </a:t>
            </a:r>
          </a:p>
          <a:p>
            <a:r>
              <a:rPr lang="es-CO" sz="2800" b="1" dirty="0" err="1" smtClean="0"/>
              <a:t>Ve'ajlu</a:t>
            </a:r>
            <a:r>
              <a:rPr lang="es-CO" sz="2800" b="1" dirty="0" smtClean="0"/>
              <a:t> et-</a:t>
            </a:r>
            <a:r>
              <a:rPr lang="es-CO" sz="2800" b="1" dirty="0" err="1" smtClean="0"/>
              <a:t>habasar</a:t>
            </a:r>
            <a:r>
              <a:rPr lang="es-CO" sz="2800" b="1" dirty="0" smtClean="0"/>
              <a:t> </a:t>
            </a:r>
            <a:r>
              <a:rPr lang="es-CO" sz="2800" b="1" dirty="0" err="1" smtClean="0"/>
              <a:t>balaylah</a:t>
            </a:r>
            <a:r>
              <a:rPr lang="es-CO" sz="2800" b="1" dirty="0" smtClean="0"/>
              <a:t> </a:t>
            </a:r>
            <a:r>
              <a:rPr lang="es-CO" sz="2800" b="1" dirty="0" err="1" smtClean="0"/>
              <a:t>hazeh</a:t>
            </a:r>
            <a:r>
              <a:rPr lang="es-CO" sz="2800" b="1" dirty="0" smtClean="0"/>
              <a:t> </a:t>
            </a:r>
            <a:r>
              <a:rPr lang="es-CO" sz="2800" b="1" dirty="0" err="1" smtClean="0"/>
              <a:t>tsli-esh</a:t>
            </a:r>
            <a:r>
              <a:rPr lang="es-CO" sz="2800" b="1" dirty="0" smtClean="0"/>
              <a:t> </a:t>
            </a:r>
            <a:r>
              <a:rPr lang="es-CO" sz="2800" b="1" dirty="0" err="1" smtClean="0"/>
              <a:t>umatsot</a:t>
            </a:r>
            <a:r>
              <a:rPr lang="es-CO" sz="2800" b="1" dirty="0" smtClean="0"/>
              <a:t> al-</a:t>
            </a:r>
            <a:r>
              <a:rPr lang="es-CO" sz="2800" b="1" dirty="0" err="1" smtClean="0"/>
              <a:t>merorim</a:t>
            </a:r>
            <a:r>
              <a:rPr lang="es-CO" sz="2800" b="1" dirty="0" smtClean="0"/>
              <a:t> </a:t>
            </a:r>
            <a:r>
              <a:rPr lang="es-CO" sz="2800" b="1" dirty="0" err="1" smtClean="0"/>
              <a:t>yojeluhu</a:t>
            </a:r>
            <a:r>
              <a:rPr lang="es-CO" sz="2800" b="1" dirty="0" smtClean="0"/>
              <a:t>.</a:t>
            </a:r>
          </a:p>
          <a:p>
            <a:r>
              <a:rPr lang="es-ES" sz="2800" b="1" dirty="0" smtClean="0"/>
              <a:t>12:9    </a:t>
            </a:r>
            <a:r>
              <a:rPr lang="es-ES" sz="2800" b="1" i="1" dirty="0" smtClean="0"/>
              <a:t> </a:t>
            </a:r>
            <a:r>
              <a:rPr lang="es-ES" sz="2800" i="1" dirty="0" smtClean="0"/>
              <a:t>No comeréis de ella medio asada, ni cocida en agua, sino bien asada al fuego, tanto su cabeza como sus patas y sus entrañas. </a:t>
            </a:r>
          </a:p>
          <a:p>
            <a:r>
              <a:rPr lang="es-ES" sz="2800" b="1" dirty="0" smtClean="0"/>
              <a:t>Al-</a:t>
            </a:r>
            <a:r>
              <a:rPr lang="es-ES" sz="2800" b="1" dirty="0" err="1" smtClean="0"/>
              <a:t>tojlu</a:t>
            </a:r>
            <a:r>
              <a:rPr lang="es-ES" sz="2800" b="1" dirty="0" smtClean="0"/>
              <a:t> </a:t>
            </a:r>
            <a:r>
              <a:rPr lang="es-ES" sz="2800" b="1" dirty="0" err="1" smtClean="0"/>
              <a:t>mimenu</a:t>
            </a:r>
            <a:r>
              <a:rPr lang="es-ES" sz="2800" b="1" dirty="0" smtClean="0"/>
              <a:t> </a:t>
            </a:r>
            <a:r>
              <a:rPr lang="es-ES" sz="2800" b="1" dirty="0" err="1" smtClean="0"/>
              <a:t>na</a:t>
            </a:r>
            <a:r>
              <a:rPr lang="es-ES" sz="2800" b="1" dirty="0" smtClean="0"/>
              <a:t> </a:t>
            </a:r>
            <a:r>
              <a:rPr lang="es-ES" sz="2800" b="1" dirty="0" err="1" smtClean="0"/>
              <a:t>uvashel</a:t>
            </a:r>
            <a:r>
              <a:rPr lang="es-ES" sz="2800" b="1" dirty="0" smtClean="0"/>
              <a:t> </a:t>
            </a:r>
            <a:r>
              <a:rPr lang="es-ES" sz="2800" b="1" dirty="0" err="1" smtClean="0"/>
              <a:t>mevushal</a:t>
            </a:r>
            <a:r>
              <a:rPr lang="es-ES" sz="2800" b="1" dirty="0" smtClean="0"/>
              <a:t> </a:t>
            </a:r>
            <a:r>
              <a:rPr lang="es-ES" sz="2800" b="1" dirty="0" err="1" smtClean="0"/>
              <a:t>bamayim</a:t>
            </a:r>
            <a:r>
              <a:rPr lang="es-ES" sz="2800" b="1" dirty="0" smtClean="0"/>
              <a:t> </a:t>
            </a:r>
            <a:r>
              <a:rPr lang="es-ES" sz="2800" b="1" dirty="0" err="1" smtClean="0"/>
              <a:t>ki</a:t>
            </a:r>
            <a:r>
              <a:rPr lang="es-ES" sz="2800" b="1" dirty="0" smtClean="0"/>
              <a:t> </a:t>
            </a:r>
            <a:r>
              <a:rPr lang="es-ES" sz="2800" b="1" dirty="0" err="1" smtClean="0"/>
              <a:t>im-tsli-esh</a:t>
            </a:r>
            <a:r>
              <a:rPr lang="es-ES" sz="2800" b="1" dirty="0" smtClean="0"/>
              <a:t> </a:t>
            </a:r>
            <a:r>
              <a:rPr lang="es-ES" sz="2800" b="1" dirty="0" err="1" smtClean="0"/>
              <a:t>rosho</a:t>
            </a:r>
            <a:r>
              <a:rPr lang="es-ES" sz="2800" b="1" dirty="0" smtClean="0"/>
              <a:t> al-</a:t>
            </a:r>
            <a:r>
              <a:rPr lang="es-ES" sz="2800" b="1" dirty="0" err="1" smtClean="0"/>
              <a:t>kra'av</a:t>
            </a:r>
            <a:r>
              <a:rPr lang="es-ES" sz="2800" b="1" dirty="0" smtClean="0"/>
              <a:t> </a:t>
            </a:r>
            <a:r>
              <a:rPr lang="es-ES" sz="2800" b="1" dirty="0" err="1" smtClean="0"/>
              <a:t>ve'al-kirbo</a:t>
            </a:r>
            <a:r>
              <a:rPr lang="es-ES" sz="2800" b="1" dirty="0" smtClean="0"/>
              <a:t>.</a:t>
            </a:r>
            <a:endParaRPr lang="es-ES" sz="2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400" b="1" dirty="0" smtClean="0"/>
              <a:t>12:10</a:t>
            </a:r>
            <a:r>
              <a:rPr lang="es-ES" sz="2400" dirty="0" smtClean="0"/>
              <a:t> </a:t>
            </a:r>
            <a:r>
              <a:rPr lang="es-ES" sz="2400" i="1" dirty="0" smtClean="0"/>
              <a:t>Y no dejaréis que sobre nada de ella hasta la mañana; y lo que sobrare de ella hasta la mañana, en el fuego lo quemaréis.</a:t>
            </a:r>
          </a:p>
          <a:p>
            <a:r>
              <a:rPr lang="es-ES" sz="2400" b="1" dirty="0" smtClean="0"/>
              <a:t>Velo-</a:t>
            </a:r>
            <a:r>
              <a:rPr lang="es-ES" sz="2400" b="1" dirty="0" err="1" smtClean="0"/>
              <a:t>totiru</a:t>
            </a:r>
            <a:r>
              <a:rPr lang="es-ES" sz="2400" b="1" dirty="0" smtClean="0"/>
              <a:t> </a:t>
            </a:r>
            <a:r>
              <a:rPr lang="es-ES" sz="2400" b="1" dirty="0" err="1" smtClean="0"/>
              <a:t>mimenu</a:t>
            </a:r>
            <a:r>
              <a:rPr lang="es-ES" sz="2400" b="1" dirty="0" smtClean="0"/>
              <a:t> ad-</a:t>
            </a:r>
            <a:r>
              <a:rPr lang="es-ES" sz="2400" b="1" dirty="0" err="1" smtClean="0"/>
              <a:t>boker</a:t>
            </a:r>
            <a:r>
              <a:rPr lang="es-ES" sz="2400" b="1" dirty="0" smtClean="0"/>
              <a:t> </a:t>
            </a:r>
            <a:r>
              <a:rPr lang="es-ES" sz="2400" b="1" dirty="0" err="1" smtClean="0"/>
              <a:t>vehanotar</a:t>
            </a:r>
            <a:r>
              <a:rPr lang="es-ES" sz="2400" b="1" dirty="0" smtClean="0"/>
              <a:t> </a:t>
            </a:r>
            <a:r>
              <a:rPr lang="es-ES" sz="2400" b="1" dirty="0" err="1" smtClean="0"/>
              <a:t>mimenu</a:t>
            </a:r>
            <a:r>
              <a:rPr lang="es-ES" sz="2400" b="1" dirty="0" smtClean="0"/>
              <a:t> ad-</a:t>
            </a:r>
            <a:r>
              <a:rPr lang="es-ES" sz="2400" b="1" dirty="0" err="1" smtClean="0"/>
              <a:t>boker</a:t>
            </a:r>
            <a:r>
              <a:rPr lang="es-ES" sz="2400" b="1" dirty="0" smtClean="0"/>
              <a:t> </a:t>
            </a:r>
            <a:r>
              <a:rPr lang="es-ES" sz="2400" b="1" dirty="0" err="1" smtClean="0"/>
              <a:t>ba'esh</a:t>
            </a:r>
            <a:r>
              <a:rPr lang="es-ES" sz="2400" b="1" dirty="0" smtClean="0"/>
              <a:t> </a:t>
            </a:r>
            <a:r>
              <a:rPr lang="es-ES" sz="2400" b="1" dirty="0" err="1" smtClean="0"/>
              <a:t>tisrofu</a:t>
            </a:r>
            <a:r>
              <a:rPr lang="es-ES" sz="2400" b="1" dirty="0" smtClean="0"/>
              <a:t>.</a:t>
            </a:r>
          </a:p>
          <a:p>
            <a:r>
              <a:rPr lang="es-CO" sz="2400" b="1" dirty="0" smtClean="0"/>
              <a:t>12:11  </a:t>
            </a:r>
            <a:r>
              <a:rPr lang="es-CO" sz="2400" b="1" i="1" dirty="0" smtClean="0"/>
              <a:t> </a:t>
            </a:r>
            <a:r>
              <a:rPr lang="es-CO" sz="2400" i="1" dirty="0" smtClean="0"/>
              <a:t>De esta manera pues la comeréis: Ceñidos vuestros lomos y con el calzado en vuestros pies y el báculo en vuestra mano; y la comeréis apresuradamente; es el sacrificio pascual al Eterno.</a:t>
            </a:r>
          </a:p>
          <a:p>
            <a:r>
              <a:rPr lang="es-CO" sz="2400" b="1" dirty="0" err="1" smtClean="0"/>
              <a:t>Vejajah</a:t>
            </a:r>
            <a:r>
              <a:rPr lang="es-CO" sz="2400" b="1" dirty="0" smtClean="0"/>
              <a:t> </a:t>
            </a:r>
            <a:r>
              <a:rPr lang="es-CO" sz="2400" b="1" dirty="0" err="1" smtClean="0"/>
              <a:t>tojlu</a:t>
            </a:r>
            <a:r>
              <a:rPr lang="es-CO" sz="2400" b="1" dirty="0" smtClean="0"/>
              <a:t> </a:t>
            </a:r>
            <a:r>
              <a:rPr lang="es-CO" sz="2400" b="1" dirty="0" err="1" smtClean="0"/>
              <a:t>oto</a:t>
            </a:r>
            <a:r>
              <a:rPr lang="es-CO" sz="2400" b="1" dirty="0" smtClean="0"/>
              <a:t> </a:t>
            </a:r>
            <a:r>
              <a:rPr lang="es-CO" sz="2400" b="1" dirty="0" err="1" smtClean="0"/>
              <a:t>motneyjem</a:t>
            </a:r>
            <a:r>
              <a:rPr lang="es-CO" sz="2400" b="1" dirty="0" smtClean="0"/>
              <a:t> </a:t>
            </a:r>
            <a:r>
              <a:rPr lang="es-CO" sz="2400" b="1" dirty="0" err="1" smtClean="0"/>
              <a:t>jagurim</a:t>
            </a:r>
            <a:r>
              <a:rPr lang="es-CO" sz="2400" b="1" dirty="0" smtClean="0"/>
              <a:t> </a:t>
            </a:r>
            <a:r>
              <a:rPr lang="es-CO" sz="2400" b="1" dirty="0" err="1" smtClean="0"/>
              <a:t>na'aleyjem</a:t>
            </a:r>
            <a:r>
              <a:rPr lang="es-CO" sz="2400" b="1" dirty="0" smtClean="0"/>
              <a:t> </a:t>
            </a:r>
            <a:r>
              <a:rPr lang="es-CO" sz="2400" b="1" dirty="0" err="1" smtClean="0"/>
              <a:t>beragleyjem</a:t>
            </a:r>
            <a:r>
              <a:rPr lang="es-CO" sz="2400" b="1" dirty="0" smtClean="0"/>
              <a:t> </a:t>
            </a:r>
            <a:r>
              <a:rPr lang="es-CO" sz="2400" b="1" dirty="0" err="1" smtClean="0"/>
              <a:t>umakeljem</a:t>
            </a:r>
            <a:r>
              <a:rPr lang="es-CO" sz="2400" b="1" dirty="0" smtClean="0"/>
              <a:t> </a:t>
            </a:r>
            <a:r>
              <a:rPr lang="es-CO" sz="2400" b="1" dirty="0" err="1" smtClean="0"/>
              <a:t>beyedjem</a:t>
            </a:r>
            <a:r>
              <a:rPr lang="es-CO" sz="2400" b="1" dirty="0" smtClean="0"/>
              <a:t> </a:t>
            </a:r>
            <a:r>
              <a:rPr lang="es-CO" sz="2400" b="1" dirty="0" err="1" smtClean="0"/>
              <a:t>va'ajaltem</a:t>
            </a:r>
            <a:r>
              <a:rPr lang="es-CO" sz="2400" b="1" dirty="0" smtClean="0"/>
              <a:t> </a:t>
            </a:r>
            <a:r>
              <a:rPr lang="es-CO" sz="2400" b="1" dirty="0" err="1" smtClean="0"/>
              <a:t>oto</a:t>
            </a:r>
            <a:r>
              <a:rPr lang="es-CO" sz="2400" b="1" dirty="0" smtClean="0"/>
              <a:t> </a:t>
            </a:r>
            <a:r>
              <a:rPr lang="es-CO" sz="2400" b="1" dirty="0" err="1" smtClean="0"/>
              <a:t>bejipazon</a:t>
            </a:r>
            <a:r>
              <a:rPr lang="es-CO" sz="2400" b="1" dirty="0" smtClean="0"/>
              <a:t> </a:t>
            </a:r>
            <a:r>
              <a:rPr lang="es-CO" sz="2400" b="1" dirty="0" err="1" smtClean="0"/>
              <a:t>pesaj</a:t>
            </a:r>
            <a:r>
              <a:rPr lang="es-CO" sz="2400" b="1" dirty="0" smtClean="0"/>
              <a:t> </a:t>
            </a:r>
            <a:r>
              <a:rPr lang="es-CO" sz="2400" b="1" dirty="0" err="1" smtClean="0"/>
              <a:t>hu</a:t>
            </a:r>
            <a:r>
              <a:rPr lang="es-CO" sz="2400" b="1" dirty="0" smtClean="0"/>
              <a:t> </a:t>
            </a:r>
            <a:r>
              <a:rPr lang="es-CO" sz="2400" b="1" dirty="0" err="1" smtClean="0"/>
              <a:t>l'Adonay</a:t>
            </a:r>
            <a:r>
              <a:rPr lang="es-CO" sz="2400" b="1" dirty="0" smtClean="0"/>
              <a:t>.</a:t>
            </a:r>
            <a:endParaRPr lang="es-CO" sz="24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800" b="1" dirty="0" smtClean="0"/>
              <a:t>12:12     </a:t>
            </a:r>
            <a:r>
              <a:rPr lang="es-CO" sz="2800" i="1" dirty="0" smtClean="0"/>
              <a:t>Y pasaré por la tierra de Egipto esta noche y heriré a todo primogénito en la tierra de Egipto, así de hombre como de bestia; sobre todos los dioses de Egipto ejecutaré juicios Yo, el Eterno.</a:t>
            </a:r>
          </a:p>
          <a:p>
            <a:r>
              <a:rPr lang="es-CO" sz="2800" b="1" dirty="0" err="1" smtClean="0"/>
              <a:t>Ve'avarti</a:t>
            </a:r>
            <a:r>
              <a:rPr lang="es-CO" sz="2800" b="1" dirty="0" smtClean="0"/>
              <a:t> </a:t>
            </a:r>
            <a:r>
              <a:rPr lang="es-CO" sz="2800" b="1" dirty="0" err="1" smtClean="0"/>
              <a:t>ve'erets-Mitsrayim</a:t>
            </a:r>
            <a:r>
              <a:rPr lang="es-CO" sz="2800" b="1" dirty="0" smtClean="0"/>
              <a:t> </a:t>
            </a:r>
            <a:r>
              <a:rPr lang="es-CO" sz="2800" b="1" dirty="0" err="1" smtClean="0"/>
              <a:t>balaylah</a:t>
            </a:r>
            <a:r>
              <a:rPr lang="es-CO" sz="2800" b="1" dirty="0" smtClean="0"/>
              <a:t> </a:t>
            </a:r>
            <a:r>
              <a:rPr lang="es-CO" sz="2800" b="1" dirty="0" err="1" smtClean="0"/>
              <a:t>hazeh</a:t>
            </a:r>
            <a:r>
              <a:rPr lang="es-CO" sz="2800" b="1" dirty="0" smtClean="0"/>
              <a:t> </a:t>
            </a:r>
            <a:r>
              <a:rPr lang="es-CO" sz="2800" b="1" dirty="0" err="1" smtClean="0"/>
              <a:t>vehikeyti</a:t>
            </a:r>
            <a:r>
              <a:rPr lang="es-CO" sz="2800" b="1" dirty="0" smtClean="0"/>
              <a:t> </a:t>
            </a:r>
            <a:r>
              <a:rPr lang="es-CO" sz="2800" b="1" dirty="0" err="1" smtClean="0"/>
              <a:t>jol-bejor</a:t>
            </a:r>
            <a:r>
              <a:rPr lang="es-CO" sz="2800" b="1" dirty="0" smtClean="0"/>
              <a:t> </a:t>
            </a:r>
            <a:r>
              <a:rPr lang="es-CO" sz="2800" b="1" dirty="0" err="1" smtClean="0"/>
              <a:t>be'erets</a:t>
            </a:r>
            <a:r>
              <a:rPr lang="es-CO" sz="2800" b="1" dirty="0" smtClean="0"/>
              <a:t> </a:t>
            </a:r>
            <a:r>
              <a:rPr lang="es-CO" sz="2800" b="1" dirty="0" err="1" smtClean="0"/>
              <a:t>Mitsrayim</a:t>
            </a:r>
            <a:r>
              <a:rPr lang="es-CO" sz="2800" b="1" dirty="0" smtClean="0"/>
              <a:t> </a:t>
            </a:r>
            <a:r>
              <a:rPr lang="es-CO" sz="2800" b="1" dirty="0" err="1" smtClean="0"/>
              <a:t>me'adam</a:t>
            </a:r>
            <a:r>
              <a:rPr lang="es-CO" sz="2800" b="1" dirty="0" smtClean="0"/>
              <a:t> </a:t>
            </a:r>
            <a:r>
              <a:rPr lang="es-CO" sz="2800" b="1" dirty="0" err="1" smtClean="0"/>
              <a:t>ve'ad-behemah</a:t>
            </a:r>
            <a:r>
              <a:rPr lang="es-CO" sz="2800" b="1" dirty="0" smtClean="0"/>
              <a:t> </a:t>
            </a:r>
            <a:r>
              <a:rPr lang="es-CO" sz="2800" b="1" dirty="0" err="1" smtClean="0"/>
              <a:t>uvejol-elohey</a:t>
            </a:r>
            <a:r>
              <a:rPr lang="es-CO" sz="2800" b="1" dirty="0" smtClean="0"/>
              <a:t> </a:t>
            </a:r>
            <a:r>
              <a:rPr lang="es-CO" sz="2800" b="1" dirty="0" err="1" smtClean="0"/>
              <a:t>Mitsrayim</a:t>
            </a:r>
            <a:r>
              <a:rPr lang="es-CO" sz="2800" b="1" dirty="0" smtClean="0"/>
              <a:t> </a:t>
            </a:r>
            <a:r>
              <a:rPr lang="es-CO" sz="2800" b="1" dirty="0" err="1" smtClean="0"/>
              <a:t>e'eseh</a:t>
            </a:r>
            <a:r>
              <a:rPr lang="es-CO" sz="2800" b="1" dirty="0" smtClean="0"/>
              <a:t> </a:t>
            </a:r>
            <a:r>
              <a:rPr lang="es-CO" sz="2800" b="1" dirty="0" err="1" smtClean="0"/>
              <a:t>shfatim</a:t>
            </a:r>
            <a:r>
              <a:rPr lang="es-CO" sz="2800" b="1" dirty="0" smtClean="0"/>
              <a:t> </a:t>
            </a:r>
            <a:r>
              <a:rPr lang="es-CO" sz="2800" b="1" dirty="0" err="1" smtClean="0"/>
              <a:t>ani</a:t>
            </a:r>
            <a:r>
              <a:rPr lang="es-CO" sz="2800" b="1" dirty="0" smtClean="0"/>
              <a:t> Adonay.</a:t>
            </a:r>
            <a:endParaRPr lang="es-CO" sz="2800" dirty="0" smtClean="0"/>
          </a:p>
          <a:p>
            <a:endParaRPr lang="es-ES" dirty="0" smtClean="0"/>
          </a:p>
          <a:p>
            <a:endParaRPr lang="es-C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2800" b="1" dirty="0" smtClean="0"/>
              <a:t>12:13   </a:t>
            </a:r>
            <a:r>
              <a:rPr lang="es-CO" sz="2800" i="1" dirty="0" smtClean="0"/>
              <a:t>Y la sangre os servirá de señal en las casas en donde estuviereis; y a ver Yo la sangre os pasaré por alto, de modo que no habrá entre vosotros plaga destructora cuando Yo hiera la tierra de Egipto.</a:t>
            </a:r>
          </a:p>
          <a:p>
            <a:r>
              <a:rPr lang="es-CO" sz="2800" b="1" dirty="0" err="1" smtClean="0"/>
              <a:t>Vehayah</a:t>
            </a:r>
            <a:r>
              <a:rPr lang="es-CO" sz="2800" b="1" dirty="0" smtClean="0"/>
              <a:t> </a:t>
            </a:r>
            <a:r>
              <a:rPr lang="es-CO" sz="2800" b="1" dirty="0" err="1" smtClean="0"/>
              <a:t>hadam</a:t>
            </a:r>
            <a:r>
              <a:rPr lang="es-CO" sz="2800" b="1" dirty="0" smtClean="0"/>
              <a:t> </a:t>
            </a:r>
            <a:r>
              <a:rPr lang="es-CO" sz="2800" b="1" dirty="0" err="1" smtClean="0"/>
              <a:t>lajem</a:t>
            </a:r>
            <a:r>
              <a:rPr lang="es-CO" sz="2800" b="1" dirty="0" smtClean="0"/>
              <a:t> </a:t>
            </a:r>
            <a:r>
              <a:rPr lang="es-CO" sz="2800" b="1" dirty="0" err="1" smtClean="0"/>
              <a:t>le'ot</a:t>
            </a:r>
            <a:r>
              <a:rPr lang="es-CO" sz="2800" b="1" dirty="0" smtClean="0"/>
              <a:t> al </a:t>
            </a:r>
            <a:r>
              <a:rPr lang="es-CO" sz="2800" b="1" dirty="0" err="1" smtClean="0"/>
              <a:t>habatim</a:t>
            </a:r>
            <a:r>
              <a:rPr lang="es-CO" sz="2800" b="1" dirty="0" smtClean="0"/>
              <a:t> asher </a:t>
            </a:r>
            <a:r>
              <a:rPr lang="es-CO" sz="2800" b="1" dirty="0" err="1" smtClean="0"/>
              <a:t>atem</a:t>
            </a:r>
            <a:r>
              <a:rPr lang="es-CO" sz="2800" b="1" dirty="0" smtClean="0"/>
              <a:t> </a:t>
            </a:r>
            <a:r>
              <a:rPr lang="es-CO" sz="2800" b="1" dirty="0" err="1" smtClean="0"/>
              <a:t>sham</a:t>
            </a:r>
            <a:r>
              <a:rPr lang="es-CO" sz="2800" b="1" dirty="0" smtClean="0"/>
              <a:t> </a:t>
            </a:r>
            <a:r>
              <a:rPr lang="es-CO" sz="2800" b="1" dirty="0" err="1" smtClean="0"/>
              <a:t>vera'iti</a:t>
            </a:r>
            <a:r>
              <a:rPr lang="es-CO" sz="2800" b="1" dirty="0" smtClean="0"/>
              <a:t> et-</a:t>
            </a:r>
            <a:r>
              <a:rPr lang="es-CO" sz="2800" b="1" dirty="0" err="1" smtClean="0"/>
              <a:t>hadam</a:t>
            </a:r>
            <a:r>
              <a:rPr lang="es-CO" sz="2800" b="1" dirty="0" smtClean="0"/>
              <a:t> </a:t>
            </a:r>
            <a:r>
              <a:rPr lang="es-CO" sz="2800" b="1" dirty="0" err="1" smtClean="0"/>
              <a:t>ufasajti</a:t>
            </a:r>
            <a:r>
              <a:rPr lang="es-CO" sz="2800" b="1" dirty="0" smtClean="0"/>
              <a:t> </a:t>
            </a:r>
            <a:r>
              <a:rPr lang="es-CO" sz="2800" b="1" dirty="0" err="1" smtClean="0"/>
              <a:t>alejem</a:t>
            </a:r>
            <a:r>
              <a:rPr lang="es-CO" sz="2800" b="1" dirty="0" smtClean="0"/>
              <a:t> velo-</a:t>
            </a:r>
            <a:r>
              <a:rPr lang="es-CO" sz="2800" b="1" dirty="0" err="1" smtClean="0"/>
              <a:t>yihyeh</a:t>
            </a:r>
            <a:r>
              <a:rPr lang="es-CO" sz="2800" b="1" dirty="0" smtClean="0"/>
              <a:t> </a:t>
            </a:r>
            <a:r>
              <a:rPr lang="es-CO" sz="2800" b="1" dirty="0" err="1" smtClean="0"/>
              <a:t>vajem</a:t>
            </a:r>
            <a:r>
              <a:rPr lang="es-CO" sz="2800" b="1" dirty="0" smtClean="0"/>
              <a:t> </a:t>
            </a:r>
            <a:r>
              <a:rPr lang="es-CO" sz="2800" b="1" dirty="0" err="1" smtClean="0"/>
              <a:t>negef</a:t>
            </a:r>
            <a:r>
              <a:rPr lang="es-CO" sz="2800" b="1" dirty="0" smtClean="0"/>
              <a:t> </a:t>
            </a:r>
            <a:r>
              <a:rPr lang="es-CO" sz="2800" b="1" dirty="0" err="1" smtClean="0"/>
              <a:t>lemashjit</a:t>
            </a:r>
            <a:r>
              <a:rPr lang="es-CO" sz="2800" b="1" dirty="0" smtClean="0"/>
              <a:t> </a:t>
            </a:r>
            <a:r>
              <a:rPr lang="es-CO" sz="2800" b="1" dirty="0" err="1" smtClean="0"/>
              <a:t>behakoti</a:t>
            </a:r>
            <a:r>
              <a:rPr lang="es-CO" sz="2800" b="1" dirty="0" smtClean="0"/>
              <a:t> </a:t>
            </a:r>
            <a:r>
              <a:rPr lang="es-CO" sz="2800" b="1" dirty="0" err="1" smtClean="0"/>
              <a:t>be'erets</a:t>
            </a:r>
            <a:r>
              <a:rPr lang="es-CO" sz="2800" b="1" dirty="0" smtClean="0"/>
              <a:t> </a:t>
            </a:r>
            <a:r>
              <a:rPr lang="es-CO" sz="2800" b="1" dirty="0" err="1" smtClean="0"/>
              <a:t>Mitsrayim</a:t>
            </a:r>
            <a:r>
              <a:rPr lang="es-CO" sz="2800" b="1" dirty="0" smtClean="0"/>
              <a:t>.</a:t>
            </a:r>
            <a:endParaRPr lang="es-CO" sz="2800" dirty="0" smtClean="0"/>
          </a:p>
          <a:p>
            <a:pPr>
              <a:buNone/>
            </a:pPr>
            <a:endParaRPr lang="es-CO"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b="1" dirty="0" smtClean="0"/>
              <a:t>12:14   </a:t>
            </a:r>
            <a:r>
              <a:rPr lang="es-CO" i="1" dirty="0" smtClean="0"/>
              <a:t>Y tendréis este día por memorial y lo celebraréis como fiesta al Eterno en todas vuestras generaciones; por ley perpetua lo celebraréis.</a:t>
            </a:r>
          </a:p>
          <a:p>
            <a:r>
              <a:rPr lang="es-CO" b="1" dirty="0" err="1" smtClean="0"/>
              <a:t>Vehayah</a:t>
            </a:r>
            <a:r>
              <a:rPr lang="es-CO" b="1" dirty="0" smtClean="0"/>
              <a:t> </a:t>
            </a:r>
            <a:r>
              <a:rPr lang="es-CO" b="1" dirty="0" err="1" smtClean="0"/>
              <a:t>hayom</a:t>
            </a:r>
            <a:r>
              <a:rPr lang="es-CO" b="1" dirty="0" smtClean="0"/>
              <a:t> </a:t>
            </a:r>
            <a:r>
              <a:rPr lang="es-CO" b="1" dirty="0" err="1" smtClean="0"/>
              <a:t>hazeh</a:t>
            </a:r>
            <a:r>
              <a:rPr lang="es-CO" b="1" dirty="0" smtClean="0"/>
              <a:t> </a:t>
            </a:r>
            <a:r>
              <a:rPr lang="es-CO" b="1" dirty="0" err="1" smtClean="0"/>
              <a:t>lajem</a:t>
            </a:r>
            <a:r>
              <a:rPr lang="es-CO" b="1" dirty="0" smtClean="0"/>
              <a:t> </a:t>
            </a:r>
            <a:r>
              <a:rPr lang="es-CO" b="1" dirty="0" err="1" smtClean="0"/>
              <a:t>lezikaron</a:t>
            </a:r>
            <a:r>
              <a:rPr lang="es-CO" b="1" dirty="0" smtClean="0"/>
              <a:t> </a:t>
            </a:r>
            <a:r>
              <a:rPr lang="es-CO" b="1" dirty="0" err="1" smtClean="0"/>
              <a:t>vejagotem</a:t>
            </a:r>
            <a:r>
              <a:rPr lang="es-CO" b="1" dirty="0" smtClean="0"/>
              <a:t> </a:t>
            </a:r>
            <a:r>
              <a:rPr lang="es-CO" b="1" dirty="0" err="1" smtClean="0"/>
              <a:t>oto</a:t>
            </a:r>
            <a:r>
              <a:rPr lang="es-CO" b="1" dirty="0" smtClean="0"/>
              <a:t> jag </a:t>
            </a:r>
            <a:r>
              <a:rPr lang="es-CO" b="1" dirty="0" err="1" smtClean="0"/>
              <a:t>l'Adonay</a:t>
            </a:r>
            <a:r>
              <a:rPr lang="es-CO" b="1" dirty="0" smtClean="0"/>
              <a:t> </a:t>
            </a:r>
            <a:r>
              <a:rPr lang="es-CO" b="1" dirty="0" err="1" smtClean="0"/>
              <a:t>ledoroteyjem</a:t>
            </a:r>
            <a:r>
              <a:rPr lang="es-CO" b="1" dirty="0" smtClean="0"/>
              <a:t> </a:t>
            </a:r>
            <a:r>
              <a:rPr lang="es-CO" b="1" dirty="0" err="1" smtClean="0"/>
              <a:t>jukat</a:t>
            </a:r>
            <a:r>
              <a:rPr lang="es-CO" b="1" dirty="0" smtClean="0"/>
              <a:t> olam </a:t>
            </a:r>
            <a:r>
              <a:rPr lang="es-CO" b="1" dirty="0" err="1" smtClean="0"/>
              <a:t>tejaguhu</a:t>
            </a:r>
            <a:r>
              <a:rPr lang="es-CO" b="1" dirty="0" smtClean="0"/>
              <a:t>.</a:t>
            </a:r>
            <a:endParaRPr lang="es-CO"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CO" sz="3000" b="1" dirty="0" smtClean="0"/>
              <a:t> 12:15   </a:t>
            </a:r>
            <a:r>
              <a:rPr lang="es-CO" sz="3000" i="1" dirty="0" smtClean="0"/>
              <a:t>Siete días comeréis panes ázimos, pero desde el día primero apartaréis de vuestras casas la levadura; pues cualquiera que comiere pan fermentado desde el día primero hasta el día séptimo, esa alma será segregada de Israel.</a:t>
            </a:r>
          </a:p>
          <a:p>
            <a:r>
              <a:rPr lang="es-CO" sz="3000" b="1" dirty="0" err="1" smtClean="0"/>
              <a:t>Shiv'at</a:t>
            </a:r>
            <a:r>
              <a:rPr lang="es-CO" sz="3000" b="1" dirty="0" smtClean="0"/>
              <a:t> </a:t>
            </a:r>
            <a:r>
              <a:rPr lang="es-CO" sz="3000" b="1" dirty="0" err="1" smtClean="0"/>
              <a:t>yamim</a:t>
            </a:r>
            <a:r>
              <a:rPr lang="es-CO" sz="3000" b="1" dirty="0" smtClean="0"/>
              <a:t> </a:t>
            </a:r>
            <a:r>
              <a:rPr lang="es-CO" sz="3000" b="1" dirty="0" err="1" smtClean="0"/>
              <a:t>matsot</a:t>
            </a:r>
            <a:r>
              <a:rPr lang="es-CO" sz="3000" b="1" dirty="0" smtClean="0"/>
              <a:t> </a:t>
            </a:r>
            <a:r>
              <a:rPr lang="es-CO" sz="3000" b="1" dirty="0" err="1" smtClean="0"/>
              <a:t>tojelu</a:t>
            </a:r>
            <a:r>
              <a:rPr lang="es-CO" sz="3000" b="1" dirty="0" smtClean="0"/>
              <a:t> aj </a:t>
            </a:r>
            <a:r>
              <a:rPr lang="es-CO" sz="3000" b="1" dirty="0" err="1" smtClean="0"/>
              <a:t>bayom</a:t>
            </a:r>
            <a:r>
              <a:rPr lang="es-CO" sz="3000" b="1" dirty="0" smtClean="0"/>
              <a:t> </a:t>
            </a:r>
            <a:r>
              <a:rPr lang="es-CO" sz="3000" b="1" dirty="0" err="1" smtClean="0"/>
              <a:t>harishon</a:t>
            </a:r>
            <a:r>
              <a:rPr lang="es-CO" sz="3000" b="1" dirty="0" smtClean="0"/>
              <a:t> </a:t>
            </a:r>
            <a:r>
              <a:rPr lang="es-CO" sz="3000" b="1" dirty="0" err="1" smtClean="0"/>
              <a:t>tashbitu</a:t>
            </a:r>
            <a:r>
              <a:rPr lang="es-CO" sz="3000" b="1" dirty="0" smtClean="0"/>
              <a:t> </a:t>
            </a:r>
            <a:r>
              <a:rPr lang="es-CO" sz="3000" b="1" dirty="0" err="1" smtClean="0"/>
              <a:t>se'or</a:t>
            </a:r>
            <a:r>
              <a:rPr lang="es-CO" sz="3000" b="1" dirty="0" smtClean="0"/>
              <a:t> </a:t>
            </a:r>
            <a:r>
              <a:rPr lang="es-CO" sz="3000" b="1" dirty="0" err="1" smtClean="0"/>
              <a:t>mibateyjem</a:t>
            </a:r>
            <a:r>
              <a:rPr lang="es-CO" sz="3000" b="1" dirty="0" smtClean="0"/>
              <a:t> </a:t>
            </a:r>
            <a:r>
              <a:rPr lang="es-CO" sz="3000" b="1" dirty="0" err="1" smtClean="0"/>
              <a:t>ki</a:t>
            </a:r>
            <a:r>
              <a:rPr lang="es-CO" sz="3000" b="1" dirty="0" smtClean="0"/>
              <a:t> </a:t>
            </a:r>
            <a:r>
              <a:rPr lang="es-CO" sz="3000" b="1" dirty="0" err="1" smtClean="0"/>
              <a:t>kol-ojel</a:t>
            </a:r>
            <a:r>
              <a:rPr lang="es-CO" sz="3000" b="1" dirty="0" smtClean="0"/>
              <a:t> </a:t>
            </a:r>
            <a:r>
              <a:rPr lang="es-CO" sz="3000" b="1" dirty="0" err="1" smtClean="0"/>
              <a:t>jamets</a:t>
            </a:r>
            <a:r>
              <a:rPr lang="es-CO" sz="3000" b="1" dirty="0" smtClean="0"/>
              <a:t> </a:t>
            </a:r>
            <a:r>
              <a:rPr lang="es-CO" sz="3000" b="1" dirty="0" err="1" smtClean="0"/>
              <a:t>venijretah</a:t>
            </a:r>
            <a:r>
              <a:rPr lang="es-CO" sz="3000" b="1" dirty="0" smtClean="0"/>
              <a:t> </a:t>
            </a:r>
            <a:r>
              <a:rPr lang="es-CO" sz="3000" b="1" dirty="0" err="1" smtClean="0"/>
              <a:t>hanefesh</a:t>
            </a:r>
            <a:r>
              <a:rPr lang="es-CO" sz="3000" b="1" dirty="0" smtClean="0"/>
              <a:t> </a:t>
            </a:r>
            <a:r>
              <a:rPr lang="es-CO" sz="3000" b="1" dirty="0" err="1" smtClean="0"/>
              <a:t>hahi</a:t>
            </a:r>
            <a:r>
              <a:rPr lang="es-CO" sz="3000" b="1" dirty="0" smtClean="0"/>
              <a:t> </a:t>
            </a:r>
            <a:r>
              <a:rPr lang="es-CO" sz="3000" b="1" dirty="0" err="1" smtClean="0"/>
              <a:t>miYisra'el</a:t>
            </a:r>
            <a:r>
              <a:rPr lang="es-CO" sz="3000" b="1" dirty="0" smtClean="0"/>
              <a:t> </a:t>
            </a:r>
            <a:r>
              <a:rPr lang="es-CO" sz="3000" b="1" dirty="0" err="1" smtClean="0"/>
              <a:t>miyom</a:t>
            </a:r>
            <a:r>
              <a:rPr lang="es-CO" sz="3000" b="1" dirty="0" smtClean="0"/>
              <a:t> </a:t>
            </a:r>
            <a:r>
              <a:rPr lang="es-CO" sz="3000" b="1" dirty="0" err="1" smtClean="0"/>
              <a:t>harishon</a:t>
            </a:r>
            <a:r>
              <a:rPr lang="es-CO" sz="3000" b="1" dirty="0" smtClean="0"/>
              <a:t> ad-</a:t>
            </a:r>
            <a:r>
              <a:rPr lang="es-CO" sz="3000" b="1" dirty="0" err="1" smtClean="0"/>
              <a:t>yom</a:t>
            </a:r>
            <a:r>
              <a:rPr lang="es-CO" sz="3000" b="1" dirty="0" smtClean="0"/>
              <a:t> </a:t>
            </a:r>
            <a:r>
              <a:rPr lang="es-CO" sz="3000" b="1" dirty="0" err="1" smtClean="0"/>
              <a:t>hashvi'i</a:t>
            </a:r>
            <a:r>
              <a:rPr lang="es-CO" sz="3000" b="1" dirty="0" smtClean="0"/>
              <a:t>.</a:t>
            </a:r>
            <a:endParaRPr lang="es-CO" sz="3000" dirty="0" smtClean="0"/>
          </a:p>
          <a:p>
            <a:endParaRPr lang="es-ES" dirty="0" smtClean="0"/>
          </a:p>
          <a:p>
            <a:endParaRPr lang="es-CO"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000" b="1" dirty="0" smtClean="0"/>
              <a:t>La Mesa del </a:t>
            </a:r>
            <a:r>
              <a:rPr lang="es-ES" sz="3000" b="1" dirty="0" err="1" smtClean="0"/>
              <a:t>Seder</a:t>
            </a:r>
            <a:r>
              <a:rPr lang="es-ES" sz="3000" b="1" dirty="0" smtClean="0"/>
              <a:t> : una perspectiva cabalística</a:t>
            </a:r>
          </a:p>
          <a:p>
            <a:r>
              <a:rPr lang="es-ES" sz="2000" i="1" dirty="0" smtClean="0"/>
              <a:t> Del rabino Eliyahu Yaakov</a:t>
            </a:r>
          </a:p>
          <a:p>
            <a:r>
              <a:rPr lang="es-ES" sz="3000" dirty="0" smtClean="0"/>
              <a:t>Una mirada más profunda a matzá, karpas, jaroset y más.</a:t>
            </a:r>
          </a:p>
          <a:p>
            <a:r>
              <a:rPr lang="es-ES" sz="3000" dirty="0" smtClean="0"/>
              <a:t>Llamamos a los eventos de la noche con la palabra Séder, que significa orden.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Los cabalistas explican que todo lo que necesita hacer es echar un vistazo a la historia judía para saber que para el pueblo judío "por encima del orden natural" es el "orden natural". Lo milagroso es la norma.</a:t>
            </a:r>
          </a:p>
          <a:p>
            <a:r>
              <a:rPr lang="es-ES" sz="3000" dirty="0" smtClean="0"/>
              <a:t>Con este entendimiento, exploremos cada uno de los elementos en la Mesa de la Pascua.</a:t>
            </a:r>
            <a:endParaRPr lang="es-ES" dirty="0" smtClean="0"/>
          </a:p>
          <a:p>
            <a:endParaRPr lang="es-CO"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2800" dirty="0" smtClean="0"/>
              <a:t>Matzá</a:t>
            </a:r>
          </a:p>
          <a:p>
            <a:r>
              <a:rPr lang="es-ES" sz="2800" dirty="0" smtClean="0"/>
              <a:t>Vino</a:t>
            </a:r>
          </a:p>
          <a:p>
            <a:r>
              <a:rPr lang="es-ES" sz="2800" dirty="0" smtClean="0"/>
              <a:t>Un Plato de </a:t>
            </a:r>
            <a:r>
              <a:rPr lang="es-ES" sz="2800" dirty="0" err="1" smtClean="0"/>
              <a:t>Seder</a:t>
            </a:r>
            <a:r>
              <a:rPr lang="es-ES" sz="2800" dirty="0" smtClean="0"/>
              <a:t> (</a:t>
            </a:r>
            <a:r>
              <a:rPr lang="es-ES" sz="2800" dirty="0" err="1" smtClean="0"/>
              <a:t>Keará</a:t>
            </a:r>
            <a:r>
              <a:rPr lang="es-ES" sz="2800" dirty="0" smtClean="0"/>
              <a:t>) con:</a:t>
            </a:r>
          </a:p>
          <a:p>
            <a:r>
              <a:rPr lang="es-ES" sz="2800" dirty="0" smtClean="0"/>
              <a:t>Karpas (apio, pepino, perejil o papa)</a:t>
            </a:r>
          </a:p>
          <a:p>
            <a:r>
              <a:rPr lang="es-ES" sz="2800" dirty="0" smtClean="0"/>
              <a:t>Maror (lechuga o rábano picante)</a:t>
            </a:r>
          </a:p>
          <a:p>
            <a:r>
              <a:rPr lang="es-ES" sz="2800" dirty="0" smtClean="0"/>
              <a:t>Jaroset (manzanas, nueces y mezcla de vino)</a:t>
            </a:r>
          </a:p>
          <a:p>
            <a:r>
              <a:rPr lang="es-ES" sz="2800" dirty="0" smtClean="0"/>
              <a:t>Hueso (</a:t>
            </a:r>
            <a:r>
              <a:rPr lang="es-ES" sz="2800" dirty="0" err="1" smtClean="0"/>
              <a:t>Zero’ah</a:t>
            </a:r>
            <a:r>
              <a:rPr lang="es-ES" sz="2800" dirty="0" smtClean="0"/>
              <a:t>)</a:t>
            </a:r>
          </a:p>
          <a:p>
            <a:r>
              <a:rPr lang="es-ES" sz="2800" dirty="0" smtClean="0"/>
              <a:t>Huevo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b="1" dirty="0" smtClean="0"/>
              <a:t>Vino – Yayín. </a:t>
            </a:r>
            <a:r>
              <a:rPr lang="es-ES" dirty="0" smtClean="0"/>
              <a:t>El judaísmo parece obsesionado con el vino. En los eventos espirituales: bodas, brit Milás, Shabat, el judaísmo incluye una copa de vino. ¿Por qué?</a:t>
            </a:r>
          </a:p>
          <a:p>
            <a:r>
              <a:rPr lang="es-ES" dirty="0" smtClean="0"/>
              <a:t>El vino se produce a partir del material dentro de la uva.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Viene de un lugar que está oculto en el interior, y ejemplifica lo que está oculto y debe surgir. </a:t>
            </a:r>
          </a:p>
          <a:p>
            <a:r>
              <a:rPr lang="es-ES" dirty="0" smtClean="0"/>
              <a:t>Del mismo modo, la espiritualidad está oculta en nuestro mundo físico y debe ser realizada.</a:t>
            </a:r>
            <a:endParaRPr lang="es-CO"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Por esta razón, el valor numérico de la palabra hebrea para vino, Yayín, es el mismo que el valor numérico de la palabra hebrea para secreto, Sod. </a:t>
            </a:r>
          </a:p>
          <a:p>
            <a:r>
              <a:rPr lang="he-IL" dirty="0" smtClean="0"/>
              <a:t> יין - 10 + 10 + 50 =70</a:t>
            </a:r>
          </a:p>
          <a:p>
            <a:r>
              <a:rPr lang="he-IL" dirty="0" smtClean="0"/>
              <a:t> סוד - 60 + 6 + 4 =70</a:t>
            </a:r>
            <a:r>
              <a:rPr lang="en-US" dirty="0" smtClean="0"/>
              <a:t> </a:t>
            </a:r>
            <a:endParaRPr lang="he-IL" dirty="0" smtClean="0"/>
          </a:p>
          <a:p>
            <a:r>
              <a:rPr lang="es-ES" dirty="0" smtClean="0"/>
              <a:t>El vino ejemplifica el "secreto" de lo físico, es decir, lo espiritual.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Por lo tanto, en cualquier momento o evento espiritual, el judaísmo agrega vino para sacar el potencial espiritual inherente a ese evento. </a:t>
            </a:r>
          </a:p>
          <a:p>
            <a:r>
              <a:rPr lang="es-ES" sz="3000" dirty="0" smtClean="0"/>
              <a:t>Como dice el Talmud, "Cuando entra el vino, sale el secreto".</a:t>
            </a:r>
          </a:p>
          <a:p>
            <a:endParaRPr lang="es-CO"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b="1" i="1" dirty="0" smtClean="0"/>
              <a:t>Karpas</a:t>
            </a:r>
          </a:p>
          <a:p>
            <a:r>
              <a:rPr lang="es-ES" sz="3000" dirty="0" smtClean="0"/>
              <a:t>La palabra Karpas tiene doble significado. Karpas tiene el significado bíblico de una tela de colores suaves. </a:t>
            </a:r>
          </a:p>
          <a:p>
            <a:r>
              <a:rPr lang="es-ES" sz="3000" dirty="0" smtClean="0"/>
              <a:t>Sin embargo, en el Séder, nos hemos familiarizado con un significado adicional de la palabra Karpas, una verdura verde.</a:t>
            </a:r>
            <a:endParaRPr lang="es-CO"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¿Cuál es la conexión entre el tejido Karpas y el vegetal Karpas? ¿Y qué hacen los vegetales Karpas en el Séder?</a:t>
            </a:r>
          </a:p>
          <a:p>
            <a:r>
              <a:rPr lang="es-ES" sz="3000" dirty="0" smtClean="0"/>
              <a:t>Rashí implica la conexión explicando que la capa especial de Joseph estaba hecha de Karpas, tela de colores suaves.</a:t>
            </a:r>
          </a:p>
          <a:p>
            <a:r>
              <a:rPr lang="es-ES" sz="3000" dirty="0" smtClean="0"/>
              <a:t>Fue el abrigo de José el que comenzó el último descenso del pueblo judío a Egipto.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Cuando Jacob le dio a José este abrigo especial, los hermanos de José estaban celosos. </a:t>
            </a:r>
          </a:p>
          <a:p>
            <a:r>
              <a:rPr lang="es-ES" sz="3000" dirty="0" smtClean="0"/>
              <a:t>Esto llevó a los hermanos a vender a José a la gente, quien a su vez lo vendieron a la esclavitud en Egipto.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Antes de entrar en los temas principales del Séder, es decir, la esclavitud y la redención del pueblo judío, comemos Karpas, lo que alude a la forma en que llegamos a la esclavitud egipcia en primer lugar.</a:t>
            </a:r>
            <a:endParaRPr lang="es-CO"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b="1" i="1" dirty="0" smtClean="0"/>
              <a:t>Agua salada</a:t>
            </a:r>
          </a:p>
          <a:p>
            <a:r>
              <a:rPr lang="es-ES" dirty="0" smtClean="0"/>
              <a:t>La sal es única porque es amarga por sí sola, aunque endulza y resalta el sabor de lo que se le agrega. Por esta razón, la sal es el alimento básico del sufrimiento.</a:t>
            </a:r>
          </a:p>
          <a:p>
            <a:r>
              <a:rPr lang="es-ES" dirty="0" smtClean="0"/>
              <a:t>Hay dos perspectivas del sufrimiento: el sufrimiento sin propósito y el sufrimiento con propósito.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El sufrimiento sin propósito es sufrimiento sin razón, sin valor o sin meta final, y por lo tanto es completamente amargo. </a:t>
            </a:r>
          </a:p>
          <a:p>
            <a:r>
              <a:rPr lang="es-ES" dirty="0" smtClean="0"/>
              <a:t>Se basa en una visión de la vida a través del ojo de la cerradura: </a:t>
            </a:r>
          </a:p>
          <a:p>
            <a:r>
              <a:rPr lang="es-ES" dirty="0" smtClean="0"/>
              <a:t>"Lo que está justo delante de mis ojos es todo lo que hay y no hay un esquema más grandioso".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Los cabalistas explican que, por esta razón, la reacción de una persona con dolor es cerrar los ojos, ya que los ojos físicos no ven el propósito espiritual. </a:t>
            </a:r>
          </a:p>
          <a:p>
            <a:r>
              <a:rPr lang="es-ES" sz="3000" dirty="0" smtClean="0"/>
              <a:t>Al igual que una persona entrecierra los ojos, que es un cierre parcial de los ojos para enfocarse en algo en la distancia física, uno puede cerrar los ojos completamente para enfocarse en algo en la "distancia espiritual".</a:t>
            </a:r>
            <a:endParaRPr lang="es-CO" sz="3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100" dirty="0" smtClean="0"/>
              <a:t>El sufrimiento intencional se refuerza al comprender el contexto más amplio: que todo es de Dios y para lo mejor.</a:t>
            </a:r>
          </a:p>
          <a:p>
            <a:r>
              <a:rPr lang="es-ES" sz="3100" dirty="0" smtClean="0"/>
              <a:t>En el Séder, sumergimos el Karpas en agua salada para encarnar el concepto de sufrimiento intencional, que consideramos cualquier sufrimiento en la vida como una cirugía para nuestro mejoramiento final en lugar de una tortura sin sentido.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(Además, sumergimos Karpas en agua salada para representar las lágrimas lloradas por el pueblo judío mientras estaban esclavizados bajo el dominio egipcio).</a:t>
            </a:r>
          </a:p>
          <a:p>
            <a:r>
              <a:rPr lang="es-ES" dirty="0" smtClean="0"/>
              <a:t>Vemos estos dos lados de sal expresados ​​por el Mar Muerto.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Debido a su alta concentración de sal, el Mar Muerto no contiene vida, pero tiene una capacidad increíble para curar. </a:t>
            </a:r>
          </a:p>
          <a:p>
            <a:r>
              <a:rPr lang="es-ES" dirty="0" smtClean="0"/>
              <a:t>Por sí solo, el Mar Muerto es "amargo", pero cuando una persona se sumerge en el Mar Muerto, se "endulza".</a:t>
            </a:r>
            <a:endParaRPr lang="es-CO"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b="1" i="1" dirty="0" smtClean="0"/>
              <a:t>Hueso</a:t>
            </a:r>
          </a:p>
          <a:p>
            <a:r>
              <a:rPr lang="es-ES" dirty="0" smtClean="0"/>
              <a:t>El hueso no se come en el Séder. </a:t>
            </a:r>
          </a:p>
          <a:p>
            <a:r>
              <a:rPr lang="es-ES" dirty="0" smtClean="0"/>
              <a:t>Más bien es un recordatorio de la ofrenda de cordero de la Pascua traída durante los tiempos del Templo. </a:t>
            </a:r>
          </a:p>
          <a:p>
            <a:r>
              <a:rPr lang="es-ES" dirty="0" smtClean="0"/>
              <a:t>El mensaje subyacente de esta ofrenda puede ser inferido por sus leyes: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El cordero de Pésaj debía tener un año de edad, sin fracturas, comido entero y en una sola casa. </a:t>
            </a:r>
          </a:p>
          <a:p>
            <a:r>
              <a:rPr lang="es-ES" dirty="0" smtClean="0"/>
              <a:t>- Todos representando el tema de la unidad y la unicidad. </a:t>
            </a:r>
          </a:p>
          <a:p>
            <a:r>
              <a:rPr lang="es-ES" dirty="0" smtClean="0"/>
              <a:t>Así, los cabalistas explican que el Cordero Pascal es una expresión de la unidad entre Dios y el pueblo judío.</a:t>
            </a:r>
            <a:endParaRPr lang="es-CO"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Además, la ofrenda fue específicamente un cordero, </a:t>
            </a:r>
          </a:p>
          <a:p>
            <a:r>
              <a:rPr lang="es-ES" dirty="0" smtClean="0"/>
              <a:t>Y por qué un cordero?</a:t>
            </a:r>
          </a:p>
          <a:p>
            <a:r>
              <a:rPr lang="es-ES" dirty="0" smtClean="0"/>
              <a:t>De acuerdo con los Sabios, el cuerpo entero de un cordero siente el dolor de cada miembro, aludiendo al destino compartido de todos y cada uno de los judíos.</a:t>
            </a:r>
            <a:endParaRPr lang="es-CO"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b="1" i="1" dirty="0" smtClean="0"/>
              <a:t>Matzá</a:t>
            </a:r>
          </a:p>
          <a:p>
            <a:r>
              <a:rPr lang="es-ES" dirty="0" smtClean="0"/>
              <a:t>Al Matzá se le conoce como el Pan de la Libertad y el Pan de la Pobreza. </a:t>
            </a:r>
          </a:p>
          <a:p>
            <a:r>
              <a:rPr lang="es-ES" dirty="0" smtClean="0"/>
              <a:t>¿Qué tiene que ver la pobreza con la libertad?</a:t>
            </a:r>
          </a:p>
          <a:p>
            <a:r>
              <a:rPr lang="es-ES" dirty="0" smtClean="0"/>
              <a:t>Los cabalistas explican que una persona pobre a menudo está sola y sin nada.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Sin embargo, en cierto sentido, esta instantánea de la pobreza contiene un cierto atisbo de libertad: si no tiene nada, entonces no tiene apegos que lo contengan. </a:t>
            </a:r>
          </a:p>
          <a:p>
            <a:r>
              <a:rPr lang="es-ES" sz="3000" dirty="0" smtClean="0"/>
              <a:t>De manera similar, los Sabios enseñan: "Acumular posesiones es acumular preocupaciones". </a:t>
            </a:r>
          </a:p>
          <a:p>
            <a:r>
              <a:rPr lang="es-ES" sz="3000" dirty="0" smtClean="0"/>
              <a:t>O en la lengua vernácula, "Más dinero, más problemas".</a:t>
            </a:r>
            <a:endParaRPr lang="es-CO" sz="3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Llevando esto a otro nivel, la libertad más profunda que una persona puede alcanzar es dentro de uno mismo: </a:t>
            </a:r>
          </a:p>
          <a:p>
            <a:r>
              <a:rPr lang="es-ES" dirty="0" smtClean="0"/>
              <a:t>la libertad de sus instintos, inclinaciones, naturalezas y crianzas, lo que le permite ser verdaderamente capaz de hacer una elección libre.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Esta es la esencia del matzá: harina y agua simples, sin añadir ni agregar otras cosas.</a:t>
            </a:r>
          </a:p>
          <a:p>
            <a:r>
              <a:rPr lang="es-ES" dirty="0" smtClean="0"/>
              <a:t>Además, el Zohar, el trabajo principal de la Cabalá, se refiere a matzá como "alimento de fe". </a:t>
            </a:r>
          </a:p>
          <a:p>
            <a:r>
              <a:rPr lang="es-ES" dirty="0" smtClean="0"/>
              <a:t>Esto se debe a que, a diferencia del jaméts que se eleva por sí solo, matzá no hace nada por sí solo. </a:t>
            </a:r>
          </a:p>
          <a:p>
            <a:pPr>
              <a:buNone/>
            </a:pPr>
            <a:endParaRPr lang="es-CO"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Todo está hecho por su creador. </a:t>
            </a:r>
          </a:p>
          <a:p>
            <a:r>
              <a:rPr lang="es-ES" sz="3000" dirty="0" smtClean="0"/>
              <a:t>Así como entra en el horno, también sale. </a:t>
            </a:r>
          </a:p>
          <a:p>
            <a:r>
              <a:rPr lang="es-ES" sz="3000" dirty="0" smtClean="0"/>
              <a:t>El mensaje de matzá es que el mundo natural no funciona por sí solo. </a:t>
            </a:r>
          </a:p>
          <a:p>
            <a:r>
              <a:rPr lang="es-ES" sz="3000" dirty="0" smtClean="0"/>
              <a:t>Más bien, todo está dirigido por su Creador.</a:t>
            </a:r>
          </a:p>
          <a:p>
            <a:r>
              <a:rPr lang="es-ES" sz="3000" dirty="0" smtClean="0"/>
              <a:t>Este es también el mensaje de los milagros que ocurrieron en la redención judía de Egipto.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Los egipcios creían erróneamente que el mundo funcionaba de acuerdo con las constelaciones y que no había nada Superior que tirara de las cuerdas. </a:t>
            </a:r>
          </a:p>
          <a:p>
            <a:r>
              <a:rPr lang="es-ES" dirty="0" smtClean="0"/>
              <a:t>Curiosamente, la civilización egipcia inventó el pan con levadura, un pan que "se eleva por sí solo".</a:t>
            </a:r>
            <a:endParaRPr lang="es-CO"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b="1" i="1" dirty="0" smtClean="0"/>
              <a:t>Maror- Hierbas Amargas</a:t>
            </a:r>
          </a:p>
          <a:p>
            <a:r>
              <a:rPr lang="es-ES" dirty="0" smtClean="0"/>
              <a:t>Es bien sabido que el significado de Maror es ayudarnos a conectarnos con la amargura de la esclavitud egipcia. </a:t>
            </a:r>
          </a:p>
          <a:p>
            <a:r>
              <a:rPr lang="es-ES" dirty="0" smtClean="0"/>
              <a:t>¿Por qué, de hecho, los judíos se encuentran a menudo esclavizados y pateados constantemente?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100" dirty="0" smtClean="0"/>
              <a:t>En la Cabalá, se enseña que cada nación tiene un ángel ministrador, un "emisario" de Dios. </a:t>
            </a:r>
          </a:p>
          <a:p>
            <a:r>
              <a:rPr lang="es-ES" sz="3100" dirty="0" smtClean="0"/>
              <a:t>Excepto por el pueblo judío, que tiene a Dios "directamente" por encima de ellos.</a:t>
            </a:r>
          </a:p>
          <a:p>
            <a:r>
              <a:rPr lang="es-ES" sz="3100" dirty="0" smtClean="0"/>
              <a:t>Cuando el pueblo judío se adhiere a Dios, no hay forma de que otra nación pueda hacer valer su voluntad o gobernar sobre ellos.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Sin embargo, si el pueblo judío deja a Dios, se queda sin nada e inevitablemente caerá bajo el control amargo de otra nación.</a:t>
            </a:r>
          </a:p>
          <a:p>
            <a:r>
              <a:rPr lang="es-ES" b="1" i="1" dirty="0" smtClean="0"/>
              <a:t>Jaroset</a:t>
            </a:r>
          </a:p>
          <a:p>
            <a:r>
              <a:rPr lang="es-ES" dirty="0" smtClean="0"/>
              <a:t>Los Sabios dan tres razones para comer Jaroset:</a:t>
            </a:r>
          </a:p>
          <a:p>
            <a:endParaRPr lang="es-CO"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100" dirty="0" smtClean="0"/>
              <a:t>Jaroset, como sustancia pastosa, conmemora el mortero con el que los judíos tuvieron que trabajar cuando construyeron en Egipto.</a:t>
            </a:r>
          </a:p>
          <a:p>
            <a:r>
              <a:rPr lang="es-ES" sz="3100" dirty="0" smtClean="0"/>
              <a:t>En Egipto, las mujeres judías, creyendo que pronto serían redimidas, atraerían a sus esposos, agotados y frustrados por el trabajo difícil, para seguir teniendo hijos y perpetuar la nación.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En la Cabalá, el fruto del tapuaj (generalmente traducido como manzana o cítricos) es una referencia a la feminidad.</a:t>
            </a:r>
          </a:p>
          <a:p>
            <a:r>
              <a:rPr lang="es-ES" dirty="0" smtClean="0"/>
              <a:t> Así, el afrutado Jaroset nos recuerda la justicia de las mujeres que afirmaron su feminidad de esta manera loable.</a:t>
            </a:r>
          </a:p>
          <a:p>
            <a:pPr>
              <a:buNone/>
            </a:pPr>
            <a:endParaRPr lang="es-CO"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dirty="0" smtClean="0"/>
              <a:t>Jaroset nos recuerda la sangre, ya sea la sangre judía derramada en Egipto o la primera de las Diez Plagas en las que el agua de los egipcios se convirtió en sangre.</a:t>
            </a:r>
          </a:p>
          <a:p>
            <a:r>
              <a:rPr lang="es-ES" dirty="0" smtClean="0"/>
              <a:t>De estos significados diferentes detrás de Jaroset, resulta que Jaroset es a la vez "amargo" y "dulce" simultáneamente.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400" dirty="0" smtClean="0">
                <a:latin typeface="Bookman Old Style" pitchFamily="18" charset="0"/>
                <a:ea typeface="Adobe Myungjo Std M" panose="02020600000000000000" pitchFamily="18" charset="-128"/>
              </a:rPr>
              <a:t>Estudios del Tanaj 14</a:t>
            </a:r>
            <a:r>
              <a:rPr lang="es-CO" sz="3600" dirty="0" smtClean="0">
                <a:latin typeface="Bookman Old Style" pitchFamily="18" charset="0"/>
                <a:ea typeface="Adobe Myungjo Std M" panose="02020600000000000000" pitchFamily="18" charset="-128"/>
              </a:rPr>
              <a:t/>
            </a:r>
            <a:br>
              <a:rPr lang="es-CO" sz="3600" dirty="0" smtClean="0">
                <a:latin typeface="Bookman Old Style" pitchFamily="18" charset="0"/>
                <a:ea typeface="Adobe Myungjo Std M" panose="02020600000000000000" pitchFamily="18" charset="-128"/>
              </a:rPr>
            </a:br>
            <a:r>
              <a:rPr lang="es-CO" sz="32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3000" dirty="0" smtClean="0"/>
              <a:t>Quizás es por eso que el dulce Jaroset se come con el Maror amargo; por un lado, Jaroset es un recordatorio de los eventos amargos, y por otro lado endulza al Maror amargo.</a:t>
            </a:r>
          </a:p>
          <a:p>
            <a:r>
              <a:rPr lang="es-ES" sz="3000" b="1" i="1" dirty="0" smtClean="0"/>
              <a:t>Huevo</a:t>
            </a:r>
          </a:p>
          <a:p>
            <a:r>
              <a:rPr lang="es-ES" sz="3000" dirty="0" smtClean="0"/>
              <a:t>Durante los tiempos del Templo Sagrado, el pueblo judío traía una ofrenda festiva llamada Jagigá.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2000" dirty="0" smtClean="0">
                <a:latin typeface="Bookman Old Style" pitchFamily="18" charset="0"/>
                <a:ea typeface="Adobe Myungjo Std M" panose="02020600000000000000" pitchFamily="18" charset="-128"/>
              </a:rPr>
              <a:t>Estudios del Tanaj 14</a:t>
            </a:r>
            <a:r>
              <a:rPr lang="es-CO" sz="3200" dirty="0" smtClean="0">
                <a:latin typeface="Bookman Old Style" pitchFamily="18" charset="0"/>
                <a:ea typeface="Adobe Myungjo Std M" panose="02020600000000000000" pitchFamily="18" charset="-128"/>
              </a:rPr>
              <a:t/>
            </a:r>
            <a:br>
              <a:rPr lang="es-CO" sz="3200" dirty="0" smtClean="0">
                <a:latin typeface="Bookman Old Style" pitchFamily="18" charset="0"/>
                <a:ea typeface="Adobe Myungjo Std M" panose="02020600000000000000" pitchFamily="18" charset="-128"/>
              </a:rPr>
            </a:br>
            <a:r>
              <a:rPr lang="es-CO" sz="2800" dirty="0" smtClean="0">
                <a:latin typeface="Bookman Old Style" pitchFamily="18" charset="0"/>
                <a:ea typeface="Adobe Myungjo Std M" panose="02020600000000000000" pitchFamily="18" charset="-128"/>
              </a:rPr>
              <a:t>Visión Cabalista de Pésaj</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i="1" dirty="0" smtClean="0"/>
              <a:t>La Mesa del </a:t>
            </a:r>
            <a:r>
              <a:rPr lang="es-ES" sz="2000" b="1" i="1" dirty="0" err="1" smtClean="0"/>
              <a:t>Seder</a:t>
            </a:r>
            <a:r>
              <a:rPr lang="es-ES" sz="2000" b="1" i="1" dirty="0" smtClean="0"/>
              <a:t> : una perspectiva cabalística</a:t>
            </a:r>
          </a:p>
          <a:p>
            <a:r>
              <a:rPr lang="es-ES" sz="2800" dirty="0" smtClean="0"/>
              <a:t>Hoy, durante este exilio espiritual del pueblo judío, colocamos un huevo en el plato del Séder. </a:t>
            </a:r>
          </a:p>
          <a:p>
            <a:r>
              <a:rPr lang="es-ES" sz="2800" dirty="0" smtClean="0"/>
              <a:t>El huevo está asociado con el duelo, ya que es redondo y, por lo tanto, simboliza el círculo de la vida. </a:t>
            </a:r>
          </a:p>
          <a:p>
            <a:r>
              <a:rPr lang="es-ES" sz="2800" dirty="0" smtClean="0"/>
              <a:t>Inspira sentimientos de dolor y consuelo, sabiendo que estamos actualmente sin el Templo y esta ofrenda, pero esperamos y rezamos por "¡El próximo año en la Jerusalén reconstruida!"</a:t>
            </a:r>
            <a:endParaRPr lang="es-CO"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5"/>
              </a:rPr>
              <a:t>https://www.chabad.org/kabbalah/article_cdo/aid/719328/jewish/He-Who-Steals.htm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7"/>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11 de Nisán,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5779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dirty="0" smtClean="0">
                <a:latin typeface="Bookman Old Style" pitchFamily="18" charset="0"/>
                <a:ea typeface="Adobe Myungjo Std M" panose="02020600000000000000" pitchFamily="18" charset="-128"/>
              </a:rPr>
              <a:t>Abril 16</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2019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32671</TotalTime>
  <Words>2455</Words>
  <Application>Microsoft Office PowerPoint</Application>
  <PresentationFormat>Presentación en pantalla (4:3)</PresentationFormat>
  <Paragraphs>310</Paragraphs>
  <Slides>54</Slides>
  <Notes>54</Notes>
  <HiddenSlides>0</HiddenSlides>
  <MMClips>0</MMClips>
  <ScaleCrop>false</ScaleCrop>
  <HeadingPairs>
    <vt:vector size="4" baseType="variant">
      <vt:variant>
        <vt:lpstr>Tema</vt:lpstr>
      </vt:variant>
      <vt:variant>
        <vt:i4>1</vt:i4>
      </vt:variant>
      <vt:variant>
        <vt:lpstr>Títulos de diapositiva</vt:lpstr>
      </vt:variant>
      <vt:variant>
        <vt:i4>54</vt:i4>
      </vt:variant>
    </vt:vector>
  </HeadingPairs>
  <TitlesOfParts>
    <vt:vector size="55" baseType="lpstr">
      <vt:lpstr>Office Theme</vt:lpstr>
      <vt:lpstr> </vt:lpstr>
      <vt:lpstr>Estudios del Tanaj –Pésaj</vt:lpstr>
      <vt:lpstr>Estudios del Tanaj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Estudios del Tanaj 14 Visión Cabalista de Pésaj</vt:lpstr>
      <vt:lpstr>Diapositiva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339</cp:revision>
  <dcterms:modified xsi:type="dcterms:W3CDTF">2019-04-18T17:33:36Z</dcterms:modified>
</cp:coreProperties>
</file>