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1164" r:id="rId3"/>
    <p:sldId id="1279" r:id="rId4"/>
    <p:sldId id="1280" r:id="rId5"/>
    <p:sldId id="1281" r:id="rId6"/>
    <p:sldId id="1283" r:id="rId7"/>
    <p:sldId id="1284" r:id="rId8"/>
    <p:sldId id="1285" r:id="rId9"/>
    <p:sldId id="1286" r:id="rId10"/>
    <p:sldId id="1287" r:id="rId11"/>
    <p:sldId id="1282" r:id="rId12"/>
    <p:sldId id="1288" r:id="rId13"/>
    <p:sldId id="1289" r:id="rId14"/>
    <p:sldId id="1290" r:id="rId15"/>
    <p:sldId id="1291" r:id="rId16"/>
    <p:sldId id="1292" r:id="rId17"/>
    <p:sldId id="1293" r:id="rId18"/>
    <p:sldId id="1294" r:id="rId19"/>
    <p:sldId id="1295" r:id="rId20"/>
    <p:sldId id="1296" r:id="rId21"/>
    <p:sldId id="1297" r:id="rId22"/>
    <p:sldId id="1298" r:id="rId23"/>
    <p:sldId id="1299" r:id="rId24"/>
    <p:sldId id="1300" r:id="rId25"/>
    <p:sldId id="1301" r:id="rId26"/>
    <p:sldId id="1302" r:id="rId27"/>
    <p:sldId id="1303" r:id="rId28"/>
    <p:sldId id="1304" r:id="rId29"/>
    <p:sldId id="1309" r:id="rId30"/>
    <p:sldId id="1308" r:id="rId31"/>
    <p:sldId id="1305" r:id="rId32"/>
    <p:sldId id="1306" r:id="rId33"/>
    <p:sldId id="1307" r:id="rId34"/>
    <p:sldId id="292"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395" autoAdjust="0"/>
    <p:restoredTop sz="94660"/>
  </p:normalViewPr>
  <p:slideViewPr>
    <p:cSldViewPr>
      <p:cViewPr>
        <p:scale>
          <a:sx n="83" d="100"/>
          <a:sy n="83" d="100"/>
        </p:scale>
        <p:origin x="-274" y="17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28</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29</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30</a:t>
            </a:fld>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31</a:t>
            </a:fld>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32</a:t>
            </a:fld>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33</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Pésaj</a:t>
            </a:r>
            <a:endParaRPr lang="es-CO" sz="4100" dirty="0" smtClean="0">
              <a:solidFill>
                <a:srgbClr val="000000"/>
              </a:solidFill>
              <a:latin typeface="Calibri" pitchFamily="34" charset="0"/>
            </a:endParaRPr>
          </a:p>
          <a:p>
            <a:pPr algn="ctr">
              <a:lnSpc>
                <a:spcPct val="90000"/>
              </a:lnSpc>
            </a:pPr>
            <a:r>
              <a:rPr lang="es-CO" sz="2800" dirty="0" smtClean="0">
                <a:solidFill>
                  <a:srgbClr val="000000"/>
                </a:solidFill>
                <a:latin typeface="Calibri" pitchFamily="34" charset="0"/>
              </a:rPr>
              <a:t>Significado del manojo de hisopo</a:t>
            </a:r>
            <a:endParaRPr lang="es-CO" sz="28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pPr>
              <a:buNone/>
            </a:pPr>
            <a:r>
              <a:rPr lang="es-ES" sz="2800" dirty="0" smtClean="0"/>
              <a:t>•</a:t>
            </a:r>
            <a:r>
              <a:rPr lang="es-ES_tradnl" sz="2800" dirty="0" smtClean="0"/>
              <a:t> </a:t>
            </a:r>
            <a:r>
              <a:rPr lang="es-ES" sz="2800" dirty="0" smtClean="0"/>
              <a:t>Moshé transmite al pueblo el precepto de la Ofrenda de Pésaj que Hashem le había ordenado en los versos 3-13.</a:t>
            </a:r>
          </a:p>
          <a:p>
            <a:pPr>
              <a:buNone/>
            </a:pPr>
            <a:r>
              <a:rPr lang="es-ES" sz="2800" dirty="0" smtClean="0"/>
              <a:t>• Como suele ocurrir en la Toráh, aquí no se mencionan detalles que se dieron con anterioridad, pero al mismo tiempo, aquí se mencionan otros aspectos que no se mencionaron anteriormente.</a:t>
            </a:r>
            <a:endParaRPr sz="280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pPr>
              <a:buNone/>
            </a:pPr>
            <a:r>
              <a:rPr lang="es-ES" sz="2800" dirty="0" smtClean="0"/>
              <a:t>• Al combinar los dos relatos, tanto lo que le indica Hashem como lo que explica Moshé Rabenu nos permite aprender y comprender todas las leyes de la Ofrenda</a:t>
            </a:r>
          </a:p>
          <a:p>
            <a:pPr>
              <a:buNone/>
            </a:pPr>
            <a:r>
              <a:rPr lang="es-ES" sz="2800" dirty="0" smtClean="0"/>
              <a:t>• Moshé en su relato enfatiza en la aplicación de la sangre en las jambas de las puertas, porque les estaba enseñando al pueblo en forma directa que podían salvarse de la plaga de los primogénitos judíos demostrando devoción al precepto.</a:t>
            </a:r>
            <a:endParaRPr sz="280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pPr>
              <a:buNone/>
            </a:pPr>
            <a:r>
              <a:rPr lang="es-ES" sz="2800" dirty="0" smtClean="0"/>
              <a:t>• Aquí la Torah nos enseña que los propietarios de rebaños deberán escoger su cordero de entre su manada y los que no tienen, deben comprarlo a los pastores.</a:t>
            </a:r>
          </a:p>
          <a:p>
            <a:pPr>
              <a:buNone/>
            </a:pPr>
            <a:r>
              <a:rPr lang="es-ES" sz="2800" dirty="0" smtClean="0"/>
              <a:t>• El verso 22 dice que se tome un manojo de hisopo. De acuerdo a Rashí, se necesitaban 3 tallos.</a:t>
            </a:r>
          </a:p>
          <a:p>
            <a:pPr>
              <a:buNone/>
            </a:pPr>
            <a:r>
              <a:rPr lang="es-ES" sz="2800" dirty="0" smtClean="0"/>
              <a:t>• Que opina el Rabino Hirsch? **</a:t>
            </a:r>
          </a:p>
          <a:p>
            <a:pPr>
              <a:buNone/>
            </a:pPr>
            <a:r>
              <a:rPr lang="es-ES" sz="2800" dirty="0" smtClean="0"/>
              <a:t>• Qué representa el uso del hisopo?</a:t>
            </a:r>
            <a:endParaRPr sz="280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pPr>
              <a:buNone/>
            </a:pPr>
            <a:r>
              <a:rPr lang="es-ES" sz="2800" dirty="0" smtClean="0"/>
              <a:t>• En lo que tiene que ver con el procedimiento para la purificación del que padece Metzorá, el manojo de hisopo representa humildad, como lo explica Vaikrá 14:4</a:t>
            </a:r>
          </a:p>
          <a:p>
            <a:pPr lvl="1"/>
            <a:r>
              <a:rPr lang="es-CO" sz="2400" b="1" dirty="0" smtClean="0"/>
              <a:t>14:4</a:t>
            </a:r>
            <a:r>
              <a:rPr lang="es-CO" sz="2400" b="1" dirty="0" smtClean="0"/>
              <a:t>     </a:t>
            </a:r>
            <a:r>
              <a:rPr lang="es-CO" sz="2400" dirty="0" smtClean="0"/>
              <a:t>Y ordenará el sacerdote que se tomen para aquél que se va a purificar </a:t>
            </a:r>
            <a:r>
              <a:rPr lang="es-CO" sz="2400" dirty="0" smtClean="0"/>
              <a:t>dos </a:t>
            </a:r>
            <a:r>
              <a:rPr lang="es-CO" sz="2400" dirty="0" smtClean="0"/>
              <a:t>pajaritos puros, sanos, y madera de cedro y lana carmesí e hisopo.</a:t>
            </a:r>
            <a:endParaRPr sz="2400" smtClean="0"/>
          </a:p>
          <a:p>
            <a:pPr lvl="1"/>
            <a:r>
              <a:rPr lang="es-CO" sz="2400" b="1" dirty="0" err="1" smtClean="0"/>
              <a:t>Vetsivah</a:t>
            </a:r>
            <a:r>
              <a:rPr lang="es-CO" sz="2400" b="1" dirty="0" smtClean="0"/>
              <a:t> </a:t>
            </a:r>
            <a:r>
              <a:rPr lang="es-CO" sz="2400" b="1" dirty="0" err="1" smtClean="0"/>
              <a:t>hakohen</a:t>
            </a:r>
            <a:r>
              <a:rPr lang="es-CO" sz="2400" b="1" dirty="0" smtClean="0"/>
              <a:t> </a:t>
            </a:r>
            <a:r>
              <a:rPr lang="es-CO" sz="2400" b="1" dirty="0" err="1" smtClean="0"/>
              <a:t>velakaj</a:t>
            </a:r>
            <a:r>
              <a:rPr lang="es-CO" sz="2400" b="1" dirty="0" smtClean="0"/>
              <a:t> </a:t>
            </a:r>
            <a:r>
              <a:rPr lang="es-CO" sz="2400" b="1" dirty="0" err="1" smtClean="0"/>
              <a:t>lamitaher</a:t>
            </a:r>
            <a:r>
              <a:rPr lang="es-CO" sz="2400" b="1" dirty="0" smtClean="0"/>
              <a:t> </a:t>
            </a:r>
            <a:r>
              <a:rPr lang="es-CO" sz="2400" b="1" dirty="0" err="1" smtClean="0"/>
              <a:t>shtey-tsiporim</a:t>
            </a:r>
            <a:r>
              <a:rPr lang="es-CO" sz="2400" b="1" dirty="0" smtClean="0"/>
              <a:t> </a:t>
            </a:r>
            <a:r>
              <a:rPr lang="es-CO" sz="2400" b="1" dirty="0" err="1" smtClean="0"/>
              <a:t>jayot</a:t>
            </a:r>
            <a:r>
              <a:rPr lang="es-CO" sz="2400" b="1" dirty="0" smtClean="0"/>
              <a:t> </a:t>
            </a:r>
            <a:r>
              <a:rPr lang="es-CO" sz="2400" b="1" dirty="0" err="1" smtClean="0"/>
              <a:t>tehorot</a:t>
            </a:r>
            <a:r>
              <a:rPr lang="es-CO" sz="2400" b="1" dirty="0" smtClean="0"/>
              <a:t> </a:t>
            </a:r>
            <a:r>
              <a:rPr lang="es-CO" sz="2400" b="1" dirty="0" err="1" smtClean="0"/>
              <a:t>ve'ets</a:t>
            </a:r>
            <a:r>
              <a:rPr lang="es-CO" sz="2400" b="1" dirty="0" smtClean="0"/>
              <a:t> </a:t>
            </a:r>
            <a:r>
              <a:rPr lang="es-CO" sz="2400" b="1" dirty="0" err="1" smtClean="0"/>
              <a:t>erez</a:t>
            </a:r>
            <a:r>
              <a:rPr lang="es-CO" sz="2400" b="1" dirty="0" smtClean="0"/>
              <a:t> </a:t>
            </a:r>
            <a:r>
              <a:rPr lang="es-CO" sz="2400" b="1" dirty="0" err="1" smtClean="0"/>
              <a:t>ushni</a:t>
            </a:r>
            <a:r>
              <a:rPr lang="es-CO" sz="2400" b="1" dirty="0" smtClean="0"/>
              <a:t> </a:t>
            </a:r>
            <a:r>
              <a:rPr lang="es-CO" sz="2400" b="1" dirty="0" err="1" smtClean="0"/>
              <a:t>tola'at</a:t>
            </a:r>
            <a:r>
              <a:rPr lang="es-CO" sz="2400" b="1" dirty="0" smtClean="0"/>
              <a:t> </a:t>
            </a:r>
            <a:r>
              <a:rPr lang="es-CO" sz="2400" b="1" dirty="0" err="1" smtClean="0"/>
              <a:t>ve'ezov</a:t>
            </a:r>
            <a:r>
              <a:rPr lang="es-CO" sz="2400" b="1" dirty="0" smtClean="0"/>
              <a:t>.</a:t>
            </a:r>
            <a:endParaRPr sz="2400" smtClean="0"/>
          </a:p>
          <a:p>
            <a:pPr>
              <a:buNone/>
            </a:pPr>
            <a:endParaRPr lang="es-ES" sz="2800"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600" dirty="0" smtClean="0"/>
              <a:t>El </a:t>
            </a:r>
            <a:r>
              <a:rPr lang="es-ES" sz="2600" dirty="0" smtClean="0"/>
              <a:t>leproso curado y purificado según el ritual </a:t>
            </a:r>
            <a:r>
              <a:rPr lang="es-ES" sz="2600" dirty="0" smtClean="0"/>
              <a:t>era </a:t>
            </a:r>
            <a:r>
              <a:rPr lang="es-ES" sz="2600" dirty="0" smtClean="0"/>
              <a:t>considerado como un aspirante a la iniciación. </a:t>
            </a:r>
            <a:endParaRPr lang="es-ES" sz="2600" dirty="0" smtClean="0"/>
          </a:p>
          <a:p>
            <a:r>
              <a:rPr lang="es-CO" sz="2600" dirty="0" smtClean="0"/>
              <a:t>La </a:t>
            </a:r>
            <a:r>
              <a:rPr lang="es-CO" sz="2600" dirty="0" smtClean="0"/>
              <a:t>Parashá </a:t>
            </a:r>
            <a:r>
              <a:rPr lang="es-CO" sz="2600" dirty="0" smtClean="0"/>
              <a:t>Metzorá trata </a:t>
            </a:r>
            <a:r>
              <a:rPr lang="es-CO" sz="2600" dirty="0" smtClean="0"/>
              <a:t>de la reintegración de la persona atacada de lepra. </a:t>
            </a:r>
            <a:endParaRPr lang="es-CO" sz="2600" dirty="0" smtClean="0"/>
          </a:p>
          <a:p>
            <a:r>
              <a:rPr lang="es-CO" sz="2600" dirty="0" smtClean="0"/>
              <a:t>Esta </a:t>
            </a:r>
            <a:r>
              <a:rPr lang="es-CO" sz="2600" dirty="0" smtClean="0"/>
              <a:t>debía morar fuera de los tres campamentos del pueblo: (Cohen, Leví e Israel). </a:t>
            </a:r>
            <a:endParaRPr lang="es-CO" sz="2600" dirty="0" smtClean="0"/>
          </a:p>
          <a:p>
            <a:r>
              <a:rPr lang="es-CO" sz="2600" dirty="0" smtClean="0"/>
              <a:t>En </a:t>
            </a:r>
            <a:r>
              <a:rPr lang="es-CO" sz="2600" dirty="0" smtClean="0"/>
              <a:t>el caso de que se curara, el cohen procedía al ritual de su purificación y reintegración de la siguiente manera: </a:t>
            </a:r>
            <a:endParaRPr lang="es-CO" sz="2600"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CO" sz="2700" dirty="0" smtClean="0"/>
              <a:t>Se </a:t>
            </a:r>
            <a:r>
              <a:rPr lang="es-CO" sz="2700" dirty="0" smtClean="0"/>
              <a:t>traían dos pajaritos vivos, de los declarados por la Torah como puros; palo de cedro, lana carmesí e hisopo. </a:t>
            </a:r>
            <a:endParaRPr lang="es-CO" sz="2700" dirty="0" smtClean="0"/>
          </a:p>
          <a:p>
            <a:r>
              <a:rPr lang="es-CO" sz="2700" dirty="0" smtClean="0"/>
              <a:t>El </a:t>
            </a:r>
            <a:r>
              <a:rPr lang="es-CO" sz="2700" dirty="0" smtClean="0"/>
              <a:t>cedro servía para sacar del leproso el defecto moral de la vanidad, y el hisopo simbolizaba la modestia. </a:t>
            </a:r>
            <a:endParaRPr lang="es-CO" sz="2700" dirty="0" smtClean="0"/>
          </a:p>
          <a:p>
            <a:r>
              <a:rPr lang="es-CO" sz="2700" dirty="0" smtClean="0"/>
              <a:t>El </a:t>
            </a:r>
            <a:r>
              <a:rPr lang="es-CO" sz="2700" dirty="0" smtClean="0"/>
              <a:t>ritual de los dos pajaritos (ver vers. 4-7) tenía por objeto la identificación del leproso con el pájaro degollado y después con el pájaro vivo, bañado en la sangre del primero, de la siguiente manera: </a:t>
            </a:r>
            <a:endParaRPr lang="es-CO" sz="2700"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CO" sz="2800" dirty="0" smtClean="0"/>
              <a:t>El </a:t>
            </a:r>
            <a:r>
              <a:rPr lang="es-CO" sz="2800" dirty="0" smtClean="0"/>
              <a:t>alma del leproso era simbólicamente derramada por medio de la sangre del pájaro sacrificado (ver Lev. </a:t>
            </a:r>
            <a:r>
              <a:rPr lang="es-CO" sz="2800" dirty="0" smtClean="0"/>
              <a:t>17, </a:t>
            </a:r>
            <a:r>
              <a:rPr lang="es-CO" sz="2800" dirty="0" smtClean="0"/>
              <a:t>14). </a:t>
            </a:r>
            <a:endParaRPr lang="es-CO" sz="2800" dirty="0" smtClean="0"/>
          </a:p>
          <a:p>
            <a:r>
              <a:rPr lang="es-CO" sz="2800" dirty="0" smtClean="0"/>
              <a:t>El </a:t>
            </a:r>
            <a:r>
              <a:rPr lang="es-CO" sz="2800" dirty="0" smtClean="0"/>
              <a:t>pájaro vivo y bañado en esta sangre, se impregnaba de aquel alma, y una vez puesto en libertad, llevaba consigo los elementos malos del leproso. </a:t>
            </a:r>
            <a:endParaRPr lang="es-CO" sz="28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CO" sz="2800" dirty="0" smtClean="0"/>
              <a:t>Librado </a:t>
            </a:r>
            <a:r>
              <a:rPr lang="es-CO" sz="2800" dirty="0" smtClean="0"/>
              <a:t>así de la impureza, este lavaba sus vestidos, cortaba todo su cabello y pelo que estaba a la vista. </a:t>
            </a:r>
            <a:endParaRPr lang="es-CO" sz="2800" dirty="0" smtClean="0"/>
          </a:p>
          <a:p>
            <a:r>
              <a:rPr lang="es-CO" sz="2800" dirty="0" smtClean="0"/>
              <a:t>Después </a:t>
            </a:r>
            <a:r>
              <a:rPr lang="es-CO" sz="2800" dirty="0" smtClean="0"/>
              <a:t>de todo esto, se le consideraba puro para entrar en el campamento; pero ésta era la primera etapa de su purificación.</a:t>
            </a:r>
            <a:endParaRPr sz="2800" smtClean="0"/>
          </a:p>
          <a:p>
            <a:endParaRPr lang="es-ES" sz="2800" dirty="0" smtClean="0"/>
          </a:p>
          <a:p>
            <a:r>
              <a:rPr lang="es-ES" sz="2800" dirty="0" smtClean="0"/>
              <a:t>Con </a:t>
            </a:r>
            <a:r>
              <a:rPr lang="es-ES" sz="2800" dirty="0" smtClean="0"/>
              <a:t>este ritual ya le habían quitado el alma impura, y ahora le debían introducir una pura. </a:t>
            </a:r>
            <a:endParaRPr lang="es-ES" sz="28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800" dirty="0" smtClean="0"/>
              <a:t>Esta </a:t>
            </a:r>
            <a:r>
              <a:rPr lang="es-ES" sz="2800" dirty="0" smtClean="0"/>
              <a:t>es la base de todas las purificaciones, según lo muestra el salmo 51, vers. 9 - 12:"Expúrgame con hisopo y quedaré puro, lávame y quedaré más blanco que la nieve. Hazme oír gozo y alegría, para que se regocijen los huesos que abatiste. Esconde de mis pecados tu rostro y apaga todas mis iniquidades; crea en mí, oh Dios, un corazón puro, y renueva dentro de mí un espíritu recto."</a:t>
            </a:r>
          </a:p>
          <a:p>
            <a:r>
              <a:rPr lang="es-ES" sz="2800" dirty="0" smtClean="0"/>
              <a:t/>
            </a:r>
            <a:br>
              <a:rPr lang="es-ES" sz="2800" dirty="0" smtClean="0"/>
            </a:br>
            <a:endParaRPr lang="es-ES" sz="28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pPr>
              <a:buNone/>
            </a:pPr>
            <a:r>
              <a:rPr lang="es-ES" sz="2800" dirty="0" smtClean="0"/>
              <a:t>• Como vimos en lo anterior, aquí también el hisopo para aplicar la sangre en las jambas, el pueblo judío demostró saber que sólo la intervención de Hashem podía redimirlos de Egipto.</a:t>
            </a:r>
          </a:p>
          <a:p>
            <a:r>
              <a:rPr lang="es-CO" sz="2800" dirty="0" smtClean="0"/>
              <a:t>De acuerdo a Rashí, la sangre que emanaba del cuello de la ofrenda se derramaba sobre una vasija y se tomaba el manojo de hisopo y se sumergía 3 veces por separado para aplicarlo luego a las 3 partes del portón.</a:t>
            </a:r>
            <a:endParaRPr sz="280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pPr>
              <a:buNone/>
            </a:pPr>
            <a:r>
              <a:rPr lang="es-ES" sz="2800" dirty="0" smtClean="0"/>
              <a:t>• Esa noche esta prohibido salir, ya que el Destructor tiene licencia para matar y no hace distinción entre justos e injustos.</a:t>
            </a:r>
          </a:p>
          <a:p>
            <a:r>
              <a:rPr lang="es-CO" sz="2800" dirty="0" smtClean="0"/>
              <a:t>Qué quiere decir esto?</a:t>
            </a:r>
          </a:p>
          <a:p>
            <a:r>
              <a:rPr lang="es-CO" sz="2800" dirty="0" smtClean="0"/>
              <a:t>Que ni siquiera las personas justas pueden confiar en que serán salvadas, si se exponen intencionalmente a un riesgo.</a:t>
            </a:r>
          </a:p>
          <a:p>
            <a:r>
              <a:rPr lang="es-CO" sz="2800" dirty="0" smtClean="0"/>
              <a:t>En dichos casos se necesitaría un milagro.</a:t>
            </a:r>
            <a:endParaRPr sz="280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CO" sz="2800" dirty="0" smtClean="0"/>
              <a:t>Qué es lo que ocurre cuando eso sucede?</a:t>
            </a:r>
          </a:p>
          <a:p>
            <a:r>
              <a:rPr lang="es-CO" sz="2800" dirty="0" smtClean="0"/>
              <a:t>Que nadie tiene el derecho de ponerse a merced de un milagro.</a:t>
            </a:r>
          </a:p>
          <a:p>
            <a:r>
              <a:rPr lang="es-CO" sz="2800" dirty="0" smtClean="0"/>
              <a:t>De ahí la orden de que ningún judío, a sabiendas de que Hashem los había favorecido con 9 plagas anteriores, no debían confiarse sino en obedecer el mandamiento del Eterno y evitar salir esa noche.</a:t>
            </a:r>
            <a:endParaRPr sz="280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CO" sz="2800" dirty="0" smtClean="0"/>
              <a:t>Como vimos, esta plaga fue ejecutada directamente por Hashem y no por un agente, como lo dice el verso 12:12…Pasaré y golpearé.</a:t>
            </a:r>
          </a:p>
          <a:p>
            <a:r>
              <a:rPr lang="es-CO" sz="2800" dirty="0" smtClean="0"/>
              <a:t>Dice el Maharal que desde el momento en que el pueblo de Israel se convirtió en una nación, la relación de Dios con Israel fue directa y personal, sin intermediarios y por ello no le delegó la tarea a ningún intermediario.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CO" sz="2800" dirty="0" smtClean="0"/>
              <a:t>La Toráh dice que la plaga se refiere a todos los primogénitos, sin importar que fuera egipcio o hebreo o de cualquier nacionalidad, lo que da a entender que la plaga golpeó a los primogénitos de extranjeros que se encontraban en la tierra de Egipto.</a:t>
            </a:r>
          </a:p>
          <a:p>
            <a:r>
              <a:rPr lang="es-CO" sz="2800" dirty="0" smtClean="0"/>
              <a:t>Rashi dice que aun los primogénitos egipcios que se encontraban fuera del país también murieron.</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CO" sz="2800" dirty="0" smtClean="0"/>
              <a:t>Se preguntan nuestros Rabinos: Qué temor podría existir de un ‘destructor’?</a:t>
            </a:r>
          </a:p>
          <a:p>
            <a:r>
              <a:rPr lang="es-CO" sz="2800" dirty="0" smtClean="0"/>
              <a:t>Dice el Gur Aryé: Si bien fue Dios quien mató a los primogénitos, era una noche de cuidado porque también había otros destructores merodeando la tierra.</a:t>
            </a:r>
          </a:p>
          <a:p>
            <a:r>
              <a:rPr lang="es-CO" sz="2800" dirty="0" smtClean="0"/>
              <a:t>Por eso aquellos que se atrevían a salir de sus casas estaban renunciando a la protección de la sangre del sacrificio.</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CO" sz="2800" dirty="0" smtClean="0"/>
              <a:t>De acuerdo a </a:t>
            </a:r>
            <a:r>
              <a:rPr lang="es-CO" sz="2800" dirty="0" err="1" smtClean="0"/>
              <a:t>Moshav</a:t>
            </a:r>
            <a:r>
              <a:rPr lang="es-CO" sz="2800" dirty="0" smtClean="0"/>
              <a:t> </a:t>
            </a:r>
            <a:r>
              <a:rPr lang="es-CO" sz="2800" dirty="0" err="1" smtClean="0"/>
              <a:t>Zekenim</a:t>
            </a:r>
            <a:r>
              <a:rPr lang="es-CO" sz="2800" dirty="0" smtClean="0"/>
              <a:t>, Dios exterminaba solamente a los primogénitos no reconocidos, por ej., aquellos que habían nacido de relaciones incestuosas o adulteras, de los cuales solo Dios podía distinguir.</a:t>
            </a:r>
          </a:p>
          <a:p>
            <a:r>
              <a:rPr lang="es-CO" sz="2800" dirty="0" smtClean="0"/>
              <a:t>Sin embargo, los primogénitos a quienes todos conocían como tales fueron abatidos por el </a:t>
            </a:r>
            <a:r>
              <a:rPr lang="es-CO" sz="2800" dirty="0" err="1" smtClean="0"/>
              <a:t>Angel</a:t>
            </a:r>
            <a:r>
              <a:rPr lang="es-CO" sz="2800" dirty="0" smtClean="0"/>
              <a:t> de la Muerte.</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CO" sz="2800" dirty="0" smtClean="0"/>
              <a:t>De acuerdo al Rambán, no era apropiado que simples mortales estuvieran afuera cuando el Rey (Hashem) circulaba por las calles de la ciudad; si alguien llegaba a cometer semejante averá, se exponía inevitablemente al peligro.</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800" dirty="0" smtClean="0"/>
              <a:t>El Rambam en Guía </a:t>
            </a:r>
            <a:r>
              <a:rPr lang="es-ES" sz="2800" dirty="0" smtClean="0"/>
              <a:t>para Perplejos, Parte 3 47: 4</a:t>
            </a:r>
          </a:p>
          <a:p>
            <a:r>
              <a:rPr lang="es-ES" sz="2800" dirty="0" smtClean="0"/>
              <a:t>La inmundicia a través de la lepra ya lo hemos explicado. Nuestros Sabios también han declarado claramente el significado de eso. </a:t>
            </a:r>
            <a:endParaRPr lang="es-ES" sz="2800" dirty="0" smtClean="0"/>
          </a:p>
          <a:p>
            <a:r>
              <a:rPr lang="es-ES" sz="2800" dirty="0" smtClean="0"/>
              <a:t>Todos </a:t>
            </a:r>
            <a:r>
              <a:rPr lang="es-ES" sz="2800" dirty="0" smtClean="0"/>
              <a:t>están de acuerdo en que la lepra es un castigo por calumnia. </a:t>
            </a:r>
            <a:endParaRPr lang="es-ES" sz="2800" dirty="0" smtClean="0"/>
          </a:p>
          <a:p>
            <a:r>
              <a:rPr lang="es-ES" sz="2800" dirty="0" smtClean="0"/>
              <a:t>La </a:t>
            </a:r>
            <a:r>
              <a:rPr lang="es-ES" sz="2800" dirty="0" smtClean="0"/>
              <a:t>enfermedad comienza en las paredes de las casas (Levítico 14:33, </a:t>
            </a:r>
            <a:r>
              <a:rPr lang="es-ES" sz="2800" dirty="0" err="1" smtClean="0"/>
              <a:t>seq</a:t>
            </a:r>
            <a:r>
              <a:rPr lang="es-ES" sz="2800" dirty="0" smtClean="0"/>
              <a:t>.). </a:t>
            </a:r>
            <a:endParaRPr lang="es-ES" sz="2800"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800" dirty="0" smtClean="0"/>
              <a:t>Si </a:t>
            </a:r>
            <a:r>
              <a:rPr lang="es-ES" sz="2800" dirty="0" smtClean="0"/>
              <a:t>el pecador se arrepiente, el objeto se </a:t>
            </a:r>
            <a:r>
              <a:rPr lang="es-ES" sz="2800" dirty="0" smtClean="0"/>
              <a:t>logra: </a:t>
            </a:r>
            <a:r>
              <a:rPr lang="es-ES" sz="2800" dirty="0" smtClean="0"/>
              <a:t>si permanece en su desobediencia, la enfermedad afecta su cama y sus muebles: si continúa pecando, la lepra ataca su propia ropa y luego su cuerpo. </a:t>
            </a:r>
            <a:endParaRPr lang="es-ES" sz="2800" dirty="0" smtClean="0"/>
          </a:p>
          <a:p>
            <a:r>
              <a:rPr lang="es-ES" sz="2800" dirty="0" smtClean="0"/>
              <a:t>Este </a:t>
            </a:r>
            <a:r>
              <a:rPr lang="es-ES" sz="2800" dirty="0" smtClean="0"/>
              <a:t>es un milagro recibido en nuestra nación por tradición, de la misma manera que el efecto del juicio de una esposa infiel (Números v. </a:t>
            </a:r>
            <a:r>
              <a:rPr lang="es-ES" sz="2800" dirty="0" err="1" smtClean="0"/>
              <a:t>Ii</a:t>
            </a:r>
            <a:r>
              <a:rPr lang="es-ES" sz="2800" dirty="0" smtClean="0"/>
              <a:t>, </a:t>
            </a:r>
            <a:r>
              <a:rPr lang="es-ES" sz="2800" dirty="0" err="1" smtClean="0"/>
              <a:t>seq</a:t>
            </a:r>
            <a:r>
              <a:rPr lang="es-ES" sz="2800" dirty="0" smtClean="0"/>
              <a:t>.). </a:t>
            </a:r>
            <a:endParaRPr lang="es-ES" sz="28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800" dirty="0" smtClean="0"/>
              <a:t>El </a:t>
            </a:r>
            <a:r>
              <a:rPr lang="es-ES" sz="2800" dirty="0" smtClean="0"/>
              <a:t>buen efecto de esta creencia es evidente. </a:t>
            </a:r>
            <a:endParaRPr lang="es-ES" sz="2800" dirty="0" smtClean="0"/>
          </a:p>
          <a:p>
            <a:r>
              <a:rPr lang="es-ES" sz="2800" dirty="0" smtClean="0"/>
              <a:t>La </a:t>
            </a:r>
            <a:r>
              <a:rPr lang="es-ES" sz="2800" dirty="0" smtClean="0"/>
              <a:t>lepra es además de una enfermedad contagiosa, y las personas la aborrecen casi de forma natural y se mantienen alejadas de ella. </a:t>
            </a:r>
            <a:endParaRPr lang="es-ES" sz="2800" dirty="0" smtClean="0"/>
          </a:p>
          <a:p>
            <a:r>
              <a:rPr lang="es-ES" sz="2800" dirty="0" smtClean="0"/>
              <a:t>La </a:t>
            </a:r>
            <a:r>
              <a:rPr lang="es-ES" sz="2800" dirty="0" smtClean="0"/>
              <a:t>purificación se efectuó con madera de cedro, hisopo, hilo escarlata y dos pájaros (Levítico 14: 4); su razón se afirma en varios dichos midráshicos, pero la explicación no concuerda con nuestra teoría. </a:t>
            </a:r>
            <a:endParaRPr lang="es-ES" sz="2800"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800" dirty="0" smtClean="0"/>
              <a:t>No </a:t>
            </a:r>
            <a:r>
              <a:rPr lang="es-ES" sz="2800" dirty="0" smtClean="0"/>
              <a:t>sé en el presente el motivo de ninguna de estas cosas; ni por qué se usaron madera de cedro, hisopo y escarlata en el sacrificio de la vaca roja (Números 19: 6); ni por qué se ordenó un manojo de hisopo para rociar la sangre del cordero pascual (Éxodo 12:22). </a:t>
            </a:r>
            <a:r>
              <a:rPr lang="es-ES" sz="2800" dirty="0" smtClean="0"/>
              <a:t>No </a:t>
            </a:r>
            <a:r>
              <a:rPr lang="es-ES" sz="2800" dirty="0" smtClean="0"/>
              <a:t>puedo encontrar ningún principio sobre el cual encontrar una explicación de por qué estas cosas particulares han sido elegidas.</a:t>
            </a:r>
            <a:endParaRPr lang="es-CO" sz="28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800" dirty="0" smtClean="0"/>
              <a:t>Escribió </a:t>
            </a:r>
            <a:r>
              <a:rPr lang="es-ES" sz="2800" dirty="0" err="1" smtClean="0"/>
              <a:t>Ein</a:t>
            </a:r>
            <a:r>
              <a:rPr lang="es-ES" sz="2800" dirty="0" smtClean="0"/>
              <a:t> Yaakov (Edición </a:t>
            </a:r>
            <a:r>
              <a:rPr lang="es-ES" sz="2800" dirty="0" err="1" smtClean="0"/>
              <a:t>Glick</a:t>
            </a:r>
            <a:r>
              <a:rPr lang="es-ES" sz="2800" dirty="0" smtClean="0"/>
              <a:t>), </a:t>
            </a:r>
            <a:r>
              <a:rPr lang="es-ES" sz="2800" dirty="0" err="1" smtClean="0"/>
              <a:t>Bava</a:t>
            </a:r>
            <a:r>
              <a:rPr lang="es-ES" sz="2800" dirty="0" smtClean="0"/>
              <a:t> Kama 6: 2</a:t>
            </a:r>
          </a:p>
          <a:p>
            <a:r>
              <a:rPr lang="es-ES" sz="2800" dirty="0" smtClean="0"/>
              <a:t>(</a:t>
            </a:r>
            <a:r>
              <a:rPr lang="es-ES" sz="2800" dirty="0" err="1" smtClean="0"/>
              <a:t>Fol</a:t>
            </a:r>
            <a:r>
              <a:rPr lang="es-ES" sz="2800" dirty="0" smtClean="0"/>
              <a:t> 60) R. Samuel b. </a:t>
            </a:r>
            <a:r>
              <a:rPr lang="es-ES" sz="2800" dirty="0" err="1" smtClean="0"/>
              <a:t>Nahmeni</a:t>
            </a:r>
            <a:r>
              <a:rPr lang="es-ES" sz="2800" dirty="0" smtClean="0"/>
              <a:t> </a:t>
            </a:r>
            <a:r>
              <a:rPr lang="es-ES" sz="2800" dirty="0" smtClean="0"/>
              <a:t>dijo en nombre de R. Jonathan: "Ningún castigo viene sobre el mundo a menos que haya malvados en </a:t>
            </a:r>
            <a:r>
              <a:rPr lang="es-ES" sz="2800" dirty="0" smtClean="0"/>
              <a:t>existencia</a:t>
            </a:r>
            <a:r>
              <a:rPr lang="es-ES" sz="2800" dirty="0" smtClean="0"/>
              <a:t>, sin embargo, sus primeras víctimas son los justos, como se dice (Ib., </a:t>
            </a:r>
            <a:r>
              <a:rPr lang="es-ES" sz="2800" dirty="0" err="1" smtClean="0"/>
              <a:t>Ib</a:t>
            </a:r>
            <a:r>
              <a:rPr lang="es-ES" sz="2800" dirty="0" smtClean="0"/>
              <a:t>) </a:t>
            </a:r>
            <a:endParaRPr lang="es-ES" sz="2800" dirty="0" smtClean="0"/>
          </a:p>
          <a:p>
            <a:r>
              <a:rPr lang="es-ES" sz="2800" dirty="0" smtClean="0"/>
              <a:t>Si </a:t>
            </a:r>
            <a:r>
              <a:rPr lang="es-ES" sz="2800" dirty="0" smtClean="0"/>
              <a:t>se produce un incendio y se </a:t>
            </a:r>
            <a:r>
              <a:rPr lang="es-ES" sz="2800" dirty="0" smtClean="0"/>
              <a:t>encuentra </a:t>
            </a:r>
            <a:r>
              <a:rPr lang="es-ES" sz="2800" dirty="0" smtClean="0"/>
              <a:t>con </a:t>
            </a:r>
            <a:r>
              <a:rPr lang="es-ES" sz="2800" dirty="0" smtClean="0"/>
              <a:t>espinas (chamizos).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800" dirty="0" smtClean="0"/>
              <a:t>¿</a:t>
            </a:r>
            <a:r>
              <a:rPr lang="es-ES" sz="2800" dirty="0" smtClean="0"/>
              <a:t>Cuándo se </a:t>
            </a:r>
            <a:r>
              <a:rPr lang="es-ES" sz="2800" dirty="0" smtClean="0"/>
              <a:t>produce un </a:t>
            </a:r>
            <a:r>
              <a:rPr lang="es-ES" sz="2800" dirty="0" smtClean="0"/>
              <a:t>fuego? Cuando hay espinas preparadas para ello. </a:t>
            </a:r>
            <a:endParaRPr lang="es-ES" sz="2800" dirty="0" smtClean="0"/>
          </a:p>
          <a:p>
            <a:r>
              <a:rPr lang="es-ES" sz="2800" dirty="0" smtClean="0"/>
              <a:t>Sin embargo, sus primeras víctimas son las de pie, como se dice (</a:t>
            </a:r>
            <a:r>
              <a:rPr lang="es-ES" sz="2800" dirty="0" err="1" smtClean="0"/>
              <a:t>Ib</a:t>
            </a:r>
            <a:r>
              <a:rPr lang="es-ES" sz="2800" dirty="0" smtClean="0"/>
              <a:t>, ib.), Por lo que las existencias de maíz se habían consumido. </a:t>
            </a:r>
            <a:endParaRPr lang="es-ES" sz="2800" dirty="0" smtClean="0"/>
          </a:p>
          <a:p>
            <a:r>
              <a:rPr lang="es-ES" sz="2800" dirty="0" smtClean="0"/>
              <a:t>No </a:t>
            </a:r>
            <a:r>
              <a:rPr lang="es-ES" sz="2800" dirty="0" smtClean="0"/>
              <a:t>dice, debe consumir, sino que ha sido consumido, para indicar que la pila de maíz (la vertical) se consumió primero. </a:t>
            </a:r>
            <a:endParaRPr lang="es-ES" sz="2800"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600" dirty="0" smtClean="0"/>
              <a:t>"</a:t>
            </a:r>
            <a:r>
              <a:rPr lang="es-ES" sz="2600" dirty="0" smtClean="0"/>
              <a:t>R. Joseph enseñó:" ¿Cuál es el significado del pasaje, (</a:t>
            </a:r>
            <a:r>
              <a:rPr lang="es-ES" sz="2600" dirty="0" err="1" smtClean="0"/>
              <a:t>Ex.</a:t>
            </a:r>
            <a:r>
              <a:rPr lang="es-ES" sz="2600" dirty="0" smtClean="0"/>
              <a:t> 12, 22</a:t>
            </a:r>
            <a:r>
              <a:rPr lang="es-ES" sz="2600" dirty="0" smtClean="0"/>
              <a:t>)</a:t>
            </a:r>
          </a:p>
          <a:p>
            <a:r>
              <a:rPr lang="es-ES" sz="2600" dirty="0" smtClean="0"/>
              <a:t>Y </a:t>
            </a:r>
            <a:r>
              <a:rPr lang="es-ES" sz="2600" dirty="0" smtClean="0"/>
              <a:t>ninguno de ustedes saldrá de la puerta de su casa hasta la </a:t>
            </a:r>
            <a:r>
              <a:rPr lang="es-ES" sz="2600" dirty="0" smtClean="0"/>
              <a:t>mañana </a:t>
            </a:r>
          </a:p>
          <a:p>
            <a:r>
              <a:rPr lang="es-ES" sz="2600" dirty="0" smtClean="0"/>
              <a:t>Tan </a:t>
            </a:r>
            <a:r>
              <a:rPr lang="es-ES" sz="2600" dirty="0" smtClean="0"/>
              <a:t>pronto como se le da permiso al verdugo, no hace distinción entre justos y malvados; y además, él escoge a sus primeras víctimas entre los justos, como se dice (Ezequiel 21, 8) y cortaré de ti a los justos y los impíos ".</a:t>
            </a:r>
            <a:endParaRPr lang="es-CO" sz="2600"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600" dirty="0" smtClean="0"/>
              <a:t>R. Joseph lloró y comentó: "¿Hasta qué punto no son considerados?" </a:t>
            </a:r>
            <a:endParaRPr lang="es-ES" sz="2600" dirty="0" smtClean="0"/>
          </a:p>
          <a:p>
            <a:r>
              <a:rPr lang="es-ES" sz="2600" dirty="0" smtClean="0"/>
              <a:t>Dijo </a:t>
            </a:r>
            <a:r>
              <a:rPr lang="es-ES" sz="2600" dirty="0" err="1" smtClean="0"/>
              <a:t>Abaye</a:t>
            </a:r>
            <a:r>
              <a:rPr lang="es-ES" sz="2600" dirty="0" smtClean="0"/>
              <a:t>: "Es para su beneficio, como está escrito (Isaías 57, 1) que los justos son quitados del mal que está por venir". (Que no verá el mal que vendrá en el futuro). </a:t>
            </a:r>
            <a:endParaRPr lang="es-ES" sz="2600" dirty="0" smtClean="0"/>
          </a:p>
          <a:p>
            <a:r>
              <a:rPr lang="es-ES" sz="2600" dirty="0" smtClean="0"/>
              <a:t>A </a:t>
            </a:r>
            <a:r>
              <a:rPr lang="es-ES" sz="2600" dirty="0" smtClean="0"/>
              <a:t>nuestros rabinos se les enseñó: Cuando la pestilencia está en pleno furor en la ciudad, quédense adentro, como se dice (Éxodo 12, 22) </a:t>
            </a:r>
            <a:endParaRPr lang="es-ES" sz="2600" dirty="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800" dirty="0" smtClean="0"/>
              <a:t>Y </a:t>
            </a:r>
            <a:r>
              <a:rPr lang="es-ES" sz="2800" dirty="0" smtClean="0"/>
              <a:t>ninguno de ustedes saldrá de la puerta de su casa hasta la mañana, y también se dice (Isa. . 26, 20) Ve, pueblo mío, entra en tus cámaras, y cierra tu puerta detrás de ti; </a:t>
            </a:r>
            <a:endParaRPr lang="es-ES" sz="2800" dirty="0" smtClean="0"/>
          </a:p>
          <a:p>
            <a:r>
              <a:rPr lang="es-ES" sz="2800" dirty="0" smtClean="0"/>
              <a:t>y </a:t>
            </a:r>
            <a:r>
              <a:rPr lang="es-ES" sz="2800" dirty="0" smtClean="0"/>
              <a:t>otra vez se dice (Deuteronomio 32, 25) </a:t>
            </a:r>
            <a:r>
              <a:rPr lang="es-CO" sz="2800" dirty="0" smtClean="0"/>
              <a:t>Por fuera los exterminará la espada, y dentro de las cámaras el pavor, tanto al mancebo como a la virgen, al niño de pecho como al hombre cano</a:t>
            </a:r>
            <a:r>
              <a:rPr lang="es-CO" sz="2800" dirty="0" smtClean="0"/>
              <a:t>.</a:t>
            </a:r>
            <a:endParaRPr sz="280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1800" dirty="0" err="1" smtClean="0"/>
              <a:t>Siftei</a:t>
            </a:r>
            <a:r>
              <a:rPr lang="es-ES" sz="1800" dirty="0" smtClean="0"/>
              <a:t> Jajamim comenta,</a:t>
            </a:r>
            <a:endParaRPr lang="es-ES" sz="1800" dirty="0" smtClean="0"/>
          </a:p>
          <a:p>
            <a:r>
              <a:rPr lang="es-ES" sz="2800" dirty="0" smtClean="0"/>
              <a:t>" Esto enseña que una vez que el dominio se le da al destructor. . . Esto no se refiere al destructor de los egipcios, ya que cada primogénito fue herido aunque no salió al exterior. </a:t>
            </a:r>
            <a:endParaRPr lang="es-ES" sz="2800" dirty="0" smtClean="0"/>
          </a:p>
          <a:p>
            <a:r>
              <a:rPr lang="es-ES" sz="2800" dirty="0" smtClean="0"/>
              <a:t>Más </a:t>
            </a:r>
            <a:r>
              <a:rPr lang="es-ES" sz="2800" dirty="0" smtClean="0"/>
              <a:t>bien se está refiriendo al destructor que sale todas las noches, mientras Rashi procede a explicar</a:t>
            </a:r>
            <a:r>
              <a:rPr lang="es-ES" sz="2800" dirty="0" smtClean="0"/>
              <a:t>: </a:t>
            </a:r>
            <a:r>
              <a:rPr lang="es-ES" sz="2800" dirty="0" smtClean="0"/>
              <a:t>"La noche es cuando los ángeles destructores tienen dominio</a:t>
            </a:r>
            <a:r>
              <a:rPr lang="es-ES" sz="2800" dirty="0" smtClean="0"/>
              <a:t>.”</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600" dirty="0" smtClean="0"/>
              <a:t>A </a:t>
            </a:r>
            <a:r>
              <a:rPr lang="es-ES" sz="2600" dirty="0" smtClean="0"/>
              <a:t>los B'nei Israel se les ordenó no salir esta noche en particular, aunque todas las noches tienen el mismo peligro, por lo que los egipcios no </a:t>
            </a:r>
            <a:r>
              <a:rPr lang="es-ES" sz="2600" dirty="0" smtClean="0"/>
              <a:t>dijeran: </a:t>
            </a:r>
            <a:r>
              <a:rPr lang="es-ES" sz="2600" dirty="0" smtClean="0"/>
              <a:t>"Del mismo modo que fuimos heridos, también fueron heridos", y luego dirían que Moshé es un mentiroso</a:t>
            </a:r>
            <a:r>
              <a:rPr lang="es-ES" sz="2600" dirty="0" smtClean="0"/>
              <a:t>.</a:t>
            </a:r>
          </a:p>
          <a:p>
            <a:r>
              <a:rPr lang="es-ES" sz="2600" dirty="0" smtClean="0"/>
              <a:t> </a:t>
            </a:r>
            <a:r>
              <a:rPr lang="es-ES" sz="2600" dirty="0" smtClean="0"/>
              <a:t>Porque ellos no sabrían que el destructor regular lo hizo, mientras que Moshé estaba hablando del destructor especial que golpeó al primogénito egipcio.</a:t>
            </a:r>
            <a:endParaRPr lang="es-ES" sz="2600" dirty="0"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800" dirty="0" smtClean="0"/>
              <a:t>Sforno comenta,</a:t>
            </a:r>
            <a:endParaRPr lang="es-ES" sz="2800" dirty="0" smtClean="0"/>
          </a:p>
          <a:p>
            <a:r>
              <a:rPr lang="es-ES" sz="2800" dirty="0" smtClean="0"/>
              <a:t>"de modo que cada aspersión sea precedida por la inmersión del hisopo en la sangre, de acuerdo con las instrucciones de </a:t>
            </a:r>
            <a:r>
              <a:rPr lang="es-ES" sz="2800" dirty="0" smtClean="0"/>
              <a:t>D’os </a:t>
            </a:r>
            <a:r>
              <a:rPr lang="es-ES" sz="2800" dirty="0" smtClean="0"/>
              <a:t>en el versículo 6 "en los dos postes rectos y el dintel". </a:t>
            </a:r>
            <a:endParaRPr lang="es-ES" sz="2800" dirty="0" smtClean="0"/>
          </a:p>
          <a:p>
            <a:r>
              <a:rPr lang="es-ES" sz="2800" dirty="0" smtClean="0"/>
              <a:t>La </a:t>
            </a:r>
            <a:r>
              <a:rPr lang="es-ES" sz="2800" dirty="0" smtClean="0"/>
              <a:t>aspersión de los postes verticales con la sangre tuvo que preceder al del dintel. </a:t>
            </a:r>
            <a:endParaRPr lang="es-ES" sz="2800" dirty="0" smtClean="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800" dirty="0" smtClean="0"/>
              <a:t>Esto </a:t>
            </a:r>
            <a:r>
              <a:rPr lang="es-ES" sz="2800" dirty="0" smtClean="0"/>
              <a:t>no podría lograrse a menos que hubiera habido tres aspersiones separadas para reflejar las tres letras </a:t>
            </a:r>
            <a:r>
              <a:rPr lang="he-IL" sz="2800" dirty="0" smtClean="0">
                <a:latin typeface="David" pitchFamily="34" charset="-79"/>
                <a:cs typeface="David" pitchFamily="34" charset="-79"/>
              </a:rPr>
              <a:t> י </a:t>
            </a:r>
            <a:r>
              <a:rPr lang="he-IL" sz="2800" dirty="0" smtClean="0"/>
              <a:t> </a:t>
            </a:r>
            <a:r>
              <a:rPr lang="es-ES" sz="2800" dirty="0" smtClean="0"/>
              <a:t>que sirvieron a </a:t>
            </a:r>
            <a:r>
              <a:rPr lang="es-ES" sz="2800" dirty="0" smtClean="0"/>
              <a:t>D’os </a:t>
            </a:r>
            <a:r>
              <a:rPr lang="es-ES" sz="2800" dirty="0" smtClean="0"/>
              <a:t>como medio para crear el universo. </a:t>
            </a:r>
            <a:endParaRPr lang="es-ES" sz="2800" dirty="0" smtClean="0"/>
          </a:p>
          <a:p>
            <a:r>
              <a:rPr lang="es-ES" sz="2800" dirty="0" smtClean="0"/>
              <a:t>Esto </a:t>
            </a:r>
            <a:r>
              <a:rPr lang="es-ES" sz="2800" dirty="0" smtClean="0"/>
              <a:t>se basa en el dicho en </a:t>
            </a:r>
            <a:r>
              <a:rPr lang="es-ES" sz="2800" dirty="0" smtClean="0"/>
              <a:t>Menajot </a:t>
            </a:r>
            <a:r>
              <a:rPr lang="es-ES" sz="2800" dirty="0" smtClean="0"/>
              <a:t>29 de que el mundo del futuro (o el mundo en el que pasamos nuestra otra vida) fue creado con la letra </a:t>
            </a:r>
            <a:r>
              <a:rPr lang="he-IL" sz="2800" dirty="0" smtClean="0">
                <a:latin typeface="David" pitchFamily="34" charset="-79"/>
                <a:cs typeface="David" pitchFamily="34" charset="-79"/>
              </a:rPr>
              <a:t> י </a:t>
            </a:r>
            <a:r>
              <a:rPr lang="he-IL" sz="2800" dirty="0" smtClean="0"/>
              <a:t> </a:t>
            </a:r>
            <a:r>
              <a:rPr lang="es-ES" sz="2800" dirty="0" smtClean="0"/>
              <a:t>en </a:t>
            </a:r>
            <a:r>
              <a:rPr lang="es-ES" sz="2800" dirty="0" smtClean="0"/>
              <a:t>oposición al universo material en el que vivimos ahora, que fue creado con la letra </a:t>
            </a:r>
            <a:r>
              <a:rPr lang="he-IL" sz="2800" dirty="0" smtClean="0"/>
              <a:t>ה.</a:t>
            </a:r>
            <a:endParaRPr lang="es-CO" sz="2800" dirty="0" smtClean="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800" dirty="0" smtClean="0"/>
              <a:t>Las otras dos ocasiones cuando la </a:t>
            </a:r>
            <a:r>
              <a:rPr lang="es-ES" sz="2800" dirty="0" smtClean="0"/>
              <a:t>letra </a:t>
            </a:r>
            <a:r>
              <a:rPr lang="he-IL" sz="2800" dirty="0" smtClean="0">
                <a:latin typeface="David" pitchFamily="34" charset="-79"/>
                <a:cs typeface="David" pitchFamily="34" charset="-79"/>
              </a:rPr>
              <a:t> י </a:t>
            </a:r>
            <a:r>
              <a:rPr lang="es-ES" sz="2800" dirty="0" smtClean="0"/>
              <a:t>simbolizaba </a:t>
            </a:r>
            <a:r>
              <a:rPr lang="es-ES" sz="2800" dirty="0" smtClean="0"/>
              <a:t>un mundo en un estado de perfección fue antes de que Adán hubiera pecado en Gan Edén, y el día en que el pueblo judío aceptó la Torá en el Monte Sinaí hasta el día en que pecaron con el becerro de oro (40 días ) </a:t>
            </a:r>
            <a:endParaRPr lang="es-ES" sz="2800" dirty="0" smtClean="0"/>
          </a:p>
          <a:p>
            <a:r>
              <a:rPr lang="es-ES" sz="2800" dirty="0" smtClean="0"/>
              <a:t>Todo </a:t>
            </a:r>
            <a:r>
              <a:rPr lang="es-ES" sz="2800" dirty="0" smtClean="0"/>
              <a:t>esto se basa en Isaías </a:t>
            </a:r>
            <a:r>
              <a:rPr lang="es-ES" sz="2800" dirty="0" smtClean="0"/>
              <a:t>26,4 </a:t>
            </a:r>
            <a:r>
              <a:rPr lang="es-CO" sz="2800" dirty="0" smtClean="0"/>
              <a:t>–Ki </a:t>
            </a:r>
            <a:r>
              <a:rPr lang="es-CO" sz="2800" dirty="0" err="1" smtClean="0"/>
              <a:t>beyah</a:t>
            </a:r>
            <a:r>
              <a:rPr lang="es-CO" sz="2800" dirty="0" smtClean="0"/>
              <a:t> Hashem </a:t>
            </a:r>
            <a:r>
              <a:rPr lang="es-CO" sz="2800" dirty="0" err="1" smtClean="0"/>
              <a:t>tzur</a:t>
            </a:r>
            <a:r>
              <a:rPr lang="es-CO" sz="2800" dirty="0" smtClean="0"/>
              <a:t> </a:t>
            </a:r>
            <a:r>
              <a:rPr lang="es-CO" sz="2800" dirty="0" err="1" smtClean="0"/>
              <a:t>olamim</a:t>
            </a:r>
            <a:r>
              <a:rPr lang="es-CO" sz="2800" dirty="0" smtClean="0"/>
              <a:t>  </a:t>
            </a:r>
            <a:r>
              <a:rPr lang="he-IL" sz="2800" dirty="0" smtClean="0"/>
              <a:t>עוֹלָמִֽים </a:t>
            </a:r>
            <a:r>
              <a:rPr lang="he-IL" sz="2800" dirty="0" smtClean="0"/>
              <a:t>צ֖וּר  יְהוָ֔ה  בְּיָ֣הּ </a:t>
            </a:r>
            <a:r>
              <a:rPr lang="he-IL" sz="2800" dirty="0" smtClean="0"/>
              <a:t>כִּ֚י</a:t>
            </a:r>
            <a:r>
              <a:rPr lang="es-CO" sz="2800" dirty="0" smtClean="0"/>
              <a:t> </a:t>
            </a:r>
            <a:r>
              <a:rPr lang="es-CO" sz="2400" dirty="0" smtClean="0"/>
              <a:t>–PORQUE EN H’ ADONAI ESTA LA FORTALEZA DE LOS SIGLOS</a:t>
            </a:r>
            <a:endParaRPr lang="es-CO" sz="2800" dirty="0" smtClean="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800" b="1" dirty="0" smtClean="0"/>
              <a:t>Shemot – Éxodo  </a:t>
            </a:r>
            <a:r>
              <a:rPr lang="es-CO" sz="2800" b="1" i="1" dirty="0" smtClean="0"/>
              <a:t>Cap. </a:t>
            </a:r>
            <a:r>
              <a:rPr lang="es-CO" sz="2800" b="1" i="1" dirty="0" smtClean="0"/>
              <a:t>12:21 </a:t>
            </a:r>
            <a:r>
              <a:rPr lang="es-CO" sz="2800" b="1" i="1" dirty="0" smtClean="0"/>
              <a:t>al </a:t>
            </a:r>
            <a:r>
              <a:rPr lang="es-CO" sz="2800" b="1" i="1" dirty="0" smtClean="0"/>
              <a:t>51</a:t>
            </a:r>
            <a:r>
              <a:rPr lang="es-CO" sz="2800" b="1" dirty="0" smtClean="0"/>
              <a:t> </a:t>
            </a:r>
            <a:r>
              <a:rPr lang="es-CO" sz="2800" b="1" dirty="0" smtClean="0"/>
              <a:t>-  </a:t>
            </a:r>
            <a:r>
              <a:rPr lang="es-CO" sz="2800" b="1" dirty="0" smtClean="0"/>
              <a:t>Yehoshua 3:5-7 y 5:2-15 </a:t>
            </a:r>
            <a:r>
              <a:rPr lang="es-ES" sz="2800" dirty="0" smtClean="0"/>
              <a:t>• </a:t>
            </a:r>
            <a:r>
              <a:rPr lang="es-ES" sz="2800" b="1" dirty="0" smtClean="0"/>
              <a:t>RESÚMEN</a:t>
            </a:r>
            <a:endParaRPr lang="es-ES" sz="2800" dirty="0" smtClean="0"/>
          </a:p>
          <a:p>
            <a:r>
              <a:rPr lang="es-ES" sz="2600" dirty="0" smtClean="0"/>
              <a:t>La </a:t>
            </a:r>
            <a:r>
              <a:rPr lang="es-ES" sz="2600" dirty="0" smtClean="0"/>
              <a:t>razón por la cual se presume que la letra </a:t>
            </a:r>
            <a:r>
              <a:rPr lang="he-IL" sz="2600" dirty="0" smtClean="0">
                <a:latin typeface="David" pitchFamily="34" charset="-79"/>
                <a:cs typeface="David" pitchFamily="34" charset="-79"/>
              </a:rPr>
              <a:t> י </a:t>
            </a:r>
            <a:r>
              <a:rPr lang="es-CO" sz="2600" dirty="0" smtClean="0">
                <a:latin typeface="David" pitchFamily="34" charset="-79"/>
                <a:cs typeface="David" pitchFamily="34" charset="-79"/>
              </a:rPr>
              <a:t> </a:t>
            </a:r>
            <a:r>
              <a:rPr lang="es-ES" sz="2600" dirty="0" smtClean="0"/>
              <a:t>simboliza </a:t>
            </a:r>
            <a:r>
              <a:rPr lang="es-ES" sz="2600" dirty="0" smtClean="0"/>
              <a:t>este tipo de perfección es que es un mero punto (cuando está escrito) y no requiere un contorno físico, </a:t>
            </a:r>
            <a:r>
              <a:rPr lang="he-IL" sz="2600" dirty="0" smtClean="0"/>
              <a:t>צורה, </a:t>
            </a:r>
            <a:r>
              <a:rPr lang="es-CO" sz="2600" dirty="0" smtClean="0"/>
              <a:t> -</a:t>
            </a:r>
            <a:r>
              <a:rPr lang="es-CO" sz="2600" dirty="0" err="1" smtClean="0"/>
              <a:t>Tsurá</a:t>
            </a:r>
            <a:r>
              <a:rPr lang="es-CO" sz="2600" dirty="0" smtClean="0"/>
              <a:t>- </a:t>
            </a:r>
            <a:r>
              <a:rPr lang="es-ES" sz="2600" dirty="0" smtClean="0"/>
              <a:t>como </a:t>
            </a:r>
            <a:r>
              <a:rPr lang="es-ES" sz="2600" dirty="0" smtClean="0"/>
              <a:t>lo hacen todas las otras letras. </a:t>
            </a:r>
            <a:endParaRPr lang="es-ES" sz="2600" dirty="0" smtClean="0"/>
          </a:p>
          <a:p>
            <a:r>
              <a:rPr lang="es-ES" sz="2600" dirty="0" smtClean="0"/>
              <a:t>No </a:t>
            </a:r>
            <a:r>
              <a:rPr lang="es-ES" sz="2600" dirty="0" smtClean="0"/>
              <a:t>solo eso, la singularidad de esa letra simboliza la singularidad del Creador que preside más de dos universos de duración infinita, o sobre el cielo y la tierra (un solo universo que consta de dos partes, ambas partes de las cuales son eternas).</a:t>
            </a:r>
            <a:endParaRPr lang="es-CO" sz="2600" dirty="0" smtClean="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a:t>
            </a:r>
            <a:r>
              <a:rPr lang="es-CO" sz="2000" dirty="0" err="1" smtClean="0">
                <a:solidFill>
                  <a:srgbClr val="000000"/>
                </a:solidFill>
                <a:latin typeface="Calibri" pitchFamily="34" charset="0"/>
              </a:rPr>
              <a:t>Sefaria,Wikipedia</a:t>
            </a:r>
            <a:r>
              <a:rPr lang="es-CO" sz="2000" dirty="0" smtClean="0">
                <a:solidFill>
                  <a:srgbClr val="000000"/>
                </a:solidFill>
                <a:latin typeface="Calibri" pitchFamily="34" charset="0"/>
              </a:rPr>
              <a:t>,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13 </a:t>
            </a:r>
            <a:r>
              <a:rPr lang="es-CO" sz="1800" dirty="0" smtClean="0">
                <a:latin typeface="Calibri" pitchFamily="34" charset="0"/>
              </a:rPr>
              <a:t>de Nisán 5778– Marzo </a:t>
            </a:r>
            <a:r>
              <a:rPr lang="es-CO" sz="1800" dirty="0" smtClean="0">
                <a:latin typeface="Calibri" pitchFamily="34" charset="0"/>
              </a:rPr>
              <a:t>29, </a:t>
            </a:r>
            <a:r>
              <a:rPr lang="es-CO" sz="1800" dirty="0" smtClean="0">
                <a:latin typeface="Calibri" pitchFamily="34" charset="0"/>
              </a:rPr>
              <a:t>2018-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111214</TotalTime>
  <Words>464</Words>
  <Application>Microsoft Office PowerPoint</Application>
  <PresentationFormat>Presentación en pantalla (4:3)</PresentationFormat>
  <Paragraphs>192</Paragraphs>
  <Slides>34</Slides>
  <Notes>32</Notes>
  <HiddenSlides>0</HiddenSlides>
  <MMClips>0</MMClips>
  <ScaleCrop>false</ScaleCrop>
  <HeadingPairs>
    <vt:vector size="4" baseType="variant">
      <vt:variant>
        <vt:lpstr>Tema</vt:lpstr>
      </vt:variant>
      <vt:variant>
        <vt:i4>1</vt:i4>
      </vt:variant>
      <vt:variant>
        <vt:lpstr>Títulos de diapositiva</vt:lpstr>
      </vt:variant>
      <vt:variant>
        <vt:i4>34</vt:i4>
      </vt:variant>
    </vt:vector>
  </HeadingPairs>
  <TitlesOfParts>
    <vt:vector size="35"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3418</cp:revision>
  <dcterms:created xsi:type="dcterms:W3CDTF">2013-10-13T19:31:46Z</dcterms:created>
  <dcterms:modified xsi:type="dcterms:W3CDTF">2018-03-29T22:00:16Z</dcterms:modified>
</cp:coreProperties>
</file>