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9"/>
  </p:notesMasterIdLst>
  <p:sldIdLst>
    <p:sldId id="256" r:id="rId2"/>
    <p:sldId id="506" r:id="rId3"/>
    <p:sldId id="924" r:id="rId4"/>
    <p:sldId id="939" r:id="rId5"/>
    <p:sldId id="968" r:id="rId6"/>
    <p:sldId id="1047" r:id="rId7"/>
    <p:sldId id="1092" r:id="rId8"/>
    <p:sldId id="1046" r:id="rId9"/>
    <p:sldId id="1048" r:id="rId10"/>
    <p:sldId id="1049" r:id="rId11"/>
    <p:sldId id="1093" r:id="rId12"/>
    <p:sldId id="1094" r:id="rId13"/>
    <p:sldId id="1095" r:id="rId14"/>
    <p:sldId id="1096" r:id="rId15"/>
    <p:sldId id="1097" r:id="rId16"/>
    <p:sldId id="1098" r:id="rId17"/>
    <p:sldId id="1099" r:id="rId18"/>
    <p:sldId id="1100" r:id="rId19"/>
    <p:sldId id="1101" r:id="rId20"/>
    <p:sldId id="1102" r:id="rId21"/>
    <p:sldId id="1103" r:id="rId22"/>
    <p:sldId id="1104" r:id="rId23"/>
    <p:sldId id="1106" r:id="rId24"/>
    <p:sldId id="1107" r:id="rId25"/>
    <p:sldId id="1105" r:id="rId26"/>
    <p:sldId id="1108" r:id="rId27"/>
    <p:sldId id="1109" r:id="rId28"/>
    <p:sldId id="1110" r:id="rId29"/>
    <p:sldId id="1111" r:id="rId30"/>
    <p:sldId id="1112" r:id="rId31"/>
    <p:sldId id="1113" r:id="rId32"/>
    <p:sldId id="1114" r:id="rId33"/>
    <p:sldId id="1115" r:id="rId34"/>
    <p:sldId id="1116" r:id="rId35"/>
    <p:sldId id="1117" r:id="rId36"/>
    <p:sldId id="1118" r:id="rId37"/>
    <p:sldId id="1050" r:id="rId38"/>
    <p:sldId id="1065" r:id="rId39"/>
    <p:sldId id="1066" r:id="rId40"/>
    <p:sldId id="1067" r:id="rId41"/>
    <p:sldId id="1068" r:id="rId42"/>
    <p:sldId id="1069" r:id="rId43"/>
    <p:sldId id="1070" r:id="rId44"/>
    <p:sldId id="1071" r:id="rId45"/>
    <p:sldId id="1072" r:id="rId46"/>
    <p:sldId id="1075" r:id="rId47"/>
    <p:sldId id="1076" r:id="rId48"/>
    <p:sldId id="1077" r:id="rId49"/>
    <p:sldId id="1078" r:id="rId50"/>
    <p:sldId id="1079" r:id="rId51"/>
    <p:sldId id="1080" r:id="rId52"/>
    <p:sldId id="1081" r:id="rId53"/>
    <p:sldId id="1082" r:id="rId54"/>
    <p:sldId id="1083" r:id="rId55"/>
    <p:sldId id="1084" r:id="rId56"/>
    <p:sldId id="1085" r:id="rId57"/>
    <p:sldId id="306" r:id="rId5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76" autoAdjust="0"/>
    <p:restoredTop sz="94660"/>
  </p:normalViewPr>
  <p:slideViewPr>
    <p:cSldViewPr snapToGrid="0">
      <p:cViewPr>
        <p:scale>
          <a:sx n="78" d="100"/>
          <a:sy n="78" d="100"/>
        </p:scale>
        <p:origin x="-78" y="58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dirty="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19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29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39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49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CO"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56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dirty="0"/>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CO"/>
              <a:pPr marL="0" lvl="0" indent="0">
                <a:spcBef>
                  <a:spcPts val="0"/>
                </a:spcBef>
                <a:spcAft>
                  <a:spcPts val="0"/>
                </a:spcAft>
                <a:buNone/>
              </a:pP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hyperlink" Target="https://www.chabad.org/kabbalah/article_cdo/aid/380377/jewish/The-Heart-and-Its-Energy.htm" TargetMode="External"/><Relationship Id="rId5" Type="http://schemas.openxmlformats.org/officeDocument/2006/relationships/hyperlink" Target="https://www.chabad.org/kabbalah/article_cdo/aid/719328/jewish/He-Who-Steals.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p:txBody>
          <a:bodyPr/>
          <a:lstStyle/>
          <a:p>
            <a:pPr lvl="0"/>
            <a:r>
              <a:rPr lang="es-CO" smtClean="0">
                <a:sym typeface="Calibri"/>
              </a:rPr>
              <a:t> </a:t>
            </a:r>
            <a:endParaRPr lang="es-CO" dirty="0"/>
          </a:p>
        </p:txBody>
      </p:sp>
      <p:sp>
        <p:nvSpPr>
          <p:cNvPr id="10" name="9 Subtítulo"/>
          <p:cNvSpPr>
            <a:spLocks noGrp="1"/>
          </p:cNvSpPr>
          <p:nvPr>
            <p:ph type="subTitle" idx="1"/>
          </p:nvPr>
        </p:nvSpPr>
        <p:spPr/>
        <p:txBody>
          <a:bodyPr/>
          <a:lstStyle/>
          <a:p>
            <a:endParaRPr lang="es-CO"/>
          </a:p>
        </p:txBody>
      </p:sp>
      <p:pic>
        <p:nvPicPr>
          <p:cNvPr id="90" name="Shape 90"/>
          <p:cNvPicPr preferRelativeResize="0"/>
          <p:nvPr/>
        </p:nvPicPr>
        <p:blipFill rotWithShape="1">
          <a:blip r:embed="rId3">
            <a:alphaModFix/>
          </a:blip>
          <a:srcRect/>
          <a:stretch/>
        </p:blipFill>
        <p:spPr>
          <a:xfrm>
            <a:off x="868680" y="143637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endParaRPr sz="2400" b="0" i="0" u="none" strike="noStrike" cap="none" dirty="0">
              <a:solidFill>
                <a:srgbClr val="000000"/>
              </a:solidFill>
              <a:latin typeface="Calibri"/>
              <a:ea typeface="Calibri"/>
              <a:cs typeface="Calibri"/>
              <a:sym typeface="Calibri"/>
            </a:endParaRPr>
          </a:p>
          <a:p>
            <a:pPr marL="342900" lvl="0" indent="-342900" algn="ctr"/>
            <a:r>
              <a:rPr lang="es-CO" sz="3200" dirty="0" smtClean="0">
                <a:latin typeface="Bookman Old Style" pitchFamily="18" charset="0"/>
              </a:rPr>
              <a:t>ESTUDIOS DEL TANAJ 46</a:t>
            </a:r>
            <a:endParaRPr lang="es-CO" sz="3200" dirty="0">
              <a:latin typeface="Bookman Old Style" pitchFamily="18" charset="0"/>
            </a:endParaRPr>
          </a:p>
          <a:p>
            <a:pPr marL="342900" lvl="0" indent="-342900" algn="ctr"/>
            <a:r>
              <a:rPr lang="es-CO" sz="2800" b="1" dirty="0" smtClean="0">
                <a:latin typeface="Bookman Old Style" pitchFamily="18" charset="0"/>
              </a:rPr>
              <a:t>Los Espíritus Familiares</a:t>
            </a:r>
          </a:p>
        </p:txBody>
      </p:sp>
      <p:sp>
        <p:nvSpPr>
          <p:cNvPr id="92" name="Shape 92"/>
          <p:cNvSpPr txBox="1"/>
          <p:nvPr/>
        </p:nvSpPr>
        <p:spPr>
          <a:xfrm>
            <a:off x="1371600" y="4175575"/>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CO" sz="2800" b="0" i="0" u="none" strike="noStrike" cap="none" dirty="0">
                <a:solidFill>
                  <a:srgbClr val="000000"/>
                </a:solidFill>
                <a:latin typeface="Bookman Old Style" pitchFamily="18" charset="0"/>
                <a:ea typeface="Calibri"/>
                <a:cs typeface="Calibri"/>
                <a:sym typeface="Calibri"/>
              </a:rPr>
              <a:t>Por: Eliyahu BaYona</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r>
              <a:rPr lang="es-CO" sz="2800" b="0" i="0" u="none" strike="noStrike" cap="none" dirty="0">
                <a:solidFill>
                  <a:srgbClr val="000000"/>
                </a:solidFill>
                <a:latin typeface="Bookman Old Style" pitchFamily="18" charset="0"/>
                <a:ea typeface="Calibri"/>
                <a:cs typeface="Calibri"/>
                <a:sym typeface="Calibri"/>
              </a:rPr>
              <a:t>Director Shalom Haverim Org</a:t>
            </a:r>
            <a:endParaRPr sz="1200" dirty="0">
              <a:latin typeface="Bookman Old Style" pitchFamily="18" charset="0"/>
            </a:endParaRPr>
          </a:p>
          <a:p>
            <a:pPr marL="0" marR="0" lvl="0" indent="0" algn="ctr" rtl="0">
              <a:spcBef>
                <a:spcPts val="800"/>
              </a:spcBef>
              <a:spcAft>
                <a:spcPts val="0"/>
              </a:spcAft>
              <a:buNone/>
            </a:pPr>
            <a:r>
              <a:rPr lang="es-CO" sz="2800" b="0" i="0" u="none" strike="noStrike" cap="none" dirty="0">
                <a:solidFill>
                  <a:srgbClr val="000000"/>
                </a:solidFill>
                <a:latin typeface="Bookman Old Style" pitchFamily="18" charset="0"/>
                <a:ea typeface="Calibri"/>
                <a:cs typeface="Calibri"/>
                <a:sym typeface="Calibri"/>
              </a:rPr>
              <a:t>New York</a:t>
            </a:r>
            <a:endParaRPr sz="28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Shape 485"/>
          <p:cNvPicPr preferRelativeResize="0"/>
          <p:nvPr/>
        </p:nvPicPr>
        <p:blipFill rotWithShape="1">
          <a:blip r:embed="rId3">
            <a:alphaModFix/>
          </a:blip>
          <a:srcRect/>
          <a:stretch/>
        </p:blipFill>
        <p:spPr>
          <a:xfrm>
            <a:off x="762000" y="1143000"/>
            <a:ext cx="7297738" cy="4452938"/>
          </a:xfrm>
          <a:prstGeom prst="rect">
            <a:avLst/>
          </a:prstGeom>
          <a:noFill/>
          <a:ln>
            <a:noFill/>
          </a:ln>
        </p:spPr>
      </p:pic>
      <p:sp>
        <p:nvSpPr>
          <p:cNvPr id="486" name="Shape 4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p>
            <a:pPr lvl="0"/>
            <a:r>
              <a:rPr lang="en-US" sz="3200" b="0" i="0" u="none" strike="noStrike" cap="none" dirty="0" err="1" smtClean="0">
                <a:solidFill>
                  <a:srgbClr val="000000"/>
                </a:solidFill>
                <a:latin typeface="Bookman Old Style" pitchFamily="18" charset="0"/>
                <a:ea typeface="Adobe Myungjo Std M" panose="02020600000000000000" pitchFamily="18" charset="-128"/>
                <a:sym typeface="Calibri"/>
              </a:rPr>
              <a:t>Estudios</a:t>
            </a:r>
            <a:r>
              <a:rPr lang="en-US" sz="3200" b="0" i="0" u="none" strike="noStrike" cap="none" dirty="0" smtClean="0">
                <a:solidFill>
                  <a:srgbClr val="000000"/>
                </a:solidFill>
                <a:latin typeface="Bookman Old Style" pitchFamily="18" charset="0"/>
                <a:ea typeface="Adobe Myungjo Std M" panose="02020600000000000000" pitchFamily="18" charset="-128"/>
                <a:sym typeface="Calibri"/>
              </a:rPr>
              <a:t> del Tanaj –</a:t>
            </a:r>
            <a:endParaRPr sz="3200" b="0" i="0" u="none" strike="noStrike" cap="none" dirty="0">
              <a:solidFill>
                <a:srgbClr val="000000"/>
              </a:solidFill>
              <a:latin typeface="Bookman Old Style" pitchFamily="18" charset="0"/>
              <a:ea typeface="Adobe Myungjo Std M" panose="02020600000000000000" pitchFamily="18" charset="-128"/>
              <a:sym typeface="Calibri"/>
            </a:endParaRPr>
          </a:p>
        </p:txBody>
      </p:sp>
      <p:sp>
        <p:nvSpPr>
          <p:cNvPr id="487" name="Shape 487"/>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pPr marL="342900" indent="-342900"/>
            <a:endParaRPr lang="es-ES" dirty="0" smtClean="0">
              <a:latin typeface="Bookman Old Style" pitchFamily="18" charset="0"/>
              <a:ea typeface="Adobe Myungjo Std M" panose="02020600000000000000" pitchFamily="18" charset="-128"/>
            </a:endParaRPr>
          </a:p>
        </p:txBody>
      </p:sp>
      <p:pic>
        <p:nvPicPr>
          <p:cNvPr id="2" name="Picture 2"/>
          <p:cNvPicPr>
            <a:picLocks noChangeAspect="1" noChangeArrowheads="1"/>
          </p:cNvPicPr>
          <p:nvPr/>
        </p:nvPicPr>
        <p:blipFill>
          <a:blip r:embed="rId4"/>
          <a:srcRect/>
          <a:stretch>
            <a:fillRect/>
          </a:stretch>
        </p:blipFill>
        <p:spPr bwMode="auto">
          <a:xfrm>
            <a:off x="0" y="0"/>
            <a:ext cx="9764839" cy="6448041"/>
          </a:xfrm>
          <a:prstGeom prst="rect">
            <a:avLst/>
          </a:prstGeom>
          <a:noFill/>
          <a:ln w="9525">
            <a:noFill/>
            <a:miter lim="800000"/>
            <a:headEnd/>
            <a:tailEnd/>
          </a:ln>
        </p:spPr>
      </p:pic>
    </p:spTree>
    <p:extLst>
      <p:ext uri="{BB962C8B-B14F-4D97-AF65-F5344CB8AC3E}">
        <p14:creationId xmlns="" xmlns:p14="http://schemas.microsoft.com/office/powerpoint/2010/main" val="16641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dirty="0" smtClean="0"/>
              <a:t>8: 1  </a:t>
            </a:r>
            <a:r>
              <a:rPr lang="es-ES" sz="1600" dirty="0" smtClean="0"/>
              <a:t>Me dijo el Eterno: Toma un gran pergamino, y escribe en el con caracteres legibles tocante a </a:t>
            </a:r>
            <a:r>
              <a:rPr lang="es-ES" sz="1600" dirty="0" err="1" smtClean="0"/>
              <a:t>Maher-Shalal-Hashbaz</a:t>
            </a:r>
            <a:r>
              <a:rPr lang="es-ES" sz="1600" dirty="0" smtClean="0"/>
              <a:t>. </a:t>
            </a:r>
          </a:p>
          <a:p>
            <a:r>
              <a:rPr lang="es-ES" sz="1600" b="1" dirty="0" smtClean="0"/>
              <a:t>8: 2  </a:t>
            </a:r>
            <a:r>
              <a:rPr lang="es-ES" sz="1600" dirty="0" smtClean="0"/>
              <a:t>Y junté conmigo por testigos fieles al sacerdote </a:t>
            </a:r>
            <a:r>
              <a:rPr lang="es-ES" sz="1600" dirty="0" err="1" smtClean="0"/>
              <a:t>Urías</a:t>
            </a:r>
            <a:r>
              <a:rPr lang="es-ES" sz="1600" dirty="0" smtClean="0"/>
              <a:t> y a Zacarías hijo de </a:t>
            </a:r>
            <a:r>
              <a:rPr lang="es-ES" sz="1600" dirty="0" err="1" smtClean="0"/>
              <a:t>Jeberequías</a:t>
            </a:r>
            <a:r>
              <a:rPr lang="es-ES" sz="1600" dirty="0" smtClean="0"/>
              <a:t>.</a:t>
            </a:r>
          </a:p>
          <a:p>
            <a:r>
              <a:rPr lang="es-ES" sz="1600" b="1" dirty="0" smtClean="0"/>
              <a:t>8:3</a:t>
            </a:r>
            <a:r>
              <a:rPr lang="es-ES" sz="1600" dirty="0" smtClean="0"/>
              <a:t>  Tuve intimidad con la profetisa, y ella concibió y dio a luz un hijo; y el Señor me dijo: "Llámalo </a:t>
            </a:r>
            <a:r>
              <a:rPr lang="es-ES" sz="1600" dirty="0" err="1" smtClean="0"/>
              <a:t>Maher</a:t>
            </a:r>
            <a:r>
              <a:rPr lang="es-ES" sz="1600" dirty="0" smtClean="0"/>
              <a:t>-</a:t>
            </a:r>
            <a:r>
              <a:rPr lang="es-ES" sz="1600" dirty="0" err="1" smtClean="0"/>
              <a:t>Shalal</a:t>
            </a:r>
            <a:r>
              <a:rPr lang="es-ES" sz="1600" dirty="0" smtClean="0"/>
              <a:t>-Hash-Baz.</a:t>
            </a:r>
          </a:p>
          <a:p>
            <a:r>
              <a:rPr lang="es-ES" sz="1600" b="1" dirty="0" smtClean="0"/>
              <a:t>8:4</a:t>
            </a:r>
            <a:r>
              <a:rPr lang="es-ES" sz="1600" dirty="0" smtClean="0"/>
              <a:t>  Porque antes que el niño sepa decir: Padre mío, y Madre mía, será quitada la riqueza de Damasco y los despojos de Samaria delante del rey de Asiria. </a:t>
            </a:r>
          </a:p>
          <a:p>
            <a:r>
              <a:rPr lang="es-ES" sz="1600" b="1" dirty="0" smtClean="0"/>
              <a:t>8:5. </a:t>
            </a:r>
            <a:r>
              <a:rPr lang="es-ES" sz="1600" dirty="0" smtClean="0"/>
              <a:t>Y me habló de nuevo el Eterno y me dijo:</a:t>
            </a:r>
          </a:p>
          <a:p>
            <a:r>
              <a:rPr lang="es-ES" sz="1600" b="1" dirty="0" smtClean="0"/>
              <a:t>8:6. </a:t>
            </a:r>
            <a:r>
              <a:rPr lang="es-ES" sz="1600" dirty="0" smtClean="0"/>
              <a:t>Por haber despreciado este pueblo las aguas de </a:t>
            </a:r>
            <a:r>
              <a:rPr lang="es-ES" sz="1600" dirty="0" err="1" smtClean="0"/>
              <a:t>Shiloa</a:t>
            </a:r>
            <a:r>
              <a:rPr lang="es-ES" sz="1600" dirty="0" smtClean="0"/>
              <a:t>, que corren suavemente, y haberse regocijado ante </a:t>
            </a:r>
            <a:r>
              <a:rPr lang="es-ES" sz="1600" dirty="0" err="1" smtClean="0"/>
              <a:t>Retsín</a:t>
            </a:r>
            <a:r>
              <a:rPr lang="es-ES" sz="1600" dirty="0" smtClean="0"/>
              <a:t> y el hijo de </a:t>
            </a:r>
            <a:r>
              <a:rPr lang="es-ES" sz="1600" dirty="0" err="1" smtClean="0"/>
              <a:t>Remalía</a:t>
            </a:r>
            <a:r>
              <a:rPr lang="es-ES" sz="1600" dirty="0" smtClean="0"/>
              <a:t>,</a:t>
            </a:r>
          </a:p>
          <a:p>
            <a:r>
              <a:rPr lang="es-ES" sz="1600" b="1" dirty="0" smtClean="0"/>
              <a:t>8:7. </a:t>
            </a:r>
            <a:r>
              <a:rPr lang="es-ES" sz="1600" dirty="0" smtClean="0"/>
              <a:t>va a traer contra él el Señor aguas de un río caudaloso e impetuoso (</a:t>
            </a:r>
            <a:r>
              <a:rPr lang="es-ES" sz="1600" dirty="0" err="1" smtClean="0"/>
              <a:t>Eufrates</a:t>
            </a:r>
            <a:r>
              <a:rPr lang="es-ES" sz="1600" dirty="0" smtClean="0"/>
              <a:t>), al rey de Asiría y toda su multitud, y subirá sobre todos sus diques, y se desbordará por todas sus riberas,</a:t>
            </a:r>
          </a:p>
          <a:p>
            <a:r>
              <a:rPr lang="es-ES" sz="1800" b="1" dirty="0" smtClean="0"/>
              <a:t>8:8. </a:t>
            </a:r>
            <a:r>
              <a:rPr lang="es-ES" sz="1800" dirty="0" smtClean="0"/>
              <a:t>y, llegando hasta Judá, la inundará y cubrirá, llegándole hasta el cuello. Y, desplegadas sus alas, cubrirá la plenitud de tu tierra, ¡oh Emmanuel!</a:t>
            </a:r>
          </a:p>
          <a:p>
            <a:pPr>
              <a:buNone/>
            </a:pPr>
            <a:endParaRPr lang="es-ES" sz="28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2057400"/>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dirty="0" smtClean="0"/>
              <a:t>9. </a:t>
            </a:r>
            <a:r>
              <a:rPr lang="es-ES" sz="1600" dirty="0" smtClean="0"/>
              <a:t>Aprendan, pueblos, que serán quebrantados; apresta del oído todos vosotros, los de lejanas tierras. Ármense, que van a ser quebrantados; cíñanse, que serán quebrantados.'</a:t>
            </a:r>
          </a:p>
          <a:p>
            <a:r>
              <a:rPr lang="es-ES" sz="1600" b="1" dirty="0" smtClean="0"/>
              <a:t>10. </a:t>
            </a:r>
            <a:r>
              <a:rPr lang="es-ES" sz="1600" dirty="0" smtClean="0"/>
              <a:t>Tracen planes, que serán deshechos; hagan proyectos, que no los lograrán, </a:t>
            </a:r>
            <a:r>
              <a:rPr lang="es-ES" sz="1600" dirty="0" err="1" smtClean="0"/>
              <a:t>Emanu</a:t>
            </a:r>
            <a:r>
              <a:rPr lang="es-ES" sz="1600" dirty="0" smtClean="0"/>
              <a:t>-El (porque está Dios con nosotros.)'</a:t>
            </a:r>
          </a:p>
          <a:p>
            <a:r>
              <a:rPr lang="es-ES" sz="1600" b="1" dirty="0" smtClean="0"/>
              <a:t>11. </a:t>
            </a:r>
            <a:r>
              <a:rPr lang="es-ES" sz="1600" dirty="0" smtClean="0"/>
              <a:t>Así me ha hablado el Eterno mientras se apoderaba de mí Su mano y me advertía que no siguiese el camino de este pueblo. Me dijo:</a:t>
            </a:r>
          </a:p>
          <a:p>
            <a:r>
              <a:rPr lang="es-ES" sz="1600" b="1" dirty="0" smtClean="0"/>
              <a:t>12. </a:t>
            </a:r>
            <a:r>
              <a:rPr lang="es-ES" sz="1600" dirty="0" smtClean="0"/>
              <a:t>No llaméis conjuración a lo que este pueblo llama conjuración. No tengáis miedo ni temor de lo que él teme.</a:t>
            </a:r>
          </a:p>
          <a:p>
            <a:r>
              <a:rPr lang="es-ES" sz="1600" b="1" dirty="0" smtClean="0"/>
              <a:t>13. </a:t>
            </a:r>
            <a:r>
              <a:rPr lang="es-ES" sz="1600" dirty="0" smtClean="0"/>
              <a:t>Al Eterno de los ejércitos habéis de santificar, de El habéis de temer, de El tened miedo.</a:t>
            </a:r>
          </a:p>
          <a:p>
            <a:r>
              <a:rPr lang="es-ES" sz="1600" b="1" dirty="0" smtClean="0"/>
              <a:t>14. </a:t>
            </a:r>
            <a:r>
              <a:rPr lang="es-ES" sz="1600" dirty="0" smtClean="0"/>
              <a:t>El será piedra de escándalo y piedra de tropiezo para las dos casas de Israel, lazo y red para los habitantes de Jerusalén.</a:t>
            </a:r>
          </a:p>
          <a:p>
            <a:r>
              <a:rPr lang="es-ES" sz="1800" b="1" dirty="0" smtClean="0"/>
              <a:t>15. </a:t>
            </a:r>
            <a:r>
              <a:rPr lang="es-ES" sz="1800" dirty="0" smtClean="0"/>
              <a:t>Y muchos de ellos tropezarán, caerán y serán quebrantados, y se enredarán en el lazo y serán tomados.</a:t>
            </a:r>
          </a:p>
          <a:p>
            <a:r>
              <a:rPr lang="es-ES" sz="1800" b="1" dirty="0" smtClean="0"/>
              <a:t>16. </a:t>
            </a:r>
            <a:r>
              <a:rPr lang="es-ES" sz="1800" dirty="0" smtClean="0"/>
              <a:t>Guardaré el testimonio, sellaré esta enseñanza para mis discípulos.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772400" cy="4648200"/>
          </a:xfrm>
          <a:prstGeom prst="rect">
            <a:avLst/>
          </a:prstGeom>
          <a:noFill/>
          <a:ln>
            <a:noFill/>
          </a:ln>
        </p:spPr>
        <p:txBody>
          <a:bodyPr spcFirstLastPara="1" wrap="square" lIns="91425" tIns="45700" rIns="91425" bIns="45700" anchor="t" anchorCtr="0">
            <a:noAutofit/>
          </a:bodyPr>
          <a:lstStyle/>
          <a:p>
            <a:r>
              <a:rPr lang="es-ES" sz="1600" b="1" dirty="0" smtClean="0"/>
              <a:t>17. </a:t>
            </a:r>
            <a:r>
              <a:rPr lang="es-ES" sz="1600" dirty="0" smtClean="0"/>
              <a:t>Y esperaré en el Eterno, que oculta su rostro a la casa de Jacob; en El esperaré.‘</a:t>
            </a:r>
          </a:p>
          <a:p>
            <a:r>
              <a:rPr lang="es-ES" sz="1600" b="1" dirty="0" smtClean="0"/>
              <a:t>18. </a:t>
            </a:r>
            <a:r>
              <a:rPr lang="es-ES" sz="1600" dirty="0" smtClean="0"/>
              <a:t>Henos aquí a mí y a mis dos hijos, que me dio el Eterno como señales y presagios en Israel, de parte de Adonai de los ejércitos, que mora en el monte de Sión.</a:t>
            </a:r>
          </a:p>
          <a:p>
            <a:r>
              <a:rPr lang="es-ES" sz="1600" b="1" dirty="0" smtClean="0"/>
              <a:t>19. </a:t>
            </a:r>
            <a:r>
              <a:rPr lang="es-ES" sz="1600" dirty="0" smtClean="0"/>
              <a:t>Y cuando les digan: Consulten a los fantasmas y espíritus familiares que murmuran y susurran porque un pueblo puede preguntar acerca de sus seres divinos —de los muertos en nombre de los vivos—</a:t>
            </a:r>
          </a:p>
          <a:p>
            <a:r>
              <a:rPr lang="es-ES" sz="1600" b="1" dirty="0" smtClean="0"/>
              <a:t>20. </a:t>
            </a:r>
            <a:r>
              <a:rPr lang="es-ES" sz="1600" dirty="0" smtClean="0"/>
              <a:t>Por la ley y el testimonio. Si no hablan según esta palabra, no hay luz para ellos.</a:t>
            </a:r>
          </a:p>
          <a:p>
            <a:r>
              <a:rPr lang="es-ES" sz="1600" b="1" dirty="0" smtClean="0"/>
              <a:t>21. </a:t>
            </a:r>
            <a:r>
              <a:rPr lang="es-ES" sz="1600" dirty="0" smtClean="0"/>
              <a:t>Tribulación y hambre invadirán la tierra, y, enfurecidos por el hambre, maldecirán a su rey y a su Dios.</a:t>
            </a:r>
          </a:p>
          <a:p>
            <a:r>
              <a:rPr lang="es-ES" sz="1600" b="1" dirty="0" smtClean="0"/>
              <a:t>22. </a:t>
            </a:r>
            <a:r>
              <a:rPr lang="es-ES" sz="1600" dirty="0" smtClean="0"/>
              <a:t>Alzarán sus ojos arriba, luego mirarán a la tierra, pero sólo habrá angustia y tinieblas, oscuridad y tribulación; mas se pasará la noche,'</a:t>
            </a:r>
          </a:p>
          <a:p>
            <a:endParaRPr lang="es-ES" sz="18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b="1" dirty="0" smtClean="0"/>
              <a:t>19. </a:t>
            </a:r>
            <a:r>
              <a:rPr lang="es-ES" dirty="0" smtClean="0"/>
              <a:t>Y cuando les digan: Consulten a los fantasmas y espíritus familiares que murmuran y susurran porque un pueblo puede preguntar acerca de sus seres divinos —de los muertos en nombre de los vivos—</a:t>
            </a:r>
          </a:p>
          <a:p>
            <a:r>
              <a:rPr lang="es-ES" b="1" dirty="0" smtClean="0"/>
              <a:t>20. </a:t>
            </a:r>
            <a:r>
              <a:rPr lang="es-ES" dirty="0" smtClean="0"/>
              <a:t>Por la ley y el testimonio. Si no hablan según esta palabra, no hay luz para ellos.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2800" b="1" dirty="0" err="1" smtClean="0"/>
              <a:t>Vekí</a:t>
            </a:r>
            <a:r>
              <a:rPr lang="es-ES" sz="2800" b="1" dirty="0" smtClean="0"/>
              <a:t> </a:t>
            </a:r>
            <a:r>
              <a:rPr lang="es-ES" sz="2800" b="1" dirty="0" err="1" smtClean="0"/>
              <a:t>yomerú</a:t>
            </a:r>
            <a:r>
              <a:rPr lang="es-ES" sz="2800" b="1" dirty="0" smtClean="0"/>
              <a:t> </a:t>
            </a:r>
            <a:r>
              <a:rPr lang="es-ES" sz="2800" b="1" dirty="0" err="1" smtClean="0"/>
              <a:t>alejem</a:t>
            </a:r>
            <a:r>
              <a:rPr lang="es-ES" sz="2800" b="1" dirty="0" smtClean="0"/>
              <a:t> </a:t>
            </a:r>
            <a:r>
              <a:rPr lang="es-ES" sz="2800" b="1" dirty="0" err="1" smtClean="0"/>
              <a:t>dirshú</a:t>
            </a:r>
            <a:r>
              <a:rPr lang="es-ES" sz="2800" b="1" dirty="0" smtClean="0"/>
              <a:t> el ha-</a:t>
            </a:r>
            <a:r>
              <a:rPr lang="es-ES" sz="2800" b="1" dirty="0" err="1" smtClean="0"/>
              <a:t>obot</a:t>
            </a:r>
            <a:r>
              <a:rPr lang="es-ES" sz="2800" b="1" dirty="0" smtClean="0"/>
              <a:t> ve-el </a:t>
            </a:r>
            <a:r>
              <a:rPr lang="es-ES" sz="2800" b="1" dirty="0" err="1" smtClean="0"/>
              <a:t>hayideonim</a:t>
            </a:r>
            <a:r>
              <a:rPr lang="es-ES" sz="2800" b="1" dirty="0" smtClean="0"/>
              <a:t> </a:t>
            </a:r>
            <a:r>
              <a:rPr lang="es-ES" sz="2800" b="1" dirty="0" err="1" smtClean="0"/>
              <a:t>hamsafsefim</a:t>
            </a:r>
            <a:r>
              <a:rPr lang="es-ES" sz="2800" b="1" dirty="0" smtClean="0"/>
              <a:t> </a:t>
            </a:r>
            <a:r>
              <a:rPr lang="es-ES" sz="2800" b="1" dirty="0" err="1" smtClean="0"/>
              <a:t>vehamagim</a:t>
            </a:r>
            <a:r>
              <a:rPr lang="es-ES" sz="2800" b="1" dirty="0" smtClean="0"/>
              <a:t> halo am el </a:t>
            </a:r>
            <a:r>
              <a:rPr lang="es-ES" sz="2800" b="1" dirty="0" err="1" smtClean="0"/>
              <a:t>Eloha</a:t>
            </a:r>
            <a:r>
              <a:rPr lang="es-ES" sz="2800" b="1" dirty="0" smtClean="0"/>
              <a:t> </a:t>
            </a:r>
            <a:r>
              <a:rPr lang="es-ES" sz="2800" b="1" dirty="0" err="1" smtClean="0"/>
              <a:t>yidrosh</a:t>
            </a:r>
            <a:r>
              <a:rPr lang="es-ES" sz="2800" b="1" dirty="0" smtClean="0"/>
              <a:t> </a:t>
            </a:r>
            <a:r>
              <a:rPr lang="es-ES" sz="2800" b="1" dirty="0" err="1" smtClean="0"/>
              <a:t>be’ad</a:t>
            </a:r>
            <a:r>
              <a:rPr lang="es-ES" sz="2800" b="1" dirty="0" smtClean="0"/>
              <a:t> </a:t>
            </a:r>
            <a:r>
              <a:rPr lang="es-ES" sz="2800" b="1" dirty="0" err="1" smtClean="0"/>
              <a:t>hayim</a:t>
            </a:r>
            <a:r>
              <a:rPr lang="es-ES" sz="2800" b="1" dirty="0" smtClean="0"/>
              <a:t> el </a:t>
            </a:r>
            <a:r>
              <a:rPr lang="es-ES" sz="2800" b="1" dirty="0" err="1" smtClean="0"/>
              <a:t>hametim</a:t>
            </a:r>
            <a:endParaRPr lang="es-ES" sz="2800" b="1" dirty="0" smtClean="0"/>
          </a:p>
          <a:p>
            <a:pPr algn="r"/>
            <a:r>
              <a:rPr lang="he-IL" sz="2800" dirty="0" smtClean="0"/>
              <a:t>וְכִֽי־יֹאמְר֣וּ אֲלֵיכֶ֗ם דִּרְשׁ֤וּ אֶל־הָאֹבֹות֙ וְאֶל־הַיִּדְּעֹנִ֔ים הַֽמְצַפְצְפִ֖ים וְהַמַּהְגִּ֑ים הֲלֹוא־עַם֙ אֶל־אֱלֹהָ֣יו יִדְרֹ֔שׁ בְּעַ֥ד הַחַיִּ֖ים אֶל־הַמֵּתִֽים</a:t>
            </a:r>
            <a:r>
              <a:rPr lang="he-IL" sz="2800" dirty="0" smtClean="0"/>
              <a:t>׃</a:t>
            </a:r>
            <a:endParaRPr lang="en-US" sz="2800" dirty="0" smtClean="0"/>
          </a:p>
          <a:p>
            <a:r>
              <a:rPr lang="es-ES" sz="2800" b="1" dirty="0" err="1" smtClean="0"/>
              <a:t>Letoráh</a:t>
            </a:r>
            <a:r>
              <a:rPr lang="es-ES" sz="2800" b="1" dirty="0" smtClean="0"/>
              <a:t> </a:t>
            </a:r>
            <a:r>
              <a:rPr lang="es-ES" sz="2800" b="1" dirty="0" err="1" smtClean="0"/>
              <a:t>velit’udá</a:t>
            </a:r>
            <a:r>
              <a:rPr lang="es-ES" sz="2800" b="1" dirty="0" smtClean="0"/>
              <a:t> </a:t>
            </a:r>
            <a:r>
              <a:rPr lang="es-ES" sz="2800" b="1" dirty="0" err="1" smtClean="0"/>
              <a:t>im</a:t>
            </a:r>
            <a:r>
              <a:rPr lang="es-ES" sz="2800" b="1" dirty="0" smtClean="0"/>
              <a:t> lo </a:t>
            </a:r>
            <a:r>
              <a:rPr lang="es-ES" sz="2800" b="1" dirty="0" err="1" smtClean="0"/>
              <a:t>yomeru</a:t>
            </a:r>
            <a:r>
              <a:rPr lang="es-ES" sz="2800" b="1" dirty="0" smtClean="0"/>
              <a:t> </a:t>
            </a:r>
            <a:r>
              <a:rPr lang="es-ES" sz="2800" b="1" dirty="0" err="1" smtClean="0"/>
              <a:t>kadabar</a:t>
            </a:r>
            <a:r>
              <a:rPr lang="es-ES" sz="2800" b="1" dirty="0" smtClean="0"/>
              <a:t> </a:t>
            </a:r>
            <a:r>
              <a:rPr lang="es-ES" sz="2800" b="1" dirty="0" err="1" smtClean="0"/>
              <a:t>hazé</a:t>
            </a:r>
            <a:r>
              <a:rPr lang="es-ES" sz="2800" b="1" dirty="0" smtClean="0"/>
              <a:t> asher ein lo </a:t>
            </a:r>
            <a:r>
              <a:rPr lang="es-ES" sz="2800" b="1" dirty="0" err="1" smtClean="0"/>
              <a:t>shajar</a:t>
            </a:r>
            <a:r>
              <a:rPr lang="es-ES" sz="2800" b="1" dirty="0" smtClean="0"/>
              <a:t>.</a:t>
            </a:r>
          </a:p>
          <a:p>
            <a:pPr algn="r"/>
            <a:r>
              <a:rPr lang="he-IL" sz="2800" dirty="0" smtClean="0"/>
              <a:t>לְתֹורָ֖ה וְלִתְעוּדָ֑ה אִם־לֹ֤א יֹֽאמְרוּ֙ כַּדָּבָ֣ר הַזֶּ֔ה אֲשֶׁ֥ר אֵֽין־לֹ֖ו שָֽׁחַר׃</a:t>
            </a:r>
            <a:endParaRPr lang="es-ES" sz="2800" b="1" dirty="0" smtClean="0"/>
          </a:p>
          <a:p>
            <a:pPr algn="r"/>
            <a:endParaRPr lang="es-ES" sz="28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b="1" dirty="0" smtClean="0"/>
              <a:t>21. </a:t>
            </a:r>
            <a:r>
              <a:rPr lang="es-ES" dirty="0" smtClean="0"/>
              <a:t>Tribulación y hambre invadirán la tierra, y, enfurecidos por el hambre, maldecirán a su rey y a su Dios.</a:t>
            </a:r>
          </a:p>
          <a:p>
            <a:r>
              <a:rPr lang="es-ES" b="1" dirty="0" err="1" smtClean="0"/>
              <a:t>Ve’abar</a:t>
            </a:r>
            <a:r>
              <a:rPr lang="es-ES" b="1" dirty="0" smtClean="0"/>
              <a:t> bah </a:t>
            </a:r>
            <a:r>
              <a:rPr lang="es-ES" b="1" dirty="0" err="1" smtClean="0"/>
              <a:t>niqshé</a:t>
            </a:r>
            <a:r>
              <a:rPr lang="es-ES" b="1" dirty="0" smtClean="0"/>
              <a:t> </a:t>
            </a:r>
            <a:r>
              <a:rPr lang="es-ES" b="1" dirty="0" err="1" smtClean="0"/>
              <a:t>ve’raeb</a:t>
            </a:r>
            <a:r>
              <a:rPr lang="es-ES" b="1" dirty="0" smtClean="0"/>
              <a:t> </a:t>
            </a:r>
            <a:r>
              <a:rPr lang="es-ES" b="1" dirty="0" err="1" smtClean="0"/>
              <a:t>vehayá</a:t>
            </a:r>
            <a:r>
              <a:rPr lang="es-ES" b="1" dirty="0" smtClean="0"/>
              <a:t> ki </a:t>
            </a:r>
            <a:r>
              <a:rPr lang="es-ES" b="1" dirty="0" err="1" smtClean="0"/>
              <a:t>yirab</a:t>
            </a:r>
            <a:r>
              <a:rPr lang="es-ES" b="1" dirty="0" smtClean="0"/>
              <a:t> </a:t>
            </a:r>
            <a:r>
              <a:rPr lang="es-ES" b="1" dirty="0" err="1" smtClean="0"/>
              <a:t>vehitkatzaf</a:t>
            </a:r>
            <a:r>
              <a:rPr lang="es-ES" b="1" dirty="0" smtClean="0"/>
              <a:t> </a:t>
            </a:r>
            <a:r>
              <a:rPr lang="es-ES" b="1" dirty="0" err="1" smtClean="0"/>
              <a:t>vequilel</a:t>
            </a:r>
            <a:r>
              <a:rPr lang="es-ES" b="1" dirty="0" smtClean="0"/>
              <a:t> </a:t>
            </a:r>
            <a:r>
              <a:rPr lang="es-ES" b="1" dirty="0" err="1" smtClean="0"/>
              <a:t>bemalko</a:t>
            </a:r>
            <a:r>
              <a:rPr lang="es-ES" b="1" dirty="0" smtClean="0"/>
              <a:t> </a:t>
            </a:r>
            <a:r>
              <a:rPr lang="es-ES" b="1" dirty="0" err="1" smtClean="0"/>
              <a:t>ubelohav</a:t>
            </a:r>
            <a:r>
              <a:rPr lang="es-ES" b="1" dirty="0" smtClean="0"/>
              <a:t> </a:t>
            </a:r>
            <a:r>
              <a:rPr lang="es-ES" b="1" dirty="0" err="1" smtClean="0"/>
              <a:t>ufanah</a:t>
            </a:r>
            <a:r>
              <a:rPr lang="es-ES" b="1" dirty="0" smtClean="0"/>
              <a:t> </a:t>
            </a:r>
            <a:r>
              <a:rPr lang="es-ES" b="1" dirty="0" err="1" smtClean="0"/>
              <a:t>lema’elah</a:t>
            </a:r>
            <a:endParaRPr lang="es-ES" b="1" dirty="0" smtClean="0"/>
          </a:p>
          <a:p>
            <a:pPr algn="r"/>
            <a:r>
              <a:rPr lang="he-IL" dirty="0" smtClean="0"/>
              <a:t>וְעָ֥בַר בָּ֖הּ נִקְשֶׁ֣ה וְרָעֵ֑ב וְהָיָ֨ה כִֽי־יִרְעַ֜ב וְהִתְקַצַּ֗ף וְקִלֵּ֧ל בְּמַלְכֹּ֛ו וּבֵאלֹהָ֖יו וּפָנָ֥ה לְמָֽעְלָה׃</a:t>
            </a:r>
            <a:endParaRPr lang="es-E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b="1" dirty="0" smtClean="0"/>
              <a:t>22. </a:t>
            </a:r>
            <a:r>
              <a:rPr lang="es-ES" dirty="0" smtClean="0"/>
              <a:t>Alzarán sus ojos arriba, luego mirarán a la tierra, pero sólo habrá angustia y tinieblas, oscuridad y tribulación; mas se pasará la noche,‘</a:t>
            </a:r>
          </a:p>
          <a:p>
            <a:r>
              <a:rPr lang="es-ES" b="1" dirty="0" smtClean="0"/>
              <a:t>Ve-el eretz </a:t>
            </a:r>
            <a:r>
              <a:rPr lang="es-ES" b="1" dirty="0" err="1" smtClean="0"/>
              <a:t>yabit</a:t>
            </a:r>
            <a:r>
              <a:rPr lang="es-ES" b="1" dirty="0" smtClean="0"/>
              <a:t> </a:t>
            </a:r>
            <a:r>
              <a:rPr lang="es-ES" b="1" dirty="0" err="1" smtClean="0"/>
              <a:t>vehinéh</a:t>
            </a:r>
            <a:r>
              <a:rPr lang="es-ES" b="1" dirty="0" smtClean="0"/>
              <a:t> </a:t>
            </a:r>
            <a:r>
              <a:rPr lang="es-ES" b="1" dirty="0" err="1" smtClean="0"/>
              <a:t>tzarah</a:t>
            </a:r>
            <a:r>
              <a:rPr lang="es-ES" b="1" dirty="0" smtClean="0"/>
              <a:t> </a:t>
            </a:r>
            <a:r>
              <a:rPr lang="es-ES" b="1" dirty="0" err="1" smtClean="0"/>
              <a:t>vejashekah</a:t>
            </a:r>
            <a:r>
              <a:rPr lang="es-ES" b="1" dirty="0" smtClean="0"/>
              <a:t> </a:t>
            </a:r>
            <a:r>
              <a:rPr lang="es-ES" b="1" dirty="0" err="1" smtClean="0"/>
              <a:t>me’uf</a:t>
            </a:r>
            <a:r>
              <a:rPr lang="es-ES" b="1" dirty="0" smtClean="0"/>
              <a:t> </a:t>
            </a:r>
            <a:r>
              <a:rPr lang="es-ES" b="1" dirty="0" err="1" smtClean="0"/>
              <a:t>tzukah</a:t>
            </a:r>
            <a:r>
              <a:rPr lang="es-ES" b="1" dirty="0" smtClean="0"/>
              <a:t> va-</a:t>
            </a:r>
            <a:r>
              <a:rPr lang="es-ES" b="1" dirty="0" err="1" smtClean="0"/>
              <a:t>afelah</a:t>
            </a:r>
            <a:r>
              <a:rPr lang="es-ES" b="1" dirty="0" smtClean="0"/>
              <a:t> </a:t>
            </a:r>
            <a:r>
              <a:rPr lang="es-ES" b="1" dirty="0" err="1" smtClean="0"/>
              <a:t>menudaj</a:t>
            </a:r>
            <a:r>
              <a:rPr lang="es-ES" b="1" dirty="0" smtClean="0"/>
              <a:t>. </a:t>
            </a:r>
          </a:p>
          <a:p>
            <a:pPr algn="r"/>
            <a:r>
              <a:rPr lang="he-IL" dirty="0" smtClean="0"/>
              <a:t>וְאֶל־אֶ֖רֶץ יַבִּ֑יט וְהִנֵּ֨ה צָרָ֤ה וַחֲשֵׁכָה֙ מְע֣וּף צוּקָ֔ה וַאֲפֵלָ֖ה מְנֻדָּֽח</a:t>
            </a:r>
            <a:endParaRPr lang="es-ES" b="1" dirty="0" smtClean="0"/>
          </a:p>
          <a:p>
            <a:endParaRPr lang="es-E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El </a:t>
            </a:r>
            <a:r>
              <a:rPr lang="es-ES" dirty="0" err="1" smtClean="0"/>
              <a:t>Rabeinu</a:t>
            </a:r>
            <a:r>
              <a:rPr lang="es-ES" dirty="0" smtClean="0"/>
              <a:t> Bahya en un comentario sobre  </a:t>
            </a:r>
            <a:r>
              <a:rPr lang="es-ES" dirty="0" err="1" smtClean="0"/>
              <a:t>Vayikra</a:t>
            </a:r>
            <a:r>
              <a:rPr lang="es-ES" dirty="0" smtClean="0"/>
              <a:t> 21: 1: </a:t>
            </a:r>
            <a:r>
              <a:rPr lang="es-ES" dirty="0" smtClean="0"/>
              <a:t>7, nos dice:</a:t>
            </a:r>
          </a:p>
          <a:p>
            <a:r>
              <a:rPr lang="es-ES" b="1" dirty="0" smtClean="0"/>
              <a:t>21:1     </a:t>
            </a:r>
            <a:r>
              <a:rPr lang="es-ES" dirty="0" smtClean="0"/>
              <a:t>Y dijo el Eterno a Moisés: Habla a los sacerdotes, hijos de Aarón, y les dirás: (El sacerdote), por un muerto entre su pueblo, no se impurifique,</a:t>
            </a:r>
          </a:p>
          <a:p>
            <a:r>
              <a:rPr lang="es-ES" b="1" dirty="0" err="1" smtClean="0"/>
              <a:t>Vayomer</a:t>
            </a:r>
            <a:r>
              <a:rPr lang="es-ES" b="1" dirty="0" smtClean="0"/>
              <a:t> Adonay el-Moshe </a:t>
            </a:r>
            <a:r>
              <a:rPr lang="es-ES" b="1" dirty="0" err="1" smtClean="0"/>
              <a:t>emor</a:t>
            </a:r>
            <a:r>
              <a:rPr lang="es-ES" b="1" dirty="0" smtClean="0"/>
              <a:t> el-</a:t>
            </a:r>
            <a:r>
              <a:rPr lang="es-ES" b="1" dirty="0" err="1" smtClean="0"/>
              <a:t>hakohanim</a:t>
            </a:r>
            <a:r>
              <a:rPr lang="es-ES" b="1" dirty="0" smtClean="0"/>
              <a:t> </a:t>
            </a:r>
            <a:r>
              <a:rPr lang="es-ES" b="1" dirty="0" err="1" smtClean="0"/>
              <a:t>beney</a:t>
            </a:r>
            <a:r>
              <a:rPr lang="es-ES" b="1" dirty="0" smtClean="0"/>
              <a:t> Aharon </a:t>
            </a:r>
            <a:r>
              <a:rPr lang="es-ES" b="1" dirty="0" err="1" smtClean="0"/>
              <a:t>ve'amarta</a:t>
            </a:r>
            <a:r>
              <a:rPr lang="es-ES" b="1" dirty="0" smtClean="0"/>
              <a:t> alehem </a:t>
            </a:r>
            <a:r>
              <a:rPr lang="es-ES" b="1" dirty="0" err="1" smtClean="0"/>
              <a:t>lenefesh</a:t>
            </a:r>
            <a:r>
              <a:rPr lang="es-ES" b="1" dirty="0" smtClean="0"/>
              <a:t> lo-</a:t>
            </a:r>
            <a:r>
              <a:rPr lang="es-ES" b="1" dirty="0" err="1" smtClean="0"/>
              <a:t>yitama</a:t>
            </a:r>
            <a:r>
              <a:rPr lang="es-ES" b="1" dirty="0" smtClean="0"/>
              <a:t> </a:t>
            </a:r>
            <a:r>
              <a:rPr lang="es-ES" b="1" dirty="0" err="1" smtClean="0"/>
              <a:t>be'amav</a:t>
            </a:r>
            <a:r>
              <a:rPr lang="es-ES" b="1" dirty="0" smtClean="0"/>
              <a:t>.</a:t>
            </a:r>
            <a:endParaRPr lang="es-E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he-IL" sz="2900" dirty="0" smtClean="0"/>
              <a:t>בני אהרן,</a:t>
            </a:r>
            <a:r>
              <a:rPr lang="en-US" sz="2900" dirty="0" smtClean="0"/>
              <a:t> </a:t>
            </a:r>
            <a:r>
              <a:rPr lang="he-IL" sz="2900" dirty="0" smtClean="0"/>
              <a:t> "</a:t>
            </a:r>
            <a:r>
              <a:rPr lang="es-ES" sz="2900" dirty="0" smtClean="0"/>
              <a:t>hijos de Aarón", etc. </a:t>
            </a:r>
          </a:p>
          <a:p>
            <a:r>
              <a:rPr lang="es-ES" sz="2900" dirty="0" smtClean="0"/>
              <a:t>Nuestros sabios en Sotáh 23 entienden que esto excluye a las mujeres descendientes de sacerdotes, es decir, "los hijos de Aarón pero no las hijas de Aarón". </a:t>
            </a:r>
          </a:p>
          <a:p>
            <a:r>
              <a:rPr lang="es-ES" sz="2900" dirty="0" smtClean="0"/>
              <a:t>He explicado la razón por la cual la descendencia femenina de los sacerdotes no se considera sacerdotes en el sentido completo de la palabra en mi comentario sobre </a:t>
            </a:r>
            <a:r>
              <a:rPr lang="es-ES" sz="2900" dirty="0" err="1" smtClean="0"/>
              <a:t>Parshat</a:t>
            </a:r>
            <a:r>
              <a:rPr lang="es-ES" sz="2900" dirty="0" smtClean="0"/>
              <a:t> Tzav (Levítico 6,19)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Esto es debido </a:t>
            </a:r>
            <a:r>
              <a:rPr lang="es-ES" dirty="0" smtClean="0"/>
              <a:t>a que la mujer fue la que trajo la muerte al </a:t>
            </a:r>
            <a:r>
              <a:rPr lang="es-ES" dirty="0" smtClean="0"/>
              <a:t>mundo. </a:t>
            </a:r>
          </a:p>
          <a:p>
            <a:r>
              <a:rPr lang="es-ES" dirty="0" smtClean="0"/>
              <a:t>Esto </a:t>
            </a:r>
            <a:r>
              <a:rPr lang="es-ES" dirty="0" smtClean="0"/>
              <a:t>no </a:t>
            </a:r>
            <a:r>
              <a:rPr lang="es-ES" dirty="0" smtClean="0"/>
              <a:t>las </a:t>
            </a:r>
            <a:r>
              <a:rPr lang="es-ES" dirty="0" smtClean="0"/>
              <a:t>hace </a:t>
            </a:r>
            <a:r>
              <a:rPr lang="es-ES" dirty="0" smtClean="0"/>
              <a:t>aptas </a:t>
            </a:r>
            <a:r>
              <a:rPr lang="es-ES" dirty="0" smtClean="0"/>
              <a:t>para actuar como sacerdotes, es decir, personas que se preocupan por preservar y extender la vida</a:t>
            </a:r>
            <a:r>
              <a:rPr lang="es-ES" dirty="0" smtClean="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La </a:t>
            </a:r>
            <a:r>
              <a:rPr lang="es-ES" dirty="0" smtClean="0"/>
              <a:t>razón de que este párrafo de leyes especiales para los sacerdotes se haya escrito inmediatamente después del verso que prohíbe la ley de cómo tratar con los hechiceros, varios tipos de artistas de la magia, se explica en el Midrash como justificado por la historia judía posterior. </a:t>
            </a:r>
            <a:endParaRPr lang="es-E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El </a:t>
            </a:r>
            <a:r>
              <a:rPr lang="es-ES" dirty="0" smtClean="0"/>
              <a:t>Rey Saúl mató a una ciudad entera de Sacerdotes (</a:t>
            </a:r>
            <a:r>
              <a:rPr lang="es-ES" dirty="0" err="1" smtClean="0"/>
              <a:t>Nof</a:t>
            </a:r>
            <a:r>
              <a:rPr lang="es-ES" dirty="0" smtClean="0"/>
              <a:t>), compara a Samuel I 22,18 al nombrar a </a:t>
            </a:r>
            <a:r>
              <a:rPr lang="es-ES" dirty="0" err="1" smtClean="0"/>
              <a:t>Doeg</a:t>
            </a:r>
            <a:r>
              <a:rPr lang="es-ES" dirty="0" smtClean="0"/>
              <a:t>, su acusador, como el verdugo. </a:t>
            </a:r>
            <a:endParaRPr lang="es-ES" dirty="0" smtClean="0"/>
          </a:p>
          <a:p>
            <a:r>
              <a:rPr lang="es-ES" dirty="0" smtClean="0"/>
              <a:t> [No había habido el tipo de evidencia de que los sacerdotes habían cometido traición contra Saúl que se presentaría en la corte. Ed.] </a:t>
            </a:r>
            <a:endParaRPr lang="es-E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Posteriormente</a:t>
            </a:r>
            <a:r>
              <a:rPr lang="es-ES" dirty="0" smtClean="0"/>
              <a:t>, cuando el Rey Saúl se encontró en un dilema cuando quería consejo de Di-s y se lo rechazaron, recurrió a un nigromante a pesar de la prohibición expresa de permitir que tales personas </a:t>
            </a:r>
            <a:r>
              <a:rPr lang="es-ES" dirty="0" smtClean="0"/>
              <a:t>vivan, como se ve </a:t>
            </a:r>
            <a:r>
              <a:rPr lang="es-ES" dirty="0" smtClean="0"/>
              <a:t>en Levítico 20,27. </a:t>
            </a:r>
            <a:endParaRPr lang="es-ES" dirty="0" smtClean="0"/>
          </a:p>
          <a:p>
            <a:r>
              <a:rPr lang="es-ES" dirty="0" smtClean="0"/>
              <a:t>Dios </a:t>
            </a:r>
            <a:r>
              <a:rPr lang="es-ES" dirty="0" smtClean="0"/>
              <a:t>había previsto todo esto y había escrito estos dos mandamientos, </a:t>
            </a:r>
            <a:endParaRPr lang="es-E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es </a:t>
            </a:r>
            <a:r>
              <a:rPr lang="es-ES" dirty="0" smtClean="0"/>
              <a:t>decir, dar prioridad a los sacerdotes y aborrecer a los nigromantes como una advertencia a Saúl y a otros para que no se hicieran culpables del pecado descrito</a:t>
            </a:r>
            <a:r>
              <a:rPr lang="es-ES" dirty="0" smtClean="0"/>
              <a:t>.</a:t>
            </a:r>
          </a:p>
          <a:p>
            <a:r>
              <a:rPr lang="es-ES" dirty="0" smtClean="0"/>
              <a:t>Isaías 8,19 trata este tema cuando escribe dirigiéndose a la gente común a la que se le podría pedir que practique el arte de la nigromancia diciendo: </a:t>
            </a:r>
            <a:endParaRPr lang="es-E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t>
            </a:r>
            <a:r>
              <a:rPr lang="es-ES" dirty="0" smtClean="0"/>
              <a:t>si la gente te dice", pregunta a los fantasmas y espíritus familiares que chirrían y gimen, por un pueblo puede preguntar a sus seres divinos, a los muertos en nombre de los vivos, para recibir instrucciones y mensajes ', respondiendo:' seguramente para quien hable así no habrá </a:t>
            </a:r>
            <a:r>
              <a:rPr lang="es-ES" dirty="0" smtClean="0"/>
              <a:t>amanecer”.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100" dirty="0" smtClean="0"/>
              <a:t>El </a:t>
            </a:r>
            <a:r>
              <a:rPr lang="es-ES" sz="3100" dirty="0" smtClean="0"/>
              <a:t>punto de Isaías es que si tal práctica está levantando la cabeza en Israel, la gente tiene que responder que obtienen cualquier información que deseen de su </a:t>
            </a:r>
            <a:r>
              <a:rPr lang="es-ES" sz="3100" dirty="0" smtClean="0"/>
              <a:t>Dios </a:t>
            </a:r>
            <a:r>
              <a:rPr lang="es-ES" sz="3100" dirty="0" smtClean="0"/>
              <a:t>directamente, no de los charlatanes, etc. </a:t>
            </a:r>
            <a:endParaRPr lang="es-ES" sz="3100" dirty="0" smtClean="0"/>
          </a:p>
          <a:p>
            <a:r>
              <a:rPr lang="es-ES" sz="3100" dirty="0" smtClean="0"/>
              <a:t>El </a:t>
            </a:r>
            <a:r>
              <a:rPr lang="es-ES" sz="3100" dirty="0" smtClean="0"/>
              <a:t>profeta Elijah había protestado con el rey </a:t>
            </a:r>
            <a:r>
              <a:rPr lang="es-ES" sz="3100" dirty="0" smtClean="0"/>
              <a:t>Ajazyah (Ocozías) quien </a:t>
            </a:r>
            <a:r>
              <a:rPr lang="es-ES" sz="3100" dirty="0" smtClean="0"/>
              <a:t>había enviado consultas a ídolos de otras naciones, y lo había desafiado diciendo: </a:t>
            </a:r>
            <a:endParaRPr lang="es-ES" sz="31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t>
            </a:r>
            <a:r>
              <a:rPr lang="es-ES" dirty="0" smtClean="0"/>
              <a:t>no hay representantes del verdadero Señor en Israel que consideraste conveniente preguntar a deidades como Baal Zevuv y otros?" (Reyes II 1,6). </a:t>
            </a:r>
            <a:endParaRPr lang="es-ES" dirty="0" smtClean="0"/>
          </a:p>
          <a:p>
            <a:r>
              <a:rPr lang="es-ES" dirty="0" smtClean="0"/>
              <a:t>En </a:t>
            </a:r>
            <a:r>
              <a:rPr lang="es-ES" dirty="0" smtClean="0"/>
              <a:t>el caso de que las personas sientan que no tienen una dirección legítima para preguntar sobre su futuro, la Torá queda registrada en Deut. 17,9: </a:t>
            </a:r>
            <a:endParaRPr lang="es-E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t>
            </a:r>
            <a:r>
              <a:rPr lang="es-ES" dirty="0" smtClean="0"/>
              <a:t>vendrás a los sacerdotes, los levitas, o al juez que oficiará en esos días; cuando preguntes te lo </a:t>
            </a:r>
            <a:r>
              <a:rPr lang="es-ES" dirty="0" smtClean="0"/>
              <a:t>dirán".</a:t>
            </a:r>
          </a:p>
          <a:p>
            <a:r>
              <a:rPr lang="es-ES" dirty="0" smtClean="0"/>
              <a:t>El rabino </a:t>
            </a:r>
            <a:r>
              <a:rPr lang="es-ES" dirty="0" smtClean="0"/>
              <a:t>Yehoshúa </a:t>
            </a:r>
            <a:r>
              <a:rPr lang="es-ES" dirty="0" smtClean="0"/>
              <a:t>de la aldea </a:t>
            </a:r>
            <a:r>
              <a:rPr lang="es-ES" dirty="0" smtClean="0"/>
              <a:t>Sakinín </a:t>
            </a:r>
            <a:r>
              <a:rPr lang="es-ES" dirty="0" smtClean="0"/>
              <a:t>dijo en nombre del rabino </a:t>
            </a:r>
            <a:r>
              <a:rPr lang="es-ES" dirty="0" smtClean="0"/>
              <a:t>Yehoshúa </a:t>
            </a:r>
            <a:r>
              <a:rPr lang="es-ES" dirty="0" smtClean="0"/>
              <a:t>ben Levi que Dios le había mostrado a Moisés una vista panorámica de todas las generaciones posteriores y sus respectivos líderes. </a:t>
            </a:r>
            <a:endParaRPr lang="es-E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Le </a:t>
            </a:r>
            <a:r>
              <a:rPr lang="es-ES" dirty="0" smtClean="0"/>
              <a:t>mostró al rey Saúl, a sus hijos, y su muerte por la espada de los enemigos del pueblo judío. </a:t>
            </a:r>
            <a:endParaRPr lang="es-ES" dirty="0" smtClean="0"/>
          </a:p>
          <a:p>
            <a:r>
              <a:rPr lang="es-ES" dirty="0" smtClean="0"/>
              <a:t>Esto </a:t>
            </a:r>
            <a:r>
              <a:rPr lang="es-ES" dirty="0" smtClean="0"/>
              <a:t>era parte del panorama que Dios le mostró a Moisés. Moisés estaba horrorizado y exclamó: "el primer rey del pueblo judío debería tener un final tan trágico, ¿debería ser apuñalado por una espada?" </a:t>
            </a:r>
            <a:endParaRPr lang="es-E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Entonces </a:t>
            </a:r>
            <a:r>
              <a:rPr lang="es-ES" dirty="0" smtClean="0"/>
              <a:t>Dios le dijo a Moisés que escribiera el párrafo que ahora estamos tratando. </a:t>
            </a:r>
            <a:endParaRPr lang="es-ES" dirty="0" smtClean="0"/>
          </a:p>
          <a:p>
            <a:r>
              <a:rPr lang="es-ES" dirty="0" smtClean="0"/>
              <a:t>Hasta aquí, </a:t>
            </a:r>
            <a:r>
              <a:rPr lang="es-ES" dirty="0" smtClean="0"/>
              <a:t>el rabino </a:t>
            </a:r>
            <a:r>
              <a:rPr lang="es-ES" dirty="0" smtClean="0"/>
              <a:t>Yehoshúa </a:t>
            </a:r>
            <a:r>
              <a:rPr lang="es-ES" dirty="0" smtClean="0"/>
              <a:t>(compárese con </a:t>
            </a:r>
            <a:r>
              <a:rPr lang="es-ES" dirty="0" smtClean="0"/>
              <a:t>Tanjumá </a:t>
            </a:r>
            <a:r>
              <a:rPr lang="es-ES" dirty="0" smtClean="0"/>
              <a:t>Emor </a:t>
            </a:r>
            <a:r>
              <a:rPr lang="es-ES" dirty="0" smtClean="0"/>
              <a:t>Simán 2) </a:t>
            </a:r>
          </a:p>
          <a:p>
            <a:r>
              <a:rPr lang="es-ES" dirty="0" smtClean="0"/>
              <a:t>Otra interpretación (de Lev. 21: 1), “Habla a los sacerdotes”: ¿Qué está escrito sobre el asunto (en Lev. 20:27)? </a:t>
            </a:r>
            <a:endParaRPr lang="es-E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t>
            </a:r>
            <a:r>
              <a:rPr lang="es-ES" dirty="0" smtClean="0"/>
              <a:t>Cuando un hombre o una mujer tiene un fantasma o un espíritu familiar [...]". </a:t>
            </a:r>
            <a:endParaRPr lang="es-ES" dirty="0" smtClean="0"/>
          </a:p>
          <a:p>
            <a:r>
              <a:rPr lang="es-ES" dirty="0" smtClean="0"/>
              <a:t>Y </a:t>
            </a:r>
            <a:r>
              <a:rPr lang="es-ES" dirty="0" smtClean="0"/>
              <a:t>luego: "Habla a los sacerdotes". </a:t>
            </a:r>
            <a:endParaRPr lang="es-ES" dirty="0" smtClean="0"/>
          </a:p>
          <a:p>
            <a:r>
              <a:rPr lang="es-ES" dirty="0" smtClean="0"/>
              <a:t>Este </a:t>
            </a:r>
            <a:r>
              <a:rPr lang="es-ES" dirty="0" smtClean="0"/>
              <a:t>texto está relacionado (con Is. 8:19), “Y cuando te digan, 'Preguntad por fantasmas y espíritus familiares'”. </a:t>
            </a:r>
            <a:endParaRPr lang="es-ES" dirty="0" smtClean="0"/>
          </a:p>
          <a:p>
            <a:r>
              <a:rPr lang="es-ES" dirty="0" smtClean="0"/>
              <a:t>El </a:t>
            </a:r>
            <a:r>
              <a:rPr lang="es-ES" dirty="0" smtClean="0"/>
              <a:t>Santo, bendito sea, le dijo a Israel: </a:t>
            </a:r>
            <a:endParaRPr lang="es-E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t>
            </a:r>
            <a:r>
              <a:rPr lang="es-ES" dirty="0" smtClean="0"/>
              <a:t>Si te dicen , 'Pregunta a los fantasmas y abandona al Dios que está en los cielos', diles (</a:t>
            </a:r>
            <a:r>
              <a:rPr lang="es-ES" dirty="0" err="1" smtClean="0"/>
              <a:t>ibid.</a:t>
            </a:r>
            <a:r>
              <a:rPr lang="es-ES" dirty="0" smtClean="0"/>
              <a:t> Cont.), </a:t>
            </a:r>
            <a:endParaRPr lang="es-ES" dirty="0" smtClean="0"/>
          </a:p>
          <a:p>
            <a:r>
              <a:rPr lang="es-ES" dirty="0" smtClean="0"/>
              <a:t>'¿</a:t>
            </a:r>
            <a:r>
              <a:rPr lang="es-ES" dirty="0" smtClean="0"/>
              <a:t>No debería un pueblo preguntarle a su Dios?' </a:t>
            </a:r>
            <a:r>
              <a:rPr lang="es-ES" dirty="0" smtClean="0"/>
              <a:t>”</a:t>
            </a:r>
          </a:p>
          <a:p>
            <a:r>
              <a:rPr lang="es-ES" dirty="0" smtClean="0"/>
              <a:t>Tal </a:t>
            </a:r>
            <a:r>
              <a:rPr lang="es-ES" dirty="0" smtClean="0"/>
              <a:t>como Elías le dijo a Ocozías (en II Reyes 1 : 3), "¿Es por falta de un Dios en Israel que estás enviando para preguntar a Baal-</a:t>
            </a:r>
            <a:r>
              <a:rPr lang="es-ES" dirty="0" err="1" smtClean="0"/>
              <a:t>Zebub</a:t>
            </a:r>
            <a:r>
              <a:rPr lang="es-ES" dirty="0" smtClean="0"/>
              <a:t> [...]?"</a:t>
            </a:r>
            <a:endParaRPr lang="es-E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¿Por qué debemos abandonar al Dios eterno? (</a:t>
            </a:r>
            <a:r>
              <a:rPr lang="es-ES" dirty="0" err="1" smtClean="0"/>
              <a:t>Jer.</a:t>
            </a:r>
            <a:r>
              <a:rPr lang="es-ES" dirty="0" smtClean="0"/>
              <a:t> 10:10 :) </a:t>
            </a:r>
            <a:endParaRPr lang="es-ES" dirty="0" smtClean="0"/>
          </a:p>
          <a:p>
            <a:r>
              <a:rPr lang="es-ES" dirty="0" smtClean="0"/>
              <a:t>“</a:t>
            </a:r>
            <a:r>
              <a:rPr lang="es-ES" dirty="0" smtClean="0"/>
              <a:t>Pero el Señor es un Dios verdadero; Es un Dios vivo y un Rey </a:t>
            </a:r>
            <a:r>
              <a:rPr lang="es-ES" dirty="0" smtClean="0"/>
              <a:t>eterno". </a:t>
            </a:r>
          </a:p>
          <a:p>
            <a:r>
              <a:rPr lang="es-ES" dirty="0" smtClean="0"/>
              <a:t>Por </a:t>
            </a:r>
            <a:r>
              <a:rPr lang="es-ES" dirty="0" smtClean="0"/>
              <a:t>lo tanto, buscamos un Dios vivo; sin embargo, el dios [s] de las naciones del mundo está muerto [y (según Sal. 115: 6),] “Tienen boca, pero no hablan; tienen ojos pero no ven ". </a:t>
            </a:r>
            <a:endParaRPr lang="es-E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t>
            </a:r>
            <a:r>
              <a:rPr lang="es-ES" dirty="0" smtClean="0"/>
              <a:t>Pero] acerca de nosotros está escrito </a:t>
            </a:r>
            <a:r>
              <a:rPr lang="es-ES" sz="2400" dirty="0" smtClean="0"/>
              <a:t>(en Deuteronomio 4: 4)</a:t>
            </a:r>
            <a:r>
              <a:rPr lang="es-ES" dirty="0" smtClean="0"/>
              <a:t>, "Pero ustedes que se aferraron al Señor su Dios están todos vivos hoy". </a:t>
            </a:r>
            <a:endParaRPr lang="es-ES" dirty="0" smtClean="0"/>
          </a:p>
          <a:p>
            <a:r>
              <a:rPr lang="es-ES" dirty="0" smtClean="0"/>
              <a:t>Por lo tanto, buscamos un Dios vivo. </a:t>
            </a:r>
            <a:endParaRPr lang="es-ES" dirty="0" smtClean="0"/>
          </a:p>
          <a:p>
            <a:r>
              <a:rPr lang="es-ES" dirty="0" smtClean="0"/>
              <a:t>Sin </a:t>
            </a:r>
            <a:r>
              <a:rPr lang="es-ES" dirty="0" smtClean="0"/>
              <a:t>embargo, [en relación con] el dios [s] de las naciones del mundo (según Sal. 115: 6), "los que los hagan serán como ellos". </a:t>
            </a:r>
            <a:endParaRPr lang="es-E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Lo </a:t>
            </a:r>
            <a:r>
              <a:rPr lang="es-ES" dirty="0" smtClean="0"/>
              <a:t>que está escrito después de [Is. 8:19], (en vs. 20)? </a:t>
            </a:r>
            <a:endParaRPr lang="es-ES" dirty="0" smtClean="0"/>
          </a:p>
          <a:p>
            <a:r>
              <a:rPr lang="es-ES" dirty="0" smtClean="0"/>
              <a:t>"</a:t>
            </a:r>
            <a:r>
              <a:rPr lang="es-ES" dirty="0" smtClean="0"/>
              <a:t>Para instrucción (Torá) y para testimonio, si no hablan de acuerdo con esta palabra, tal persona no tendrá amanecer". </a:t>
            </a:r>
          </a:p>
          <a:p>
            <a:r>
              <a:rPr lang="es-ES" dirty="0" smtClean="0"/>
              <a:t>R</a:t>
            </a:r>
            <a:r>
              <a:rPr lang="es-ES" dirty="0" smtClean="0"/>
              <a:t>. Johanan y R. </a:t>
            </a:r>
            <a:r>
              <a:rPr lang="es-ES" dirty="0" err="1" smtClean="0"/>
              <a:t>Laqish</a:t>
            </a:r>
            <a:r>
              <a:rPr lang="es-ES" dirty="0" smtClean="0"/>
              <a:t> [diferían]. </a:t>
            </a:r>
            <a:endParaRPr lang="es-ES" dirty="0" smtClean="0"/>
          </a:p>
          <a:p>
            <a:r>
              <a:rPr lang="es-ES" dirty="0" smtClean="0"/>
              <a:t>R</a:t>
            </a:r>
            <a:r>
              <a:rPr lang="es-ES" dirty="0" smtClean="0"/>
              <a:t>. Johanan dijo: “El Santo, bendito sea Él, dijo</a:t>
            </a:r>
            <a:r>
              <a:rPr lang="es-ES" dirty="0" smtClean="0"/>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“Si </a:t>
            </a:r>
            <a:r>
              <a:rPr lang="es-ES" dirty="0" smtClean="0"/>
              <a:t>no hablan de acuerdo con esta palabra a las naciones del mundo, (sic) no tienen amanecer; No </a:t>
            </a:r>
            <a:r>
              <a:rPr lang="es-ES" dirty="0" smtClean="0"/>
              <a:t>alumbrará </a:t>
            </a:r>
            <a:r>
              <a:rPr lang="es-ES" dirty="0" smtClean="0"/>
              <a:t>el alba sobre </a:t>
            </a:r>
            <a:r>
              <a:rPr lang="es-ES" dirty="0" smtClean="0"/>
              <a:t>ellos“.</a:t>
            </a:r>
          </a:p>
          <a:p>
            <a:r>
              <a:rPr lang="es-ES" dirty="0" smtClean="0"/>
              <a:t>Pero </a:t>
            </a:r>
            <a:r>
              <a:rPr lang="es-ES" dirty="0" smtClean="0"/>
              <a:t>R. </a:t>
            </a:r>
            <a:r>
              <a:rPr lang="es-ES" dirty="0" smtClean="0"/>
              <a:t>Lakish </a:t>
            </a:r>
            <a:r>
              <a:rPr lang="es-ES" dirty="0" smtClean="0"/>
              <a:t>dice: "(es decir, la palabra de un nigromante) no tendrá amanecer. Los fantasmas y los espíritus familiares no se iluminan (literalmente, levantan el alba), ya que están [ellos mismos] en la oscuridad; </a:t>
            </a:r>
            <a:endParaRPr lang="es-ES"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y </a:t>
            </a:r>
            <a:r>
              <a:rPr lang="es-ES" dirty="0" smtClean="0"/>
              <a:t>aún más este [principio] es válido para otros ". </a:t>
            </a:r>
            <a:endParaRPr lang="es-ES" dirty="0" smtClean="0"/>
          </a:p>
          <a:p>
            <a:r>
              <a:rPr lang="es-ES" dirty="0" smtClean="0"/>
              <a:t>Entonces</a:t>
            </a:r>
            <a:r>
              <a:rPr lang="es-ES" dirty="0" smtClean="0"/>
              <a:t>, si usted dijera: "¿A quién preguntaremos?" </a:t>
            </a:r>
            <a:endParaRPr lang="es-ES" dirty="0" smtClean="0"/>
          </a:p>
          <a:p>
            <a:r>
              <a:rPr lang="es-ES" dirty="0" smtClean="0"/>
              <a:t>Mira</a:t>
            </a:r>
            <a:r>
              <a:rPr lang="es-ES" dirty="0" smtClean="0"/>
              <a:t>, dice (en Deuteronomio 17: 9-11): “Y vendrás a los sacerdotes levitas y al juez </a:t>
            </a:r>
            <a:r>
              <a:rPr lang="es-ES" dirty="0" smtClean="0"/>
              <a:t>[….Actuarás...] </a:t>
            </a:r>
            <a:r>
              <a:rPr lang="es-ES" dirty="0" smtClean="0"/>
              <a:t>De acuerdo con la Torá que te </a:t>
            </a:r>
            <a:r>
              <a:rPr lang="es-ES" dirty="0" smtClean="0"/>
              <a:t>enseñarán".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000" dirty="0" smtClean="0"/>
              <a:t>(</a:t>
            </a:r>
            <a:r>
              <a:rPr lang="es-ES" sz="3000" dirty="0" smtClean="0"/>
              <a:t>Lev. 20:27 :) Cuando un hombre o una mujer tiene un fantasma o un espíritu </a:t>
            </a:r>
            <a:r>
              <a:rPr lang="es-ES" sz="3000" dirty="0" smtClean="0"/>
              <a:t>familiar". </a:t>
            </a:r>
          </a:p>
          <a:p>
            <a:r>
              <a:rPr lang="es-ES" sz="3000" dirty="0" smtClean="0"/>
              <a:t>¿Qué se escribe después de eso (en Lev. 21: 1)? "Habla a los sacerdotes". </a:t>
            </a:r>
            <a:endParaRPr lang="es-ES" sz="3000" dirty="0" smtClean="0"/>
          </a:p>
          <a:p>
            <a:r>
              <a:rPr lang="es-ES" sz="3000" dirty="0" smtClean="0"/>
              <a:t>¿</a:t>
            </a:r>
            <a:r>
              <a:rPr lang="es-ES" sz="3000" dirty="0" smtClean="0"/>
              <a:t>Qué relación tiene el uno con el otro? Es simplemente que el Santo, bendito sea Él, previó que Saúl iba a ser rey sobre Israel y matar a los sacerdotes [y] luego preguntar por un fantasma y un espíritu familiar. </a:t>
            </a:r>
            <a:endParaRPr lang="es-ES" sz="30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Así </a:t>
            </a:r>
            <a:r>
              <a:rPr lang="es-ES" dirty="0" smtClean="0"/>
              <a:t>se dice (en 1 Sam. 28: 7): "Entonces Saúl dijo a sus sirvientes</a:t>
            </a:r>
            <a:r>
              <a:rPr lang="es-ES" dirty="0" smtClean="0"/>
              <a:t>: “Búsquenme </a:t>
            </a:r>
            <a:r>
              <a:rPr lang="es-ES" dirty="0" smtClean="0"/>
              <a:t>una mujer que controle un </a:t>
            </a:r>
            <a:r>
              <a:rPr lang="es-ES" dirty="0" smtClean="0"/>
              <a:t>fantasma".</a:t>
            </a:r>
          </a:p>
          <a:p>
            <a:r>
              <a:rPr lang="es-ES" dirty="0" smtClean="0"/>
              <a:t>Resh </a:t>
            </a:r>
            <a:r>
              <a:rPr lang="es-ES" dirty="0" smtClean="0"/>
              <a:t>Laquis </a:t>
            </a:r>
            <a:r>
              <a:rPr lang="es-ES" dirty="0" smtClean="0"/>
              <a:t>dijo: "¿A qué se puede comparar Saúl? </a:t>
            </a:r>
            <a:endParaRPr lang="es-ES" dirty="0" smtClean="0"/>
          </a:p>
          <a:p>
            <a:r>
              <a:rPr lang="es-ES" dirty="0" smtClean="0"/>
              <a:t>A </a:t>
            </a:r>
            <a:r>
              <a:rPr lang="es-ES" dirty="0" smtClean="0"/>
              <a:t>un rey que entró en una provincia y dijo:‘ Todas las gallos en esta provincia serán </a:t>
            </a:r>
            <a:r>
              <a:rPr lang="es-ES" dirty="0" smtClean="0"/>
              <a:t>sacrificados </a:t>
            </a:r>
            <a:r>
              <a:rPr lang="es-ES" dirty="0" smtClean="0"/>
              <a:t>esta noche. </a:t>
            </a:r>
            <a:endParaRPr lang="es-ES"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000" dirty="0" smtClean="0"/>
              <a:t>Cuando </a:t>
            </a:r>
            <a:r>
              <a:rPr lang="es-ES" sz="3000" dirty="0" smtClean="0"/>
              <a:t>deseaba partir en su camino por la mañana, dijo: "¿No hay ningún gallo para cantar aquí?" </a:t>
            </a:r>
            <a:endParaRPr lang="es-ES" sz="3000" dirty="0" smtClean="0"/>
          </a:p>
          <a:p>
            <a:r>
              <a:rPr lang="es-ES" sz="3000" dirty="0" smtClean="0"/>
              <a:t>Le </a:t>
            </a:r>
            <a:r>
              <a:rPr lang="es-ES" sz="3000" dirty="0" smtClean="0"/>
              <a:t>dijeron: "¿No eres tú quien ordenó que los mataran?" </a:t>
            </a:r>
            <a:endParaRPr lang="es-ES" sz="3000" dirty="0" smtClean="0"/>
          </a:p>
          <a:p>
            <a:r>
              <a:rPr lang="es-ES" sz="3000" dirty="0" smtClean="0"/>
              <a:t>Aquí </a:t>
            </a:r>
            <a:r>
              <a:rPr lang="es-ES" sz="3000" dirty="0" smtClean="0"/>
              <a:t>también (en I Sam. 28: 3) 'Saúl había </a:t>
            </a:r>
            <a:r>
              <a:rPr lang="es-ES" sz="3000" dirty="0" smtClean="0"/>
              <a:t>echado lejos los </a:t>
            </a:r>
            <a:r>
              <a:rPr lang="es-ES" sz="3000" dirty="0" smtClean="0"/>
              <a:t>fantasmas y los espíritus familiares'; y [ahora] volvió y dijo (en el vers. 7) "Búscame una mujer que controle a un fantasma". </a:t>
            </a:r>
            <a:endParaRPr lang="es-ES" sz="3000"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100" dirty="0" smtClean="0"/>
              <a:t>(</a:t>
            </a:r>
            <a:r>
              <a:rPr lang="es-ES" sz="3100" dirty="0" smtClean="0"/>
              <a:t>Vs. 8 :) "Entonces Saúl se disfrazó. ¿Cuál es el significado de "</a:t>
            </a:r>
            <a:r>
              <a:rPr lang="es-ES" sz="3100" dirty="0" smtClean="0"/>
              <a:t>disfrazarse)?" </a:t>
            </a:r>
          </a:p>
          <a:p>
            <a:r>
              <a:rPr lang="es-ES" sz="3100" dirty="0" smtClean="0"/>
              <a:t>Que </a:t>
            </a:r>
            <a:r>
              <a:rPr lang="es-ES" sz="3100" dirty="0" smtClean="0"/>
              <a:t>se había </a:t>
            </a:r>
            <a:r>
              <a:rPr lang="es-ES" sz="3100" dirty="0" smtClean="0"/>
              <a:t>despojado de </a:t>
            </a:r>
            <a:r>
              <a:rPr lang="es-ES" sz="3100" dirty="0" smtClean="0"/>
              <a:t>la realeza. (</a:t>
            </a:r>
            <a:r>
              <a:rPr lang="es-ES" sz="3100" dirty="0" err="1" smtClean="0"/>
              <a:t>Ibid.</a:t>
            </a:r>
            <a:r>
              <a:rPr lang="es-ES" sz="3100" dirty="0" smtClean="0"/>
              <a:t>, Cont. :) </a:t>
            </a:r>
            <a:r>
              <a:rPr lang="es-ES" sz="3100" dirty="0" smtClean="0"/>
              <a:t>"</a:t>
            </a:r>
            <a:r>
              <a:rPr lang="es-ES" sz="3100" dirty="0" smtClean="0"/>
              <a:t>Y se fue con dos hombres". ¿Quiénes eran? Abner y Amasa. </a:t>
            </a:r>
            <a:endParaRPr lang="es-ES" sz="3100" dirty="0" smtClean="0"/>
          </a:p>
          <a:p>
            <a:r>
              <a:rPr lang="es-ES" sz="3100" dirty="0" smtClean="0"/>
              <a:t>La </a:t>
            </a:r>
            <a:r>
              <a:rPr lang="es-ES" sz="3100" dirty="0" smtClean="0"/>
              <a:t>Torá ha enseñado el protocolo apropiado, que uno no se va en un viaje solo; como cualquiera que se va de viaje solo se convierte en esclavo de los esclavos. </a:t>
            </a:r>
            <a:endParaRPr lang="es-ES" sz="3100"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R. Ayyevu dijo: “Dos hombres actuaron con el protocolo adecuado, Abraham y Saúl. </a:t>
            </a:r>
            <a:endParaRPr lang="es-ES" dirty="0" smtClean="0"/>
          </a:p>
          <a:p>
            <a:r>
              <a:rPr lang="es-ES" dirty="0" smtClean="0"/>
              <a:t>[</a:t>
            </a:r>
            <a:r>
              <a:rPr lang="es-ES" dirty="0" smtClean="0"/>
              <a:t>Con respecto a Abraham está escrito (en Génesis 22: 3), 'y él (es decir, Abraham) llevó consigo a dos de sus siervos y a su hijo Isaac [...]'. </a:t>
            </a:r>
            <a:endParaRPr lang="es-ES" dirty="0" smtClean="0"/>
          </a:p>
          <a:p>
            <a:r>
              <a:rPr lang="es-ES" dirty="0" smtClean="0"/>
              <a:t>Y </a:t>
            </a:r>
            <a:r>
              <a:rPr lang="es-ES" dirty="0" smtClean="0"/>
              <a:t>aquí (en 1 Sam. 28: 8), 'y él (Saúl) fue con dos hombres' </a:t>
            </a:r>
            <a:r>
              <a:rPr lang="es-ES" dirty="0" smtClean="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100" dirty="0" smtClean="0"/>
              <a:t>(</a:t>
            </a:r>
            <a:r>
              <a:rPr lang="es-ES" sz="3100" dirty="0" err="1" smtClean="0"/>
              <a:t>Ibid.</a:t>
            </a:r>
            <a:r>
              <a:rPr lang="es-ES" sz="3100" dirty="0" smtClean="0"/>
              <a:t>, Cont. :)" Y vinieron a la mujer de noche ". ¿Fue de noche? </a:t>
            </a:r>
            <a:endParaRPr lang="es-ES" sz="3100" dirty="0" smtClean="0"/>
          </a:p>
          <a:p>
            <a:r>
              <a:rPr lang="es-ES" sz="3100" dirty="0" smtClean="0"/>
              <a:t>Es </a:t>
            </a:r>
            <a:r>
              <a:rPr lang="es-ES" sz="3100" dirty="0" smtClean="0"/>
              <a:t>simplemente que esta vez fue para ellos tan negro como la noche. </a:t>
            </a:r>
            <a:endParaRPr lang="es-ES" sz="3100" dirty="0" smtClean="0"/>
          </a:p>
          <a:p>
            <a:r>
              <a:rPr lang="es-ES" sz="3100" dirty="0" smtClean="0"/>
              <a:t>(</a:t>
            </a:r>
            <a:r>
              <a:rPr lang="es-ES" sz="3100" dirty="0" err="1" smtClean="0"/>
              <a:t>Ibid.</a:t>
            </a:r>
            <a:r>
              <a:rPr lang="es-ES" sz="3100" dirty="0" smtClean="0"/>
              <a:t>, Cont. :) "Luego dijo:" Por favor, </a:t>
            </a:r>
            <a:r>
              <a:rPr lang="es-ES" sz="3100" dirty="0" smtClean="0"/>
              <a:t>adivíneme </a:t>
            </a:r>
            <a:r>
              <a:rPr lang="es-ES" sz="3100" dirty="0" smtClean="0"/>
              <a:t>a través de un fantasma [...] ". Ella dijo (en el vers. 9): "Sabes lo que ha hecho Saúl, cómo ha eliminado a los fantasmas y los espíritus familiares de la tierra". </a:t>
            </a:r>
            <a:endParaRPr lang="es-ES" sz="3100"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Él </a:t>
            </a:r>
            <a:r>
              <a:rPr lang="es-ES" dirty="0" smtClean="0"/>
              <a:t>dijo de inmediato (en el vers. 10): "Mientras el Señor viva, no se te impondrá ningún castigo por este asunto</a:t>
            </a:r>
            <a:r>
              <a:rPr lang="es-ES" dirty="0" smtClean="0"/>
              <a:t>".</a:t>
            </a:r>
          </a:p>
          <a:p>
            <a:r>
              <a:rPr lang="es-ES" dirty="0" smtClean="0"/>
              <a:t>Resh </a:t>
            </a:r>
            <a:r>
              <a:rPr lang="es-ES" dirty="0" err="1" smtClean="0"/>
              <a:t>Laqish</a:t>
            </a:r>
            <a:r>
              <a:rPr lang="es-ES" dirty="0" smtClean="0"/>
              <a:t> dijo: “¿A qué es comparable Saúl? </a:t>
            </a:r>
            <a:endParaRPr lang="es-ES" dirty="0" smtClean="0"/>
          </a:p>
          <a:p>
            <a:r>
              <a:rPr lang="es-ES" dirty="0" smtClean="0"/>
              <a:t>A </a:t>
            </a:r>
            <a:r>
              <a:rPr lang="es-ES" dirty="0" smtClean="0"/>
              <a:t>una mujer que estaba situada con su amante y juraba por la vida de su marido. </a:t>
            </a:r>
            <a:endParaRPr lang="es-ES" dirty="0" smtClean="0"/>
          </a:p>
          <a:p>
            <a:r>
              <a:rPr lang="es-ES" dirty="0" smtClean="0"/>
              <a:t>(</a:t>
            </a:r>
            <a:r>
              <a:rPr lang="es-ES" dirty="0" smtClean="0"/>
              <a:t>Vs. 11 :) "Entonces la mujer dijo: '¿A quién (Mi) te </a:t>
            </a:r>
            <a:r>
              <a:rPr lang="es-ES" dirty="0" smtClean="0"/>
              <a:t>traeré</a:t>
            </a:r>
            <a:r>
              <a:rPr lang="es-ES" dirty="0" smtClean="0"/>
              <a:t>?'" </a:t>
            </a:r>
            <a:endParaRPr lang="es-ES"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Uno de los que dicen (como en Éxodo 15:11), "¿Quién (</a:t>
            </a:r>
            <a:r>
              <a:rPr lang="es-ES" i="1" dirty="0" smtClean="0"/>
              <a:t>Mi</a:t>
            </a:r>
            <a:r>
              <a:rPr lang="es-ES" dirty="0" smtClean="0"/>
              <a:t>) es como tú entre los poderes, oh Señor", palabras habladas por Moisés, tipificando a los justos. </a:t>
            </a:r>
          </a:p>
          <a:p>
            <a:r>
              <a:rPr lang="es-ES" dirty="0" smtClean="0"/>
              <a:t>El verso es sugerido por el </a:t>
            </a:r>
            <a:r>
              <a:rPr lang="es-ES" i="1" dirty="0" smtClean="0"/>
              <a:t>mi</a:t>
            </a:r>
            <a:r>
              <a:rPr lang="es-ES" dirty="0" smtClean="0"/>
              <a:t> en la pregunta de Saúl. o uno de los que dicen (como en Éxodo 5: 2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000" dirty="0" smtClean="0"/>
              <a:t>Palabras pronunciadas por Faraón, tipificando a los malvados. "¿Quién </a:t>
            </a:r>
            <a:r>
              <a:rPr lang="es-ES" sz="3000" dirty="0" smtClean="0"/>
              <a:t>(Mi) es </a:t>
            </a:r>
            <a:r>
              <a:rPr lang="es-ES" sz="3000" dirty="0" smtClean="0"/>
              <a:t>el Señor?" </a:t>
            </a:r>
          </a:p>
          <a:p>
            <a:r>
              <a:rPr lang="es-ES" sz="3000" dirty="0" smtClean="0"/>
              <a:t>Él le dijo a ella (en 1 Sam. 28:11, cont.): "Trae a Samuel para mí", el maestro de los profetas. Ella hizo lo que hizo y lo trajo. </a:t>
            </a:r>
            <a:endParaRPr lang="es-ES" sz="3000" dirty="0" smtClean="0"/>
          </a:p>
          <a:p>
            <a:r>
              <a:rPr lang="es-ES" sz="3000" dirty="0" smtClean="0"/>
              <a:t>(</a:t>
            </a:r>
            <a:r>
              <a:rPr lang="es-ES" sz="3000" dirty="0" smtClean="0"/>
              <a:t>Vs. 12 :) “Cuando la mujer vio a Samuel, ella gritó [con] una voz fuerte, y la mujer habló [a Saúl, diciendo],‘ ¿Por qué me has engañado? Porque tú eres Saúl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¿Cómo lo supo ella? Nuestros maestros han dicho: “[Un fantasma] no aparece para un rey como aparece para un plebeyo. </a:t>
            </a:r>
          </a:p>
          <a:p>
            <a:r>
              <a:rPr lang="es-ES" dirty="0" smtClean="0"/>
              <a:t>Para el rey, su rostro está hacia arriba y sus pies hacia abajo, como todos [en la tierra]; pero para el plebeyo sus pies están arriba y su cara hacia abajo ". </a:t>
            </a:r>
          </a:p>
          <a:p>
            <a:r>
              <a:rPr lang="es-ES" dirty="0" smtClean="0"/>
              <a:t>(Vs. 13 :) “Entonces el rey le dijo:‘ No tengas miedo; porque ¿qué ves?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Y la mujer le dijo a Saúl:" Vi poderes (</a:t>
            </a:r>
            <a:r>
              <a:rPr lang="es-ES" dirty="0" err="1" smtClean="0"/>
              <a:t>elohim</a:t>
            </a:r>
            <a:r>
              <a:rPr lang="es-ES" dirty="0" smtClean="0"/>
              <a:t>) que subían de la tierra "." </a:t>
            </a:r>
          </a:p>
          <a:p>
            <a:r>
              <a:rPr lang="es-ES" dirty="0" smtClean="0"/>
              <a:t>Los poderes (aquí en forma plural) implican dos. ¿Quiénes eran ellos? Moisés y Samuel </a:t>
            </a:r>
          </a:p>
          <a:p>
            <a:r>
              <a:rPr lang="es-ES" dirty="0" smtClean="0"/>
              <a:t>Cuando Saúl escuchó esto, tuvo miedo, porque había llamado a uno, pero habían surgido dos, como se dijo, "Vi poderes que surgían de la tierra".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(Vs. 14 :) "Entonces él le dijo: '¿Qué aspecto tiene?' Y ella dijo: 'Se acerca un anciano y está envuelto en una bata'". </a:t>
            </a:r>
          </a:p>
          <a:p>
            <a:r>
              <a:rPr lang="es-ES" dirty="0" smtClean="0"/>
              <a:t>Han dicho tres cosas sobre traer hasta un [fantasma]. </a:t>
            </a:r>
          </a:p>
          <a:p>
            <a:r>
              <a:rPr lang="es-ES" dirty="0" smtClean="0"/>
              <a:t>1. Quien lo menciona lo ve pero no oye su voz. 2. Quien lo solicita oye su voz pero no </a:t>
            </a:r>
            <a:r>
              <a:rPr lang="es-ES" dirty="0" smtClean="0"/>
              <a:t>lo </a:t>
            </a:r>
            <a:r>
              <a:rPr lang="es-ES" dirty="0" smtClean="0"/>
              <a:t>ve. 3. Los que están parados allí no lo ven ni oyen su voz.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t>
            </a:r>
            <a:r>
              <a:rPr lang="es-ES" dirty="0" err="1" smtClean="0"/>
              <a:t>Ibid.</a:t>
            </a:r>
            <a:r>
              <a:rPr lang="es-ES" dirty="0" smtClean="0"/>
              <a:t> :) "Se acerca un anciano y está envuelto en una bata". </a:t>
            </a:r>
          </a:p>
          <a:p>
            <a:r>
              <a:rPr lang="es-ES" dirty="0" smtClean="0"/>
              <a:t>Y en otra parte dice (en 1 Sam. 2:19): “Su madre le haría una pequeña túnica”. </a:t>
            </a:r>
          </a:p>
          <a:p>
            <a:r>
              <a:rPr lang="es-ES" dirty="0" smtClean="0"/>
              <a:t>9Cf. arriba, Génesis 11: 9. Se enseñó que esta era la túnica que creció con él; con ella fue enterrado; con ella se levantó.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Se ha enseñado en nombre de R. Nathan: una prenda que baja a la tumba con una persona se levantará sobre él en la resurrección de los muertos.</a:t>
            </a:r>
          </a:p>
          <a:p>
            <a:r>
              <a:rPr lang="es-ES" dirty="0" smtClean="0"/>
              <a:t>Así se afirma (en Job 38:14): "Se transforma como arcilla debajo de un sello, y se destacan como en una prenda de vestir". </a:t>
            </a:r>
          </a:p>
          <a:p>
            <a:r>
              <a:rPr lang="es-ES" dirty="0" smtClean="0"/>
              <a:t>(1 Sam. 28: 14-15) “Entonces Saúl supo que era Samuel;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000" dirty="0" smtClean="0"/>
              <a:t>entonces se inclinó con la cara hacia el suelo e hizo un homenaje. Samuel dijo a Saúl: ¿Por qué me has molestado y me has hecho venir? ¿No tienes forma de molestar a tu Creador, excepto a través de mí, en el sentido de que me has convertido en un ídolo?.</a:t>
            </a:r>
          </a:p>
          <a:p>
            <a:r>
              <a:rPr lang="es-ES" sz="3000" dirty="0" smtClean="0"/>
              <a:t>Ver Gen. R. 96: 5. Del mismo modo que uno exige el castigo del adorador, también lo hace un castigo exacto de los adorados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Algunos dicen: "¿Por qué me has molestado?" [Quiere decir] que él le dijo: "Me molestó que fuera el Día del Juicio, y tuve miedo". </a:t>
            </a:r>
          </a:p>
          <a:p>
            <a:r>
              <a:rPr lang="es-ES" dirty="0" smtClean="0"/>
              <a:t>Ahora, aquí hay una discusión a fortiori (</a:t>
            </a:r>
            <a:r>
              <a:rPr lang="es-ES" dirty="0" err="1" smtClean="0"/>
              <a:t>qal</a:t>
            </a:r>
            <a:r>
              <a:rPr lang="es-ES" dirty="0" smtClean="0"/>
              <a:t> </a:t>
            </a:r>
            <a:r>
              <a:rPr lang="es-ES" dirty="0" err="1" smtClean="0"/>
              <a:t>vajomer</a:t>
            </a:r>
            <a:r>
              <a:rPr lang="es-ES" dirty="0" smtClean="0"/>
              <a:t>): Porque si Samuel, el maestro de todos los profetas, tenía miedo del Día del Juicio, ¿cuánto más tiene que temer el resto de la humanidad?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(I Sam. 28:15, cont. :) “Y Saúl dijo: 'Estoy muy angustiado [...], Él (es decir, el Santo, bendito sea Él) ya no me responde ni a través de profetas ni en sueños ... " </a:t>
            </a:r>
          </a:p>
          <a:p>
            <a:r>
              <a:rPr lang="es-ES" dirty="0" smtClean="0"/>
              <a:t>¿Por qué no [también] le dijo: "[O] por </a:t>
            </a:r>
            <a:r>
              <a:rPr lang="es-ES" dirty="0" err="1" smtClean="0"/>
              <a:t>Urim</a:t>
            </a:r>
            <a:r>
              <a:rPr lang="es-ES" dirty="0" smtClean="0"/>
              <a:t> y </a:t>
            </a:r>
            <a:r>
              <a:rPr lang="es-ES" dirty="0" err="1" smtClean="0"/>
              <a:t>Tumim</a:t>
            </a:r>
            <a:r>
              <a:rPr lang="es-ES" dirty="0" smtClean="0"/>
              <a:t>"? </a:t>
            </a:r>
          </a:p>
          <a:p>
            <a:r>
              <a:rPr lang="es-ES" dirty="0" smtClean="0"/>
              <a:t>Según el versículo 6, el Santo tampoco había respondido a Saúl por este medio.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100" dirty="0" smtClean="0"/>
              <a:t>R. Isaac dijo (Prov. 14:10): "El corazón conoce su propia amargura", ya que había destruido a </a:t>
            </a:r>
            <a:r>
              <a:rPr lang="es-ES" sz="3100" dirty="0" err="1" smtClean="0"/>
              <a:t>Nob</a:t>
            </a:r>
            <a:r>
              <a:rPr lang="es-ES" sz="3100" dirty="0" smtClean="0"/>
              <a:t>, la ciudad de los sacerdotes". </a:t>
            </a:r>
          </a:p>
          <a:p>
            <a:r>
              <a:rPr lang="es-ES" sz="3100" dirty="0" err="1" smtClean="0"/>
              <a:t>Levit</a:t>
            </a:r>
            <a:r>
              <a:rPr lang="es-ES" sz="3100" dirty="0" smtClean="0"/>
              <a:t>. Rabá. explica además, que si Saúl hubiera mencionado el asunto de </a:t>
            </a:r>
            <a:r>
              <a:rPr lang="es-ES" sz="3100" dirty="0" err="1" smtClean="0"/>
              <a:t>Urim</a:t>
            </a:r>
            <a:r>
              <a:rPr lang="es-ES" sz="3100" dirty="0" smtClean="0"/>
              <a:t> y </a:t>
            </a:r>
            <a:r>
              <a:rPr lang="es-ES" sz="3100" dirty="0" err="1" smtClean="0"/>
              <a:t>Thumim</a:t>
            </a:r>
            <a:r>
              <a:rPr lang="es-ES" sz="3100" dirty="0" smtClean="0"/>
              <a:t> del sumo sacerdote, Samuel habría respondido que fue él, </a:t>
            </a:r>
            <a:r>
              <a:rPr lang="es-ES" sz="3100" dirty="0" err="1" smtClean="0"/>
              <a:t>Saul</a:t>
            </a:r>
            <a:r>
              <a:rPr lang="es-ES" sz="3100" dirty="0" smtClean="0"/>
              <a:t>, quien los había eliminado al matar a los sacerdotes en </a:t>
            </a:r>
            <a:r>
              <a:rPr lang="es-ES" sz="3100" dirty="0" err="1" smtClean="0"/>
              <a:t>Nob</a:t>
            </a:r>
            <a:r>
              <a:rPr lang="es-ES" sz="3100" dirty="0" smtClean="0"/>
              <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100" dirty="0" smtClean="0"/>
              <a:t>Samuel le dijo: (1 Sam. 28:17): “El Señor ha hecho por sí mismo de acuerdo con lo que habló por mí; porque el Señor ha arrancado el reinado de tu mano y se lo ha dado a tu compañero, a David ". </a:t>
            </a:r>
          </a:p>
          <a:p>
            <a:r>
              <a:rPr lang="es-ES" sz="3100" dirty="0" smtClean="0"/>
              <a:t>Él le dijo: "Cuando estabas con nosotros [en la carne], me dijiste (en 1 Sam. 15:28)," y se lo diste a un compañero tuyo que es mejor que tú "; y ahora dices, "¿a tu compañero, a David?"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"Él le dijo. “Cuando estaba contigo, estaba en el mundo de la mentira, y te decía palabras de falsedad, porque te tenía miedo, para que no me mataras. Ahora, sin embargo, estando en el mundo de la verdad, solo escucharás palabras de verdad de mí. Él no te hizo esto sin ninguna razón.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Más bien (según I Sam. 28: 18-19), ‘Porque no escuchaste la voz del Señor y no llevaste a cabo Su ira contra Amalek ... Además, el Señor entregará a Israel junto contigo en manos de los filisteos; y mañana tu y tus hijos estarán conmigo." </a:t>
            </a:r>
          </a:p>
          <a:p>
            <a:r>
              <a:rPr lang="es-ES" dirty="0" smtClean="0"/>
              <a:t>Conmigo "[significa] en mi sección [del cielo].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Cuando escuchó esto (según el vers. 20), "Inmediatamente Saúl cayó al suelo, porque estaba aterrorizado por las palabras de Samuel". </a:t>
            </a:r>
          </a:p>
          <a:p>
            <a:r>
              <a:rPr lang="es-ES" dirty="0" smtClean="0"/>
              <a:t>Abner y Amasa le dijeron: "¿Qué te dijo [Samuel]?" Él les dijo: "Me dijo:" Mañana irás a la batalla y serás victorioso. Además, </a:t>
            </a:r>
            <a:r>
              <a:rPr lang="es-ES" dirty="0" smtClean="0"/>
              <a:t>lo</a:t>
            </a:r>
            <a:r>
              <a:rPr lang="es-ES" dirty="0" smtClean="0"/>
              <a:t>s hijos de ustedes </a:t>
            </a:r>
            <a:r>
              <a:rPr lang="es-ES" dirty="0" smtClean="0"/>
              <a:t>serán nombrados para ser grandes líderes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sz="3000" dirty="0" smtClean="0"/>
              <a:t>Resh </a:t>
            </a:r>
            <a:r>
              <a:rPr lang="es-ES" sz="3000" dirty="0" smtClean="0"/>
              <a:t>Laquis </a:t>
            </a:r>
            <a:r>
              <a:rPr lang="es-ES" sz="3000" dirty="0" smtClean="0"/>
              <a:t>dijo: “En ese momento, el Santo, bendito sea Él, llamó a los ángeles ministradores. Él les dijo: ‘</a:t>
            </a:r>
            <a:r>
              <a:rPr lang="es-ES" sz="3000" dirty="0" smtClean="0"/>
              <a:t>Vengan </a:t>
            </a:r>
            <a:r>
              <a:rPr lang="es-ES" sz="3000" dirty="0" smtClean="0"/>
              <a:t>a ver la criatura que he creado en mi mundo. Por costumbre universal, cuando uno va a una casa de banquetes, no lleva a sus hijos con él por miedo al mal de ojo; pero éste, cuando va a la batalla y sabe que lo matarán, lleva a sus hijos con él y está feliz por la justicia divina que lo está golpeando".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Joshua de </a:t>
            </a:r>
            <a:r>
              <a:rPr lang="es-ES" dirty="0" err="1" smtClean="0"/>
              <a:t>Sikhnin</a:t>
            </a:r>
            <a:r>
              <a:rPr lang="es-ES" dirty="0" smtClean="0"/>
              <a:t> dijo en nombre de R. Levi: </a:t>
            </a:r>
            <a:r>
              <a:rPr lang="es-ES" dirty="0" smtClean="0"/>
              <a:t>“Esto </a:t>
            </a:r>
            <a:r>
              <a:rPr lang="es-ES" dirty="0" smtClean="0"/>
              <a:t>enseña que el Santo, bendito sea Él, le mostró a Moisés cada generación y sus expositores, cada generación y sus jueces, cada generación y sus reyes; y le mostró a Saúl y sus hijos cayendo por la espada. </a:t>
            </a:r>
          </a:p>
          <a:p>
            <a:r>
              <a:rPr lang="es-ES" sz="2400" dirty="0" err="1" smtClean="0"/>
              <a:t>Tanna</a:t>
            </a:r>
            <a:r>
              <a:rPr lang="es-ES" sz="2400" dirty="0" smtClean="0"/>
              <a:t> </a:t>
            </a:r>
            <a:r>
              <a:rPr lang="es-ES" sz="2400" dirty="0" err="1" smtClean="0"/>
              <a:t>deve</a:t>
            </a:r>
            <a:r>
              <a:rPr lang="es-ES" sz="2400" dirty="0" smtClean="0"/>
              <a:t> Eliyahu Zuta, 6; cf. </a:t>
            </a:r>
            <a:r>
              <a:rPr lang="es-ES" sz="2400" dirty="0" err="1" smtClean="0"/>
              <a:t>Sanh</a:t>
            </a:r>
            <a:r>
              <a:rPr lang="es-ES" sz="2400" dirty="0" smtClean="0"/>
              <a:t> 38b; AZ 5a, según los cuales los expositores y otros líderes generacionales se mostraron a Adán.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Él le dijo: "Maestro del mundo, ¿será el primer rey que se pare sobre Tus hijos </a:t>
            </a:r>
            <a:r>
              <a:rPr lang="es-ES" dirty="0" smtClean="0"/>
              <a:t>y sea </a:t>
            </a:r>
            <a:r>
              <a:rPr lang="es-ES" dirty="0" smtClean="0"/>
              <a:t>atravesado por la espada?" </a:t>
            </a:r>
          </a:p>
          <a:p>
            <a:r>
              <a:rPr lang="es-ES" dirty="0" smtClean="0"/>
              <a:t>Él le dijo: "Moisés, ¿por qué me estás diciendo? Dile a los sacerdotes a quienes mató. </a:t>
            </a:r>
            <a:r>
              <a:rPr lang="es-ES" dirty="0" smtClean="0"/>
              <a:t>Ellos </a:t>
            </a:r>
            <a:r>
              <a:rPr lang="es-ES" dirty="0" smtClean="0"/>
              <a:t>son </a:t>
            </a:r>
            <a:r>
              <a:rPr lang="es-ES" dirty="0" smtClean="0"/>
              <a:t>los </a:t>
            </a:r>
            <a:r>
              <a:rPr lang="es-ES" dirty="0" smtClean="0"/>
              <a:t>que denuncian.:", como se dijo," Y el Señor le habló a Moisés: "Habla con los sacerdotes".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"Nuestros maestros han enseñado: "Ese hombre justo (es decir, Saúl) fue asesinado por cinco pecados. </a:t>
            </a:r>
          </a:p>
          <a:p>
            <a:r>
              <a:rPr lang="es-ES" dirty="0" smtClean="0"/>
              <a:t>Así se dice (en 1 Crón. 10:13): "Entonces Saúl murió por su transgresión que cometió contra el Señor": </a:t>
            </a:r>
          </a:p>
          <a:p>
            <a:r>
              <a:rPr lang="es-ES" dirty="0" smtClean="0"/>
              <a:t>Porque había destruido a </a:t>
            </a:r>
            <a:r>
              <a:rPr lang="es-ES" dirty="0" err="1" smtClean="0"/>
              <a:t>Nob</a:t>
            </a:r>
            <a:r>
              <a:rPr lang="es-ES" dirty="0" smtClean="0"/>
              <a:t>, la ciudad de los sacerdotes;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p:cNvPicPr preferRelativeResize="0"/>
          <p:nvPr/>
        </p:nvPicPr>
        <p:blipFill rotWithShape="1">
          <a:blip r:embed="rId3">
            <a:alphaModFix/>
          </a:blip>
          <a:srcRect/>
          <a:stretch/>
        </p:blipFill>
        <p:spPr>
          <a:xfrm>
            <a:off x="533400" y="1435608"/>
            <a:ext cx="7297738" cy="4452938"/>
          </a:xfrm>
          <a:prstGeom prst="rect">
            <a:avLst/>
          </a:prstGeom>
          <a:noFill/>
          <a:ln>
            <a:noFill/>
          </a:ln>
        </p:spPr>
      </p:pic>
      <p:sp>
        <p:nvSpPr>
          <p:cNvPr id="110" name="Shape 110"/>
          <p:cNvSpPr txBox="1">
            <a:spLocks noGrp="1"/>
          </p:cNvSpPr>
          <p:nvPr>
            <p:ph type="title"/>
          </p:nvPr>
        </p:nvSpPr>
        <p:spPr>
          <a:xfrm>
            <a:off x="462844" y="274638"/>
            <a:ext cx="8223956" cy="1125184"/>
          </a:xfrm>
          <a:prstGeom prst="rect">
            <a:avLst/>
          </a:prstGeom>
          <a:noFill/>
          <a:ln>
            <a:noFill/>
          </a:ln>
        </p:spPr>
        <p:txBody>
          <a:bodyPr spcFirstLastPara="1" wrap="square" lIns="91425" tIns="45700" rIns="91425" bIns="45700" anchor="ctr" anchorCtr="1">
            <a:noAutofit/>
          </a:bodyPr>
          <a:lstStyle/>
          <a:p>
            <a:pPr marL="342900" lvl="0" indent="-342900"/>
            <a:r>
              <a:rPr lang="es-CO" sz="3200" dirty="0" smtClean="0">
                <a:latin typeface="Bookman Old Style" pitchFamily="18" charset="0"/>
                <a:ea typeface="Adobe Myungjo Std M" panose="02020600000000000000" pitchFamily="18" charset="-128"/>
              </a:rPr>
              <a:t>Estudios del Tanaj 46</a:t>
            </a:r>
            <a:br>
              <a:rPr lang="es-CO" sz="3200" dirty="0" smtClean="0">
                <a:latin typeface="Bookman Old Style" pitchFamily="18" charset="0"/>
                <a:ea typeface="Adobe Myungjo Std M" panose="02020600000000000000" pitchFamily="18" charset="-128"/>
              </a:rPr>
            </a:br>
            <a:r>
              <a:rPr lang="es-CO" sz="1800" dirty="0" smtClean="0">
                <a:latin typeface="Bookman Old Style" pitchFamily="18" charset="0"/>
                <a:ea typeface="Adobe Myungjo Std M" panose="02020600000000000000" pitchFamily="18" charset="-128"/>
              </a:rPr>
              <a:t>Yeshayahu 8</a:t>
            </a:r>
            <a:endParaRPr lang="es-CO" sz="3200" dirty="0">
              <a:latin typeface="Bookman Old Style" pitchFamily="18" charset="0"/>
              <a:ea typeface="Adobe Myungjo Std M" panose="02020600000000000000" pitchFamily="18" charset="-128"/>
            </a:endParaRPr>
          </a:p>
        </p:txBody>
      </p:sp>
      <p:sp>
        <p:nvSpPr>
          <p:cNvPr id="111" name="Shape 111"/>
          <p:cNvSpPr txBox="1">
            <a:spLocks noGrp="1"/>
          </p:cNvSpPr>
          <p:nvPr>
            <p:ph type="body" idx="1"/>
          </p:nvPr>
        </p:nvSpPr>
        <p:spPr>
          <a:xfrm>
            <a:off x="685800" y="1371600"/>
            <a:ext cx="7872984" cy="4648200"/>
          </a:xfrm>
          <a:prstGeom prst="rect">
            <a:avLst/>
          </a:prstGeom>
          <a:noFill/>
          <a:ln>
            <a:noFill/>
          </a:ln>
        </p:spPr>
        <p:txBody>
          <a:bodyPr spcFirstLastPara="1" wrap="square" lIns="91425" tIns="45700" rIns="91425" bIns="45700" anchor="t" anchorCtr="0">
            <a:noAutofit/>
          </a:bodyPr>
          <a:lstStyle/>
          <a:p>
            <a:r>
              <a:rPr lang="es-ES" dirty="0" smtClean="0"/>
              <a:t>Porque había salvado a </a:t>
            </a:r>
            <a:r>
              <a:rPr lang="es-ES" dirty="0" err="1" smtClean="0"/>
              <a:t>Agag</a:t>
            </a:r>
            <a:r>
              <a:rPr lang="es-ES" dirty="0" smtClean="0"/>
              <a:t>; </a:t>
            </a:r>
          </a:p>
          <a:p>
            <a:r>
              <a:rPr lang="es-ES" dirty="0" smtClean="0"/>
              <a:t>Porque no escuchó a Samuel, como se dijo (en 1 Sam. 10: 8), "espere siete días ...", ya que no lo hizo; </a:t>
            </a:r>
          </a:p>
          <a:p>
            <a:r>
              <a:rPr lang="es-ES" dirty="0" smtClean="0"/>
              <a:t>(según I Sam. 13:12), "y me obligué a ofrecer el holocausto"; </a:t>
            </a:r>
          </a:p>
          <a:p>
            <a:r>
              <a:rPr lang="es-ES" dirty="0" smtClean="0"/>
              <a:t>(En 1 Crón. 10: 13-14) ‘y también pidió consejo a través de un fantasma; Y él no preguntó por medio del Señor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Shape 49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493" name="Shape 49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494" name="Shape 49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495" name="Shape 49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2000"/>
              <a:buFont typeface="Arial"/>
              <a:buNone/>
            </a:pPr>
            <a:r>
              <a:rPr lang="es-CO" sz="2000" b="0" i="0" u="none" strike="noStrike" cap="none" dirty="0">
                <a:solidFill>
                  <a:srgbClr val="000000"/>
                </a:solidFill>
                <a:latin typeface="Bookman Old Style" pitchFamily="18" charset="0"/>
                <a:ea typeface="Adobe Myungjo Std M" panose="02020600000000000000" pitchFamily="18" charset="-128"/>
                <a:sym typeface="Calibri"/>
              </a:rPr>
              <a:t>Fuentes: Torah, Talmud, </a:t>
            </a:r>
            <a:r>
              <a:rPr lang="es-CO" sz="2000" b="0" i="0" u="none" strike="noStrike" cap="none" dirty="0" smtClean="0">
                <a:solidFill>
                  <a:srgbClr val="000000"/>
                </a:solidFill>
                <a:latin typeface="Bookman Old Style" pitchFamily="18" charset="0"/>
                <a:ea typeface="Adobe Myungjo Std M" panose="02020600000000000000" pitchFamily="18" charset="-128"/>
                <a:sym typeface="Calibri"/>
              </a:rPr>
              <a:t>Sefaria, Jewish </a:t>
            </a:r>
            <a:r>
              <a:rPr lang="es-CO" sz="2000" b="0" i="0" u="none" strike="noStrike" cap="none" dirty="0">
                <a:solidFill>
                  <a:srgbClr val="000000"/>
                </a:solidFill>
                <a:latin typeface="Bookman Old Style" pitchFamily="18" charset="0"/>
                <a:ea typeface="Adobe Myungjo Std M" panose="02020600000000000000" pitchFamily="18" charset="-128"/>
                <a:sym typeface="Calibri"/>
              </a:rPr>
              <a:t>Concepts, Wikipedia, Kabbalah Online, Zohar, Rambán, Rashí, Maimonides, Bereshit con Rashí, Rabí Shimsom Rafael Hirsch, El Jumash, </a:t>
            </a:r>
            <a:r>
              <a:rPr lang="es-CO" sz="2000" b="0" i="0" u="none" strike="noStrike" cap="none" dirty="0">
                <a:solidFill>
                  <a:schemeClr val="dk1"/>
                </a:solidFill>
                <a:latin typeface="Bookman Old Style" pitchFamily="18" charset="0"/>
                <a:ea typeface="Adobe Myungjo Std M" panose="02020600000000000000" pitchFamily="18" charset="-128"/>
                <a:sym typeface="Calibri"/>
              </a:rPr>
              <a:t>Dr. Yael Ziegler.</a:t>
            </a:r>
            <a:endParaRPr dirty="0">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5"/>
              </a:rPr>
              <a:t>https://www.chabad.org/kabbalah/article_cdo/aid/719328/jewish/He-Who-Steals.htm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hlinkClick r:id="rId6"/>
              </a:rPr>
              <a:t>https://www.chabad.org/kabbalah/article_cdo/aid/380377/jewish/The-Heart-and-Its-Energy.htm</a:t>
            </a:r>
            <a:endParaRPr lang="es-CO" sz="1000" dirty="0" smtClean="0">
              <a:solidFill>
                <a:schemeClr val="dk1"/>
              </a:solidFill>
              <a:latin typeface="Bookman Old Style" pitchFamily="18" charset="0"/>
              <a:ea typeface="Adobe Myungjo Std M" panose="02020600000000000000" pitchFamily="18" charset="-128"/>
            </a:endParaRPr>
          </a:p>
          <a:p>
            <a:pPr marL="0" lvl="0" indent="0">
              <a:lnSpc>
                <a:spcPct val="90000"/>
              </a:lnSpc>
              <a:spcBef>
                <a:spcPts val="500"/>
              </a:spcBef>
              <a:buClr>
                <a:schemeClr val="dk1"/>
              </a:buClr>
              <a:buSzPts val="1000"/>
            </a:pPr>
            <a:r>
              <a:rPr lang="es-CO" sz="1000" dirty="0" smtClean="0">
                <a:solidFill>
                  <a:schemeClr val="dk1"/>
                </a:solidFill>
                <a:latin typeface="Bookman Old Style" pitchFamily="18" charset="0"/>
                <a:ea typeface="Adobe Myungjo Std M" panose="02020600000000000000" pitchFamily="18" charset="-128"/>
              </a:rPr>
              <a:t>https</a:t>
            </a:r>
            <a:r>
              <a:rPr lang="es-CO" sz="1000" dirty="0">
                <a:solidFill>
                  <a:schemeClr val="dk1"/>
                </a:solidFill>
                <a:latin typeface="Bookman Old Style" pitchFamily="18" charset="0"/>
                <a:ea typeface="Adobe Myungjo Std M" panose="02020600000000000000" pitchFamily="18" charset="-128"/>
              </a:rPr>
              <a:t>://www.rabbidavidcooper.com/cooper-print-index/2010/11/8/2358-five-dimensions-of-the-soul.html</a:t>
            </a:r>
          </a:p>
          <a:p>
            <a:pPr marL="0" lvl="0" indent="0">
              <a:lnSpc>
                <a:spcPct val="90000"/>
              </a:lnSpc>
              <a:spcBef>
                <a:spcPts val="500"/>
              </a:spcBef>
              <a:buClr>
                <a:schemeClr val="dk1"/>
              </a:buClr>
              <a:buSzPts val="1000"/>
            </a:pPr>
            <a:r>
              <a:rPr lang="es-CO" sz="2800" b="0" i="0" u="none" strike="noStrike" cap="none" dirty="0">
                <a:solidFill>
                  <a:srgbClr val="898989"/>
                </a:solidFill>
                <a:latin typeface="Bookman Old Style" pitchFamily="18" charset="0"/>
                <a:ea typeface="Adobe Myungjo Std M" panose="02020600000000000000" pitchFamily="18" charset="-128"/>
                <a:sym typeface="Calibri"/>
              </a:rPr>
              <a:t>Derechos Reservados Shalom Haverim Org</a:t>
            </a:r>
            <a:endParaRPr sz="2800"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sng" strike="noStrike" cap="none" dirty="0">
                <a:solidFill>
                  <a:schemeClr val="hlink"/>
                </a:solidFill>
                <a:latin typeface="Bookman Old Style" pitchFamily="18" charset="0"/>
                <a:ea typeface="Adobe Myungjo Std M" panose="02020600000000000000" pitchFamily="18" charset="-128"/>
                <a:sym typeface="Calibri"/>
                <a:hlinkClick r:id="rId7"/>
              </a:rPr>
              <a:t>http://www.shalomhaverim.org</a:t>
            </a:r>
            <a:endParaRPr sz="3200" b="0" i="0" u="none" strike="noStrike" cap="none" dirty="0">
              <a:solidFill>
                <a:srgbClr val="898989"/>
              </a:solidFill>
              <a:latin typeface="Bookman Old Style" pitchFamily="18" charset="0"/>
              <a:ea typeface="Adobe Myungjo Std M" panose="02020600000000000000" pitchFamily="18" charset="-128"/>
              <a:sym typeface="Calibri"/>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Director: -</a:t>
            </a:r>
            <a:endParaRPr dirty="0">
              <a:latin typeface="Bookman Old Style" pitchFamily="18" charset="0"/>
              <a:ea typeface="Adobe Myungjo Std M" panose="02020600000000000000" pitchFamily="18" charset="-128"/>
            </a:endParaRPr>
          </a:p>
          <a:p>
            <a:pPr marL="0" marR="0" lvl="0" indent="0" algn="ctr" rtl="0">
              <a:lnSpc>
                <a:spcPct val="90000"/>
              </a:lnSpc>
              <a:spcBef>
                <a:spcPts val="800"/>
              </a:spcBef>
              <a:spcAft>
                <a:spcPts val="0"/>
              </a:spcAft>
              <a:buClr>
                <a:srgbClr val="898989"/>
              </a:buClr>
              <a:buSzPts val="3200"/>
              <a:buFont typeface="Arial"/>
              <a:buNone/>
            </a:pPr>
            <a:r>
              <a:rPr lang="es-CO" sz="3200" b="0" i="0" u="none" strike="noStrike" cap="none" dirty="0">
                <a:solidFill>
                  <a:srgbClr val="898989"/>
                </a:solidFill>
                <a:latin typeface="Bookman Old Style" pitchFamily="18" charset="0"/>
                <a:ea typeface="Adobe Myungjo Std M" panose="02020600000000000000" pitchFamily="18" charset="-128"/>
                <a:sym typeface="Calibri"/>
              </a:rPr>
              <a:t>ELIYAHU BAYONA BEN YOSEF</a:t>
            </a:r>
            <a:endParaRPr dirty="0">
              <a:latin typeface="Bookman Old Style" pitchFamily="18" charset="0"/>
              <a:ea typeface="Adobe Myungjo Std M" panose="02020600000000000000" pitchFamily="18" charset="-128"/>
            </a:endParaRPr>
          </a:p>
          <a:p>
            <a:pPr marL="0" marR="0" lvl="0" indent="0" algn="ctr" rtl="0">
              <a:lnSpc>
                <a:spcPct val="90000"/>
              </a:lnSpc>
              <a:spcBef>
                <a:spcPts val="400"/>
              </a:spcBef>
              <a:spcAft>
                <a:spcPts val="0"/>
              </a:spcAft>
              <a:buClr>
                <a:srgbClr val="898989"/>
              </a:buClr>
              <a:buSzPts val="1800"/>
              <a:buFont typeface="Arial"/>
              <a:buNone/>
            </a:pPr>
            <a:r>
              <a:rPr lang="es-CO" sz="1800" dirty="0" smtClean="0">
                <a:latin typeface="Bookman Old Style" pitchFamily="18" charset="0"/>
                <a:ea typeface="Adobe Myungjo Std M" panose="02020600000000000000" pitchFamily="18" charset="-128"/>
              </a:rPr>
              <a:t>8 de Adar,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5780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  </a:t>
            </a:r>
            <a:r>
              <a:rPr lang="es-CO" sz="1800" b="0" i="0" u="none" strike="noStrike" cap="none" dirty="0" smtClean="0">
                <a:solidFill>
                  <a:srgbClr val="898989"/>
                </a:solidFill>
                <a:latin typeface="Bookman Old Style" pitchFamily="18" charset="0"/>
                <a:ea typeface="Adobe Myungjo Std M" panose="02020600000000000000" pitchFamily="18" charset="-128"/>
                <a:sym typeface="Calibri"/>
              </a:rPr>
              <a:t>Marzo 4, 2020 </a:t>
            </a:r>
            <a:r>
              <a:rPr lang="es-CO" sz="1800" b="0" i="0" u="none" strike="noStrike" cap="none" dirty="0">
                <a:solidFill>
                  <a:srgbClr val="898989"/>
                </a:solidFill>
                <a:latin typeface="Bookman Old Style" pitchFamily="18" charset="0"/>
                <a:ea typeface="Adobe Myungjo Std M" panose="02020600000000000000" pitchFamily="18" charset="-128"/>
                <a:sym typeface="Calibri"/>
              </a:rPr>
              <a:t>Monsey New York</a:t>
            </a:r>
            <a:endParaRPr sz="1800" b="0" i="0" u="none" strike="noStrike" cap="none" dirty="0">
              <a:solidFill>
                <a:srgbClr val="898989"/>
              </a:solidFill>
              <a:latin typeface="Bookman Old Style" pitchFamily="18" charset="0"/>
              <a:ea typeface="Adobe Myungjo Std M" panose="02020600000000000000" pitchFamily="18" charset="-128"/>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56710</TotalTime>
  <Words>3750</Words>
  <Application>Microsoft Office PowerPoint</Application>
  <PresentationFormat>Presentación en pantalla (4:3)</PresentationFormat>
  <Paragraphs>278</Paragraphs>
  <Slides>57</Slides>
  <Notes>57</Notes>
  <HiddenSlides>0</HiddenSlides>
  <MMClips>0</MMClips>
  <ScaleCrop>false</ScaleCrop>
  <HeadingPairs>
    <vt:vector size="4" baseType="variant">
      <vt:variant>
        <vt:lpstr>Tema</vt:lpstr>
      </vt:variant>
      <vt:variant>
        <vt:i4>1</vt:i4>
      </vt:variant>
      <vt:variant>
        <vt:lpstr>Títulos de diapositiva</vt:lpstr>
      </vt:variant>
      <vt:variant>
        <vt:i4>57</vt:i4>
      </vt:variant>
    </vt:vector>
  </HeadingPairs>
  <TitlesOfParts>
    <vt:vector size="58" baseType="lpstr">
      <vt:lpstr>Office Theme</vt:lpstr>
      <vt:lpstr> </vt:lpstr>
      <vt:lpstr>Estudios del Tanaj –</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Estudios del Tanaj 46 Yeshayahu 8</vt:lpstr>
      <vt:lpstr>Diapositiva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Elias</dc:creator>
  <cp:lastModifiedBy>Windows User</cp:lastModifiedBy>
  <cp:revision>438</cp:revision>
  <dcterms:modified xsi:type="dcterms:W3CDTF">2020-03-05T21:53:09Z</dcterms:modified>
</cp:coreProperties>
</file>