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5"/>
  </p:notesMasterIdLst>
  <p:sldIdLst>
    <p:sldId id="256" r:id="rId2"/>
    <p:sldId id="543" r:id="rId3"/>
    <p:sldId id="507" r:id="rId4"/>
    <p:sldId id="897" r:id="rId5"/>
    <p:sldId id="996" r:id="rId6"/>
    <p:sldId id="1014" r:id="rId7"/>
    <p:sldId id="1015" r:id="rId8"/>
    <p:sldId id="1026" r:id="rId9"/>
    <p:sldId id="1001" r:id="rId10"/>
    <p:sldId id="1175" r:id="rId11"/>
    <p:sldId id="1201" r:id="rId12"/>
    <p:sldId id="1202" r:id="rId13"/>
    <p:sldId id="1203" r:id="rId14"/>
    <p:sldId id="1205" r:id="rId15"/>
    <p:sldId id="1204" r:id="rId16"/>
    <p:sldId id="1206" r:id="rId17"/>
    <p:sldId id="1207" r:id="rId18"/>
    <p:sldId id="1208" r:id="rId19"/>
    <p:sldId id="1209" r:id="rId20"/>
    <p:sldId id="1210" r:id="rId21"/>
    <p:sldId id="1211" r:id="rId22"/>
    <p:sldId id="1212" r:id="rId23"/>
    <p:sldId id="1213" r:id="rId24"/>
    <p:sldId id="1214" r:id="rId25"/>
    <p:sldId id="1215" r:id="rId26"/>
    <p:sldId id="1216" r:id="rId27"/>
    <p:sldId id="1217" r:id="rId28"/>
    <p:sldId id="1218" r:id="rId29"/>
    <p:sldId id="1219" r:id="rId30"/>
    <p:sldId id="1220" r:id="rId31"/>
    <p:sldId id="1221" r:id="rId32"/>
    <p:sldId id="1222" r:id="rId33"/>
    <p:sldId id="1223" r:id="rId34"/>
    <p:sldId id="1224" r:id="rId35"/>
    <p:sldId id="1225" r:id="rId36"/>
    <p:sldId id="1226" r:id="rId37"/>
    <p:sldId id="1227" r:id="rId38"/>
    <p:sldId id="1228" r:id="rId39"/>
    <p:sldId id="1229" r:id="rId40"/>
    <p:sldId id="1230" r:id="rId41"/>
    <p:sldId id="1231" r:id="rId42"/>
    <p:sldId id="1232" r:id="rId43"/>
    <p:sldId id="306" r:id="rId4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5" autoAdjust="0"/>
    <p:restoredTop sz="94660"/>
  </p:normalViewPr>
  <p:slideViewPr>
    <p:cSldViewPr snapToGrid="0">
      <p:cViewPr>
        <p:scale>
          <a:sx n="75" d="100"/>
          <a:sy n="75" d="100"/>
        </p:scale>
        <p:origin x="-438" y="-23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s://www.sefaria.org/The_Beginning_of_Wisdom,_Introduction.2?lang=bi&amp;with=all&amp;lang2=en" TargetMode="External"/><Relationship Id="rId3" Type="http://schemas.openxmlformats.org/officeDocument/2006/relationships/image" Target="../media/image1.png"/><Relationship Id="rId7" Type="http://schemas.openxmlformats.org/officeDocument/2006/relationships/hyperlink" Target="https://www.rabbidavidcooper.com/cooper-print-index/2010/11/8/2358-five-dimensions-of-the-soul.html"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hyperlink" Target="https://www.chabad.org/kabbalah/article_cdo/aid/380377/jewish/The-Heart-and-Its-Energy.htm" TargetMode="External"/><Relationship Id="rId5" Type="http://schemas.openxmlformats.org/officeDocument/2006/relationships/hyperlink" Target="https://www.chabad.org/kabbalah/article_cdo/aid/719328/jewish/He-Who-Steals.htm" TargetMode="External"/><Relationship Id="rId10" Type="http://schemas.openxmlformats.org/officeDocument/2006/relationships/hyperlink" Target="http://www.shalomhaverim.org/" TargetMode="External"/><Relationship Id="rId4" Type="http://schemas.openxmlformats.org/officeDocument/2006/relationships/image" Target="../media/image6.png"/><Relationship Id="rId9" Type="http://schemas.openxmlformats.org/officeDocument/2006/relationships/hyperlink" Target="http://bit.ly/1dzs4zj"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smtClean="0">
                <a:latin typeface="Bookman Old Style" pitchFamily="18" charset="0"/>
              </a:rPr>
              <a:t>Estudios de Judaísmo</a:t>
            </a:r>
            <a:endParaRPr lang="es-CO" sz="2800" b="1" dirty="0" smtClean="0">
              <a:latin typeface="Bookman Old Style" pitchFamily="18" charset="0"/>
            </a:endParaRPr>
          </a:p>
          <a:p>
            <a:pPr marL="342900" lvl="0" indent="-342900" algn="ctr"/>
            <a:r>
              <a:rPr lang="es-CO" sz="2800" b="1" dirty="0" smtClean="0">
                <a:latin typeface="Bookman Old Style" pitchFamily="18" charset="0"/>
              </a:rPr>
              <a:t>ASERET HADIBROT </a:t>
            </a:r>
          </a:p>
          <a:p>
            <a:pPr marL="342900" lvl="0" indent="-342900" algn="ctr"/>
            <a:r>
              <a:rPr lang="es-CO" sz="2800" b="1" dirty="0" smtClean="0">
                <a:latin typeface="Bookman Old Style" pitchFamily="18" charset="0"/>
              </a:rPr>
              <a:t> 10 MANDAMIENTOS</a:t>
            </a:r>
          </a:p>
          <a:p>
            <a:pPr marL="342900" lvl="0" indent="-342900" algn="ctr"/>
            <a:r>
              <a:rPr lang="es-CO" sz="1600" b="1" dirty="0" smtClean="0">
                <a:latin typeface="Bookman Old Style" pitchFamily="18" charset="0"/>
              </a:rPr>
              <a:t>PARTE 7 –No Matar, No Robar, </a:t>
            </a: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7" name="Picture 3"/>
          <p:cNvPicPr>
            <a:picLocks noChangeAspect="1" noChangeArrowheads="1"/>
          </p:cNvPicPr>
          <p:nvPr/>
        </p:nvPicPr>
        <p:blipFill>
          <a:blip r:embed="rId4"/>
          <a:srcRect/>
          <a:stretch>
            <a:fillRect/>
          </a:stretch>
        </p:blipFill>
        <p:spPr bwMode="auto">
          <a:xfrm>
            <a:off x="266700" y="1"/>
            <a:ext cx="8869769" cy="6663304"/>
          </a:xfrm>
          <a:prstGeom prst="rect">
            <a:avLst/>
          </a:prstGeom>
          <a:noFill/>
          <a:ln w="9525">
            <a:noFill/>
            <a:miter lim="800000"/>
            <a:headEnd/>
            <a:tailEnd/>
          </a:ln>
        </p:spPr>
      </p:pic>
      <p:pic>
        <p:nvPicPr>
          <p:cNvPr id="1026" name="Picture 2"/>
          <p:cNvPicPr>
            <a:picLocks noChangeAspect="1" noChangeArrowheads="1"/>
          </p:cNvPicPr>
          <p:nvPr/>
        </p:nvPicPr>
        <p:blipFill>
          <a:blip r:embed="rId5"/>
          <a:srcRect/>
          <a:stretch>
            <a:fillRect/>
          </a:stretch>
        </p:blipFill>
        <p:spPr bwMode="auto">
          <a:xfrm>
            <a:off x="-160733" y="0"/>
            <a:ext cx="9304734" cy="68580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6096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a:buNone/>
            </a:pPr>
            <a:r>
              <a:rPr lang="en-US" sz="2800" b="1" dirty="0" smtClean="0">
                <a:latin typeface="Bookman Old Style" pitchFamily="18" charset="0"/>
              </a:rPr>
              <a:t>ASERET HADIBROT – 10 MANDAMIENTOS</a:t>
            </a:r>
            <a:endParaRPr lang="en-US" sz="2800" dirty="0" smtClean="0">
              <a:latin typeface="Bookman Old Style" pitchFamily="18" charset="0"/>
            </a:endParaRPr>
          </a:p>
          <a:p>
            <a:r>
              <a:rPr lang="es-MX" sz="1400" b="1" dirty="0" smtClean="0">
                <a:latin typeface="Bookman Old Style" pitchFamily="18" charset="0"/>
              </a:rPr>
              <a:t>Fuentes</a:t>
            </a:r>
            <a:r>
              <a:rPr lang="es-MX" sz="1400" dirty="0" smtClean="0">
                <a:latin typeface="Bookman Old Style" pitchFamily="18" charset="0"/>
              </a:rPr>
              <a:t>: </a:t>
            </a:r>
            <a:endParaRPr lang="en-US" sz="1400" dirty="0" smtClean="0">
              <a:latin typeface="Bookman Old Style" pitchFamily="18" charset="0"/>
            </a:endParaRPr>
          </a:p>
          <a:p>
            <a:r>
              <a:rPr lang="en-US" sz="1400" dirty="0" smtClean="0">
                <a:latin typeface="Bookman Old Style" pitchFamily="18" charset="0"/>
              </a:rPr>
              <a:t>Tanaj </a:t>
            </a:r>
          </a:p>
          <a:p>
            <a:r>
              <a:rPr lang="en-US" sz="1400" dirty="0" smtClean="0">
                <a:latin typeface="Bookman Old Style" pitchFamily="18" charset="0"/>
              </a:rPr>
              <a:t>Talmud</a:t>
            </a:r>
          </a:p>
          <a:p>
            <a:r>
              <a:rPr lang="en-US" sz="1400" dirty="0" smtClean="0">
                <a:latin typeface="Bookman Old Style" pitchFamily="18" charset="0"/>
              </a:rPr>
              <a:t>Midrash</a:t>
            </a:r>
          </a:p>
          <a:p>
            <a:r>
              <a:rPr lang="en-US" sz="1400" dirty="0" smtClean="0">
                <a:latin typeface="Bookman Old Style" pitchFamily="18" charset="0"/>
              </a:rPr>
              <a:t>Rabi Ari </a:t>
            </a:r>
            <a:r>
              <a:rPr lang="en-US" sz="1400" dirty="0" err="1" smtClean="0">
                <a:latin typeface="Bookman Old Style" pitchFamily="18" charset="0"/>
              </a:rPr>
              <a:t>Enkin</a:t>
            </a:r>
            <a:endParaRPr lang="en-US" sz="1400" dirty="0" smtClean="0">
              <a:latin typeface="Bookman Old Style" pitchFamily="18" charset="0"/>
            </a:endParaRPr>
          </a:p>
          <a:p>
            <a:r>
              <a:rPr lang="en-US" sz="1400" dirty="0" smtClean="0">
                <a:latin typeface="Bookman Old Style" pitchFamily="18" charset="0"/>
              </a:rPr>
              <a:t>Ohr </a:t>
            </a:r>
            <a:r>
              <a:rPr lang="en-US" sz="1400" dirty="0" err="1" smtClean="0">
                <a:latin typeface="Bookman Old Style" pitchFamily="18" charset="0"/>
              </a:rPr>
              <a:t>Sameag</a:t>
            </a:r>
            <a:endParaRPr lang="en-US" sz="1400" dirty="0" smtClean="0">
              <a:latin typeface="Bookman Old Style" pitchFamily="18" charset="0"/>
            </a:endParaRPr>
          </a:p>
          <a:p>
            <a:endParaRPr lang="es-MX" sz="1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MX" sz="3000" dirty="0" smtClean="0">
                <a:latin typeface="Bookman Old Style" pitchFamily="18" charset="0"/>
              </a:rPr>
              <a:t>En la porción de la Torá de "</a:t>
            </a:r>
            <a:r>
              <a:rPr lang="es-MX" sz="3000" dirty="0" err="1" smtClean="0">
                <a:latin typeface="Bookman Old Style" pitchFamily="18" charset="0"/>
              </a:rPr>
              <a:t>Yitro</a:t>
            </a:r>
            <a:r>
              <a:rPr lang="es-MX" sz="3000" dirty="0" smtClean="0">
                <a:latin typeface="Bookman Old Style" pitchFamily="18" charset="0"/>
              </a:rPr>
              <a:t>" (Éxodo 18: 1 - 20:23) leemos sobre la Revelación en el Monte Sinaí y la entrega de los Diez Mandamientos.</a:t>
            </a:r>
            <a:endParaRPr lang="en-U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p:cNvPicPr/>
          <p:nvPr/>
        </p:nvPicPr>
        <p:blipFill>
          <a:blip r:embed="rId4" cstate="print"/>
          <a:srcRect/>
          <a:stretch>
            <a:fillRect/>
          </a:stretch>
        </p:blipFill>
        <p:spPr bwMode="auto">
          <a:xfrm>
            <a:off x="660400" y="546100"/>
            <a:ext cx="7670800" cy="58039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MX" dirty="0" smtClean="0">
                <a:latin typeface="Bookman Old Style" pitchFamily="18" charset="0"/>
              </a:rPr>
              <a:t>Deut. 33:2 Dijo: </a:t>
            </a:r>
            <a:br>
              <a:rPr lang="es-MX" dirty="0" smtClean="0">
                <a:latin typeface="Bookman Old Style" pitchFamily="18" charset="0"/>
              </a:rPr>
            </a:br>
            <a:r>
              <a:rPr lang="es-MX" i="1" dirty="0" smtClean="0">
                <a:latin typeface="Bookman Old Style" pitchFamily="18" charset="0"/>
              </a:rPr>
              <a:t>El Eterno vino de Sinaí,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Y de Seir les esclareció;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Resplandeció desde el monte de </a:t>
            </a:r>
            <a:r>
              <a:rPr lang="es-MX" i="1" dirty="0" err="1" smtClean="0">
                <a:latin typeface="Bookman Old Style" pitchFamily="18" charset="0"/>
              </a:rPr>
              <a:t>Parán</a:t>
            </a:r>
            <a:r>
              <a:rPr lang="es-MX" i="1" dirty="0" smtClean="0">
                <a:latin typeface="Bookman Old Style" pitchFamily="18" charset="0"/>
              </a:rPr>
              <a:t>,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Y vino de entre diez millares de santos,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Con la ley de fuego a su mano derecha.</a:t>
            </a: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MX" dirty="0" smtClean="0">
                <a:latin typeface="Bookman Old Style" pitchFamily="18" charset="0"/>
              </a:rPr>
              <a:t>Dios ofreció la Toráh a otros pueblos pero no la aceptaron.</a:t>
            </a:r>
          </a:p>
          <a:p>
            <a:r>
              <a:rPr lang="es-MX" dirty="0" smtClean="0">
                <a:latin typeface="Bookman Old Style" pitchFamily="18" charset="0"/>
              </a:rPr>
              <a:t>33:3 </a:t>
            </a:r>
            <a:r>
              <a:rPr lang="es-MX" i="1" dirty="0" smtClean="0">
                <a:latin typeface="Bookman Old Style" pitchFamily="18" charset="0"/>
              </a:rPr>
              <a:t>Aun amó a su pueblo;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Todos los consagrados a él estaban en su mano;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Por tanto, ellos siguieron en tus pasos,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Recibiendo dirección de ti, </a:t>
            </a:r>
            <a:endParaRPr lang="en-U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ES" b="1" i="1" dirty="0" smtClean="0">
                <a:latin typeface="Bookman Old Style" pitchFamily="18" charset="0"/>
              </a:rPr>
              <a:t>Sabiduría</a:t>
            </a:r>
            <a:r>
              <a:rPr lang="es-ES" dirty="0" smtClean="0">
                <a:latin typeface="Bookman Old Style" pitchFamily="18" charset="0"/>
              </a:rPr>
              <a:t> [</a:t>
            </a:r>
            <a:r>
              <a:rPr lang="es-ES" b="1" i="1" dirty="0" smtClean="0">
                <a:latin typeface="Bookman Old Style" pitchFamily="18" charset="0"/>
              </a:rPr>
              <a:t>jojmá</a:t>
            </a:r>
            <a:r>
              <a:rPr lang="es-ES" dirty="0" smtClean="0">
                <a:latin typeface="Bookman Old Style" pitchFamily="18" charset="0"/>
              </a:rPr>
              <a:t>], esto es temor de Dios, como se dice: "Sí, el temor de Dios es </a:t>
            </a:r>
            <a:r>
              <a:rPr lang="es-ES" b="1" i="1" dirty="0" smtClean="0">
                <a:latin typeface="Bookman Old Style" pitchFamily="18" charset="0"/>
              </a:rPr>
              <a:t>sabiduría</a:t>
            </a:r>
            <a:r>
              <a:rPr lang="es-ES" dirty="0" smtClean="0">
                <a:latin typeface="Bookman Old Style" pitchFamily="18" charset="0"/>
              </a:rPr>
              <a:t>, y apartarse del mal es </a:t>
            </a:r>
            <a:r>
              <a:rPr lang="es-ES" b="1" i="1" dirty="0" smtClean="0">
                <a:latin typeface="Bookman Old Style" pitchFamily="18" charset="0"/>
              </a:rPr>
              <a:t>entendimiento</a:t>
            </a:r>
            <a:r>
              <a:rPr lang="es-ES" dirty="0" smtClean="0">
                <a:latin typeface="Bookman Old Style" pitchFamily="18" charset="0"/>
              </a:rPr>
              <a:t>" (</a:t>
            </a:r>
            <a:r>
              <a:rPr lang="es-ES" sz="2000" b="1" dirty="0" smtClean="0">
                <a:latin typeface="Bookman Old Style" pitchFamily="18" charset="0"/>
              </a:rPr>
              <a:t>Iyov 28:28</a:t>
            </a:r>
            <a:r>
              <a:rPr lang="es-ES" dirty="0" smtClean="0">
                <a:latin typeface="Bookman Old Style" pitchFamily="18" charset="0"/>
              </a:rPr>
              <a:t>). </a:t>
            </a:r>
            <a:r>
              <a:rPr lang="es-ES" sz="3100" b="1" i="1" dirty="0" smtClean="0">
                <a:latin typeface="Bookman Old Style" pitchFamily="18" charset="0"/>
              </a:rPr>
              <a:t>Conocimiento</a:t>
            </a:r>
            <a:r>
              <a:rPr lang="es-ES" sz="3100" dirty="0" smtClean="0">
                <a:latin typeface="Bookman Old Style" pitchFamily="18" charset="0"/>
              </a:rPr>
              <a:t> [</a:t>
            </a:r>
            <a:r>
              <a:rPr lang="es-ES" sz="3100" b="1" i="1" dirty="0" smtClean="0">
                <a:latin typeface="Bookman Old Style" pitchFamily="18" charset="0"/>
              </a:rPr>
              <a:t>daat</a:t>
            </a:r>
            <a:r>
              <a:rPr lang="es-ES" sz="3100" dirty="0" smtClean="0">
                <a:latin typeface="Bookman Old Style" pitchFamily="18" charset="0"/>
              </a:rPr>
              <a:t>] - este es el que reconoce a su Creador, como dice "Y no había conocimiento de Dios en la tierra" (</a:t>
            </a:r>
            <a:r>
              <a:rPr lang="es-ES" sz="2000" b="1" dirty="0" smtClean="0">
                <a:latin typeface="Bookman Old Style" pitchFamily="18" charset="0"/>
              </a:rPr>
              <a:t>Oseas 4: 1</a:t>
            </a:r>
            <a:r>
              <a:rPr lang="es-ES" sz="3100" dirty="0" smtClean="0">
                <a:latin typeface="Bookman Old Style" pitchFamily="18" charset="0"/>
              </a:rPr>
              <a:t>), y dice "Él me comprende y me conoce" </a:t>
            </a:r>
            <a:r>
              <a:rPr lang="es-ES" sz="2000" b="1" dirty="0" smtClean="0">
                <a:latin typeface="Bookman Old Style" pitchFamily="18" charset="0"/>
              </a:rPr>
              <a:t>(Jeremías 9:23). </a:t>
            </a:r>
            <a:endParaRPr lang="es-ES" sz="31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pPr algn="r"/>
            <a:r>
              <a:rPr lang="he-IL" dirty="0" smtClean="0">
                <a:latin typeface="Bookman Old Style" pitchFamily="18" charset="0"/>
              </a:rPr>
              <a:t>לֹ֥֖א תִּֿרְצָֽ֖ח׃ (ס) לֹ֣֖א תִּֿנְאָֽ֑ף׃ (ס) לֹ֣֖א תִּֿגְנֹֽ֔ב׃ (ס) לֹֽא־תַעֲנֶ֥ה בְרֵעֲךָ֖ עֵ֥ד שָֽׁקֶר׃</a:t>
            </a:r>
            <a:r>
              <a:rPr lang="en-US" dirty="0" smtClean="0">
                <a:latin typeface="Bookman Old Style" pitchFamily="18" charset="0"/>
              </a:rPr>
              <a:t> </a:t>
            </a:r>
          </a:p>
          <a:p>
            <a:pPr algn="r"/>
            <a:r>
              <a:rPr lang="es-CO" b="1" i="1" dirty="0" smtClean="0">
                <a:latin typeface="Bookman Old Style" pitchFamily="18" charset="0"/>
              </a:rPr>
              <a:t>Lo </a:t>
            </a:r>
            <a:r>
              <a:rPr lang="es-CO" b="1" i="1" dirty="0" err="1" smtClean="0">
                <a:latin typeface="Bookman Old Style" pitchFamily="18" charset="0"/>
              </a:rPr>
              <a:t>tirtsaj</a:t>
            </a:r>
            <a:r>
              <a:rPr lang="es-CO" b="1" i="1" dirty="0" smtClean="0">
                <a:latin typeface="Bookman Old Style" pitchFamily="18" charset="0"/>
              </a:rPr>
              <a:t>. Lo </a:t>
            </a:r>
            <a:r>
              <a:rPr lang="es-CO" b="1" i="1" dirty="0" err="1" smtClean="0">
                <a:latin typeface="Bookman Old Style" pitchFamily="18" charset="0"/>
              </a:rPr>
              <a:t>tin'af</a:t>
            </a:r>
            <a:r>
              <a:rPr lang="es-CO" b="1" i="1" dirty="0" smtClean="0">
                <a:latin typeface="Bookman Old Style" pitchFamily="18" charset="0"/>
              </a:rPr>
              <a:t>. Lo </a:t>
            </a:r>
            <a:r>
              <a:rPr lang="es-CO" b="1" i="1" dirty="0" err="1" smtClean="0">
                <a:latin typeface="Bookman Old Style" pitchFamily="18" charset="0"/>
              </a:rPr>
              <a:t>tignov</a:t>
            </a:r>
            <a:r>
              <a:rPr lang="es-CO" b="1" i="1" dirty="0" smtClean="0">
                <a:latin typeface="Bookman Old Style" pitchFamily="18" charset="0"/>
              </a:rPr>
              <a:t>. Lo-</a:t>
            </a:r>
            <a:r>
              <a:rPr lang="es-CO" b="1" i="1" dirty="0" err="1" smtClean="0">
                <a:latin typeface="Bookman Old Style" pitchFamily="18" charset="0"/>
              </a:rPr>
              <a:t>ta'aneh</a:t>
            </a:r>
            <a:r>
              <a:rPr lang="es-CO" b="1" i="1" dirty="0" smtClean="0">
                <a:latin typeface="Bookman Old Style" pitchFamily="18" charset="0"/>
              </a:rPr>
              <a:t> </a:t>
            </a:r>
            <a:r>
              <a:rPr lang="es-CO" b="1" i="1" dirty="0" err="1" smtClean="0">
                <a:latin typeface="Bookman Old Style" pitchFamily="18" charset="0"/>
              </a:rPr>
              <a:t>vere'aja</a:t>
            </a:r>
            <a:r>
              <a:rPr lang="es-CO" b="1" i="1" dirty="0" smtClean="0">
                <a:latin typeface="Bookman Old Style" pitchFamily="18" charset="0"/>
              </a:rPr>
              <a:t> </a:t>
            </a:r>
            <a:r>
              <a:rPr lang="es-CO" b="1" i="1" dirty="0" err="1" smtClean="0">
                <a:latin typeface="Bookman Old Style" pitchFamily="18" charset="0"/>
              </a:rPr>
              <a:t>ed</a:t>
            </a:r>
            <a:r>
              <a:rPr lang="es-CO" b="1" i="1" dirty="0" smtClean="0">
                <a:latin typeface="Bookman Old Style" pitchFamily="18" charset="0"/>
              </a:rPr>
              <a:t> </a:t>
            </a:r>
            <a:r>
              <a:rPr lang="es-CO" b="1" i="1" dirty="0" err="1" smtClean="0">
                <a:latin typeface="Bookman Old Style" pitchFamily="18" charset="0"/>
              </a:rPr>
              <a:t>shaker</a:t>
            </a:r>
            <a:endParaRPr lang="es-CO" b="1" i="1" dirty="0" smtClean="0">
              <a:latin typeface="Bookman Old Style" pitchFamily="18" charset="0"/>
            </a:endParaRPr>
          </a:p>
          <a:p>
            <a:r>
              <a:rPr lang="es-MX" dirty="0" smtClean="0">
                <a:latin typeface="Bookman Old Style" pitchFamily="18" charset="0"/>
              </a:rPr>
              <a:t>No matarás No cometerás adulterio. No robarás. No darás falso testimonio contra tu prójimo.</a:t>
            </a:r>
            <a:endParaRPr lang="es-MX" i="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pPr algn="r"/>
            <a:r>
              <a:rPr lang="he-IL" sz="2800" b="1" i="1" dirty="0" smtClean="0">
                <a:latin typeface="Bookman Old Style" pitchFamily="18" charset="0"/>
              </a:rPr>
              <a:t>ל</a:t>
            </a:r>
            <a:r>
              <a:rPr lang="he-IL" sz="2800" dirty="0" smtClean="0">
                <a:latin typeface="Bookman Old Style" pitchFamily="18" charset="0"/>
              </a:rPr>
              <a:t>לֹ֥א תַחְמֹ֖ד בֵּ֣ית רֵעֶ֑ךָ לֹֽא־תַחְמֹ֞ד אֵ֣שֶׁת רֵעֶ֗ךָ וְעַבְדּ֤וֹ וַאֲמָתוֹ֙ וְשׁוֹר֣וֹ וַחֲמֹר֔וֹ וְכֹ֖ל אֲשֶׁ֥ר לְרֵעֶֽךָ׃</a:t>
            </a:r>
            <a:endParaRPr lang="es-CO" sz="2800" b="1" i="1" dirty="0" smtClean="0">
              <a:latin typeface="Bookman Old Style" pitchFamily="18" charset="0"/>
            </a:endParaRPr>
          </a:p>
          <a:p>
            <a:r>
              <a:rPr lang="es-ES" sz="2800" b="1" i="1" dirty="0" smtClean="0">
                <a:latin typeface="Bookman Old Style" pitchFamily="18" charset="0"/>
              </a:rPr>
              <a:t>20:14</a:t>
            </a:r>
            <a:r>
              <a:rPr lang="es-ES" sz="2800" i="1" dirty="0" smtClean="0">
                <a:latin typeface="Bookman Old Style" pitchFamily="18" charset="0"/>
              </a:rPr>
              <a:t>     No codiciarás la casa de tu prójimo, no codiciarás la mujer de tu prójimo, ni su siervo, ni su sierva, ni su buey, ni su asno, ni cosa alguna que sea de tu prójimo. </a:t>
            </a:r>
          </a:p>
          <a:p>
            <a:r>
              <a:rPr lang="es-ES" sz="2800" b="1" i="1" dirty="0" smtClean="0">
                <a:latin typeface="Bookman Old Style" pitchFamily="18" charset="0"/>
              </a:rPr>
              <a:t> Lo </a:t>
            </a:r>
            <a:r>
              <a:rPr lang="es-ES" sz="2800" b="1" i="1" dirty="0" err="1" smtClean="0">
                <a:latin typeface="Bookman Old Style" pitchFamily="18" charset="0"/>
              </a:rPr>
              <a:t>tajmod</a:t>
            </a:r>
            <a:r>
              <a:rPr lang="es-ES" sz="2800" b="1" i="1" dirty="0" smtClean="0">
                <a:latin typeface="Bookman Old Style" pitchFamily="18" charset="0"/>
              </a:rPr>
              <a:t> </a:t>
            </a:r>
            <a:r>
              <a:rPr lang="es-ES" sz="2800" b="1" i="1" dirty="0" err="1" smtClean="0">
                <a:latin typeface="Bookman Old Style" pitchFamily="18" charset="0"/>
              </a:rPr>
              <a:t>beyt</a:t>
            </a:r>
            <a:r>
              <a:rPr lang="es-ES" sz="2800" b="1" i="1" dirty="0" smtClean="0">
                <a:latin typeface="Bookman Old Style" pitchFamily="18" charset="0"/>
              </a:rPr>
              <a:t> re'eja. Lo </a:t>
            </a:r>
            <a:r>
              <a:rPr lang="es-ES" sz="2800" b="1" i="1" dirty="0" err="1" smtClean="0">
                <a:latin typeface="Bookman Old Style" pitchFamily="18" charset="0"/>
              </a:rPr>
              <a:t>tajmod</a:t>
            </a:r>
            <a:r>
              <a:rPr lang="es-ES" sz="2800" b="1" i="1" dirty="0" smtClean="0">
                <a:latin typeface="Bookman Old Style" pitchFamily="18" charset="0"/>
              </a:rPr>
              <a:t> eshet re'eja </a:t>
            </a:r>
            <a:r>
              <a:rPr lang="es-ES" sz="2800" b="1" i="1" dirty="0" err="1" smtClean="0">
                <a:latin typeface="Bookman Old Style" pitchFamily="18" charset="0"/>
              </a:rPr>
              <a:t>ve'avdo</a:t>
            </a:r>
            <a:r>
              <a:rPr lang="es-ES" sz="2800" b="1" i="1" dirty="0" smtClean="0">
                <a:latin typeface="Bookman Old Style" pitchFamily="18" charset="0"/>
              </a:rPr>
              <a:t> </a:t>
            </a:r>
            <a:r>
              <a:rPr lang="es-ES" sz="2800" b="1" i="1" dirty="0" err="1" smtClean="0">
                <a:latin typeface="Bookman Old Style" pitchFamily="18" charset="0"/>
              </a:rPr>
              <a:t>va'amato</a:t>
            </a:r>
            <a:r>
              <a:rPr lang="es-ES" sz="2800" b="1" i="1" dirty="0" smtClean="0">
                <a:latin typeface="Bookman Old Style" pitchFamily="18" charset="0"/>
              </a:rPr>
              <a:t> </a:t>
            </a:r>
            <a:r>
              <a:rPr lang="es-ES" sz="2800" b="1" i="1" dirty="0" err="1" smtClean="0">
                <a:latin typeface="Bookman Old Style" pitchFamily="18" charset="0"/>
              </a:rPr>
              <a:t>veshoro</a:t>
            </a:r>
            <a:r>
              <a:rPr lang="es-ES" sz="2800" b="1" i="1" dirty="0" smtClean="0">
                <a:latin typeface="Bookman Old Style" pitchFamily="18" charset="0"/>
              </a:rPr>
              <a:t> </a:t>
            </a:r>
            <a:r>
              <a:rPr lang="es-ES" sz="2800" b="1" i="1" dirty="0" err="1" smtClean="0">
                <a:latin typeface="Bookman Old Style" pitchFamily="18" charset="0"/>
              </a:rPr>
              <a:t>vajamoro</a:t>
            </a:r>
            <a:r>
              <a:rPr lang="es-ES" sz="2800" b="1" i="1" dirty="0" smtClean="0">
                <a:latin typeface="Bookman Old Style" pitchFamily="18" charset="0"/>
              </a:rPr>
              <a:t> </a:t>
            </a:r>
            <a:r>
              <a:rPr lang="es-ES" sz="2800" b="1" i="1" dirty="0" err="1" smtClean="0">
                <a:latin typeface="Bookman Old Style" pitchFamily="18" charset="0"/>
              </a:rPr>
              <a:t>vejol</a:t>
            </a:r>
            <a:r>
              <a:rPr lang="es-ES" sz="2800" b="1" i="1" dirty="0" smtClean="0">
                <a:latin typeface="Bookman Old Style" pitchFamily="18" charset="0"/>
              </a:rPr>
              <a:t> asher </a:t>
            </a:r>
            <a:r>
              <a:rPr lang="es-ES" sz="2800" b="1" i="1" dirty="0" err="1" smtClean="0">
                <a:latin typeface="Bookman Old Style" pitchFamily="18" charset="0"/>
              </a:rPr>
              <a:t>lere'eja</a:t>
            </a:r>
            <a:r>
              <a:rPr lang="es-ES" sz="2800" b="1" i="1" dirty="0" smtClean="0">
                <a:latin typeface="Bookman Old Style" pitchFamily="18" charset="0"/>
              </a:rPr>
              <a:t>.</a:t>
            </a:r>
            <a:endParaRPr lang="es-ES" sz="2800" i="1"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1800" b="1" dirty="0" smtClean="0">
                <a:latin typeface="Bookman Old Style" pitchFamily="18" charset="0"/>
              </a:rPr>
              <a:t>Shenei Lujot HaBerit, Torah She'bictav, Yitró, Torah Ohr 52</a:t>
            </a:r>
          </a:p>
          <a:p>
            <a:r>
              <a:rPr lang="es-ES" dirty="0" smtClean="0">
                <a:latin typeface="Bookman Old Style" pitchFamily="18" charset="0"/>
              </a:rPr>
              <a:t>Testificar falsamente contra un ser humano tiene el mismo efecto perjudicial sobre ese ser humano que su secuestro. </a:t>
            </a:r>
          </a:p>
          <a:p>
            <a:r>
              <a:rPr lang="es-ES" dirty="0" smtClean="0">
                <a:latin typeface="Bookman Old Style" pitchFamily="18" charset="0"/>
              </a:rPr>
              <a:t>Un ser humano creado a imagen de Di-s se reduce a algo que no es digno de esa imagen por medio del testimonio del falso testigo.</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Bava </a:t>
            </a:r>
            <a:r>
              <a:rPr lang="es-ES" sz="2400" b="1" dirty="0" smtClean="0">
                <a:latin typeface="Bookman Old Style" pitchFamily="18" charset="0"/>
              </a:rPr>
              <a:t>Metzia 5b: </a:t>
            </a:r>
            <a:r>
              <a:rPr lang="es-ES" sz="2400" b="1" dirty="0" smtClean="0">
                <a:latin typeface="Bookman Old Style" pitchFamily="18" charset="0"/>
              </a:rPr>
              <a:t>19</a:t>
            </a:r>
          </a:p>
          <a:p>
            <a:r>
              <a:rPr lang="es-ES" dirty="0" smtClean="0">
                <a:latin typeface="Bookman Old Style" pitchFamily="18" charset="0"/>
              </a:rPr>
              <a:t>Rav </a:t>
            </a:r>
            <a:r>
              <a:rPr lang="es-ES" dirty="0" err="1" smtClean="0">
                <a:latin typeface="Bookman Old Style" pitchFamily="18" charset="0"/>
              </a:rPr>
              <a:t>Aḥa</a:t>
            </a:r>
            <a:r>
              <a:rPr lang="es-ES" dirty="0" smtClean="0">
                <a:latin typeface="Bookman Old Style" pitchFamily="18" charset="0"/>
              </a:rPr>
              <a:t> de </a:t>
            </a:r>
            <a:r>
              <a:rPr lang="es-ES" dirty="0" err="1" smtClean="0">
                <a:latin typeface="Bookman Old Style" pitchFamily="18" charset="0"/>
              </a:rPr>
              <a:t>Difti</a:t>
            </a:r>
            <a:r>
              <a:rPr lang="es-ES" dirty="0" smtClean="0">
                <a:latin typeface="Bookman Old Style" pitchFamily="18" charset="0"/>
              </a:rPr>
              <a:t> le dijo a </a:t>
            </a:r>
            <a:r>
              <a:rPr lang="es-ES" dirty="0" err="1" smtClean="0">
                <a:latin typeface="Bookman Old Style" pitchFamily="18" charset="0"/>
              </a:rPr>
              <a:t>Ravina</a:t>
            </a:r>
            <a:r>
              <a:rPr lang="es-ES" dirty="0" smtClean="0">
                <a:latin typeface="Bookman Old Style" pitchFamily="18" charset="0"/>
              </a:rPr>
              <a:t>: Pero al pagar el depósito en lugar de devolverlo, el depositario no viola la prohibición de: “No codiciarás a la esposa de tu vecino, ni a su esclavo, ni a su sirvienta, ni a su buey, ni su asno, ni nada de lo que es de tu prójimo ”(</a:t>
            </a:r>
            <a:r>
              <a:rPr lang="es-ES" sz="2000" b="1" dirty="0" smtClean="0">
                <a:latin typeface="Bookman Old Style" pitchFamily="18" charset="0"/>
              </a:rPr>
              <a:t>Éxodo 20:14</a:t>
            </a:r>
            <a:r>
              <a:rPr lang="es-ES" dirty="0" smtClean="0">
                <a:latin typeface="Bookman Old Style" pitchFamily="18" charset="0"/>
              </a:rPr>
              <a:t>)?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Bava </a:t>
            </a:r>
            <a:r>
              <a:rPr lang="es-ES" sz="2400" b="1" dirty="0" smtClean="0">
                <a:latin typeface="Bookman Old Style" pitchFamily="18" charset="0"/>
              </a:rPr>
              <a:t>Metzia 5b: </a:t>
            </a:r>
            <a:r>
              <a:rPr lang="es-ES" sz="2400" b="1" dirty="0" smtClean="0">
                <a:latin typeface="Bookman Old Style" pitchFamily="18" charset="0"/>
              </a:rPr>
              <a:t>19</a:t>
            </a:r>
          </a:p>
          <a:p>
            <a:r>
              <a:rPr lang="es-ES" dirty="0" smtClean="0">
                <a:latin typeface="Bookman Old Style" pitchFamily="18" charset="0"/>
              </a:rPr>
              <a:t>Uno </a:t>
            </a:r>
            <a:r>
              <a:rPr lang="es-ES" dirty="0" smtClean="0">
                <a:latin typeface="Bookman Old Style" pitchFamily="18" charset="0"/>
              </a:rPr>
              <a:t>transgrede esta prohibición tomando un artículo de otro por la fuerza o engaño, incluso si se paga por ello</a:t>
            </a:r>
            <a:r>
              <a:rPr lang="es-ES" dirty="0" smtClean="0">
                <a:latin typeface="Bookman Old Style" pitchFamily="18" charset="0"/>
              </a:rPr>
              <a:t>.</a:t>
            </a:r>
          </a:p>
          <a:p>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Ibn Ezra</a:t>
            </a:r>
          </a:p>
          <a:p>
            <a:r>
              <a:rPr lang="es-ES" sz="2900" i="1" dirty="0" smtClean="0">
                <a:latin typeface="Bookman Old Style" pitchFamily="18" charset="0"/>
              </a:rPr>
              <a:t>N</a:t>
            </a:r>
            <a:r>
              <a:rPr lang="es-ES" sz="2900" i="1" dirty="0" smtClean="0">
                <a:latin typeface="Bookman Old Style" pitchFamily="18" charset="0"/>
              </a:rPr>
              <a:t>o codiciar. </a:t>
            </a:r>
          </a:p>
          <a:p>
            <a:r>
              <a:rPr lang="es-ES" sz="2900" dirty="0" smtClean="0">
                <a:latin typeface="Bookman Old Style" pitchFamily="18" charset="0"/>
              </a:rPr>
              <a:t>Mucha </a:t>
            </a:r>
            <a:r>
              <a:rPr lang="es-ES" sz="2900" dirty="0" smtClean="0">
                <a:latin typeface="Bookman Old Style" pitchFamily="18" charset="0"/>
              </a:rPr>
              <a:t>gente se asombra de este mandamiento. Preguntan, ¿cómo es posible que una persona no codicie en su corazón todas las cosas hermosas que le parecen deseables</a:t>
            </a:r>
            <a:r>
              <a:rPr lang="es-ES" sz="2900" dirty="0" smtClean="0">
                <a:latin typeface="Bookman Old Style" pitchFamily="18" charset="0"/>
              </a:rPr>
              <a:t>?</a:t>
            </a:r>
          </a:p>
          <a:p>
            <a:r>
              <a:rPr lang="es-ES" sz="2900" dirty="0" smtClean="0">
                <a:latin typeface="Bookman Old Style" pitchFamily="18" charset="0"/>
              </a:rPr>
              <a:t> </a:t>
            </a:r>
            <a:r>
              <a:rPr lang="es-ES" sz="2900" dirty="0" smtClean="0">
                <a:latin typeface="Bookman Old Style" pitchFamily="18" charset="0"/>
              </a:rPr>
              <a:t>Ahora les daré una </a:t>
            </a:r>
            <a:r>
              <a:rPr lang="es-ES" sz="2900" dirty="0" smtClean="0">
                <a:latin typeface="Bookman Old Style" pitchFamily="18" charset="0"/>
              </a:rPr>
              <a:t>parábola que </a:t>
            </a:r>
            <a:r>
              <a:rPr lang="es-ES" sz="2900" dirty="0" smtClean="0">
                <a:latin typeface="Bookman Old Style" pitchFamily="18" charset="0"/>
              </a:rPr>
              <a:t>les ayudará a comprender el mandamiento que prohíbe la codicia</a:t>
            </a:r>
            <a:r>
              <a:rPr lang="es-ES" sz="29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Ibn Ezra</a:t>
            </a:r>
          </a:p>
          <a:p>
            <a:r>
              <a:rPr lang="es-ES" sz="3000" dirty="0" smtClean="0">
                <a:latin typeface="Bookman Old Style" pitchFamily="18" charset="0"/>
              </a:rPr>
              <a:t>Tenga </a:t>
            </a:r>
            <a:r>
              <a:rPr lang="es-ES" sz="3000" dirty="0" smtClean="0">
                <a:latin typeface="Bookman Old Style" pitchFamily="18" charset="0"/>
              </a:rPr>
              <a:t>en cuenta que un campesino en su sano juicio que ve a una bella princesa no tendrá pensamientos codiciosos sobre acostarse con ella, porque sabe que esto es imposible. </a:t>
            </a:r>
            <a:endParaRPr lang="es-ES" sz="3000" dirty="0" smtClean="0">
              <a:latin typeface="Bookman Old Style" pitchFamily="18" charset="0"/>
            </a:endParaRPr>
          </a:p>
          <a:p>
            <a:r>
              <a:rPr lang="es-ES" sz="3000" dirty="0" smtClean="0">
                <a:latin typeface="Bookman Old Style" pitchFamily="18" charset="0"/>
              </a:rPr>
              <a:t>Este </a:t>
            </a:r>
            <a:r>
              <a:rPr lang="es-ES" sz="3000" dirty="0" smtClean="0">
                <a:latin typeface="Bookman Old Style" pitchFamily="18" charset="0"/>
              </a:rPr>
              <a:t>campesino no pensará como el loco que desea que le broten alas y volar al cielo, porque es imposible hacerlo.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Ibn Ezra</a:t>
            </a:r>
          </a:p>
          <a:p>
            <a:r>
              <a:rPr lang="es-ES" sz="2850" dirty="0" smtClean="0">
                <a:latin typeface="Bookman Old Style" pitchFamily="18" charset="0"/>
              </a:rPr>
              <a:t>Ahora </a:t>
            </a:r>
            <a:r>
              <a:rPr lang="es-ES" sz="2850" dirty="0" smtClean="0">
                <a:latin typeface="Bookman Old Style" pitchFamily="18" charset="0"/>
              </a:rPr>
              <a:t>bien, así como un hombre no desea acostarse con su madre, aunque sea hermosa, porque él ha sido entrenado desde su niñez para saber que ella le está prohibida, así toda persona inteligente debe saber que una persona no adquiere una </a:t>
            </a:r>
            <a:r>
              <a:rPr lang="es-ES" sz="2850" dirty="0" smtClean="0">
                <a:latin typeface="Bookman Old Style" pitchFamily="18" charset="0"/>
              </a:rPr>
              <a:t>bella </a:t>
            </a:r>
            <a:r>
              <a:rPr lang="es-ES" sz="2850" dirty="0" smtClean="0">
                <a:latin typeface="Bookman Old Style" pitchFamily="18" charset="0"/>
              </a:rPr>
              <a:t>mujer o dinero debido a su inteligencia o sabiduría, </a:t>
            </a:r>
            <a:r>
              <a:rPr lang="es-ES" sz="2850" dirty="0" smtClean="0">
                <a:latin typeface="Bookman Old Style" pitchFamily="18" charset="0"/>
              </a:rPr>
              <a:t>sino </a:t>
            </a:r>
            <a:r>
              <a:rPr lang="es-ES" sz="2850" dirty="0" smtClean="0">
                <a:latin typeface="Bookman Old Style" pitchFamily="18" charset="0"/>
              </a:rPr>
              <a:t>solo de acuerdo con lo que Dios le ha asignado.</a:t>
            </a:r>
            <a:endParaRPr lang="es-MX" sz="285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Ibn Ezra</a:t>
            </a:r>
          </a:p>
          <a:p>
            <a:r>
              <a:rPr lang="es-ES" dirty="0" smtClean="0">
                <a:latin typeface="Bookman Old Style" pitchFamily="18" charset="0"/>
              </a:rPr>
              <a:t>De hecho, afirma Kohelet, </a:t>
            </a:r>
            <a:r>
              <a:rPr lang="es-ES" i="1" dirty="0" smtClean="0">
                <a:latin typeface="Bookman Old Style" pitchFamily="18" charset="0"/>
              </a:rPr>
              <a:t>sin embargo, </a:t>
            </a:r>
            <a:r>
              <a:rPr lang="es-ES" i="1" dirty="0" smtClean="0">
                <a:latin typeface="Bookman Old Style" pitchFamily="18" charset="0"/>
              </a:rPr>
              <a:t>que el hombre trabaje con sabiduría…y que haya de dar su hacienda al que nunca trabajó, eso es vanidad y un mal grande. </a:t>
            </a:r>
            <a:r>
              <a:rPr lang="es-ES" dirty="0" smtClean="0">
                <a:latin typeface="Bookman Old Style" pitchFamily="18" charset="0"/>
              </a:rPr>
              <a:t>(</a:t>
            </a:r>
            <a:r>
              <a:rPr lang="es-ES" sz="2400" b="1" dirty="0" smtClean="0">
                <a:latin typeface="Bookman Old Style" pitchFamily="18" charset="0"/>
              </a:rPr>
              <a:t>Eclesiastés 2:21</a:t>
            </a:r>
            <a:r>
              <a:rPr lang="es-ES" dirty="0" smtClean="0">
                <a:latin typeface="Bookman Old Style" pitchFamily="18" charset="0"/>
              </a:rPr>
              <a:t>). </a:t>
            </a:r>
          </a:p>
          <a:p>
            <a:r>
              <a:rPr lang="es-ES" dirty="0" smtClean="0">
                <a:latin typeface="Bookman Old Style" pitchFamily="18" charset="0"/>
              </a:rPr>
              <a:t>Además</a:t>
            </a:r>
            <a:r>
              <a:rPr lang="es-ES" dirty="0" smtClean="0">
                <a:latin typeface="Bookman Old Style" pitchFamily="18" charset="0"/>
              </a:rPr>
              <a:t>, nuestros sabios </a:t>
            </a:r>
            <a:r>
              <a:rPr lang="es-ES" dirty="0" smtClean="0">
                <a:latin typeface="Bookman Old Style" pitchFamily="18" charset="0"/>
              </a:rPr>
              <a:t>enseñaron </a:t>
            </a:r>
            <a:r>
              <a:rPr lang="es-ES" dirty="0" smtClean="0">
                <a:latin typeface="Bookman Old Style" pitchFamily="18" charset="0"/>
              </a:rPr>
              <a:t>que los niños, la vida y el sustento no dependen de los méritos de una persona, sino </a:t>
            </a:r>
            <a:r>
              <a:rPr lang="es-ES" dirty="0" smtClean="0">
                <a:latin typeface="Bookman Old Style" pitchFamily="18" charset="0"/>
              </a:rPr>
              <a:t>del destino. </a:t>
            </a:r>
          </a:p>
          <a:p>
            <a:r>
              <a:rPr lang="es-ES" dirty="0" smtClean="0">
                <a:latin typeface="Bookman Old Style" pitchFamily="18" charset="0"/>
              </a:rPr>
              <a:t>277 </a:t>
            </a:r>
            <a:r>
              <a:rPr lang="es-ES" dirty="0" smtClean="0">
                <a:latin typeface="Bookman Old Style" pitchFamily="18" charset="0"/>
              </a:rPr>
              <a:t>Mo'ed </a:t>
            </a:r>
            <a:r>
              <a:rPr lang="es-ES" dirty="0" err="1" smtClean="0">
                <a:latin typeface="Bookman Old Style" pitchFamily="18" charset="0"/>
              </a:rPr>
              <a:t>Katan</a:t>
            </a:r>
            <a:r>
              <a:rPr lang="es-ES" dirty="0" smtClean="0">
                <a:latin typeface="Bookman Old Style" pitchFamily="18" charset="0"/>
              </a:rPr>
              <a:t> 28a. Por tanto, la persona inteligente no deseará ni codiciará. Una vez que sepa que Dios le ha prohibido la esposa de su vecino, ella será más exaltada a sus ojos que la princesa a los ojos del campesino. Por lo tanto, estará feliz con su suerte y no permitirá que su corazón codicie y desee nada que no sea suyo. Porque sabe que lo que Dios no quiso darle, no puede adquirirlo por su propia fuerza, pensamientos o planes. Por lo tanto, confiará en su creador, es decir, que su creador lo sostendrá y hará lo que es recto ante sus ojos. Observe, hemos terminado de explicar las Diez Declaraciones. Uno de los sabios de esta generación dijo:</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Ibn Ezra</a:t>
            </a:r>
          </a:p>
          <a:p>
            <a:r>
              <a:rPr lang="es-ES" sz="3000" dirty="0" smtClean="0">
                <a:latin typeface="Bookman Old Style" pitchFamily="18" charset="0"/>
              </a:rPr>
              <a:t>De hecho, afirma Kohelet, </a:t>
            </a:r>
            <a:r>
              <a:rPr lang="es-ES" sz="3000" i="1" dirty="0" smtClean="0">
                <a:latin typeface="Bookman Old Style" pitchFamily="18" charset="0"/>
              </a:rPr>
              <a:t>sin embargo, </a:t>
            </a:r>
            <a:r>
              <a:rPr lang="es-ES" sz="3000" i="1" dirty="0" smtClean="0">
                <a:latin typeface="Bookman Old Style" pitchFamily="18" charset="0"/>
              </a:rPr>
              <a:t>que el hombre trabaje con sabiduría…y que haya de dar su hacienda al que nunca trabajó, eso es vanidad y un mal grande. </a:t>
            </a:r>
            <a:r>
              <a:rPr lang="es-ES" dirty="0" smtClean="0">
                <a:latin typeface="Bookman Old Style" pitchFamily="18" charset="0"/>
              </a:rPr>
              <a:t>(</a:t>
            </a:r>
            <a:r>
              <a:rPr lang="es-ES" sz="2400" b="1" dirty="0" smtClean="0">
                <a:latin typeface="Bookman Old Style" pitchFamily="18" charset="0"/>
              </a:rPr>
              <a:t>Eclesiastés 2:21</a:t>
            </a:r>
            <a:r>
              <a:rPr lang="es-ES" dirty="0" smtClean="0">
                <a:latin typeface="Bookman Old Style" pitchFamily="18" charset="0"/>
              </a:rPr>
              <a:t>). </a:t>
            </a:r>
          </a:p>
          <a:p>
            <a:r>
              <a:rPr lang="es-ES" sz="3000" dirty="0" smtClean="0">
                <a:latin typeface="Bookman Old Style" pitchFamily="18" charset="0"/>
              </a:rPr>
              <a:t>Además</a:t>
            </a:r>
            <a:r>
              <a:rPr lang="es-ES" sz="3000" dirty="0" smtClean="0">
                <a:latin typeface="Bookman Old Style" pitchFamily="18" charset="0"/>
              </a:rPr>
              <a:t>, nuestros sabios </a:t>
            </a:r>
            <a:r>
              <a:rPr lang="es-ES" sz="3000" dirty="0" smtClean="0">
                <a:latin typeface="Bookman Old Style" pitchFamily="18" charset="0"/>
              </a:rPr>
              <a:t>enseñaron </a:t>
            </a:r>
            <a:r>
              <a:rPr lang="es-ES" sz="3000" dirty="0" smtClean="0">
                <a:latin typeface="Bookman Old Style" pitchFamily="18" charset="0"/>
              </a:rPr>
              <a:t>que los niños, la vida y el sustento no dependen de los méritos de una persona, sino </a:t>
            </a:r>
            <a:r>
              <a:rPr lang="es-ES" sz="3000" dirty="0" smtClean="0">
                <a:latin typeface="Bookman Old Style" pitchFamily="18" charset="0"/>
              </a:rPr>
              <a:t>del destino.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Ibn Ezra</a:t>
            </a:r>
          </a:p>
          <a:p>
            <a:r>
              <a:rPr lang="es-ES" sz="3000" i="1" dirty="0" err="1" smtClean="0">
                <a:latin typeface="Bookman Old Style" pitchFamily="18" charset="0"/>
              </a:rPr>
              <a:t>Rava</a:t>
            </a:r>
            <a:r>
              <a:rPr lang="es-ES" sz="3000" i="1" dirty="0" smtClean="0">
                <a:latin typeface="Bookman Old Style" pitchFamily="18" charset="0"/>
              </a:rPr>
              <a:t> dijo: La duración de la vida, los hijos y el sustento no dependen del mérito de uno, sino que dependen del destino. </a:t>
            </a:r>
            <a:endParaRPr lang="es-ES" sz="3000" i="1" dirty="0" smtClean="0">
              <a:latin typeface="Bookman Old Style" pitchFamily="18" charset="0"/>
            </a:endParaRPr>
          </a:p>
          <a:p>
            <a:r>
              <a:rPr lang="es-ES" sz="3000" i="1" dirty="0" smtClean="0">
                <a:latin typeface="Bookman Old Style" pitchFamily="18" charset="0"/>
              </a:rPr>
              <a:t>Como</a:t>
            </a:r>
            <a:r>
              <a:rPr lang="es-ES" sz="3000" i="1" dirty="0" smtClean="0">
                <a:latin typeface="Bookman Old Style" pitchFamily="18" charset="0"/>
              </a:rPr>
              <a:t>, </a:t>
            </a:r>
            <a:r>
              <a:rPr lang="es-ES" sz="3000" i="1" dirty="0" err="1" smtClean="0">
                <a:latin typeface="Bookman Old Style" pitchFamily="18" charset="0"/>
              </a:rPr>
              <a:t>Rabba</a:t>
            </a:r>
            <a:r>
              <a:rPr lang="es-ES" sz="3000" i="1" dirty="0" smtClean="0">
                <a:latin typeface="Bookman Old Style" pitchFamily="18" charset="0"/>
              </a:rPr>
              <a:t> y Rav </a:t>
            </a:r>
            <a:r>
              <a:rPr lang="es-ES" sz="3000" i="1" dirty="0" err="1" smtClean="0">
                <a:latin typeface="Bookman Old Style" pitchFamily="18" charset="0"/>
              </a:rPr>
              <a:t>Ḥisda</a:t>
            </a:r>
            <a:r>
              <a:rPr lang="es-ES" sz="3000" i="1" dirty="0" smtClean="0">
                <a:latin typeface="Bookman Old Style" pitchFamily="18" charset="0"/>
              </a:rPr>
              <a:t> eran sabios piadosos; un sabio rezaría durante una sequía y llovería, y el otro sabio rezaría y llovería</a:t>
            </a:r>
            <a:r>
              <a:rPr lang="es-ES" sz="3000" i="1" dirty="0" smtClean="0">
                <a:latin typeface="Bookman Old Style" pitchFamily="18" charset="0"/>
              </a:rPr>
              <a:t>.</a:t>
            </a:r>
            <a:r>
              <a:rPr lang="es-ES" i="1" dirty="0" smtClean="0">
                <a:latin typeface="Bookman Old Style" pitchFamily="18" charset="0"/>
              </a:rPr>
              <a:t> </a:t>
            </a:r>
            <a:r>
              <a:rPr lang="es-ES" sz="2400" b="1" dirty="0" smtClean="0">
                <a:latin typeface="Bookman Old Style" pitchFamily="18" charset="0"/>
              </a:rPr>
              <a:t>Mo'ed </a:t>
            </a:r>
            <a:r>
              <a:rPr lang="es-ES" sz="2400" b="1" dirty="0" err="1" smtClean="0">
                <a:latin typeface="Bookman Old Style" pitchFamily="18" charset="0"/>
              </a:rPr>
              <a:t>Katan</a:t>
            </a:r>
            <a:r>
              <a:rPr lang="es-ES" sz="2400" b="1" dirty="0" smtClean="0">
                <a:latin typeface="Bookman Old Style" pitchFamily="18" charset="0"/>
              </a:rPr>
              <a:t> 28a. </a:t>
            </a:r>
            <a:endParaRPr lang="es-ES"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Ibn Ezra</a:t>
            </a:r>
          </a:p>
          <a:p>
            <a:r>
              <a:rPr lang="es-ES" sz="2900" dirty="0" smtClean="0">
                <a:latin typeface="Bookman Old Style" pitchFamily="18" charset="0"/>
              </a:rPr>
              <a:t>Por </a:t>
            </a:r>
            <a:r>
              <a:rPr lang="es-ES" sz="2900" dirty="0" smtClean="0">
                <a:latin typeface="Bookman Old Style" pitchFamily="18" charset="0"/>
              </a:rPr>
              <a:t>tanto, la persona inteligente no deseará ni codiciará. </a:t>
            </a:r>
            <a:endParaRPr lang="es-ES" sz="2900" dirty="0" smtClean="0">
              <a:latin typeface="Bookman Old Style" pitchFamily="18" charset="0"/>
            </a:endParaRPr>
          </a:p>
          <a:p>
            <a:r>
              <a:rPr lang="es-ES" sz="2900" dirty="0" smtClean="0">
                <a:latin typeface="Bookman Old Style" pitchFamily="18" charset="0"/>
              </a:rPr>
              <a:t>Una </a:t>
            </a:r>
            <a:r>
              <a:rPr lang="es-ES" sz="2900" dirty="0" smtClean="0">
                <a:latin typeface="Bookman Old Style" pitchFamily="18" charset="0"/>
              </a:rPr>
              <a:t>vez que sepa que Dios le ha prohibido la esposa de su vecino, ella será más exaltada a sus ojos que la princesa a los ojos del campesino. Por lo tanto, estará feliz con su suerte y no permitirá que su corazón codicie y desee nada que no sea suyo.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Ibn Ezra</a:t>
            </a:r>
          </a:p>
          <a:p>
            <a:r>
              <a:rPr lang="es-ES" sz="3100" dirty="0" smtClean="0">
                <a:latin typeface="Bookman Old Style" pitchFamily="18" charset="0"/>
              </a:rPr>
              <a:t>Porque </a:t>
            </a:r>
            <a:r>
              <a:rPr lang="es-ES" sz="3100" dirty="0" smtClean="0">
                <a:latin typeface="Bookman Old Style" pitchFamily="18" charset="0"/>
              </a:rPr>
              <a:t>sabe que lo que Dios no quiso darle, no puede adquirirlo por su propia fuerza, pensamientos o planes. Por lo tanto, confiará en su creador, es decir, que su creador lo sostendrá y hará lo que es recto ante sus ojos. </a:t>
            </a:r>
            <a:endParaRPr lang="es-ES" sz="3100" dirty="0" smtClean="0">
              <a:latin typeface="Bookman Old Style" pitchFamily="18" charset="0"/>
            </a:endParaRPr>
          </a:p>
          <a:p>
            <a:r>
              <a:rPr lang="es-ES" sz="3100" dirty="0" smtClean="0">
                <a:latin typeface="Bookman Old Style" pitchFamily="18" charset="0"/>
              </a:rPr>
              <a:t>Uno </a:t>
            </a:r>
            <a:r>
              <a:rPr lang="es-ES" sz="3100" dirty="0" smtClean="0">
                <a:latin typeface="Bookman Old Style" pitchFamily="18" charset="0"/>
              </a:rPr>
              <a:t>de los sabios de esta generación dijo:</a:t>
            </a:r>
            <a:endParaRPr lang="es-MX"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err="1" smtClean="0">
                <a:latin typeface="Bookman Old Style" pitchFamily="18" charset="0"/>
              </a:rPr>
              <a:t>Jizkuni</a:t>
            </a:r>
            <a:endParaRPr lang="es-ES" sz="2400" b="1" dirty="0" smtClean="0">
              <a:latin typeface="Bookman Old Style" pitchFamily="18" charset="0"/>
            </a:endParaRPr>
          </a:p>
          <a:p>
            <a:r>
              <a:rPr lang="he-IL" sz="3100" b="1" i="1" dirty="0" smtClean="0">
                <a:latin typeface="Bookman Old Style" pitchFamily="18" charset="0"/>
              </a:rPr>
              <a:t>לא </a:t>
            </a:r>
            <a:r>
              <a:rPr lang="he-IL" sz="3100" b="1" i="1" dirty="0" smtClean="0">
                <a:latin typeface="Bookman Old Style" pitchFamily="18" charset="0"/>
              </a:rPr>
              <a:t>תחמוד אשת </a:t>
            </a:r>
            <a:r>
              <a:rPr lang="he-IL" sz="3100" b="1" i="1" dirty="0" smtClean="0">
                <a:latin typeface="Bookman Old Style" pitchFamily="18" charset="0"/>
              </a:rPr>
              <a:t>רעך</a:t>
            </a:r>
            <a:r>
              <a:rPr lang="en-US" sz="3100" b="1" i="1" dirty="0" smtClean="0">
                <a:latin typeface="Bookman Old Style" pitchFamily="18" charset="0"/>
              </a:rPr>
              <a:t> </a:t>
            </a:r>
            <a:r>
              <a:rPr lang="he-IL" sz="3100" b="1" i="1" dirty="0" smtClean="0">
                <a:latin typeface="Bookman Old Style" pitchFamily="18" charset="0"/>
              </a:rPr>
              <a:t>,</a:t>
            </a:r>
            <a:r>
              <a:rPr lang="en-US" sz="3100" b="1" i="1" dirty="0" smtClean="0">
                <a:latin typeface="Bookman Old Style" pitchFamily="18" charset="0"/>
              </a:rPr>
              <a:t>Lo </a:t>
            </a:r>
            <a:r>
              <a:rPr lang="en-US" sz="3100" b="1" i="1" dirty="0" err="1" smtClean="0">
                <a:latin typeface="Bookman Old Style" pitchFamily="18" charset="0"/>
              </a:rPr>
              <a:t>tajmod</a:t>
            </a:r>
            <a:r>
              <a:rPr lang="en-US" sz="3100" b="1" i="1" dirty="0" smtClean="0">
                <a:latin typeface="Bookman Old Style" pitchFamily="18" charset="0"/>
              </a:rPr>
              <a:t> eshet re’eja</a:t>
            </a:r>
            <a:r>
              <a:rPr lang="he-IL" sz="3100" b="1" i="1" dirty="0" smtClean="0">
                <a:latin typeface="Bookman Old Style" pitchFamily="18" charset="0"/>
              </a:rPr>
              <a:t> </a:t>
            </a:r>
            <a:r>
              <a:rPr lang="he-IL" sz="3100" dirty="0" smtClean="0">
                <a:latin typeface="Bookman Old Style" pitchFamily="18" charset="0"/>
              </a:rPr>
              <a:t>"¡</a:t>
            </a:r>
            <a:r>
              <a:rPr lang="es-ES" sz="3100" dirty="0" smtClean="0">
                <a:latin typeface="Bookman Old Style" pitchFamily="18" charset="0"/>
              </a:rPr>
              <a:t>No codicies a la esposa de tu prójimo!" </a:t>
            </a:r>
            <a:endParaRPr lang="es-ES" sz="3100" dirty="0" smtClean="0">
              <a:latin typeface="Bookman Old Style" pitchFamily="18" charset="0"/>
            </a:endParaRPr>
          </a:p>
          <a:p>
            <a:r>
              <a:rPr lang="es-ES" sz="3100" dirty="0" smtClean="0">
                <a:latin typeface="Bookman Old Style" pitchFamily="18" charset="0"/>
              </a:rPr>
              <a:t>No </a:t>
            </a:r>
            <a:r>
              <a:rPr lang="es-ES" sz="3100" dirty="0" smtClean="0">
                <a:latin typeface="Bookman Old Style" pitchFamily="18" charset="0"/>
              </a:rPr>
              <a:t>planees cómo provocar su divorcio para poder casarte con ella. </a:t>
            </a:r>
            <a:endParaRPr lang="es-ES" sz="3100" dirty="0" smtClean="0">
              <a:latin typeface="Bookman Old Style" pitchFamily="18" charset="0"/>
            </a:endParaRPr>
          </a:p>
          <a:p>
            <a:r>
              <a:rPr lang="es-ES" sz="3100" dirty="0" smtClean="0">
                <a:latin typeface="Bookman Old Style" pitchFamily="18" charset="0"/>
              </a:rPr>
              <a:t>La </a:t>
            </a:r>
            <a:r>
              <a:rPr lang="es-ES" sz="3100" dirty="0" smtClean="0">
                <a:latin typeface="Bookman Old Style" pitchFamily="18" charset="0"/>
              </a:rPr>
              <a:t>traducción de </a:t>
            </a:r>
            <a:r>
              <a:rPr lang="es-ES" sz="3100" b="1" i="1" dirty="0" smtClean="0">
                <a:latin typeface="Bookman Old Style" pitchFamily="18" charset="0"/>
              </a:rPr>
              <a:t>lo </a:t>
            </a:r>
            <a:r>
              <a:rPr lang="es-ES" sz="3100" b="1" i="1" dirty="0" err="1" smtClean="0">
                <a:latin typeface="Bookman Old Style" pitchFamily="18" charset="0"/>
              </a:rPr>
              <a:t>tajmod</a:t>
            </a:r>
            <a:r>
              <a:rPr lang="es-ES" sz="3100" b="1" i="1" dirty="0" smtClean="0">
                <a:latin typeface="Bookman Old Style" pitchFamily="18" charset="0"/>
              </a:rPr>
              <a:t> </a:t>
            </a:r>
            <a:r>
              <a:rPr lang="es-ES" sz="3100" dirty="0" smtClean="0">
                <a:latin typeface="Bookman Old Style" pitchFamily="18" charset="0"/>
              </a:rPr>
              <a:t>no puede ser que no la raptes, de lo contrario la obligarás a dormir contigo.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err="1" smtClean="0">
                <a:latin typeface="Bookman Old Style" pitchFamily="18" charset="0"/>
              </a:rPr>
              <a:t>Jizkuni</a:t>
            </a:r>
            <a:endParaRPr lang="es-ES" sz="2400" b="1" dirty="0" smtClean="0">
              <a:latin typeface="Bookman Old Style" pitchFamily="18" charset="0"/>
            </a:endParaRPr>
          </a:p>
          <a:p>
            <a:r>
              <a:rPr lang="es-ES" sz="3000" dirty="0" smtClean="0">
                <a:latin typeface="Bookman Old Style" pitchFamily="18" charset="0"/>
              </a:rPr>
              <a:t>Esta </a:t>
            </a:r>
            <a:r>
              <a:rPr lang="es-ES" sz="3000" dirty="0" smtClean="0">
                <a:latin typeface="Bookman Old Style" pitchFamily="18" charset="0"/>
              </a:rPr>
              <a:t>prohibición ya estaba incluida en la prohibición de cometer adulterio. </a:t>
            </a:r>
            <a:endParaRPr lang="es-ES" sz="3000" dirty="0" smtClean="0">
              <a:latin typeface="Bookman Old Style" pitchFamily="18" charset="0"/>
            </a:endParaRPr>
          </a:p>
          <a:p>
            <a:r>
              <a:rPr lang="es-ES" sz="3000" dirty="0" smtClean="0">
                <a:latin typeface="Bookman Old Style" pitchFamily="18" charset="0"/>
              </a:rPr>
              <a:t>Los </a:t>
            </a:r>
            <a:r>
              <a:rPr lang="es-ES" sz="3000" dirty="0" smtClean="0">
                <a:latin typeface="Bookman Old Style" pitchFamily="18" charset="0"/>
              </a:rPr>
              <a:t>primeros cinco mandamientos estaban todos en la categoría de </a:t>
            </a:r>
            <a:r>
              <a:rPr lang="he-IL" sz="3000" dirty="0" smtClean="0">
                <a:latin typeface="Bookman Old Style" pitchFamily="18" charset="0"/>
              </a:rPr>
              <a:t>לא </a:t>
            </a:r>
            <a:r>
              <a:rPr lang="he-IL" sz="3000" dirty="0" smtClean="0">
                <a:latin typeface="Bookman Old Style" pitchFamily="18" charset="0"/>
              </a:rPr>
              <a:t>מבעיא</a:t>
            </a:r>
            <a:r>
              <a:rPr lang="en-US" sz="3000" dirty="0" smtClean="0">
                <a:latin typeface="Bookman Old Style" pitchFamily="18" charset="0"/>
              </a:rPr>
              <a:t> lo </a:t>
            </a:r>
            <a:r>
              <a:rPr lang="en-US" sz="3000" dirty="0" err="1" smtClean="0">
                <a:latin typeface="Bookman Old Style" pitchFamily="18" charset="0"/>
              </a:rPr>
              <a:t>mebaia</a:t>
            </a:r>
            <a:r>
              <a:rPr lang="en-US" sz="3000" dirty="0" smtClean="0">
                <a:latin typeface="Bookman Old Style" pitchFamily="18" charset="0"/>
              </a:rPr>
              <a:t>-</a:t>
            </a:r>
            <a:r>
              <a:rPr lang="he-IL" sz="3000" dirty="0" smtClean="0">
                <a:latin typeface="Bookman Old Style" pitchFamily="18" charset="0"/>
              </a:rPr>
              <a:t>, </a:t>
            </a:r>
            <a:r>
              <a:rPr lang="es-ES" sz="3000" dirty="0" smtClean="0">
                <a:latin typeface="Bookman Old Style" pitchFamily="18" charset="0"/>
              </a:rPr>
              <a:t>no había duda de que fueran necesarios. La necesidad de aceptar a Di-s como el Maestro de Israel difícilmente tuvo que ser expresada</a:t>
            </a:r>
            <a:r>
              <a:rPr lang="es-ES" sz="3100" dirty="0" smtClean="0">
                <a:latin typeface="Bookman Old Style" pitchFamily="18" charset="0"/>
              </a:rPr>
              <a:t>.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err="1" smtClean="0">
                <a:latin typeface="Bookman Old Style" pitchFamily="18" charset="0"/>
              </a:rPr>
              <a:t>Chizkuni</a:t>
            </a:r>
            <a:endParaRPr lang="es-ES" sz="2400" b="1" dirty="0" smtClean="0">
              <a:latin typeface="Bookman Old Style" pitchFamily="18" charset="0"/>
            </a:endParaRPr>
          </a:p>
          <a:p>
            <a:r>
              <a:rPr lang="es-ES" sz="3100" dirty="0" smtClean="0">
                <a:latin typeface="Bookman Old Style" pitchFamily="18" charset="0"/>
              </a:rPr>
              <a:t>Tampoco </a:t>
            </a:r>
            <a:r>
              <a:rPr lang="es-ES" sz="3100" dirty="0" smtClean="0">
                <a:latin typeface="Bookman Old Style" pitchFamily="18" charset="0"/>
              </a:rPr>
              <a:t>el mandamiento de no adorar a deidades rivales o la necesidad de no hacer un juramento por ninguna otra deidad, o de observar el sábado, ya que Di-s mismo había observado un sábado; tampoco era necesario decretar que se honrara a los padres.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err="1" smtClean="0">
                <a:latin typeface="Bookman Old Style" pitchFamily="18" charset="0"/>
              </a:rPr>
              <a:t>Chizkuni</a:t>
            </a:r>
            <a:endParaRPr lang="es-ES" sz="2400" b="1" dirty="0" smtClean="0">
              <a:latin typeface="Bookman Old Style" pitchFamily="18" charset="0"/>
            </a:endParaRPr>
          </a:p>
          <a:p>
            <a:r>
              <a:rPr lang="es-ES" sz="3100" dirty="0" smtClean="0">
                <a:latin typeface="Bookman Old Style" pitchFamily="18" charset="0"/>
              </a:rPr>
              <a:t>Todo </a:t>
            </a:r>
            <a:r>
              <a:rPr lang="es-ES" sz="3100" dirty="0" smtClean="0">
                <a:latin typeface="Bookman Old Style" pitchFamily="18" charset="0"/>
              </a:rPr>
              <a:t>gentil lo hace sin que Di-s se lo haya ordenado. Incluso los últimos cinco de los Diez Mandamientos no necesitaban ser legislados, ya que el desprecio universal de cualquiera de estos mandamientos da como resultado una completa anarquía y la destrucción de la raza humana por sí misma.</a:t>
            </a:r>
            <a:endParaRPr lang="es-MX"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he-IL" sz="2900" dirty="0" smtClean="0">
                <a:latin typeface="Bookman Old Style" pitchFamily="18" charset="0"/>
              </a:rPr>
              <a:t>לא תחמוד</a:t>
            </a:r>
            <a:r>
              <a:rPr lang="en-US" sz="2900" dirty="0" smtClean="0">
                <a:latin typeface="Bookman Old Style" pitchFamily="18" charset="0"/>
              </a:rPr>
              <a:t> </a:t>
            </a:r>
            <a:r>
              <a:rPr lang="he-IL" sz="2900" dirty="0" smtClean="0">
                <a:latin typeface="Bookman Old Style" pitchFamily="18" charset="0"/>
              </a:rPr>
              <a:t>, </a:t>
            </a:r>
            <a:r>
              <a:rPr lang="he-IL" sz="2900" dirty="0" smtClean="0">
                <a:latin typeface="Bookman Old Style" pitchFamily="18" charset="0"/>
              </a:rPr>
              <a:t>"</a:t>
            </a:r>
            <a:r>
              <a:rPr lang="es-ES" sz="2900" dirty="0" smtClean="0">
                <a:latin typeface="Bookman Old Style" pitchFamily="18" charset="0"/>
              </a:rPr>
              <a:t>no codicies". </a:t>
            </a:r>
            <a:endParaRPr lang="es-ES" sz="2900" dirty="0" smtClean="0">
              <a:latin typeface="Bookman Old Style" pitchFamily="18" charset="0"/>
            </a:endParaRPr>
          </a:p>
          <a:p>
            <a:r>
              <a:rPr lang="es-ES" sz="2900" dirty="0" smtClean="0">
                <a:latin typeface="Bookman Old Style" pitchFamily="18" charset="0"/>
              </a:rPr>
              <a:t>Se </a:t>
            </a:r>
            <a:r>
              <a:rPr lang="es-ES" sz="2900" dirty="0" smtClean="0">
                <a:latin typeface="Bookman Old Style" pitchFamily="18" charset="0"/>
              </a:rPr>
              <a:t>sabe que codiciar algo es asunto del corazón. </a:t>
            </a:r>
            <a:endParaRPr lang="es-ES" sz="2900" dirty="0" smtClean="0">
              <a:latin typeface="Bookman Old Style" pitchFamily="18" charset="0"/>
            </a:endParaRPr>
          </a:p>
          <a:p>
            <a:r>
              <a:rPr lang="es-ES" sz="2900" dirty="0" smtClean="0">
                <a:latin typeface="Bookman Old Style" pitchFamily="18" charset="0"/>
              </a:rPr>
              <a:t>La </a:t>
            </a:r>
            <a:r>
              <a:rPr lang="es-ES" sz="2900" dirty="0" smtClean="0">
                <a:latin typeface="Bookman Old Style" pitchFamily="18" charset="0"/>
              </a:rPr>
              <a:t>principal advertencia contenida en este mandamiento es que uno debe prepararse para renunciar absolutamente a toda esperanza de adquirir alguna vez cosas pertenecientes (legalmente) a otra persona,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sz="3100" dirty="0" smtClean="0">
                <a:latin typeface="Bookman Old Style" pitchFamily="18" charset="0"/>
              </a:rPr>
              <a:t>ya </a:t>
            </a:r>
            <a:r>
              <a:rPr lang="es-ES" sz="3100" dirty="0" smtClean="0">
                <a:latin typeface="Bookman Old Style" pitchFamily="18" charset="0"/>
              </a:rPr>
              <a:t>sean bienes inmuebles, ganado, objetos inertes, etc. desearlos en el corazón de uno. Si uno los codiciara, en última instancia, cometería un asesinato para poder poseerlos uno mismo. Un ejemplo clásico fue Acán. Cuando confesó haber tomado del botín de la ciudad de Jericó, así expresó su confesión (</a:t>
            </a:r>
            <a:r>
              <a:rPr lang="es-ES" sz="2400" b="1" dirty="0" smtClean="0">
                <a:latin typeface="Bookman Old Style" pitchFamily="18" charset="0"/>
              </a:rPr>
              <a:t>Jos. 7,21</a:t>
            </a:r>
            <a:r>
              <a:rPr lang="es-ES" sz="31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sz="3100" i="1" dirty="0" smtClean="0">
                <a:latin typeface="Bookman Old Style" pitchFamily="18" charset="0"/>
              </a:rPr>
              <a:t>“</a:t>
            </a:r>
            <a:r>
              <a:rPr lang="es-ES" sz="3100" i="1" dirty="0" smtClean="0">
                <a:latin typeface="Bookman Old Style" pitchFamily="18" charset="0"/>
              </a:rPr>
              <a:t>Vi entre los despojos un fino manto de </a:t>
            </a:r>
            <a:r>
              <a:rPr lang="es-ES" sz="3100" i="1" dirty="0" err="1" smtClean="0">
                <a:latin typeface="Bookman Old Style" pitchFamily="18" charset="0"/>
              </a:rPr>
              <a:t>Shinar</a:t>
            </a:r>
            <a:r>
              <a:rPr lang="es-ES" sz="3100" i="1" dirty="0" smtClean="0">
                <a:latin typeface="Bookman Old Style" pitchFamily="18" charset="0"/>
              </a:rPr>
              <a:t>, doscientos siclos de plata y una cuña de oro que pesaba cincuenta siclos, y los codicié y los tomé. Están </a:t>
            </a:r>
            <a:r>
              <a:rPr lang="es-ES" sz="3100" i="1" dirty="0" smtClean="0">
                <a:latin typeface="Bookman Old Style" pitchFamily="18" charset="0"/>
              </a:rPr>
              <a:t>escondidos </a:t>
            </a:r>
            <a:r>
              <a:rPr lang="es-ES" sz="3100" i="1" dirty="0" smtClean="0">
                <a:latin typeface="Bookman Old Style" pitchFamily="18" charset="0"/>
              </a:rPr>
              <a:t>en la tierra en mi tienda, con la plata </a:t>
            </a:r>
            <a:r>
              <a:rPr lang="es-ES" sz="3100" i="1" dirty="0" smtClean="0">
                <a:latin typeface="Bookman Old Style" pitchFamily="18" charset="0"/>
              </a:rPr>
              <a:t>debajo". </a:t>
            </a:r>
            <a:r>
              <a:rPr lang="es-ES" sz="3100" dirty="0" smtClean="0">
                <a:latin typeface="Bookman Old Style" pitchFamily="18" charset="0"/>
              </a:rPr>
              <a:t>Este acto de codicia resultó en que Acán fuera apedreado hasta la muerte </a:t>
            </a:r>
            <a:r>
              <a:rPr lang="es-ES" sz="2400" b="1" dirty="0" smtClean="0">
                <a:latin typeface="Bookman Old Style" pitchFamily="18" charset="0"/>
              </a:rPr>
              <a:t>(ibíd., Versículo 29). </a:t>
            </a:r>
            <a:endParaRPr lang="es-ES" sz="31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Otro </a:t>
            </a:r>
            <a:r>
              <a:rPr lang="es-ES" dirty="0" smtClean="0">
                <a:latin typeface="Bookman Old Style" pitchFamily="18" charset="0"/>
              </a:rPr>
              <a:t>ejemplo de los extremos a los que puede conducir el permitirse codiciar la propiedad de otra persona fue el rey </a:t>
            </a:r>
            <a:r>
              <a:rPr lang="es-ES" dirty="0" smtClean="0">
                <a:latin typeface="Bookman Old Style" pitchFamily="18" charset="0"/>
              </a:rPr>
              <a:t>Acab </a:t>
            </a:r>
            <a:r>
              <a:rPr lang="es-ES" sz="2800" dirty="0" smtClean="0">
                <a:latin typeface="Bookman Old Style" pitchFamily="18" charset="0"/>
              </a:rPr>
              <a:t>(</a:t>
            </a:r>
            <a:r>
              <a:rPr lang="es-ES" sz="2400" b="1" dirty="0" smtClean="0">
                <a:latin typeface="Bookman Old Style" pitchFamily="18" charset="0"/>
              </a:rPr>
              <a:t>Reyes I 21, 1-24</a:t>
            </a:r>
            <a:r>
              <a:rPr lang="es-ES" sz="2800" dirty="0" smtClean="0">
                <a:latin typeface="Bookman Old Style" pitchFamily="18" charset="0"/>
              </a:rPr>
              <a:t>). </a:t>
            </a:r>
            <a:endParaRPr lang="es-ES" dirty="0" smtClean="0">
              <a:latin typeface="Bookman Old Style" pitchFamily="18" charset="0"/>
            </a:endParaRPr>
          </a:p>
          <a:p>
            <a:r>
              <a:rPr lang="es-ES" dirty="0" smtClean="0">
                <a:latin typeface="Bookman Old Style" pitchFamily="18" charset="0"/>
              </a:rPr>
              <a:t>Su </a:t>
            </a:r>
            <a:r>
              <a:rPr lang="es-ES" dirty="0" smtClean="0">
                <a:latin typeface="Bookman Old Style" pitchFamily="18" charset="0"/>
              </a:rPr>
              <a:t>deseo incontrolable de poseer el viñedo de Navot finalmente resultó en su muerte en la batalla.</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Con respecto a esto, el Talmud </a:t>
            </a:r>
            <a:r>
              <a:rPr lang="es-ES" dirty="0" err="1" smtClean="0">
                <a:latin typeface="Bookman Old Style" pitchFamily="18" charset="0"/>
              </a:rPr>
              <a:t>Sotah</a:t>
            </a:r>
            <a:r>
              <a:rPr lang="es-ES" dirty="0" smtClean="0">
                <a:latin typeface="Bookman Old Style" pitchFamily="18" charset="0"/>
              </a:rPr>
              <a:t> 9 comenta que "si alguien codicia algo que no es apropiado para él, terminará perdiendo incluso lo que era apropiado para él". </a:t>
            </a:r>
            <a:endParaRPr lang="es-ES" dirty="0" smtClean="0">
              <a:latin typeface="Bookman Old Style" pitchFamily="18" charset="0"/>
            </a:endParaRPr>
          </a:p>
          <a:p>
            <a:r>
              <a:rPr lang="es-ES" dirty="0" smtClean="0">
                <a:latin typeface="Bookman Old Style" pitchFamily="18" charset="0"/>
              </a:rPr>
              <a:t>Se </a:t>
            </a:r>
            <a:r>
              <a:rPr lang="es-ES" dirty="0" smtClean="0">
                <a:latin typeface="Bookman Old Style" pitchFamily="18" charset="0"/>
              </a:rPr>
              <a:t>vuelve maldito. Esto es lo que le sucedió a la serpiente que sedujo a </a:t>
            </a:r>
            <a:r>
              <a:rPr lang="es-ES" dirty="0" err="1" smtClean="0">
                <a:latin typeface="Bookman Old Style" pitchFamily="18" charset="0"/>
              </a:rPr>
              <a:t>Javá</a:t>
            </a:r>
            <a:r>
              <a:rPr lang="es-ES" dirty="0" smtClean="0">
                <a:latin typeface="Bookman Old Style" pitchFamily="18" charset="0"/>
              </a:rPr>
              <a:t>.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Quería </a:t>
            </a:r>
            <a:r>
              <a:rPr lang="es-ES" dirty="0" smtClean="0">
                <a:latin typeface="Bookman Old Style" pitchFamily="18" charset="0"/>
              </a:rPr>
              <a:t>reemplazar a Adam como esposo de </a:t>
            </a:r>
            <a:r>
              <a:rPr lang="es-ES" dirty="0" err="1" smtClean="0">
                <a:latin typeface="Bookman Old Style" pitchFamily="18" charset="0"/>
              </a:rPr>
              <a:t>Javá</a:t>
            </a:r>
            <a:r>
              <a:rPr lang="es-ES" dirty="0" smtClean="0">
                <a:latin typeface="Bookman Old Style" pitchFamily="18" charset="0"/>
              </a:rPr>
              <a:t> y, en cambio, tuvo que gatear sobre su vientre y comer polvo. Hasta aquí el Midrash</a:t>
            </a:r>
            <a:r>
              <a:rPr lang="es-ES" dirty="0" smtClean="0">
                <a:latin typeface="Bookman Old Style" pitchFamily="18" charset="0"/>
              </a:rPr>
              <a:t>.</a:t>
            </a:r>
          </a:p>
          <a:p>
            <a:r>
              <a:rPr lang="es-ES" dirty="0" smtClean="0">
                <a:latin typeface="Bookman Old Style" pitchFamily="18" charset="0"/>
              </a:rPr>
              <a:t>Si </a:t>
            </a:r>
            <a:r>
              <a:rPr lang="es-ES" dirty="0" smtClean="0">
                <a:latin typeface="Bookman Old Style" pitchFamily="18" charset="0"/>
              </a:rPr>
              <a:t>no hubiera sido por el hecho de que el robo es un aspecto integral de la codicia y por ello merecía ser incluido en los Diez Mandamientos,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sz="3100" dirty="0" smtClean="0">
                <a:latin typeface="Bookman Old Style" pitchFamily="18" charset="0"/>
              </a:rPr>
              <a:t>la </a:t>
            </a:r>
            <a:r>
              <a:rPr lang="es-ES" sz="3100" dirty="0" smtClean="0">
                <a:latin typeface="Bookman Old Style" pitchFamily="18" charset="0"/>
              </a:rPr>
              <a:t>prohibición absoluta del robo habría tenido que incluirse en los Diez Mandamientos, ya que el robo es un pecado tan extendido y una infracción tan grave de las leyes de Dios</a:t>
            </a:r>
            <a:r>
              <a:rPr lang="es-ES" sz="3100" dirty="0" smtClean="0">
                <a:latin typeface="Bookman Old Style" pitchFamily="18" charset="0"/>
              </a:rPr>
              <a:t>. </a:t>
            </a:r>
          </a:p>
          <a:p>
            <a:r>
              <a:rPr lang="es-ES" sz="3100" dirty="0" smtClean="0">
                <a:latin typeface="Bookman Old Style" pitchFamily="18" charset="0"/>
              </a:rPr>
              <a:t>Además</a:t>
            </a:r>
            <a:r>
              <a:rPr lang="es-ES" sz="3100" dirty="0" smtClean="0">
                <a:latin typeface="Bookman Old Style" pitchFamily="18" charset="0"/>
              </a:rPr>
              <a:t>, el robo es un pecado sofisticado similar al asesinato, el adulterio, </a:t>
            </a:r>
            <a:r>
              <a:rPr lang="es-ES" sz="3100" dirty="0" smtClean="0">
                <a:latin typeface="Bookman Old Style" pitchFamily="18" charset="0"/>
              </a:rPr>
              <a:t>hurto y </a:t>
            </a:r>
            <a:r>
              <a:rPr lang="es-ES" sz="3100" dirty="0" smtClean="0">
                <a:latin typeface="Bookman Old Style" pitchFamily="18" charset="0"/>
              </a:rPr>
              <a:t>el falso testimonio.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La prueba del estrecho vínculo entre codiciar y cometer robo se encuentra en Miqueas 2,2, donde el profeta coloca los dos pecados uno al lado del otro cuando escribe: </a:t>
            </a:r>
            <a:endParaRPr lang="es-ES" dirty="0" smtClean="0">
              <a:latin typeface="Bookman Old Style" pitchFamily="18" charset="0"/>
            </a:endParaRPr>
          </a:p>
          <a:p>
            <a:r>
              <a:rPr lang="es-ES" i="1" dirty="0" smtClean="0">
                <a:latin typeface="Bookman Old Style" pitchFamily="18" charset="0"/>
              </a:rPr>
              <a:t>“</a:t>
            </a:r>
            <a:r>
              <a:rPr lang="es-ES" i="1" dirty="0" smtClean="0">
                <a:latin typeface="Bookman Old Style" pitchFamily="18" charset="0"/>
              </a:rPr>
              <a:t>codician campos y se apoderan de ellos, casas y se las llevan”. </a:t>
            </a:r>
            <a:endParaRPr lang="es-ES" i="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Otra </a:t>
            </a:r>
            <a:r>
              <a:rPr lang="es-ES" dirty="0" smtClean="0">
                <a:latin typeface="Bookman Old Style" pitchFamily="18" charset="0"/>
              </a:rPr>
              <a:t>razón por la que la Torá prefirió incluir la prohibición de codiciar en los Diez Mandamientos sobre la alternativa de incluir "no cometer robo", es que la prohibición de codiciar es más abarcadora y la Torá quería dejar en claro que considera </a:t>
            </a:r>
            <a:r>
              <a:rPr lang="es-ES" dirty="0" smtClean="0">
                <a:latin typeface="Bookman Old Style" pitchFamily="18" charset="0"/>
              </a:rPr>
              <a:t>una </a:t>
            </a:r>
            <a:r>
              <a:rPr lang="es-ES" dirty="0" smtClean="0">
                <a:latin typeface="Bookman Old Style" pitchFamily="18" charset="0"/>
              </a:rPr>
              <a:t>persona que mira la propiedad de otras personas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sz="3000" dirty="0" smtClean="0">
                <a:latin typeface="Bookman Old Style" pitchFamily="18" charset="0"/>
              </a:rPr>
              <a:t>con </a:t>
            </a:r>
            <a:r>
              <a:rPr lang="es-ES" sz="3000" dirty="0" smtClean="0">
                <a:latin typeface="Bookman Old Style" pitchFamily="18" charset="0"/>
              </a:rPr>
              <a:t>miras a adquirirla como culpable de un pecado tan severo que fue incluido en los Diez Mandamientos e inscrito por Dios mismo en las tablas de piedra. </a:t>
            </a:r>
            <a:endParaRPr lang="es-ES" sz="3000" dirty="0" smtClean="0">
              <a:latin typeface="Bookman Old Style" pitchFamily="18" charset="0"/>
            </a:endParaRPr>
          </a:p>
          <a:p>
            <a:r>
              <a:rPr lang="es-ES" sz="3000" dirty="0" smtClean="0">
                <a:latin typeface="Bookman Old Style" pitchFamily="18" charset="0"/>
              </a:rPr>
              <a:t>La </a:t>
            </a:r>
            <a:r>
              <a:rPr lang="es-ES" sz="3000" dirty="0" smtClean="0">
                <a:latin typeface="Bookman Old Style" pitchFamily="18" charset="0"/>
              </a:rPr>
              <a:t>Torá quería que el hombre usara un poco de lógica y se diera cuenta de que si </a:t>
            </a:r>
            <a:r>
              <a:rPr lang="es-ES" sz="3000" dirty="0" smtClean="0">
                <a:latin typeface="Bookman Old Style" pitchFamily="18" charset="0"/>
              </a:rPr>
              <a:t>Dios </a:t>
            </a:r>
            <a:r>
              <a:rPr lang="es-ES" sz="3000" dirty="0" smtClean="0">
                <a:latin typeface="Bookman Old Style" pitchFamily="18" charset="0"/>
              </a:rPr>
              <a:t>hubiera tenido una visión tan débil de alguien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que </a:t>
            </a:r>
            <a:r>
              <a:rPr lang="es-ES" dirty="0" smtClean="0">
                <a:latin typeface="Bookman Old Style" pitchFamily="18" charset="0"/>
              </a:rPr>
              <a:t>solo ve la propiedad de otras personas como algo que quiere para sí mismo, ¿cuánto más reaccionaría </a:t>
            </a:r>
            <a:r>
              <a:rPr lang="es-ES" dirty="0" smtClean="0">
                <a:latin typeface="Bookman Old Style" pitchFamily="18" charset="0"/>
              </a:rPr>
              <a:t>Dios </a:t>
            </a:r>
            <a:r>
              <a:rPr lang="es-ES" dirty="0" smtClean="0">
                <a:latin typeface="Bookman Old Style" pitchFamily="18" charset="0"/>
              </a:rPr>
              <a:t>ante alguien que realmente ¡Hizo un movimiento para cometer un robo para poseer la propiedad en cuestión!</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Sin embargo, hay ocasiones en las que la codicia es un rasgo de carácter permitido. </a:t>
            </a:r>
            <a:endParaRPr lang="es-ES" dirty="0" smtClean="0">
              <a:latin typeface="Bookman Old Style" pitchFamily="18" charset="0"/>
            </a:endParaRPr>
          </a:p>
          <a:p>
            <a:r>
              <a:rPr lang="es-ES" dirty="0" smtClean="0">
                <a:latin typeface="Bookman Old Style" pitchFamily="18" charset="0"/>
              </a:rPr>
              <a:t>Codiciar </a:t>
            </a:r>
            <a:r>
              <a:rPr lang="es-ES" dirty="0" smtClean="0">
                <a:latin typeface="Bookman Old Style" pitchFamily="18" charset="0"/>
              </a:rPr>
              <a:t>la oportunidad de cumplir ciertos mandamientos de la Torá no solo es permisible sino que es digno de alabanza.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sz="3100" dirty="0" smtClean="0">
                <a:latin typeface="Bookman Old Style" pitchFamily="18" charset="0"/>
              </a:rPr>
              <a:t>Esto </a:t>
            </a:r>
            <a:r>
              <a:rPr lang="es-ES" sz="3100" dirty="0" smtClean="0">
                <a:latin typeface="Bookman Old Style" pitchFamily="18" charset="0"/>
              </a:rPr>
              <a:t>es lo que nuestros sabios tenían en mente </a:t>
            </a:r>
            <a:r>
              <a:rPr lang="es-ES" sz="2400" b="1" dirty="0" smtClean="0">
                <a:latin typeface="Bookman Old Style" pitchFamily="18" charset="0"/>
              </a:rPr>
              <a:t>(Baba Batra 21) </a:t>
            </a:r>
            <a:r>
              <a:rPr lang="es-ES" sz="3100" dirty="0" smtClean="0">
                <a:latin typeface="Bookman Old Style" pitchFamily="18" charset="0"/>
              </a:rPr>
              <a:t>cuando dijeron </a:t>
            </a:r>
            <a:r>
              <a:rPr lang="he-IL" sz="3100" b="1" dirty="0" smtClean="0">
                <a:latin typeface="Bookman Old Style" pitchFamily="18" charset="0"/>
              </a:rPr>
              <a:t>קנאת סופרים תרבה </a:t>
            </a:r>
            <a:r>
              <a:rPr lang="he-IL" sz="3100" b="1" dirty="0" smtClean="0">
                <a:latin typeface="Bookman Old Style" pitchFamily="18" charset="0"/>
              </a:rPr>
              <a:t>חכמה</a:t>
            </a:r>
            <a:r>
              <a:rPr lang="en-US" sz="3100" b="1" dirty="0" smtClean="0">
                <a:latin typeface="Bookman Old Style" pitchFamily="18" charset="0"/>
              </a:rPr>
              <a:t> </a:t>
            </a:r>
            <a:r>
              <a:rPr lang="en-US" sz="3100" b="1" dirty="0" err="1" smtClean="0">
                <a:latin typeface="Bookman Old Style" pitchFamily="18" charset="0"/>
              </a:rPr>
              <a:t>kanaet</a:t>
            </a:r>
            <a:r>
              <a:rPr lang="en-US" sz="3100" b="1" dirty="0" smtClean="0">
                <a:latin typeface="Bookman Old Style" pitchFamily="18" charset="0"/>
              </a:rPr>
              <a:t> </a:t>
            </a:r>
            <a:r>
              <a:rPr lang="en-US" sz="3100" b="1" dirty="0" err="1" smtClean="0">
                <a:latin typeface="Bookman Old Style" pitchFamily="18" charset="0"/>
              </a:rPr>
              <a:t>soferim</a:t>
            </a:r>
            <a:r>
              <a:rPr lang="en-US" sz="3100" b="1" dirty="0" smtClean="0">
                <a:latin typeface="Bookman Old Style" pitchFamily="18" charset="0"/>
              </a:rPr>
              <a:t> </a:t>
            </a:r>
            <a:r>
              <a:rPr lang="en-US" sz="3100" b="1" dirty="0" err="1" smtClean="0">
                <a:latin typeface="Bookman Old Style" pitchFamily="18" charset="0"/>
              </a:rPr>
              <a:t>tarba</a:t>
            </a:r>
            <a:r>
              <a:rPr lang="en-US" sz="3100" b="1" dirty="0" smtClean="0">
                <a:latin typeface="Bookman Old Style" pitchFamily="18" charset="0"/>
              </a:rPr>
              <a:t> </a:t>
            </a:r>
            <a:r>
              <a:rPr lang="en-US" sz="3100" b="1" dirty="0" err="1" smtClean="0">
                <a:latin typeface="Bookman Old Style" pitchFamily="18" charset="0"/>
              </a:rPr>
              <a:t>jajma</a:t>
            </a:r>
            <a:r>
              <a:rPr lang="en-US" sz="3100" b="1" dirty="0" smtClean="0">
                <a:latin typeface="Bookman Old Style" pitchFamily="18" charset="0"/>
              </a:rPr>
              <a:t>-el </a:t>
            </a:r>
            <a:r>
              <a:rPr lang="en-US" sz="3100" b="1" dirty="0" err="1" smtClean="0">
                <a:latin typeface="Bookman Old Style" pitchFamily="18" charset="0"/>
              </a:rPr>
              <a:t>celo</a:t>
            </a:r>
            <a:r>
              <a:rPr lang="en-US" sz="3100" b="1" dirty="0" smtClean="0">
                <a:latin typeface="Bookman Old Style" pitchFamily="18" charset="0"/>
              </a:rPr>
              <a:t> de los eruditos </a:t>
            </a:r>
            <a:r>
              <a:rPr lang="en-US" sz="3100" b="1" dirty="0" err="1" smtClean="0">
                <a:latin typeface="Bookman Old Style" pitchFamily="18" charset="0"/>
              </a:rPr>
              <a:t>alimenta</a:t>
            </a:r>
            <a:r>
              <a:rPr lang="en-US" sz="3100" b="1" dirty="0" smtClean="0">
                <a:latin typeface="Bookman Old Style" pitchFamily="18" charset="0"/>
              </a:rPr>
              <a:t> la </a:t>
            </a:r>
            <a:r>
              <a:rPr lang="en-US" sz="3100" b="1" dirty="0" err="1" smtClean="0">
                <a:latin typeface="Bookman Old Style" pitchFamily="18" charset="0"/>
              </a:rPr>
              <a:t>sabiduría</a:t>
            </a:r>
            <a:r>
              <a:rPr lang="en-US" sz="3100" b="1" dirty="0" smtClean="0">
                <a:latin typeface="Bookman Old Style" pitchFamily="18" charset="0"/>
              </a:rPr>
              <a:t>- </a:t>
            </a:r>
            <a:r>
              <a:rPr lang="he-IL" sz="3100" dirty="0" smtClean="0">
                <a:latin typeface="Bookman Old Style" pitchFamily="18" charset="0"/>
              </a:rPr>
              <a:t>"</a:t>
            </a:r>
            <a:r>
              <a:rPr lang="es-ES" sz="3100" dirty="0" smtClean="0">
                <a:latin typeface="Bookman Old Style" pitchFamily="18" charset="0"/>
              </a:rPr>
              <a:t>la envidia mostrada por los eruditos del conocimiento de otros eruditos que son sus superiores conduce a un aumento integral en la sabiduría".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Este </a:t>
            </a:r>
            <a:r>
              <a:rPr lang="es-ES" dirty="0" smtClean="0">
                <a:latin typeface="Bookman Old Style" pitchFamily="18" charset="0"/>
              </a:rPr>
              <a:t>tipo de celos y codicia de tal conocimiento poseído por otro no solo es permisible sino que es recompensado por Di-s. </a:t>
            </a:r>
            <a:endParaRPr lang="es-ES" dirty="0" smtClean="0">
              <a:latin typeface="Bookman Old Style" pitchFamily="18" charset="0"/>
            </a:endParaRPr>
          </a:p>
          <a:p>
            <a:r>
              <a:rPr lang="es-ES" dirty="0" smtClean="0">
                <a:latin typeface="Bookman Old Style" pitchFamily="18" charset="0"/>
              </a:rPr>
              <a:t>Incluido </a:t>
            </a:r>
            <a:r>
              <a:rPr lang="es-ES" dirty="0" smtClean="0">
                <a:latin typeface="Bookman Old Style" pitchFamily="18" charset="0"/>
              </a:rPr>
              <a:t>en este tipo de deseo permisible está el deseo de que la hija (soltera) de un amigo se case con el hijo de uno.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Cuando </a:t>
            </a:r>
            <a:r>
              <a:rPr lang="es-ES" dirty="0" smtClean="0">
                <a:latin typeface="Bookman Old Style" pitchFamily="18" charset="0"/>
              </a:rPr>
              <a:t>la Torá escribe primero: “no codicies la casa de tu prójimo”, esta es una prohibición general; cuando continúa con el detalle: “su esposa, su campo, su casa, su sirviente o sirvienta”, estos son detalles.</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dirty="0" smtClean="0">
                <a:latin typeface="Bookman Old Style" pitchFamily="18" charset="0"/>
              </a:rPr>
              <a:t>Así como estos detalles son asuntos que no pueden llegar a ser suyos a menos que su propietario actual esté de acuerdo, la misma regla se aplica a lo que se describe en el </a:t>
            </a:r>
            <a:r>
              <a:rPr lang="he-IL" dirty="0" smtClean="0">
                <a:latin typeface="Bookman Old Style" pitchFamily="18" charset="0"/>
              </a:rPr>
              <a:t>כלל, </a:t>
            </a:r>
            <a:r>
              <a:rPr lang="en-US" dirty="0" smtClean="0">
                <a:latin typeface="Bookman Old Style" pitchFamily="18" charset="0"/>
              </a:rPr>
              <a:t> </a:t>
            </a:r>
            <a:r>
              <a:rPr lang="en-US" dirty="0" err="1" smtClean="0">
                <a:latin typeface="Bookman Old Style" pitchFamily="18" charset="0"/>
              </a:rPr>
              <a:t>kolel</a:t>
            </a:r>
            <a:r>
              <a:rPr lang="en-US" dirty="0" smtClean="0">
                <a:latin typeface="Bookman Old Style" pitchFamily="18" charset="0"/>
              </a:rPr>
              <a:t>- </a:t>
            </a:r>
            <a:r>
              <a:rPr lang="es-ES" dirty="0" smtClean="0">
                <a:latin typeface="Bookman Old Style" pitchFamily="18" charset="0"/>
              </a:rPr>
              <a:t>es </a:t>
            </a:r>
            <a:r>
              <a:rPr lang="es-ES" dirty="0" smtClean="0">
                <a:latin typeface="Bookman Old Style" pitchFamily="18" charset="0"/>
              </a:rPr>
              <a:t>decir, en la introducción a esta legislación, codiciar una casa.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r>
              <a:rPr lang="es-ES" sz="2400" b="1" dirty="0" smtClean="0">
                <a:latin typeface="Bookman Old Style" pitchFamily="18" charset="0"/>
              </a:rPr>
              <a:t>Rabbenu Bahya</a:t>
            </a:r>
          </a:p>
          <a:p>
            <a:r>
              <a:rPr lang="es-ES" sz="3000" dirty="0" smtClean="0">
                <a:latin typeface="Bookman Old Style" pitchFamily="18" charset="0"/>
              </a:rPr>
              <a:t>Sin </a:t>
            </a:r>
            <a:r>
              <a:rPr lang="es-ES" sz="3000" dirty="0" smtClean="0">
                <a:latin typeface="Bookman Old Style" pitchFamily="18" charset="0"/>
              </a:rPr>
              <a:t>embargo, esto excluye a la hija del compañero (si ha alcanzado la pubertad, 12 años y medio) de convertirse en la esposa de su hijo o viceversa, ya que ninguno de los dos requiere el permiso de una segunda parte para casarse con el otra parte viendo que actualmente no son "propiedad" de nadie.</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5"/>
              </a:rPr>
              <a:t>https://www.chabad.org/kabbalah/article_cdo/aid/719328/jewish/He-Who-Steals.htm</a:t>
            </a:r>
            <a:endParaRPr lang="es-CO" sz="700" dirty="0" smtClean="0">
              <a:solidFill>
                <a:schemeClr val="bg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6"/>
              </a:rPr>
              <a:t>https://www.chabad.org/kabbalah/article_cdo/aid/380377/jewish/The-Heart-and-Its-Energy.htm</a:t>
            </a:r>
            <a:endParaRPr lang="es-CO" sz="700" dirty="0" smtClean="0">
              <a:solidFill>
                <a:schemeClr val="bg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7"/>
              </a:rPr>
              <a:t>https</a:t>
            </a:r>
            <a:r>
              <a:rPr lang="es-CO" sz="700" dirty="0">
                <a:solidFill>
                  <a:schemeClr val="bg1"/>
                </a:solidFill>
                <a:latin typeface="Bookman Old Style" pitchFamily="18" charset="0"/>
                <a:ea typeface="Adobe Myungjo Std M" panose="02020600000000000000" pitchFamily="18" charset="-128"/>
                <a:hlinkClick r:id="rId7"/>
              </a:rPr>
              <a:t>://</a:t>
            </a:r>
            <a:r>
              <a:rPr lang="es-CO" sz="700" dirty="0" smtClean="0">
                <a:solidFill>
                  <a:schemeClr val="bg1"/>
                </a:solidFill>
                <a:latin typeface="Bookman Old Style" pitchFamily="18" charset="0"/>
                <a:ea typeface="Adobe Myungjo Std M" panose="02020600000000000000" pitchFamily="18" charset="-128"/>
                <a:hlinkClick r:id="rId7"/>
              </a:rPr>
              <a:t>www.rabbidavidcooper.com/cooper-print-index/2010/11/8/2358-five-dimensions-of-the-soul.html</a:t>
            </a:r>
            <a:endParaRPr lang="es-CO" sz="700" dirty="0" smtClean="0">
              <a:solidFill>
                <a:schemeClr val="bg1"/>
              </a:solidFill>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700" u="sng" dirty="0" smtClean="0">
                <a:solidFill>
                  <a:schemeClr val="bg1"/>
                </a:solidFill>
                <a:hlinkClick r:id="rId8"/>
              </a:rPr>
              <a:t>https://www.sefaria.org/The_Beginning_of_Wisdom%2C_Introduction.2?lang=bi&amp;with=all&amp;lang2=en</a:t>
            </a:r>
            <a:endParaRPr lang="es-MX" sz="700" u="sng" dirty="0" smtClean="0">
              <a:solidFill>
                <a:schemeClr val="bg1"/>
              </a:solidFill>
            </a:endParaRPr>
          </a:p>
          <a:p>
            <a:pPr marL="0" indent="0">
              <a:lnSpc>
                <a:spcPct val="90000"/>
              </a:lnSpc>
              <a:spcBef>
                <a:spcPts val="500"/>
              </a:spcBef>
              <a:buClr>
                <a:schemeClr val="dk1"/>
              </a:buClr>
              <a:buSzPts val="1000"/>
            </a:pPr>
            <a:r>
              <a:rPr lang="es-MX" sz="800" dirty="0" smtClean="0">
                <a:hlinkClick r:id="rId9"/>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https://headcoverings-by-devorah.com/ParashatBereishitMeam3.html</a:t>
            </a:r>
            <a:endParaRPr lang="es-CO" sz="1000" dirty="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800" b="0" i="0" u="sng" strike="noStrike" cap="none" dirty="0">
                <a:solidFill>
                  <a:schemeClr val="hlink"/>
                </a:solidFill>
                <a:latin typeface="Bookman Old Style" pitchFamily="18" charset="0"/>
                <a:ea typeface="Adobe Myungjo Std M" panose="02020600000000000000" pitchFamily="18" charset="-128"/>
                <a:sym typeface="Calibri"/>
                <a:hlinkClick r:id="rId10"/>
              </a:rPr>
              <a:t>http://www.shalomhaverim.org</a:t>
            </a:r>
            <a:endParaRPr sz="28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8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8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1 </a:t>
            </a:r>
            <a:r>
              <a:rPr lang="es-CO" sz="1800" dirty="0" err="1" smtClean="0">
                <a:latin typeface="Bookman Old Style" pitchFamily="18" charset="0"/>
                <a:ea typeface="Adobe Myungjo Std M" panose="02020600000000000000" pitchFamily="18" charset="-128"/>
              </a:rPr>
              <a:t>Iyar</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5781  –  </a:t>
            </a:r>
            <a:r>
              <a:rPr lang="es-CO" sz="1800" dirty="0" smtClean="0">
                <a:latin typeface="Bookman Old Style" pitchFamily="18" charset="0"/>
                <a:ea typeface="Adobe Myungjo Std M" panose="02020600000000000000" pitchFamily="18" charset="-128"/>
              </a:rPr>
              <a:t>Abril </a:t>
            </a:r>
            <a:r>
              <a:rPr lang="es-CO" sz="1800" dirty="0" smtClean="0">
                <a:latin typeface="Bookman Old Style" pitchFamily="18" charset="0"/>
                <a:ea typeface="Adobe Myungjo Std M" panose="02020600000000000000" pitchFamily="18" charset="-128"/>
              </a:rPr>
              <a:t>13</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2021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104956</TotalTime>
  <Words>2426</Words>
  <Application>Microsoft Office PowerPoint</Application>
  <PresentationFormat>Presentación en pantalla (4:3)</PresentationFormat>
  <Paragraphs>174</Paragraphs>
  <Slides>43</Slides>
  <Notes>43</Notes>
  <HiddenSlides>0</HiddenSlides>
  <MMClips>0</MMClips>
  <ScaleCrop>false</ScaleCrop>
  <HeadingPairs>
    <vt:vector size="4" baseType="variant">
      <vt:variant>
        <vt:lpstr>Tema</vt:lpstr>
      </vt:variant>
      <vt:variant>
        <vt:i4>1</vt:i4>
      </vt:variant>
      <vt:variant>
        <vt:lpstr>Títulos de diapositiva</vt:lpstr>
      </vt:variant>
      <vt:variant>
        <vt:i4>43</vt:i4>
      </vt:variant>
    </vt:vector>
  </HeadingPairs>
  <TitlesOfParts>
    <vt:vector size="44"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630</cp:revision>
  <dcterms:modified xsi:type="dcterms:W3CDTF">2021-04-13T21:02:18Z</dcterms:modified>
</cp:coreProperties>
</file>