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3"/>
  </p:notesMasterIdLst>
  <p:sldIdLst>
    <p:sldId id="256" r:id="rId2"/>
    <p:sldId id="543" r:id="rId3"/>
    <p:sldId id="1540" r:id="rId4"/>
    <p:sldId id="1495" r:id="rId5"/>
    <p:sldId id="1541" r:id="rId6"/>
    <p:sldId id="1542" r:id="rId7"/>
    <p:sldId id="1544" r:id="rId8"/>
    <p:sldId id="1545" r:id="rId9"/>
    <p:sldId id="1546" r:id="rId10"/>
    <p:sldId id="1547" r:id="rId11"/>
    <p:sldId id="1548" r:id="rId12"/>
    <p:sldId id="1549" r:id="rId13"/>
    <p:sldId id="1550" r:id="rId14"/>
    <p:sldId id="1551" r:id="rId15"/>
    <p:sldId id="1552" r:id="rId16"/>
    <p:sldId id="1553" r:id="rId17"/>
    <p:sldId id="1554" r:id="rId18"/>
    <p:sldId id="1555" r:id="rId19"/>
    <p:sldId id="1556" r:id="rId20"/>
    <p:sldId id="1557" r:id="rId21"/>
    <p:sldId id="1558" r:id="rId22"/>
    <p:sldId id="1559" r:id="rId23"/>
    <p:sldId id="1560" r:id="rId24"/>
    <p:sldId id="1561" r:id="rId25"/>
    <p:sldId id="1562" r:id="rId26"/>
    <p:sldId id="1563" r:id="rId27"/>
    <p:sldId id="1564" r:id="rId28"/>
    <p:sldId id="1565" r:id="rId29"/>
    <p:sldId id="1566" r:id="rId30"/>
    <p:sldId id="1567" r:id="rId31"/>
    <p:sldId id="1568" r:id="rId32"/>
    <p:sldId id="1569" r:id="rId33"/>
    <p:sldId id="1570" r:id="rId34"/>
    <p:sldId id="1571" r:id="rId35"/>
    <p:sldId id="1572" r:id="rId36"/>
    <p:sldId id="1573" r:id="rId37"/>
    <p:sldId id="1574" r:id="rId38"/>
    <p:sldId id="1575" r:id="rId39"/>
    <p:sldId id="1576" r:id="rId40"/>
    <p:sldId id="1577" r:id="rId41"/>
    <p:sldId id="1578" r:id="rId42"/>
    <p:sldId id="1579" r:id="rId43"/>
    <p:sldId id="1580" r:id="rId44"/>
    <p:sldId id="1581" r:id="rId45"/>
    <p:sldId id="1582" r:id="rId46"/>
    <p:sldId id="1583" r:id="rId47"/>
    <p:sldId id="1584" r:id="rId48"/>
    <p:sldId id="1587" r:id="rId49"/>
    <p:sldId id="1588" r:id="rId50"/>
    <p:sldId id="1589" r:id="rId51"/>
    <p:sldId id="1590" r:id="rId52"/>
    <p:sldId id="1591" r:id="rId53"/>
    <p:sldId id="1592" r:id="rId54"/>
    <p:sldId id="1593" r:id="rId55"/>
    <p:sldId id="1594" r:id="rId56"/>
    <p:sldId id="1595" r:id="rId57"/>
    <p:sldId id="1596" r:id="rId58"/>
    <p:sldId id="1585" r:id="rId59"/>
    <p:sldId id="1586" r:id="rId60"/>
    <p:sldId id="935" r:id="rId61"/>
    <p:sldId id="306" r:id="rId6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4660"/>
  </p:normalViewPr>
  <p:slideViewPr>
    <p:cSldViewPr snapToGrid="0">
      <p:cViewPr varScale="1">
        <p:scale>
          <a:sx n="68" d="100"/>
          <a:sy n="68" d="100"/>
        </p:scale>
        <p:origin x="-46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www.come-and-hear.com/shabbath/shabbath_31.html" TargetMode="External"/><Relationship Id="rId4" Type="http://schemas.openxmlformats.org/officeDocument/2006/relationships/hyperlink" Target="https://www.jewishvirtuallibrary.org/messiah"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ABSALOM Y AHITOFEL: LA TRAICION</a:t>
            </a:r>
            <a:endParaRPr lang="es-CO" sz="18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151232" y="701632"/>
            <a:ext cx="8815167" cy="5530356"/>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smtClean="0">
                <a:latin typeface="Georgia" panose="02040502050405020303" pitchFamily="18" charset="0"/>
              </a:rPr>
              <a:t>ESTUDIOS DE JUDAISMO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2400" b="1" dirty="0" smtClean="0">
                <a:latin typeface="Bookman Old Style" pitchFamily="18" charset="0"/>
              </a:rPr>
              <a:t>AHITOFEL, EL GILONITA</a:t>
            </a:r>
            <a:endParaRPr lang="es-CO" sz="2400" b="1" dirty="0" smtClean="0">
              <a:latin typeface="Bookman Old Style" pitchFamily="18" charset="0"/>
            </a:endParaRPr>
          </a:p>
          <a:p>
            <a:r>
              <a:rPr lang="es-ES" sz="3100" dirty="0" smtClean="0">
                <a:latin typeface="Bookman Old Style" pitchFamily="18" charset="0"/>
              </a:rPr>
              <a:t>Ahitofel </a:t>
            </a:r>
            <a:r>
              <a:rPr lang="he-IL" sz="2800" dirty="0" smtClean="0"/>
              <a:t>אֲחִיתֹפֶל‎ </a:t>
            </a:r>
            <a:r>
              <a:rPr lang="es-ES" sz="3100" dirty="0" smtClean="0">
                <a:latin typeface="Bookman Old Style" pitchFamily="18" charset="0"/>
              </a:rPr>
              <a:t>. </a:t>
            </a:r>
            <a:r>
              <a:rPr lang="es-ES" sz="3100" i="1" dirty="0" smtClean="0">
                <a:latin typeface="Bookman Old Style" pitchFamily="18" charset="0"/>
              </a:rPr>
              <a:t>Hermano </a:t>
            </a:r>
            <a:r>
              <a:rPr lang="es-ES" sz="3100" i="1" dirty="0" smtClean="0">
                <a:latin typeface="Bookman Old Style" pitchFamily="18" charset="0"/>
              </a:rPr>
              <a:t>de la ruina o de la locura</a:t>
            </a:r>
            <a:r>
              <a:rPr lang="es-ES" sz="3100" i="1" dirty="0" smtClean="0">
                <a:latin typeface="Bookman Old Style" pitchFamily="18" charset="0"/>
              </a:rPr>
              <a:t>.</a:t>
            </a:r>
          </a:p>
          <a:p>
            <a:r>
              <a:rPr lang="es-ES" sz="3100" dirty="0" smtClean="0">
                <a:latin typeface="Bookman Old Style" pitchFamily="18" charset="0"/>
              </a:rPr>
              <a:t>Nativo </a:t>
            </a:r>
            <a:r>
              <a:rPr lang="es-ES" sz="3100" dirty="0" smtClean="0">
                <a:latin typeface="Bookman Old Style" pitchFamily="18" charset="0"/>
              </a:rPr>
              <a:t>de </a:t>
            </a:r>
            <a:r>
              <a:rPr lang="es-ES" sz="3100" dirty="0" smtClean="0">
                <a:latin typeface="Bookman Old Style" pitchFamily="18" charset="0"/>
              </a:rPr>
              <a:t>Giloh o Gilón </a:t>
            </a:r>
            <a:r>
              <a:rPr lang="es-ES" sz="3100" dirty="0" smtClean="0">
                <a:latin typeface="Bookman Old Style" pitchFamily="18" charset="0"/>
              </a:rPr>
              <a:t>en las tierras altas de Judá, y consejero privado de David. </a:t>
            </a:r>
            <a:endParaRPr lang="es-ES" sz="3100" dirty="0" smtClean="0">
              <a:latin typeface="Bookman Old Style" pitchFamily="18" charset="0"/>
            </a:endParaRPr>
          </a:p>
          <a:p>
            <a:r>
              <a:rPr lang="es-ES" sz="3100" dirty="0" smtClean="0">
                <a:latin typeface="Bookman Old Style" pitchFamily="18" charset="0"/>
              </a:rPr>
              <a:t>Fue </a:t>
            </a:r>
            <a:r>
              <a:rPr lang="es-ES" sz="3100" dirty="0" smtClean="0">
                <a:latin typeface="Bookman Old Style" pitchFamily="18" charset="0"/>
              </a:rPr>
              <a:t>un hombre de extraordinaria sagacidad y perspicacia en los asuntos políticos </a:t>
            </a:r>
            <a:r>
              <a:rPr lang="es-ES" sz="2000" b="1" dirty="0" smtClean="0">
                <a:latin typeface="Bookman Old Style" pitchFamily="18" charset="0"/>
              </a:rPr>
              <a:t>(II Sam. xv. 12, xvii. 21-23),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dirty="0" smtClean="0">
                <a:latin typeface="Bookman Old Style" pitchFamily="18" charset="0"/>
              </a:rPr>
              <a:t>P</a:t>
            </a:r>
            <a:r>
              <a:rPr lang="es-ES" dirty="0" smtClean="0">
                <a:latin typeface="Bookman Old Style" pitchFamily="18" charset="0"/>
              </a:rPr>
              <a:t>ero </a:t>
            </a:r>
            <a:r>
              <a:rPr lang="es-ES" dirty="0" smtClean="0">
                <a:latin typeface="Bookman Old Style" pitchFamily="18" charset="0"/>
              </a:rPr>
              <a:t>se mostró desprovisto de principios por su participación en la rebelión de Absalón y por sus malos consejos con respecto al harén real. </a:t>
            </a:r>
            <a:endParaRPr lang="es-ES" dirty="0" smtClean="0">
              <a:latin typeface="Bookman Old Style" pitchFamily="18" charset="0"/>
            </a:endParaRPr>
          </a:p>
          <a:p>
            <a:r>
              <a:rPr lang="es-ES" dirty="0" smtClean="0">
                <a:latin typeface="Bookman Old Style" pitchFamily="18" charset="0"/>
              </a:rPr>
              <a:t>Durante la revuelta de Absalón, abandonó a David </a:t>
            </a:r>
            <a:r>
              <a:rPr lang="es-ES" sz="2400" b="1" dirty="0" smtClean="0">
                <a:latin typeface="Bookman Old Style" pitchFamily="18" charset="0"/>
              </a:rPr>
              <a:t>(Salmo 41:9; 55:12–14) </a:t>
            </a:r>
            <a:r>
              <a:rPr lang="es-ES" dirty="0" smtClean="0">
                <a:latin typeface="Bookman Old Style" pitchFamily="18" charset="0"/>
              </a:rPr>
              <a:t>y apoyó a Absalón </a:t>
            </a:r>
            <a:r>
              <a:rPr lang="es-ES" sz="2000" b="1" dirty="0" smtClean="0">
                <a:latin typeface="Bookman Old Style" pitchFamily="18" charset="0"/>
              </a:rPr>
              <a:t>(2 Samuel 15:12). </a:t>
            </a:r>
            <a:endParaRPr lang="es-ES" sz="2000" b="1" dirty="0" smtClean="0">
              <a:latin typeface="Bookman Old Style" pitchFamily="18" charset="0"/>
            </a:endParaRPr>
          </a:p>
          <a:p>
            <a:r>
              <a:rPr lang="es-ES" b="1" dirty="0" smtClean="0">
                <a:latin typeface="Bookman Old Style" pitchFamily="18" charset="0"/>
              </a:rPr>
              <a:t>Por qué sucedió la revuelta?</a:t>
            </a:r>
            <a:endParaRPr lang="es-ES" sz="40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400" dirty="0" smtClean="0">
                <a:latin typeface="Bookman Old Style" pitchFamily="18" charset="0"/>
              </a:rPr>
              <a:t>Estos fueron los hijos de David nacidos en Hebrón:</a:t>
            </a:r>
          </a:p>
          <a:p>
            <a:r>
              <a:rPr lang="es-ES" sz="2900" dirty="0" smtClean="0">
                <a:latin typeface="Bookman Old Style" pitchFamily="18" charset="0"/>
              </a:rPr>
              <a:t>Su primogénito fue </a:t>
            </a:r>
            <a:r>
              <a:rPr lang="es-ES" sz="2900" b="1" dirty="0" smtClean="0">
                <a:latin typeface="Bookman Old Style" pitchFamily="18" charset="0"/>
              </a:rPr>
              <a:t>Amón</a:t>
            </a:r>
            <a:r>
              <a:rPr lang="es-ES" sz="2900" dirty="0" smtClean="0">
                <a:latin typeface="Bookman Old Style" pitchFamily="18" charset="0"/>
              </a:rPr>
              <a:t> hijo de Ajinoán la jezrelita</a:t>
            </a:r>
            <a:r>
              <a:rPr lang="es-ES" sz="2900" dirty="0" smtClean="0">
                <a:latin typeface="Bookman Old Style" pitchFamily="18" charset="0"/>
              </a:rPr>
              <a:t>; el </a:t>
            </a:r>
            <a:r>
              <a:rPr lang="es-ES" sz="2900" dirty="0" smtClean="0">
                <a:latin typeface="Bookman Old Style" pitchFamily="18" charset="0"/>
              </a:rPr>
              <a:t>segundo, </a:t>
            </a:r>
            <a:r>
              <a:rPr lang="es-ES" sz="2900" b="1" dirty="0" smtClean="0">
                <a:latin typeface="Bookman Old Style" pitchFamily="18" charset="0"/>
              </a:rPr>
              <a:t>Daniel</a:t>
            </a:r>
            <a:r>
              <a:rPr lang="es-ES" sz="2900" dirty="0" smtClean="0">
                <a:latin typeface="Bookman Old Style" pitchFamily="18" charset="0"/>
              </a:rPr>
              <a:t> hijo de Abigaíl de </a:t>
            </a:r>
            <a:r>
              <a:rPr lang="es-ES" sz="2900" dirty="0" smtClean="0">
                <a:latin typeface="Bookman Old Style" pitchFamily="18" charset="0"/>
              </a:rPr>
              <a:t>Carmel; el </a:t>
            </a:r>
            <a:r>
              <a:rPr lang="es-ES" sz="2900" dirty="0" smtClean="0">
                <a:latin typeface="Bookman Old Style" pitchFamily="18" charset="0"/>
              </a:rPr>
              <a:t>tercero, </a:t>
            </a:r>
            <a:r>
              <a:rPr lang="es-ES" sz="2900" b="1" dirty="0" smtClean="0">
                <a:latin typeface="Bookman Old Style" pitchFamily="18" charset="0"/>
              </a:rPr>
              <a:t>Absalón</a:t>
            </a:r>
            <a:r>
              <a:rPr lang="es-ES" sz="2900" dirty="0" smtClean="0">
                <a:latin typeface="Bookman Old Style" pitchFamily="18" charset="0"/>
              </a:rPr>
              <a:t> hijo de </a:t>
            </a:r>
            <a:r>
              <a:rPr lang="es-ES" sz="2900" dirty="0" smtClean="0">
                <a:latin typeface="Bookman Old Style" pitchFamily="18" charset="0"/>
              </a:rPr>
              <a:t>Maacá</a:t>
            </a:r>
            <a:r>
              <a:rPr lang="es-ES" sz="2900" dirty="0" smtClean="0">
                <a:latin typeface="Bookman Old Style" pitchFamily="18" charset="0"/>
              </a:rPr>
              <a:t>, la hija del rey Talmay de Guesur</a:t>
            </a:r>
            <a:r>
              <a:rPr lang="es-ES" sz="2900" dirty="0" smtClean="0">
                <a:latin typeface="Bookman Old Style" pitchFamily="18" charset="0"/>
              </a:rPr>
              <a:t>; </a:t>
            </a:r>
            <a:r>
              <a:rPr lang="es-ES" sz="2900" dirty="0" smtClean="0">
                <a:latin typeface="Bookman Old Style" pitchFamily="18" charset="0"/>
              </a:rPr>
              <a:t>el cuarto, </a:t>
            </a:r>
            <a:r>
              <a:rPr lang="es-ES" sz="2900" b="1" dirty="0" smtClean="0">
                <a:latin typeface="Bookman Old Style" pitchFamily="18" charset="0"/>
              </a:rPr>
              <a:t>Adonías</a:t>
            </a:r>
            <a:r>
              <a:rPr lang="es-ES" sz="2900" dirty="0" smtClean="0">
                <a:latin typeface="Bookman Old Style" pitchFamily="18" charset="0"/>
              </a:rPr>
              <a:t> hijo de Jaguit</a:t>
            </a:r>
            <a:r>
              <a:rPr lang="es-ES" sz="2900" dirty="0" smtClean="0">
                <a:latin typeface="Bookman Old Style" pitchFamily="18" charset="0"/>
              </a:rPr>
              <a:t>; el </a:t>
            </a:r>
            <a:r>
              <a:rPr lang="es-ES" sz="2900" dirty="0" smtClean="0">
                <a:latin typeface="Bookman Old Style" pitchFamily="18" charset="0"/>
              </a:rPr>
              <a:t>quinto, </a:t>
            </a:r>
            <a:r>
              <a:rPr lang="es-ES" sz="2900" b="1" dirty="0" smtClean="0">
                <a:latin typeface="Bookman Old Style" pitchFamily="18" charset="0"/>
              </a:rPr>
              <a:t>Sefatías</a:t>
            </a:r>
            <a:r>
              <a:rPr lang="es-ES" sz="2900" dirty="0" smtClean="0">
                <a:latin typeface="Bookman Old Style" pitchFamily="18" charset="0"/>
              </a:rPr>
              <a:t> hijo de Abital</a:t>
            </a:r>
            <a:r>
              <a:rPr lang="es-ES" sz="2900" dirty="0" smtClean="0">
                <a:latin typeface="Bookman Old Style" pitchFamily="18" charset="0"/>
              </a:rPr>
              <a:t>; y </a:t>
            </a:r>
            <a:r>
              <a:rPr lang="es-ES" sz="2900" dirty="0" smtClean="0">
                <a:latin typeface="Bookman Old Style" pitchFamily="18" charset="0"/>
              </a:rPr>
              <a:t>el sexto, </a:t>
            </a:r>
            <a:r>
              <a:rPr lang="es-ES" sz="2900" b="1" dirty="0" smtClean="0">
                <a:latin typeface="Bookman Old Style" pitchFamily="18" charset="0"/>
              </a:rPr>
              <a:t>Itreán</a:t>
            </a:r>
            <a:r>
              <a:rPr lang="es-ES" sz="2900" dirty="0" smtClean="0">
                <a:latin typeface="Bookman Old Style" pitchFamily="18" charset="0"/>
              </a:rPr>
              <a:t> hijo de Eglá, que era otra esposa de David</a:t>
            </a:r>
            <a:r>
              <a:rPr lang="es-ES" sz="2900" dirty="0" smtClean="0">
                <a:latin typeface="Bookman Old Style" pitchFamily="18" charset="0"/>
              </a:rPr>
              <a:t>.</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50" dirty="0" smtClean="0">
                <a:latin typeface="Bookman Old Style" pitchFamily="18" charset="0"/>
              </a:rPr>
              <a:t>Estos </a:t>
            </a:r>
            <a:r>
              <a:rPr lang="es-ES" sz="3150" dirty="0" smtClean="0">
                <a:latin typeface="Bookman Old Style" pitchFamily="18" charset="0"/>
              </a:rPr>
              <a:t>seis le nacieron en </a:t>
            </a:r>
            <a:r>
              <a:rPr lang="es-ES" sz="3150" b="1" dirty="0" smtClean="0">
                <a:latin typeface="Bookman Old Style" pitchFamily="18" charset="0"/>
              </a:rPr>
              <a:t>Hebrón</a:t>
            </a:r>
            <a:r>
              <a:rPr lang="es-ES" sz="3150" dirty="0" smtClean="0">
                <a:latin typeface="Bookman Old Style" pitchFamily="18" charset="0"/>
              </a:rPr>
              <a:t>, donde reinó siete años y seis meses. </a:t>
            </a:r>
            <a:endParaRPr lang="es-ES" sz="3150" dirty="0" smtClean="0">
              <a:latin typeface="Bookman Old Style" pitchFamily="18" charset="0"/>
            </a:endParaRPr>
          </a:p>
          <a:p>
            <a:r>
              <a:rPr lang="es-ES" sz="3150" dirty="0" smtClean="0">
                <a:latin typeface="Bookman Old Style" pitchFamily="18" charset="0"/>
              </a:rPr>
              <a:t>En </a:t>
            </a:r>
            <a:r>
              <a:rPr lang="es-ES" sz="3150" b="1" dirty="0" smtClean="0">
                <a:latin typeface="Bookman Old Style" pitchFamily="18" charset="0"/>
              </a:rPr>
              <a:t>Jerusalén</a:t>
            </a:r>
            <a:r>
              <a:rPr lang="es-ES" sz="3150" dirty="0" smtClean="0">
                <a:latin typeface="Bookman Old Style" pitchFamily="18" charset="0"/>
              </a:rPr>
              <a:t> reinó treinta y tres años. </a:t>
            </a:r>
            <a:r>
              <a:rPr lang="es-ES" sz="3150" dirty="0" smtClean="0">
                <a:latin typeface="Bookman Old Style" pitchFamily="18" charset="0"/>
              </a:rPr>
              <a:t>Allí </a:t>
            </a:r>
            <a:r>
              <a:rPr lang="es-ES" sz="3150" dirty="0" smtClean="0">
                <a:latin typeface="Bookman Old Style" pitchFamily="18" charset="0"/>
              </a:rPr>
              <a:t>le nacieron Simá, Sobab, Natán y Salomón, hijos de Betsabé</a:t>
            </a:r>
            <a:r>
              <a:rPr lang="es-ES" sz="3150" dirty="0" smtClean="0">
                <a:latin typeface="Bookman Old Style" pitchFamily="18" charset="0"/>
              </a:rPr>
              <a:t>,</a:t>
            </a:r>
            <a:r>
              <a:rPr lang="es-ES" sz="3150" dirty="0" smtClean="0">
                <a:latin typeface="Bookman Old Style" pitchFamily="18" charset="0"/>
              </a:rPr>
              <a:t> la hija de Amiel. </a:t>
            </a:r>
            <a:r>
              <a:rPr lang="es-ES" sz="3150" dirty="0" smtClean="0">
                <a:latin typeface="Bookman Old Style" pitchFamily="18" charset="0"/>
              </a:rPr>
              <a:t>Tuvo </a:t>
            </a:r>
            <a:r>
              <a:rPr lang="es-ES" sz="3150" dirty="0" smtClean="0">
                <a:latin typeface="Bookman Old Style" pitchFamily="18" charset="0"/>
              </a:rPr>
              <a:t>también a Ibjar, Elisama</a:t>
            </a:r>
            <a:r>
              <a:rPr lang="es-ES" sz="3150" dirty="0" smtClean="0">
                <a:latin typeface="Bookman Old Style" pitchFamily="18" charset="0"/>
              </a:rPr>
              <a:t>, Elifelet, Noga</a:t>
            </a:r>
            <a:r>
              <a:rPr lang="es-ES" sz="3150" dirty="0" smtClean="0">
                <a:latin typeface="Bookman Old Style" pitchFamily="18" charset="0"/>
              </a:rPr>
              <a:t>, Néfeg, Jafía, </a:t>
            </a:r>
            <a:r>
              <a:rPr lang="es-ES" sz="3150" dirty="0" smtClean="0">
                <a:latin typeface="Bookman Old Style" pitchFamily="18" charset="0"/>
              </a:rPr>
              <a:t>Elisama</a:t>
            </a:r>
            <a:r>
              <a:rPr lang="es-ES" sz="3150" dirty="0" smtClean="0">
                <a:latin typeface="Bookman Old Style" pitchFamily="18" charset="0"/>
              </a:rPr>
              <a:t>, Eliadá y Elifelet; nueve en total. </a:t>
            </a:r>
            <a:endParaRPr lang="es-ES" sz="3150" b="1" baseline="30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Todos </a:t>
            </a:r>
            <a:r>
              <a:rPr lang="es-ES" sz="2800" dirty="0" smtClean="0">
                <a:latin typeface="Bookman Old Style" pitchFamily="18" charset="0"/>
              </a:rPr>
              <a:t>estos fueron hijos de David, sin contar los hijos que tuvo con sus concubinas. </a:t>
            </a:r>
            <a:endParaRPr lang="es-ES" sz="2800"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hermana de ellos fue </a:t>
            </a:r>
            <a:r>
              <a:rPr lang="es-ES" sz="2800" dirty="0" smtClean="0">
                <a:latin typeface="Bookman Old Style" pitchFamily="18" charset="0"/>
              </a:rPr>
              <a:t>Tamar hermana de Absalón.</a:t>
            </a:r>
            <a:endParaRPr lang="es-ES" sz="2800" dirty="0" smtClean="0">
              <a:latin typeface="Bookman Old Style" pitchFamily="18" charset="0"/>
            </a:endParaRPr>
          </a:p>
          <a:p>
            <a:r>
              <a:rPr lang="es-ES" sz="2800" b="1" dirty="0" smtClean="0">
                <a:latin typeface="Bookman Old Style" pitchFamily="18" charset="0"/>
              </a:rPr>
              <a:t>Absalom</a:t>
            </a:r>
            <a:r>
              <a:rPr lang="es-ES" sz="2800" dirty="0" smtClean="0">
                <a:latin typeface="Bookman Old Style" pitchFamily="18" charset="0"/>
              </a:rPr>
              <a:t> (Padre de paz) fue el tercer </a:t>
            </a:r>
            <a:r>
              <a:rPr lang="es-ES" sz="2800" dirty="0" smtClean="0">
                <a:latin typeface="Bookman Old Style" pitchFamily="18" charset="0"/>
              </a:rPr>
              <a:t>hijo del rey David</a:t>
            </a:r>
            <a:r>
              <a:rPr lang="es-ES" sz="2800" dirty="0" smtClean="0">
                <a:latin typeface="Bookman Old Style" pitchFamily="18" charset="0"/>
              </a:rPr>
              <a:t>, (después de Amnon </a:t>
            </a:r>
            <a:r>
              <a:rPr lang="es-ES" sz="2800" dirty="0" smtClean="0">
                <a:latin typeface="Bookman Old Style" pitchFamily="18" charset="0"/>
              </a:rPr>
              <a:t>nacido en Hebrón en los primeros años del reinado de ese rey.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Su </a:t>
            </a:r>
            <a:r>
              <a:rPr lang="es-ES" sz="3100" dirty="0" smtClean="0">
                <a:latin typeface="Bookman Old Style" pitchFamily="18" charset="0"/>
              </a:rPr>
              <a:t>madre, </a:t>
            </a:r>
            <a:r>
              <a:rPr lang="es-ES" sz="3100" dirty="0" smtClean="0">
                <a:latin typeface="Bookman Old Style" pitchFamily="18" charset="0"/>
              </a:rPr>
              <a:t>Maacá, </a:t>
            </a:r>
            <a:r>
              <a:rPr lang="es-ES" sz="3100" dirty="0" smtClean="0">
                <a:latin typeface="Bookman Old Style" pitchFamily="18" charset="0"/>
              </a:rPr>
              <a:t>era hija de </a:t>
            </a:r>
            <a:r>
              <a:rPr lang="es-ES" sz="3100" dirty="0" smtClean="0">
                <a:latin typeface="Bookman Old Style" pitchFamily="18" charset="0"/>
              </a:rPr>
              <a:t>Talmay, </a:t>
            </a:r>
            <a:r>
              <a:rPr lang="es-ES" sz="3100" dirty="0" smtClean="0">
                <a:latin typeface="Bookman Old Style" pitchFamily="18" charset="0"/>
              </a:rPr>
              <a:t>rey de Geshur </a:t>
            </a:r>
            <a:r>
              <a:rPr lang="es-ES" sz="2000" b="1" dirty="0" smtClean="0">
                <a:latin typeface="Bookman Old Style" pitchFamily="18" charset="0"/>
              </a:rPr>
              <a:t>(II Sam. iii. 3; II Sam. xiii. 37; I Chron. iii. 2).</a:t>
            </a:r>
            <a:endParaRPr lang="es-ES" sz="3100" b="1" dirty="0" smtClean="0">
              <a:latin typeface="Bookman Old Style" pitchFamily="18" charset="0"/>
            </a:endParaRPr>
          </a:p>
          <a:p>
            <a:r>
              <a:rPr lang="es-ES" sz="3100" dirty="0" smtClean="0">
                <a:latin typeface="Bookman Old Style" pitchFamily="18" charset="0"/>
              </a:rPr>
              <a:t>En la primavera, que era la época en que los </a:t>
            </a:r>
            <a:r>
              <a:rPr lang="es-ES" sz="3100" dirty="0" smtClean="0">
                <a:latin typeface="Bookman Old Style" pitchFamily="18" charset="0"/>
              </a:rPr>
              <a:t>reyes </a:t>
            </a:r>
            <a:r>
              <a:rPr lang="es-ES" sz="3100" dirty="0" smtClean="0">
                <a:latin typeface="Bookman Old Style" pitchFamily="18" charset="0"/>
              </a:rPr>
              <a:t>salían de campaña, David mandó a Joab con la guardia real y todo el ejército de Israel para que aniquilara a los amonitas y sitiara la ciudad de Rabá.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Pero </a:t>
            </a:r>
            <a:r>
              <a:rPr lang="es-ES" sz="2700" dirty="0" smtClean="0">
                <a:latin typeface="Bookman Old Style" pitchFamily="18" charset="0"/>
              </a:rPr>
              <a:t>David se quedó en Jerusalén</a:t>
            </a:r>
            <a:r>
              <a:rPr lang="es-ES" sz="2700" dirty="0" smtClean="0">
                <a:latin typeface="Bookman Old Style" pitchFamily="18" charset="0"/>
              </a:rPr>
              <a:t>.</a:t>
            </a:r>
          </a:p>
          <a:p>
            <a:r>
              <a:rPr lang="es-ES" sz="2700" dirty="0" smtClean="0">
                <a:latin typeface="Bookman Old Style" pitchFamily="18" charset="0"/>
              </a:rPr>
              <a:t>Una </a:t>
            </a:r>
            <a:r>
              <a:rPr lang="es-ES" sz="2700" dirty="0" smtClean="0">
                <a:latin typeface="Bookman Old Style" pitchFamily="18" charset="0"/>
              </a:rPr>
              <a:t>tarde, al levantarse David de la cama, comenzó a pasearse por la azotea del palacio, y desde allí vio a una mujer que se estaba bañando. </a:t>
            </a:r>
            <a:endParaRPr lang="es-ES" sz="2700" dirty="0" smtClean="0">
              <a:latin typeface="Bookman Old Style" pitchFamily="18" charset="0"/>
            </a:endParaRPr>
          </a:p>
          <a:p>
            <a:r>
              <a:rPr lang="es-ES" sz="2700" dirty="0" smtClean="0">
                <a:latin typeface="Bookman Old Style" pitchFamily="18" charset="0"/>
              </a:rPr>
              <a:t>La </a:t>
            </a:r>
            <a:r>
              <a:rPr lang="es-ES" sz="2700" dirty="0" smtClean="0">
                <a:latin typeface="Bookman Old Style" pitchFamily="18" charset="0"/>
              </a:rPr>
              <a:t>mujer era extremadamente hermosa, por lo que David mandó que averiguaran quién era, y le información: «Se trata de Betsabé, que es hija de Elián y esposa de Urías el hitita».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Pasado algún tiempo, sucedió lo siguiente. Absalón hijo de David tenía una hermana muy bella, que se llamaba Tamar; y Amnón, otro hijo de David, se enamoró de ella.  Pero, como Tamar era virgen, Amnón se enfermó de angustia al pensar que le sería muy difícil llevar a cabo sus intenciones con su hermana.  Sin embargo, Amnón tenía un amigo muy astuto, que se llamaba Jonadab, y que era hijo de Simá y sobrino de David.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Jonadab </a:t>
            </a:r>
            <a:r>
              <a:rPr lang="es-ES" sz="2700" dirty="0" smtClean="0">
                <a:latin typeface="Bookman Old Style" pitchFamily="18" charset="0"/>
              </a:rPr>
              <a:t>le preguntó a Amnón:</a:t>
            </a:r>
          </a:p>
          <a:p>
            <a:r>
              <a:rPr lang="es-ES" sz="2700" dirty="0" smtClean="0">
                <a:latin typeface="Bookman Old Style" pitchFamily="18" charset="0"/>
              </a:rPr>
              <a:t>—¿</a:t>
            </a:r>
            <a:r>
              <a:rPr lang="es-ES" sz="2700" dirty="0" smtClean="0">
                <a:latin typeface="Bookman Old Style" pitchFamily="18" charset="0"/>
              </a:rPr>
              <a:t>Cómo es que tú, todo un príncipe, te ves cada día peor? ¿Por qué no me cuentas lo que te pasa?</a:t>
            </a:r>
          </a:p>
          <a:p>
            <a:r>
              <a:rPr lang="es-ES" sz="2700" dirty="0" smtClean="0">
                <a:latin typeface="Bookman Old Style" pitchFamily="18" charset="0"/>
              </a:rPr>
              <a:t>—</a:t>
            </a:r>
            <a:r>
              <a:rPr lang="es-ES" sz="2700" dirty="0" smtClean="0">
                <a:latin typeface="Bookman Old Style" pitchFamily="18" charset="0"/>
              </a:rPr>
              <a:t>Es que estoy muy enamorado de mi hermana Tamar —respondió Amnón.</a:t>
            </a:r>
          </a:p>
          <a:p>
            <a:r>
              <a:rPr lang="es-ES" sz="2700" dirty="0" smtClean="0">
                <a:latin typeface="Bookman Old Style" pitchFamily="18" charset="0"/>
              </a:rPr>
              <a:t> </a:t>
            </a:r>
            <a:r>
              <a:rPr lang="es-ES" sz="2700" dirty="0" smtClean="0">
                <a:latin typeface="Bookman Old Style" pitchFamily="18" charset="0"/>
              </a:rPr>
              <a:t>Jonadab le sugirió:</a:t>
            </a:r>
          </a:p>
          <a:p>
            <a:r>
              <a:rPr lang="es-ES" sz="2700" dirty="0" smtClean="0">
                <a:latin typeface="Bookman Old Style" pitchFamily="18" charset="0"/>
              </a:rPr>
              <a:t>—</a:t>
            </a:r>
            <a:r>
              <a:rPr lang="es-ES" sz="2700" dirty="0" smtClean="0">
                <a:latin typeface="Bookman Old Style" pitchFamily="18" charset="0"/>
              </a:rPr>
              <a:t>Acuéstate y finge que estás enfermo. Cuando tu padre vaya a verte, dile: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a:t>
            </a:r>
            <a:r>
              <a:rPr lang="es-ES" sz="2700" dirty="0" smtClean="0">
                <a:latin typeface="Bookman Old Style" pitchFamily="18" charset="0"/>
              </a:rPr>
              <a:t>Por favor, que venga mi hermana Tamar a darme de comer. Quisiera verla preparar la comida aquí mismo, y que ella me la sirva”.</a:t>
            </a:r>
          </a:p>
          <a:p>
            <a:r>
              <a:rPr lang="es-ES" sz="2700" dirty="0" smtClean="0">
                <a:latin typeface="Bookman Old Style" pitchFamily="18" charset="0"/>
              </a:rPr>
              <a:t> </a:t>
            </a:r>
            <a:r>
              <a:rPr lang="es-ES" sz="2700" dirty="0" smtClean="0">
                <a:latin typeface="Bookman Old Style" pitchFamily="18" charset="0"/>
              </a:rPr>
              <a:t>Así que Amnón se acostó y fingió estar enfermo. Y, cuando el rey fue a verlo, Amnón le dijo:</a:t>
            </a:r>
          </a:p>
          <a:p>
            <a:r>
              <a:rPr lang="es-ES" sz="2700" dirty="0" smtClean="0">
                <a:latin typeface="Bookman Old Style" pitchFamily="18" charset="0"/>
              </a:rPr>
              <a:t>—</a:t>
            </a:r>
            <a:r>
              <a:rPr lang="es-ES" sz="2700" dirty="0" smtClean="0">
                <a:latin typeface="Bookman Old Style" pitchFamily="18" charset="0"/>
              </a:rPr>
              <a:t>Por favor, que venga mi hermana Tamar a prepararme aquí mismo dos tortas, y que me las sirva</a:t>
            </a:r>
            <a:r>
              <a:rPr lang="es-ES" sz="2700" dirty="0" smtClean="0">
                <a:latin typeface="Bookman Old Style" pitchFamily="18" charset="0"/>
              </a:rPr>
              <a:t>.</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 </a:t>
            </a:r>
            <a:r>
              <a:rPr lang="es-ES" sz="2700" dirty="0" smtClean="0">
                <a:latin typeface="Bookman Old Style" pitchFamily="18" charset="0"/>
              </a:rPr>
              <a:t>David envió un mensajero a la casa de Tamar, para que le diera este recado: «Ve a casa de tu hermano Amnón, y prepárale la comida».  Tamar fue a casa de su hermano Amnón y lo encontró acostado. Tomó harina, la amasó, preparó las tortas allí mismo, y las coció.  Luego tomó la sartén para servirle, pero Amnón se negó a comer y ordenó:</a:t>
            </a:r>
          </a:p>
          <a:p>
            <a:r>
              <a:rPr lang="es-ES" sz="2700" dirty="0" smtClean="0">
                <a:latin typeface="Bookman Old Style" pitchFamily="18" charset="0"/>
              </a:rPr>
              <a:t>—¡</a:t>
            </a:r>
            <a:r>
              <a:rPr lang="es-ES" sz="2700" dirty="0" smtClean="0">
                <a:latin typeface="Bookman Old Style" pitchFamily="18" charset="0"/>
              </a:rPr>
              <a:t>Fuera de aquí todos</a:t>
            </a:r>
            <a:r>
              <a:rPr lang="es-ES" sz="2700" dirty="0" smtClean="0">
                <a:latin typeface="Bookman Old Style" pitchFamily="18" charset="0"/>
              </a:rPr>
              <a:t>!</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Una </a:t>
            </a:r>
            <a:r>
              <a:rPr lang="es-ES" sz="2700" dirty="0" smtClean="0">
                <a:latin typeface="Bookman Old Style" pitchFamily="18" charset="0"/>
              </a:rPr>
              <a:t>vez que todos salieron, 1 Amnón le dijo a Tamar:</a:t>
            </a:r>
          </a:p>
          <a:p>
            <a:r>
              <a:rPr lang="es-ES" sz="2700" dirty="0" smtClean="0">
                <a:latin typeface="Bookman Old Style" pitchFamily="18" charset="0"/>
              </a:rPr>
              <a:t>—</a:t>
            </a:r>
            <a:r>
              <a:rPr lang="es-ES" sz="2700" dirty="0" smtClean="0">
                <a:latin typeface="Bookman Old Style" pitchFamily="18" charset="0"/>
              </a:rPr>
              <a:t>Trae la comida a mi habitación, y dame de comer tú misma.</a:t>
            </a:r>
          </a:p>
          <a:p>
            <a:r>
              <a:rPr lang="es-ES" sz="2700" dirty="0" smtClean="0">
                <a:latin typeface="Bookman Old Style" pitchFamily="18" charset="0"/>
              </a:rPr>
              <a:t>Ella </a:t>
            </a:r>
            <a:r>
              <a:rPr lang="es-ES" sz="2700" dirty="0" smtClean="0">
                <a:latin typeface="Bookman Old Style" pitchFamily="18" charset="0"/>
              </a:rPr>
              <a:t>tomó las tortas que había preparado y se las llevó a su hermano Amnón a la habitación,  pero, cuando se le acercó para darle de comer, él la agarró por la fuerza y le dijo</a:t>
            </a:r>
            <a:r>
              <a:rPr lang="es-ES" sz="2700" dirty="0" smtClean="0">
                <a:latin typeface="Bookman Old Style" pitchFamily="18" charset="0"/>
              </a:rPr>
              <a:t>:</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a:t>
            </a:r>
            <a:r>
              <a:rPr lang="es-ES" sz="2700" dirty="0" smtClean="0">
                <a:latin typeface="Bookman Old Style" pitchFamily="18" charset="0"/>
              </a:rPr>
              <a:t>Ven, hermanita; acuéstate conmigo!</a:t>
            </a:r>
          </a:p>
          <a:p>
            <a:r>
              <a:rPr lang="es-ES" sz="2700" dirty="0" smtClean="0">
                <a:latin typeface="Bookman Old Style" pitchFamily="18" charset="0"/>
              </a:rPr>
              <a:t> </a:t>
            </a:r>
            <a:r>
              <a:rPr lang="es-ES" sz="2700" dirty="0" smtClean="0">
                <a:latin typeface="Bookman Old Style" pitchFamily="18" charset="0"/>
              </a:rPr>
              <a:t>Pero ella exclamó:</a:t>
            </a:r>
          </a:p>
          <a:p>
            <a:r>
              <a:rPr lang="es-ES" sz="2700" dirty="0" smtClean="0">
                <a:latin typeface="Bookman Old Style" pitchFamily="18" charset="0"/>
              </a:rPr>
              <a:t>—¡</a:t>
            </a:r>
            <a:r>
              <a:rPr lang="es-ES" sz="2700" dirty="0" smtClean="0">
                <a:latin typeface="Bookman Old Style" pitchFamily="18" charset="0"/>
              </a:rPr>
              <a:t>No, hermano mío! No me humilles, que esto no se hace en Israel. ¡No cometas esta infamia!  ¿A dónde iría yo con mi vergüenza? ¿Y qué sería de ti? ¡Serías visto en Israel como un depravado! Yo te ruego que hables con el rey; con toda seguridad, no se opondrá a que yo sea tu esposa</a:t>
            </a:r>
            <a:r>
              <a:rPr lang="es-ES" sz="2700" dirty="0" smtClean="0">
                <a:latin typeface="Bookman Old Style" pitchFamily="18" charset="0"/>
              </a:rPr>
              <a:t>.</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600" dirty="0" smtClean="0">
                <a:latin typeface="Bookman Old Style" pitchFamily="18" charset="0"/>
              </a:rPr>
              <a:t> </a:t>
            </a:r>
            <a:r>
              <a:rPr lang="es-ES" sz="2600" dirty="0" smtClean="0">
                <a:latin typeface="Bookman Old Style" pitchFamily="18" charset="0"/>
              </a:rPr>
              <a:t>Pero Amnón no le hizo caso, sino que, aprovechándose de su fuerza, se acostó con ella y la violó.  Pero el odio que sintió por ella después de violarla fue mayor que el amor que antes le había tenido. Así que le dijo:</a:t>
            </a:r>
          </a:p>
          <a:p>
            <a:r>
              <a:rPr lang="es-ES" sz="2600" dirty="0" smtClean="0">
                <a:latin typeface="Bookman Old Style" pitchFamily="18" charset="0"/>
              </a:rPr>
              <a:t>—¡</a:t>
            </a:r>
            <a:r>
              <a:rPr lang="es-ES" sz="2600" dirty="0" smtClean="0">
                <a:latin typeface="Bookman Old Style" pitchFamily="18" charset="0"/>
              </a:rPr>
              <a:t>Levántate y vete!</a:t>
            </a:r>
          </a:p>
          <a:p>
            <a:r>
              <a:rPr lang="es-ES" sz="2600" dirty="0" smtClean="0">
                <a:latin typeface="Bookman Old Style" pitchFamily="18" charset="0"/>
              </a:rPr>
              <a:t> </a:t>
            </a:r>
            <a:r>
              <a:rPr lang="es-ES" sz="2600" dirty="0" smtClean="0">
                <a:latin typeface="Bookman Old Style" pitchFamily="18" charset="0"/>
              </a:rPr>
              <a:t>—¡No me eches de aquí! —replicó ella—. Después de lo que has hecho conmigo, ¡echarme de aquí sería una maldad aún más terrible</a:t>
            </a:r>
            <a:r>
              <a:rPr lang="es-ES" sz="2600" dirty="0" smtClean="0">
                <a:latin typeface="Bookman Old Style" pitchFamily="18" charset="0"/>
              </a:rPr>
              <a:t>!</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Pero </a:t>
            </a:r>
            <a:r>
              <a:rPr lang="es-ES" sz="2700" dirty="0" smtClean="0">
                <a:latin typeface="Bookman Old Style" pitchFamily="18" charset="0"/>
              </a:rPr>
              <a:t>él no le hizo caso,  sino que llamó a su criado y le ordenó:</a:t>
            </a:r>
          </a:p>
          <a:p>
            <a:r>
              <a:rPr lang="es-ES" sz="2700" dirty="0" smtClean="0">
                <a:latin typeface="Bookman Old Style" pitchFamily="18" charset="0"/>
              </a:rPr>
              <a:t>—¡</a:t>
            </a:r>
            <a:r>
              <a:rPr lang="es-ES" sz="2700" dirty="0" smtClean="0">
                <a:latin typeface="Bookman Old Style" pitchFamily="18" charset="0"/>
              </a:rPr>
              <a:t>Echa de aquí a esta mujer y cierra la puerta!</a:t>
            </a:r>
          </a:p>
          <a:p>
            <a:r>
              <a:rPr lang="es-ES" sz="2700" dirty="0" smtClean="0">
                <a:latin typeface="Bookman Old Style" pitchFamily="18" charset="0"/>
              </a:rPr>
              <a:t> </a:t>
            </a:r>
            <a:r>
              <a:rPr lang="es-ES" sz="2700" dirty="0" smtClean="0">
                <a:latin typeface="Bookman Old Style" pitchFamily="18" charset="0"/>
              </a:rPr>
              <a:t>Así que el criado la echó de la casa, y luego cerró bien la puerta.</a:t>
            </a:r>
          </a:p>
          <a:p>
            <a:r>
              <a:rPr lang="es-ES" sz="2700" dirty="0" smtClean="0">
                <a:latin typeface="Bookman Old Style" pitchFamily="18" charset="0"/>
              </a:rPr>
              <a:t>Tamar </a:t>
            </a:r>
            <a:r>
              <a:rPr lang="es-ES" sz="2700" dirty="0" smtClean="0">
                <a:latin typeface="Bookman Old Style" pitchFamily="18" charset="0"/>
              </a:rPr>
              <a:t>llevaba puesta una túnica muy elegante,[a] pues así se vestían las princesas vírgenes.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Al </a:t>
            </a:r>
            <a:r>
              <a:rPr lang="es-ES" sz="2700" dirty="0" smtClean="0">
                <a:latin typeface="Bookman Old Style" pitchFamily="18" charset="0"/>
              </a:rPr>
              <a:t>salir, se echó ceniza en la cabeza, se rasgó la túnica y, llevándose las manos a la cabeza, se fue por el camino llorando a gritos.  Entonces su hermano Absalón le dijo:</a:t>
            </a:r>
          </a:p>
          <a:p>
            <a:r>
              <a:rPr lang="es-ES" sz="2700" dirty="0" smtClean="0">
                <a:latin typeface="Bookman Old Style" pitchFamily="18" charset="0"/>
              </a:rPr>
              <a:t>—¡</a:t>
            </a:r>
            <a:r>
              <a:rPr lang="es-ES" sz="2700" dirty="0" smtClean="0">
                <a:latin typeface="Bookman Old Style" pitchFamily="18" charset="0"/>
              </a:rPr>
              <a:t>Así que tu hermano Amnón ha estado contigo! Pues bien, hermana mía, cálmate y no digas nada. Toma en cuenta que es tu hermano.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Pasados </a:t>
            </a:r>
            <a:r>
              <a:rPr lang="es-ES" sz="3100" dirty="0" smtClean="0">
                <a:latin typeface="Bookman Old Style" pitchFamily="18" charset="0"/>
              </a:rPr>
              <a:t>​​dos años, Absalón convidó a todos los hijos del rey a un banquete en Baal Jazor, cerca de la frontera de Efraín, donde sus hombres estaban esquilando ovejas. Además, se presentó ante el rey y le dijo:—Su Majestad, este siervo suyo tiene esquiladores trabajando. Le ruego </a:t>
            </a:r>
            <a:r>
              <a:rPr lang="es-ES" sz="3100" dirty="0" smtClean="0">
                <a:latin typeface="Bookman Old Style" pitchFamily="18" charset="0"/>
              </a:rPr>
              <a:t>venga con </a:t>
            </a:r>
            <a:r>
              <a:rPr lang="es-ES" sz="3100" dirty="0" smtClean="0">
                <a:latin typeface="Bookman Old Style" pitchFamily="18" charset="0"/>
              </a:rPr>
              <a:t>su corte.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a:t>
            </a:r>
            <a:r>
              <a:rPr lang="es-ES" sz="3100" dirty="0" smtClean="0">
                <a:latin typeface="Bookman Old Style" pitchFamily="18" charset="0"/>
              </a:rPr>
              <a:t>No, hijo mío —le respondió el rey—. No debemos ir a todos, pues te seríamos una carga</a:t>
            </a:r>
            <a:r>
              <a:rPr lang="es-ES" sz="3100" dirty="0" smtClean="0">
                <a:latin typeface="Bookman Old Style" pitchFamily="18" charset="0"/>
              </a:rPr>
              <a:t>. </a:t>
            </a:r>
          </a:p>
          <a:p>
            <a:r>
              <a:rPr lang="es-ES" sz="3100" dirty="0" smtClean="0">
                <a:latin typeface="Bookman Old Style" pitchFamily="18" charset="0"/>
              </a:rPr>
              <a:t>Absalón </a:t>
            </a:r>
            <a:r>
              <a:rPr lang="es-ES" sz="3100" dirty="0" smtClean="0">
                <a:latin typeface="Bookman Old Style" pitchFamily="18" charset="0"/>
              </a:rPr>
              <a:t>insistió, pero el rey no quiso ir; sin embargo, le dio su bendición. </a:t>
            </a:r>
            <a:endParaRPr lang="es-ES" sz="3100" dirty="0" smtClean="0">
              <a:latin typeface="Bookman Old Style" pitchFamily="18" charset="0"/>
            </a:endParaRPr>
          </a:p>
          <a:p>
            <a:r>
              <a:rPr lang="es-ES" sz="3100" dirty="0" smtClean="0">
                <a:latin typeface="Bookman Old Style" pitchFamily="18" charset="0"/>
              </a:rPr>
              <a:t>Entonces Absalón </a:t>
            </a:r>
            <a:r>
              <a:rPr lang="es-ES" sz="3100" dirty="0" smtClean="0">
                <a:latin typeface="Bookman Old Style" pitchFamily="18" charset="0"/>
              </a:rPr>
              <a:t>le dijo:—Ya que Su Majestad no viene, ¿por qué no permite que nos acompañe mi hermano Amnón</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a:t>
            </a:r>
            <a:r>
              <a:rPr lang="es-ES" sz="3100" dirty="0" smtClean="0">
                <a:latin typeface="Bookman Old Style" pitchFamily="18" charset="0"/>
              </a:rPr>
              <a:t>Y para qué va a ir contigo? —le preguntó al rey</a:t>
            </a:r>
            <a:r>
              <a:rPr lang="es-ES" sz="3100" dirty="0" smtClean="0">
                <a:latin typeface="Bookman Old Style" pitchFamily="18" charset="0"/>
              </a:rPr>
              <a:t>.</a:t>
            </a:r>
          </a:p>
          <a:p>
            <a:r>
              <a:rPr lang="es-ES" sz="3100" dirty="0" smtClean="0">
                <a:latin typeface="Bookman Old Style" pitchFamily="18" charset="0"/>
              </a:rPr>
              <a:t>Pero </a:t>
            </a:r>
            <a:r>
              <a:rPr lang="es-ES" sz="3100" dirty="0" smtClean="0">
                <a:latin typeface="Bookman Old Style" pitchFamily="18" charset="0"/>
              </a:rPr>
              <a:t>tanto insistió Absalón que el rey dejó que Amnón y sus otros hijos </a:t>
            </a:r>
            <a:r>
              <a:rPr lang="es-ES" sz="3100" dirty="0" smtClean="0">
                <a:latin typeface="Bookman Old Style" pitchFamily="18" charset="0"/>
              </a:rPr>
              <a:t>fueran con </a:t>
            </a:r>
            <a:r>
              <a:rPr lang="es-ES" sz="3100" dirty="0" smtClean="0">
                <a:latin typeface="Bookman Old Style" pitchFamily="18" charset="0"/>
              </a:rPr>
              <a:t>Absalón. </a:t>
            </a:r>
            <a:endParaRPr lang="es-ES" sz="3100" dirty="0" smtClean="0">
              <a:latin typeface="Bookman Old Style" pitchFamily="18" charset="0"/>
            </a:endParaRPr>
          </a:p>
          <a:p>
            <a:r>
              <a:rPr lang="es-ES" sz="3100" dirty="0" smtClean="0">
                <a:latin typeface="Bookman Old Style" pitchFamily="18" charset="0"/>
              </a:rPr>
              <a:t>Este</a:t>
            </a:r>
            <a:r>
              <a:rPr lang="es-ES" sz="3100" dirty="0" smtClean="0">
                <a:latin typeface="Bookman Old Style" pitchFamily="18" charset="0"/>
              </a:rPr>
              <a:t>, por su parte, les había dado instrucciones a sus criados: «No pierdan de vista a Amnón.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Y</a:t>
            </a:r>
            <a:r>
              <a:rPr lang="es-ES" sz="2700" dirty="0" smtClean="0">
                <a:latin typeface="Bookman Old Style" pitchFamily="18" charset="0"/>
              </a:rPr>
              <a:t>, cuando se le haya subido el vino, yo les daré la señal de ataque, y ustedes lo matarán. No tendrán miedo, pues soy yo quien les da la orden. Ánimo; sean valientes</a:t>
            </a:r>
            <a:r>
              <a:rPr lang="es-ES" sz="2700" dirty="0" smtClean="0">
                <a:latin typeface="Bookman Old Style" pitchFamily="18" charset="0"/>
              </a:rPr>
              <a:t>».</a:t>
            </a:r>
          </a:p>
          <a:p>
            <a:r>
              <a:rPr lang="es-ES" sz="2700" dirty="0" smtClean="0">
                <a:latin typeface="Bookman Old Style" pitchFamily="18" charset="0"/>
              </a:rPr>
              <a:t>Los </a:t>
            </a:r>
            <a:r>
              <a:rPr lang="es-ES" sz="2700" dirty="0" smtClean="0">
                <a:latin typeface="Bookman Old Style" pitchFamily="18" charset="0"/>
              </a:rPr>
              <a:t>criados hicieron con Amnón tal como Absalón les había ordenado. </a:t>
            </a:r>
            <a:endParaRPr lang="es-ES" sz="2700" dirty="0" smtClean="0">
              <a:latin typeface="Bookman Old Style" pitchFamily="18" charset="0"/>
            </a:endParaRPr>
          </a:p>
          <a:p>
            <a:r>
              <a:rPr lang="es-ES" sz="2700" dirty="0" smtClean="0">
                <a:latin typeface="Bookman Old Style" pitchFamily="18" charset="0"/>
              </a:rPr>
              <a:t>Entonces </a:t>
            </a:r>
            <a:r>
              <a:rPr lang="es-ES" sz="2700" dirty="0" smtClean="0">
                <a:latin typeface="Bookman Old Style" pitchFamily="18" charset="0"/>
              </a:rPr>
              <a:t>los otros hijos del rey se levantaron y, montando cada uno su mula, salieron huyendo.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Absalón, en su huida, fue a refugiarse con Talmay hijo de Amiud, rey de Guesur, y allí se quedó tres años. </a:t>
            </a:r>
            <a:endParaRPr lang="es-ES" sz="2800" dirty="0" smtClean="0">
              <a:latin typeface="Bookman Old Style" pitchFamily="18" charset="0"/>
            </a:endParaRPr>
          </a:p>
          <a:p>
            <a:r>
              <a:rPr lang="es-ES" sz="2800" dirty="0" smtClean="0">
                <a:latin typeface="Bookman Old Style" pitchFamily="18" charset="0"/>
              </a:rPr>
              <a:t>David</a:t>
            </a:r>
            <a:r>
              <a:rPr lang="es-ES" sz="2800" dirty="0" smtClean="0">
                <a:latin typeface="Bookman Old Style" pitchFamily="18" charset="0"/>
              </a:rPr>
              <a:t>, por su parte, lloró todos los días por su hijo Amnón y, cuando se consoló por su muerte, comenzó a sentir grandes deseos de ver a Absalón</a:t>
            </a:r>
            <a:r>
              <a:rPr lang="es-ES" sz="2800" dirty="0" smtClean="0">
                <a:latin typeface="Bookman Old Style" pitchFamily="18" charset="0"/>
              </a:rPr>
              <a:t>.</a:t>
            </a:r>
          </a:p>
          <a:p>
            <a:r>
              <a:rPr lang="es-ES" sz="2800" dirty="0" smtClean="0">
                <a:latin typeface="Bookman Old Style" pitchFamily="18" charset="0"/>
              </a:rPr>
              <a:t>Joab </a:t>
            </a:r>
            <a:r>
              <a:rPr lang="es-ES" sz="2800" dirty="0" smtClean="0">
                <a:latin typeface="Bookman Old Style" pitchFamily="18" charset="0"/>
              </a:rPr>
              <a:t>hijo de Sarvia se dio cuenta de que el rey extrañaba mucho a Absalón.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Por </a:t>
            </a:r>
            <a:r>
              <a:rPr lang="es-ES" sz="2900" dirty="0" smtClean="0">
                <a:latin typeface="Bookman Old Style" pitchFamily="18" charset="0"/>
              </a:rPr>
              <a:t>eso mandó traer a una mujer muy astuta, la cual vivía en Tecoa, y le dijo</a:t>
            </a:r>
            <a:r>
              <a:rPr lang="es-ES" sz="2900" dirty="0" smtClean="0">
                <a:latin typeface="Bookman Old Style" pitchFamily="18" charset="0"/>
              </a:rPr>
              <a:t>:—</a:t>
            </a:r>
          </a:p>
          <a:p>
            <a:r>
              <a:rPr lang="es-ES" sz="2900" dirty="0" smtClean="0">
                <a:latin typeface="Bookman Old Style" pitchFamily="18" charset="0"/>
              </a:rPr>
              <a:t>Quiero </a:t>
            </a:r>
            <a:r>
              <a:rPr lang="es-ES" sz="2900" dirty="0" smtClean="0">
                <a:latin typeface="Bookman Old Style" pitchFamily="18" charset="0"/>
              </a:rPr>
              <a:t>que te vistas de luto, y que no te eches perfume, sino que finjas estar de duelo, como si llevaras mucho tiempo llorando la muerte de alguien. </a:t>
            </a:r>
            <a:endParaRPr lang="es-ES" sz="2900" dirty="0" smtClean="0">
              <a:latin typeface="Bookman Old Style" pitchFamily="18" charset="0"/>
            </a:endParaRPr>
          </a:p>
          <a:p>
            <a:r>
              <a:rPr lang="es-ES" sz="3100" dirty="0" smtClean="0">
                <a:latin typeface="Bookman Old Style" pitchFamily="18" charset="0"/>
              </a:rPr>
              <a:t>Luego Joab le demostró ante el rey, explicándole antes lo que tenía que decirle.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Cuando </a:t>
            </a:r>
            <a:r>
              <a:rPr lang="es-ES" sz="3100" dirty="0" smtClean="0">
                <a:latin typeface="Bookman Old Style" pitchFamily="18" charset="0"/>
              </a:rPr>
              <a:t>aquella mujer de Tecoa se presentó ante el rey</a:t>
            </a:r>
            <a:r>
              <a:rPr lang="es-ES" sz="3100" dirty="0" smtClean="0">
                <a:latin typeface="Bookman Old Style" pitchFamily="18" charset="0"/>
              </a:rPr>
              <a:t>, </a:t>
            </a:r>
            <a:r>
              <a:rPr lang="es-ES" sz="3100" dirty="0" smtClean="0">
                <a:latin typeface="Bookman Old Style" pitchFamily="18" charset="0"/>
              </a:rPr>
              <a:t>le hizo una reverencia y se postró rostro en tierra.—¡Ayúdeme, Su Majestad! —exclamó</a:t>
            </a:r>
            <a:r>
              <a:rPr lang="es-ES" sz="3100" dirty="0" smtClean="0">
                <a:latin typeface="Bookman Old Style" pitchFamily="18" charset="0"/>
              </a:rPr>
              <a:t>.</a:t>
            </a:r>
          </a:p>
          <a:p>
            <a:r>
              <a:rPr lang="es-ES" sz="3100" dirty="0" smtClean="0">
                <a:latin typeface="Bookman Old Style" pitchFamily="18" charset="0"/>
              </a:rPr>
              <a:t>—¿</a:t>
            </a:r>
            <a:r>
              <a:rPr lang="es-ES" sz="3100" dirty="0" smtClean="0">
                <a:latin typeface="Bookman Old Style" pitchFamily="18" charset="0"/>
              </a:rPr>
              <a:t>Qué te pasa? —le preguntó al rey</a:t>
            </a:r>
            <a:r>
              <a:rPr lang="es-ES" sz="3100" dirty="0" smtClean="0">
                <a:latin typeface="Bookman Old Style" pitchFamily="18" charset="0"/>
              </a:rPr>
              <a:t>.</a:t>
            </a:r>
          </a:p>
          <a:p>
            <a:r>
              <a:rPr lang="es-ES" sz="3100" dirty="0" smtClean="0">
                <a:latin typeface="Bookman Old Style" pitchFamily="18" charset="0"/>
              </a:rPr>
              <a:t>—</a:t>
            </a:r>
            <a:r>
              <a:rPr lang="es-ES" sz="3100" dirty="0" smtClean="0">
                <a:latin typeface="Bookman Old Style" pitchFamily="18" charset="0"/>
              </a:rPr>
              <a:t>Soy una pobre viuda —respondió ella—; mi esposo ha muerto.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Esta </a:t>
            </a:r>
            <a:r>
              <a:rPr lang="es-ES" sz="3100" dirty="0" smtClean="0">
                <a:latin typeface="Bookman Old Style" pitchFamily="18" charset="0"/>
              </a:rPr>
              <a:t>servidora de Su Majestad tenía dos hijos, los cuales se pusieron a pelear en el campo. Como no había nadie que los separara, uno de ellos le asestó un golpe al otro y lo mató. </a:t>
            </a:r>
            <a:endParaRPr lang="es-ES" sz="3100" dirty="0" smtClean="0">
              <a:latin typeface="Bookman Old Style" pitchFamily="18" charset="0"/>
            </a:endParaRPr>
          </a:p>
          <a:p>
            <a:r>
              <a:rPr lang="es-ES" sz="3100" dirty="0" smtClean="0">
                <a:latin typeface="Bookman Old Style" pitchFamily="18" charset="0"/>
              </a:rPr>
              <a:t>Pero </a:t>
            </a:r>
            <a:r>
              <a:rPr lang="es-ES" sz="3100" dirty="0" smtClean="0">
                <a:latin typeface="Bookman Old Style" pitchFamily="18" charset="0"/>
              </a:rPr>
              <a:t>ahora resulta que toda la familia se ha puesto en contra de esta servidora de Su Majestad.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Me </a:t>
            </a:r>
            <a:r>
              <a:rPr lang="es-ES" sz="3100" dirty="0" smtClean="0">
                <a:latin typeface="Bookman Old Style" pitchFamily="18" charset="0"/>
              </a:rPr>
              <a:t>exigen que entregue al asesino para que lo maten, y así vengar la muerte de su hermano, aunque al hacerlo eliminen al heredero. La verdad es que de esa manera apagarían la última luz de esperanza que me queda, y dejarían a mi esposo sin nombre ni descendencia sobre la tierra</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50" dirty="0" smtClean="0">
                <a:latin typeface="Bookman Old Style" pitchFamily="18" charset="0"/>
              </a:rPr>
              <a:t>—</a:t>
            </a:r>
            <a:r>
              <a:rPr lang="es-ES" sz="2850" dirty="0" smtClean="0">
                <a:latin typeface="Bookman Old Style" pitchFamily="18" charset="0"/>
              </a:rPr>
              <a:t>Regresa a tu casa, que yo me encargaré de este asunto —respondió el rey. </a:t>
            </a:r>
            <a:endParaRPr lang="es-ES" sz="2850" dirty="0" smtClean="0">
              <a:latin typeface="Bookman Old Style" pitchFamily="18" charset="0"/>
            </a:endParaRPr>
          </a:p>
          <a:p>
            <a:r>
              <a:rPr lang="es-ES" sz="2850" dirty="0" smtClean="0">
                <a:latin typeface="Bookman Old Style" pitchFamily="18" charset="0"/>
              </a:rPr>
              <a:t>Pero la mujer de Tecoa replicó:—Su Majestad, que la culpa caiga sobre mí y sobre mi familia, y no sobre el rey ni su trono</a:t>
            </a:r>
            <a:r>
              <a:rPr lang="es-ES" sz="2850" dirty="0" smtClean="0">
                <a:latin typeface="Bookman Old Style" pitchFamily="18" charset="0"/>
              </a:rPr>
              <a:t>.</a:t>
            </a:r>
          </a:p>
          <a:p>
            <a:r>
              <a:rPr lang="es-ES" sz="2850" dirty="0" smtClean="0">
                <a:latin typeface="Bookman Old Style" pitchFamily="18" charset="0"/>
              </a:rPr>
              <a:t>—</a:t>
            </a:r>
            <a:r>
              <a:rPr lang="es-ES" sz="2850" dirty="0" smtClean="0">
                <a:latin typeface="Bookman Old Style" pitchFamily="18" charset="0"/>
              </a:rPr>
              <a:t>Si alguien te amenaza —insistió el rey—, tráemelo para que no vuelva a molestarte</a:t>
            </a:r>
            <a:r>
              <a:rPr lang="es-ES" sz="285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Entonces </a:t>
            </a:r>
            <a:r>
              <a:rPr lang="es-ES" sz="3100" dirty="0" smtClean="0">
                <a:latin typeface="Bookman Old Style" pitchFamily="18" charset="0"/>
              </a:rPr>
              <a:t>ella le suplicó:—Ruego a Su Majestad invocar al Señor su Dios, para que quien deba vengar la muerte de mi hijo no aumente mi desgracia matando a mi otro hijo</a:t>
            </a:r>
            <a:r>
              <a:rPr lang="es-ES" sz="3100" dirty="0" smtClean="0">
                <a:latin typeface="Bookman Old Style" pitchFamily="18" charset="0"/>
              </a:rPr>
              <a:t>!</a:t>
            </a:r>
          </a:p>
          <a:p>
            <a:r>
              <a:rPr lang="es-ES" sz="3100" dirty="0" smtClean="0">
                <a:latin typeface="Bookman Old Style" pitchFamily="18" charset="0"/>
              </a:rPr>
              <a:t>—</a:t>
            </a:r>
            <a:r>
              <a:rPr lang="es-ES" sz="3100" dirty="0" smtClean="0">
                <a:latin typeface="Bookman Old Style" pitchFamily="18" charset="0"/>
              </a:rPr>
              <a:t>Tan cierto como que el Señor vive —respondió el rey—, juro que tu hijo no perderá ni un solo cabello</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000" dirty="0" smtClean="0">
                <a:latin typeface="Bookman Old Style" pitchFamily="18" charset="0"/>
              </a:rPr>
              <a:t>Pero </a:t>
            </a:r>
            <a:r>
              <a:rPr lang="es-ES" sz="3000" dirty="0" smtClean="0">
                <a:latin typeface="Bookman Old Style" pitchFamily="18" charset="0"/>
              </a:rPr>
              <a:t>la mujer siguió diciendo:—Permita Su Majestad a este servidor suyo decir algo más</a:t>
            </a:r>
            <a:r>
              <a:rPr lang="es-ES" sz="3000" dirty="0" smtClean="0">
                <a:latin typeface="Bookman Old Style" pitchFamily="18" charset="0"/>
              </a:rPr>
              <a:t>.</a:t>
            </a:r>
          </a:p>
          <a:p>
            <a:r>
              <a:rPr lang="es-ES" sz="3000" dirty="0" smtClean="0">
                <a:latin typeface="Bookman Old Style" pitchFamily="18" charset="0"/>
              </a:rPr>
              <a:t>—</a:t>
            </a:r>
            <a:r>
              <a:rPr lang="es-ES" sz="3000" dirty="0" smtClean="0">
                <a:latin typeface="Bookman Old Style" pitchFamily="18" charset="0"/>
              </a:rPr>
              <a:t>Habla</a:t>
            </a:r>
            <a:r>
              <a:rPr lang="es-ES" sz="3000" dirty="0" smtClean="0">
                <a:latin typeface="Bookman Old Style" pitchFamily="18" charset="0"/>
              </a:rPr>
              <a:t>.—</a:t>
            </a:r>
          </a:p>
          <a:p>
            <a:r>
              <a:rPr lang="es-ES" sz="3000" dirty="0" smtClean="0">
                <a:latin typeface="Bookman Old Style" pitchFamily="18" charset="0"/>
              </a:rPr>
              <a:t>¿</a:t>
            </a:r>
            <a:r>
              <a:rPr lang="es-ES" sz="3000" dirty="0" smtClean="0">
                <a:latin typeface="Bookman Old Style" pitchFamily="18" charset="0"/>
              </a:rPr>
              <a:t>Cómo es que Su Majestad intenta hacer lo mismo contra el pueblo de Dios? Al prometerme usted estas cosas, se declara culpable, pues no deja regresar a su hijo desterrado. </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Así </a:t>
            </a:r>
            <a:r>
              <a:rPr lang="es-ES" sz="2800" dirty="0" smtClean="0">
                <a:latin typeface="Bookman Old Style" pitchFamily="18" charset="0"/>
              </a:rPr>
              <a:t>como el agua que se derrama en tierra no se puede recoger, así también todos tenemos que morir. </a:t>
            </a:r>
            <a:endParaRPr lang="es-ES" sz="2800" dirty="0" smtClean="0">
              <a:latin typeface="Bookman Old Style" pitchFamily="18" charset="0"/>
            </a:endParaRPr>
          </a:p>
          <a:p>
            <a:r>
              <a:rPr lang="es-ES" sz="2800" dirty="0" smtClean="0">
                <a:latin typeface="Bookman Old Style" pitchFamily="18" charset="0"/>
              </a:rPr>
              <a:t>Pero </a:t>
            </a:r>
            <a:r>
              <a:rPr lang="es-ES" sz="2800" dirty="0" smtClean="0">
                <a:latin typeface="Bookman Old Style" pitchFamily="18" charset="0"/>
              </a:rPr>
              <a:t>Dios no nos arrebata la vida, sino que provee los medios para que el desterrado no siga separado de él para siempre. </a:t>
            </a:r>
            <a:r>
              <a:rPr lang="es-ES" sz="2800" dirty="0" smtClean="0">
                <a:latin typeface="Bookman Old Style" pitchFamily="18" charset="0"/>
              </a:rPr>
              <a:t> </a:t>
            </a:r>
          </a:p>
          <a:p>
            <a:r>
              <a:rPr lang="es-ES" sz="2800" dirty="0" smtClean="0">
                <a:latin typeface="Bookman Old Style" pitchFamily="18" charset="0"/>
              </a:rPr>
              <a:t>»Yo he venido a hablar con Su Majestad porque hay gente que me ha infundido temor.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Pensé: </a:t>
            </a:r>
            <a:r>
              <a:rPr lang="es-ES" sz="2900" dirty="0" smtClean="0">
                <a:latin typeface="Bookman Old Style" pitchFamily="18" charset="0"/>
              </a:rPr>
              <a:t>“Voy a hablarle al rey; tal vez me conceda lo que le pida, librándonos a mí y a mi hijo de quien quiere eliminarnos, para quedarse con la herencia que Dios nos ha dado”.»Pensé, además, que su palabra me traería alivio, pues Su Majestad es como un ángel de Dios, que sabe distinguir entre lo bueno y lo malo. ¡Que el Señor su Dios lo bendiga</a:t>
            </a:r>
            <a:r>
              <a:rPr lang="es-ES" sz="29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Al </a:t>
            </a:r>
            <a:r>
              <a:rPr lang="es-ES" sz="3100" dirty="0" smtClean="0">
                <a:latin typeface="Bookman Old Style" pitchFamily="18" charset="0"/>
              </a:rPr>
              <a:t>llegar a este punto, el rey le dijo a la mujer:—Voy a hacerte una pregunta, y te pido que no me ocultes nada</a:t>
            </a:r>
            <a:r>
              <a:rPr lang="es-ES" sz="3100" dirty="0" smtClean="0">
                <a:latin typeface="Bookman Old Style" pitchFamily="18" charset="0"/>
              </a:rPr>
              <a:t>.—</a:t>
            </a:r>
          </a:p>
          <a:p>
            <a:r>
              <a:rPr lang="es-ES" sz="3100" dirty="0" smtClean="0">
                <a:latin typeface="Bookman Old Style" pitchFamily="18" charset="0"/>
              </a:rPr>
              <a:t>Dígame </a:t>
            </a:r>
            <a:r>
              <a:rPr lang="es-ES" sz="3100" dirty="0" smtClean="0">
                <a:latin typeface="Bookman Old Style" pitchFamily="18" charset="0"/>
              </a:rPr>
              <a:t>usted</a:t>
            </a:r>
            <a:r>
              <a:rPr lang="es-ES" sz="3100" dirty="0" smtClean="0">
                <a:latin typeface="Bookman Old Style" pitchFamily="18" charset="0"/>
              </a:rPr>
              <a:t>.</a:t>
            </a:r>
          </a:p>
          <a:p>
            <a:r>
              <a:rPr lang="es-ES" sz="3100" dirty="0" smtClean="0">
                <a:latin typeface="Bookman Old Style" pitchFamily="18" charset="0"/>
              </a:rPr>
              <a:t>—¿</a:t>
            </a:r>
            <a:r>
              <a:rPr lang="es-ES" sz="3100" dirty="0" smtClean="0">
                <a:latin typeface="Bookman Old Style" pitchFamily="18" charset="0"/>
              </a:rPr>
              <a:t>Acaso no está Joab detrás de todo esto</a:t>
            </a:r>
            <a:r>
              <a:rPr lang="es-ES" sz="3100" dirty="0" smtClean="0">
                <a:latin typeface="Bookman Old Style" pitchFamily="18" charset="0"/>
              </a:rPr>
              <a:t>?</a:t>
            </a:r>
          </a:p>
          <a:p>
            <a:r>
              <a:rPr lang="es-ES" sz="3100" dirty="0" smtClean="0">
                <a:latin typeface="Bookman Old Style" pitchFamily="18" charset="0"/>
              </a:rPr>
              <a:t>La </a:t>
            </a:r>
            <a:r>
              <a:rPr lang="es-ES" sz="3100" dirty="0" smtClean="0">
                <a:latin typeface="Bookman Old Style" pitchFamily="18" charset="0"/>
              </a:rPr>
              <a:t>mujer respondió</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a:t>
            </a:r>
            <a:r>
              <a:rPr lang="es-ES" sz="3100" dirty="0" smtClean="0">
                <a:latin typeface="Bookman Old Style" pitchFamily="18" charset="0"/>
              </a:rPr>
              <a:t>Juro por la vida de Su Majestad que su pregunta ha dado en el blanco. En efecto, fue su siervo Joab quien me instruyó y puso en mis labios todo lo que él dijo. </a:t>
            </a:r>
            <a:endParaRPr lang="es-ES" sz="3100" dirty="0" smtClean="0">
              <a:latin typeface="Bookman Old Style" pitchFamily="18" charset="0"/>
            </a:endParaRPr>
          </a:p>
          <a:p>
            <a:r>
              <a:rPr lang="es-ES" sz="3100" dirty="0" smtClean="0">
                <a:latin typeface="Bookman Old Style" pitchFamily="18" charset="0"/>
              </a:rPr>
              <a:t>Lo </a:t>
            </a:r>
            <a:r>
              <a:rPr lang="es-ES" sz="3100" dirty="0" smtClean="0">
                <a:latin typeface="Bookman Old Style" pitchFamily="18" charset="0"/>
              </a:rPr>
              <a:t>hizo para disimular el asunto</a:t>
            </a:r>
            <a:r>
              <a:rPr lang="es-ES" sz="3100" dirty="0" smtClean="0">
                <a:latin typeface="Bookman Old Style" pitchFamily="18" charset="0"/>
              </a:rPr>
              <a:t>, </a:t>
            </a:r>
            <a:r>
              <a:rPr lang="es-ES" sz="3100" dirty="0" smtClean="0">
                <a:latin typeface="Bookman Old Style" pitchFamily="18" charset="0"/>
              </a:rPr>
              <a:t>pero Su Majestad tiene la sabiduría de un ángel de Dios, y sabe todo lo que sucede en el país</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Entonces </a:t>
            </a:r>
            <a:r>
              <a:rPr lang="es-ES" sz="2900" dirty="0" smtClean="0">
                <a:latin typeface="Bookman Old Style" pitchFamily="18" charset="0"/>
              </a:rPr>
              <a:t>el rey llamó a Joab y le dijo:—Estoy de acuerdo. Anda, haz que regrese el joven Absalón. </a:t>
            </a:r>
            <a:endParaRPr lang="es-ES" sz="2900" dirty="0" smtClean="0">
              <a:latin typeface="Bookman Old Style" pitchFamily="18" charset="0"/>
            </a:endParaRPr>
          </a:p>
          <a:p>
            <a:r>
              <a:rPr lang="es-ES" sz="2900" dirty="0" smtClean="0">
                <a:latin typeface="Bookman Old Style" pitchFamily="18" charset="0"/>
              </a:rPr>
              <a:t>Dicho esto, Joab emprendió la marcha a Guesur, y volvió a Jerusalén con Absalón. Pero el rey dio esta orden: «Que se retire a su casa, y que nunca me visite». Por tanto, Absalón tuvo que irse a su casa sin presentarse ante el rey.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En </a:t>
            </a:r>
            <a:r>
              <a:rPr lang="es-ES" sz="2800" dirty="0" smtClean="0">
                <a:latin typeface="Bookman Old Style" pitchFamily="18" charset="0"/>
              </a:rPr>
              <a:t>todo Israel no había ningún hombre tan admirado como Absalón por su hermosura; era perfecto de pies a cabeza. Tenía una cabellera tan pesada que una vez al año tenía que </a:t>
            </a:r>
            <a:r>
              <a:rPr lang="es-ES" sz="2800" dirty="0" smtClean="0">
                <a:latin typeface="Bookman Old Style" pitchFamily="18" charset="0"/>
              </a:rPr>
              <a:t>cortársela; </a:t>
            </a:r>
            <a:r>
              <a:rPr lang="es-ES" sz="2800" dirty="0" smtClean="0">
                <a:latin typeface="Bookman Old Style" pitchFamily="18" charset="0"/>
              </a:rPr>
              <a:t>y según la medida oficial, el pelo cortado pesaba dos kilos. </a:t>
            </a:r>
            <a:endParaRPr lang="es-ES" sz="2800" dirty="0" smtClean="0">
              <a:latin typeface="Bookman Old Style" pitchFamily="18" charset="0"/>
            </a:endParaRPr>
          </a:p>
          <a:p>
            <a:r>
              <a:rPr lang="es-ES" sz="2800" dirty="0" smtClean="0">
                <a:latin typeface="Bookman Old Style" pitchFamily="18" charset="0"/>
              </a:rPr>
              <a:t>Además</a:t>
            </a:r>
            <a:r>
              <a:rPr lang="es-ES" sz="2800" dirty="0" smtClean="0">
                <a:latin typeface="Bookman Old Style" pitchFamily="18" charset="0"/>
              </a:rPr>
              <a:t>, tuvo tres hijos y una hija. Su hija, que se llamaba Tamar, llegó a ser una mujer muy hermosa</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Absalón </a:t>
            </a:r>
            <a:r>
              <a:rPr lang="es-ES" sz="2900" dirty="0" smtClean="0">
                <a:latin typeface="Bookman Old Style" pitchFamily="18" charset="0"/>
              </a:rPr>
              <a:t>vivió en Jerusalén durante dos años sin presentarse ante el rey. </a:t>
            </a:r>
            <a:endParaRPr lang="es-ES" sz="2900" dirty="0" smtClean="0">
              <a:latin typeface="Bookman Old Style" pitchFamily="18" charset="0"/>
            </a:endParaRPr>
          </a:p>
          <a:p>
            <a:r>
              <a:rPr lang="es-ES" sz="2900" dirty="0" smtClean="0">
                <a:latin typeface="Bookman Old Style" pitchFamily="18" charset="0"/>
              </a:rPr>
              <a:t>Un </a:t>
            </a:r>
            <a:r>
              <a:rPr lang="es-ES" sz="2900" dirty="0" smtClean="0">
                <a:latin typeface="Bookman Old Style" pitchFamily="18" charset="0"/>
              </a:rPr>
              <a:t>día, le pidió a Joab que fuera a ver al rey, pero Joab no quiso ir. Se lo volvió a pedir, pero Joab se negó a hacerlo. Así que Absalón dio esta orden a sus criados: «Miren, Joab ha sembrado cebada en el campo que tiene junto al mío. ¡Vayan y préndanle fuego!»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20" dirty="0" smtClean="0">
                <a:latin typeface="Bookman Old Style" pitchFamily="18" charset="0"/>
              </a:rPr>
              <a:t>Los criados fueron e incendiaron el campo de Joab. Entonces este fue en seguida a casa de Absalón y le reclamó:—¿Por qué tus criados le han prendido fuego a mi campo</a:t>
            </a:r>
            <a:r>
              <a:rPr lang="es-ES" sz="2720" dirty="0" smtClean="0">
                <a:latin typeface="Bookman Old Style" pitchFamily="18" charset="0"/>
              </a:rPr>
              <a:t>?</a:t>
            </a:r>
          </a:p>
          <a:p>
            <a:r>
              <a:rPr lang="es-ES" sz="2720" dirty="0" smtClean="0">
                <a:latin typeface="Bookman Old Style" pitchFamily="18" charset="0"/>
              </a:rPr>
              <a:t>Y </a:t>
            </a:r>
            <a:r>
              <a:rPr lang="es-ES" sz="2720" dirty="0" smtClean="0">
                <a:latin typeface="Bookman Old Style" pitchFamily="18" charset="0"/>
              </a:rPr>
              <a:t>Absalón le respondió:—Te pedí que fueras a ver al rey y le preguntaras para qué volvió de Guesur. ¡Más me habría valido quedarme allá! Voy a presentarme ante el rey y, si soy culpable de algo, ¡que me mate</a:t>
            </a:r>
            <a:r>
              <a:rPr lang="es-ES" sz="272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Joab </a:t>
            </a:r>
            <a:r>
              <a:rPr lang="es-ES" sz="2900" dirty="0" smtClean="0">
                <a:latin typeface="Bookman Old Style" pitchFamily="18" charset="0"/>
              </a:rPr>
              <a:t>fue a comunicárselo al rey; este, por su parte, mandó llamar a Absalón, el cual se presentó ante el rey y, postrándose rostro en tierra, le hizo una reverencia. A su vez, el rey recibió a Absalón con un beso</a:t>
            </a:r>
            <a:r>
              <a:rPr lang="es-ES" sz="2900" dirty="0" smtClean="0">
                <a:latin typeface="Bookman Old Style" pitchFamily="18" charset="0"/>
              </a:rPr>
              <a:t>.</a:t>
            </a:r>
          </a:p>
          <a:p>
            <a:r>
              <a:rPr lang="es-ES" sz="2900" dirty="0" smtClean="0">
                <a:latin typeface="Bookman Old Style" pitchFamily="18" charset="0"/>
              </a:rPr>
              <a:t>Pasado algún tiempo, Absalón consiguió carros de combate, algunos caballos y una escolta de cincuenta soldados.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Se </a:t>
            </a:r>
            <a:r>
              <a:rPr lang="es-ES" sz="2800" dirty="0" smtClean="0">
                <a:latin typeface="Bookman Old Style" pitchFamily="18" charset="0"/>
              </a:rPr>
              <a:t>levantaba temprano y se ponía a la vera del camino, junto a la entrada de la ciudad</a:t>
            </a:r>
            <a:r>
              <a:rPr lang="es-ES" sz="2800" dirty="0" smtClean="0">
                <a:latin typeface="Bookman Old Style" pitchFamily="18" charset="0"/>
              </a:rPr>
              <a:t>.</a:t>
            </a:r>
          </a:p>
          <a:p>
            <a:r>
              <a:rPr lang="es-ES" sz="2800" dirty="0" smtClean="0">
                <a:latin typeface="Bookman Old Style" pitchFamily="18" charset="0"/>
              </a:rPr>
              <a:t>Además </a:t>
            </a:r>
            <a:r>
              <a:rPr lang="es-ES" sz="2800" dirty="0" smtClean="0">
                <a:latin typeface="Bookman Old Style" pitchFamily="18" charset="0"/>
              </a:rPr>
              <a:t>de </a:t>
            </a:r>
            <a:r>
              <a:rPr lang="es-ES" sz="2800" dirty="0" smtClean="0">
                <a:latin typeface="Bookman Old Style" pitchFamily="18" charset="0"/>
              </a:rPr>
              <a:t>esto, si </a:t>
            </a:r>
            <a:r>
              <a:rPr lang="es-ES" sz="2800" dirty="0" smtClean="0">
                <a:latin typeface="Bookman Old Style" pitchFamily="18" charset="0"/>
              </a:rPr>
              <a:t>alguien se le acercaba para inclinarse ante él, Absalón le tendía los brazos, lo abrazaba y lo saludaba con un beso. </a:t>
            </a:r>
            <a:r>
              <a:rPr lang="es-ES" sz="2800" dirty="0" smtClean="0">
                <a:latin typeface="Bookman Old Style" pitchFamily="18" charset="0"/>
              </a:rPr>
              <a:t>Esto </a:t>
            </a:r>
            <a:r>
              <a:rPr lang="es-ES" sz="2800" dirty="0" smtClean="0">
                <a:latin typeface="Bookman Old Style" pitchFamily="18" charset="0"/>
              </a:rPr>
              <a:t>hizo Absalón con todos los israelitas que iban a ver al rey para que les resolviera algún asunto, y así fue ganándose el cariño del pueblo.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Al cabo de cuatro años, Absalón le dijo al rey:—Permítame Su Majestad ir a Hebrón, a cumplir un voto que le hice al Señor. Cuando vivía en Guesur de Siria, hice este voto: “Si el Señor me concede volver a Jerusalén, le ofreceré un sacrificio</a:t>
            </a:r>
            <a:r>
              <a:rPr lang="es-ES" sz="3100" dirty="0" smtClean="0">
                <a:latin typeface="Bookman Old Style" pitchFamily="18" charset="0"/>
              </a:rPr>
              <a:t>”.</a:t>
            </a:r>
          </a:p>
          <a:p>
            <a:r>
              <a:rPr lang="es-ES" sz="3100" dirty="0" smtClean="0">
                <a:latin typeface="Bookman Old Style" pitchFamily="18" charset="0"/>
              </a:rPr>
              <a:t>—</a:t>
            </a:r>
            <a:r>
              <a:rPr lang="es-ES" sz="3100" dirty="0" smtClean="0">
                <a:latin typeface="Bookman Old Style" pitchFamily="18" charset="0"/>
              </a:rPr>
              <a:t>Vete tranquilo —respondió el rey</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Absalón </a:t>
            </a:r>
            <a:r>
              <a:rPr lang="es-ES" sz="2900" dirty="0" smtClean="0">
                <a:latin typeface="Bookman Old Style" pitchFamily="18" charset="0"/>
              </a:rPr>
              <a:t>emprendió la marcha a Hebrón, pero al mismo tiempo envió mensajeros por todas las tribus de Israel con este mensaje: «Tan pronto como oigan el toque de trompeta, exclamen: “¡Absalón reina en Hebrón!”» Además, desde Jerusalén llevó a Absalón a doscientos invitados, los cuales lo acompañaron de buena fe y sin sospechar nada.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Luego</a:t>
            </a:r>
            <a:r>
              <a:rPr lang="es-ES" sz="3100" dirty="0" smtClean="0">
                <a:latin typeface="Bookman Old Style" pitchFamily="18" charset="0"/>
              </a:rPr>
              <a:t>, mientras celebraba los sacrificios, Absalón mandó llamar a un consejero de su padre David, el cual se llamaba Ajitofel y era del pueblo de </a:t>
            </a:r>
            <a:r>
              <a:rPr lang="es-ES" sz="3100" dirty="0" err="1" smtClean="0">
                <a:latin typeface="Bookman Old Style" pitchFamily="18" charset="0"/>
              </a:rPr>
              <a:t>Guiló</a:t>
            </a:r>
            <a:r>
              <a:rPr lang="es-ES" sz="3100" dirty="0" smtClean="0">
                <a:latin typeface="Bookman Old Style" pitchFamily="18" charset="0"/>
              </a:rPr>
              <a:t>. </a:t>
            </a:r>
            <a:endParaRPr lang="es-ES" sz="3100" dirty="0" smtClean="0">
              <a:latin typeface="Bookman Old Style" pitchFamily="18" charset="0"/>
            </a:endParaRPr>
          </a:p>
          <a:p>
            <a:r>
              <a:rPr lang="es-ES" sz="3100" dirty="0" smtClean="0">
                <a:latin typeface="Bookman Old Style" pitchFamily="18" charset="0"/>
              </a:rPr>
              <a:t>Así </a:t>
            </a:r>
            <a:r>
              <a:rPr lang="es-ES" sz="3100" dirty="0" smtClean="0">
                <a:latin typeface="Bookman Old Style" pitchFamily="18" charset="0"/>
              </a:rPr>
              <a:t>la conspiración fue tomando fuerza, y el número de los que siguieron a Absalón crecía más y más</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100" dirty="0" smtClean="0">
                <a:latin typeface="Bookman Old Style" pitchFamily="18" charset="0"/>
              </a:rPr>
              <a:t>Un </a:t>
            </a:r>
            <a:r>
              <a:rPr lang="es-ES" sz="3100" dirty="0" smtClean="0">
                <a:latin typeface="Bookman Old Style" pitchFamily="18" charset="0"/>
              </a:rPr>
              <a:t>mensajero le llevó a David esta noticia: «Todos los israelitas se han puesto de parte de Absalón». </a:t>
            </a:r>
            <a:endParaRPr lang="es-ES" sz="3100" dirty="0" smtClean="0">
              <a:latin typeface="Bookman Old Style" pitchFamily="18" charset="0"/>
            </a:endParaRPr>
          </a:p>
          <a:p>
            <a:r>
              <a:rPr lang="es-ES" sz="3100" dirty="0" smtClean="0">
                <a:latin typeface="Bookman Old Style" pitchFamily="18" charset="0"/>
              </a:rPr>
              <a:t>Absalón </a:t>
            </a:r>
            <a:r>
              <a:rPr lang="es-ES" sz="3100" dirty="0" smtClean="0">
                <a:latin typeface="Bookman Old Style" pitchFamily="18" charset="0"/>
              </a:rPr>
              <a:t>había buscado el consejo de Ahitofel, quien le aconsejó a Absalón que tuviera relaciones incestuosas con las concubinas de su padre para mostrar a todo Israel cuán odioso era para su padre [2 Samuel 16:20</a:t>
            </a:r>
            <a:r>
              <a:rPr lang="es-ES" sz="31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David </a:t>
            </a:r>
            <a:r>
              <a:rPr lang="es-ES" sz="2800" dirty="0" smtClean="0">
                <a:latin typeface="Bookman Old Style" pitchFamily="18" charset="0"/>
              </a:rPr>
              <a:t>envió a su amigo Husai de regreso a Absalón para contrarrestar el consejo de Ahitofel </a:t>
            </a:r>
            <a:r>
              <a:rPr lang="es-ES" sz="1800" b="1" dirty="0" smtClean="0">
                <a:latin typeface="Bookman Old Style" pitchFamily="18" charset="0"/>
              </a:rPr>
              <a:t>(2 Samuel 15:31–37). </a:t>
            </a:r>
            <a:endParaRPr lang="es-ES" sz="2800" b="1" dirty="0" smtClean="0">
              <a:latin typeface="Bookman Old Style" pitchFamily="18" charset="0"/>
            </a:endParaRPr>
          </a:p>
          <a:p>
            <a:r>
              <a:rPr lang="es-ES" sz="2800" dirty="0" smtClean="0">
                <a:latin typeface="Bookman Old Style" pitchFamily="18" charset="0"/>
              </a:rPr>
              <a:t>Ahitofel </a:t>
            </a:r>
            <a:r>
              <a:rPr lang="es-ES" sz="2800" dirty="0" smtClean="0">
                <a:latin typeface="Bookman Old Style" pitchFamily="18" charset="0"/>
              </a:rPr>
              <a:t>había recomendado un ataque inmediato contra el campamento de David en un punto donde estaba cansado y vulnerable para matar a David </a:t>
            </a:r>
            <a:r>
              <a:rPr lang="es-ES" sz="2000" b="1" dirty="0" smtClean="0">
                <a:latin typeface="Bookman Old Style" pitchFamily="18" charset="0"/>
              </a:rPr>
              <a:t>(2 Samuel 17: 1-2), </a:t>
            </a:r>
            <a:r>
              <a:rPr lang="es-ES" sz="2800" dirty="0" smtClean="0">
                <a:latin typeface="Bookman Old Style" pitchFamily="18" charset="0"/>
              </a:rPr>
              <a:t>mientras que Husai sugirió que "el consejo que Ahitofel ha dado no es bueno en este momento </a:t>
            </a:r>
            <a:r>
              <a:rPr lang="es-ES" sz="2000" b="1" dirty="0" smtClean="0">
                <a:latin typeface="Bookman Old Style" pitchFamily="18" charset="0"/>
              </a:rPr>
              <a:t>(2 Samuel 17: 7) </a:t>
            </a:r>
            <a:endParaRPr lang="es-ES" sz="28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550" dirty="0" smtClean="0">
                <a:latin typeface="Bookman Old Style" pitchFamily="18" charset="0"/>
              </a:rPr>
              <a:t>Husai </a:t>
            </a:r>
            <a:r>
              <a:rPr lang="es-ES" sz="2550" dirty="0" smtClean="0">
                <a:latin typeface="Bookman Old Style" pitchFamily="18" charset="0"/>
              </a:rPr>
              <a:t>recomendó demorar mientras se reunía un ejército más grande para contrarrestar la supuesta fuerza de David (2 Samuel 17: 11-13</a:t>
            </a:r>
            <a:r>
              <a:rPr lang="es-ES" sz="2550" dirty="0" smtClean="0">
                <a:latin typeface="Bookman Old Style" pitchFamily="18" charset="0"/>
              </a:rPr>
              <a:t>).</a:t>
            </a:r>
          </a:p>
          <a:p>
            <a:r>
              <a:rPr lang="es-ES" sz="2550" dirty="0" smtClean="0">
                <a:latin typeface="Bookman Old Style" pitchFamily="18" charset="0"/>
              </a:rPr>
              <a:t>Su consejo de perseguir al rey que huía a toda prisa fue sabio desde el punto de vista militar, pero Absalón no lo aceptó; y la preferencia entonces mostrada a la contra-recomendación de demora de Husai lo ofendió tan gravemente que se retiró a su ciudad natal, </a:t>
            </a:r>
            <a:r>
              <a:rPr lang="es-ES" sz="2550" dirty="0" smtClean="0">
                <a:latin typeface="Bookman Old Style" pitchFamily="18" charset="0"/>
              </a:rPr>
              <a:t>Giloh</a:t>
            </a:r>
            <a:r>
              <a:rPr lang="es-ES" sz="2550" dirty="0" smtClean="0">
                <a:latin typeface="Bookman Old Style" pitchFamily="18" charset="0"/>
              </a:rPr>
              <a:t>.</a:t>
            </a:r>
            <a:endParaRPr lang="es-ES" sz="25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550" dirty="0" smtClean="0">
                <a:latin typeface="Bookman Old Style" pitchFamily="18" charset="0"/>
              </a:rPr>
              <a:t>Absalón y todos los israelitas dijeron:—El plan de Husay el arquita es mejor que el de Ajitofel</a:t>
            </a:r>
            <a:r>
              <a:rPr lang="es-ES" sz="2550" dirty="0" smtClean="0">
                <a:latin typeface="Bookman Old Style" pitchFamily="18" charset="0"/>
              </a:rPr>
              <a:t>.</a:t>
            </a:r>
          </a:p>
          <a:p>
            <a:r>
              <a:rPr lang="es-ES" sz="2550" dirty="0" smtClean="0">
                <a:latin typeface="Bookman Old Style" pitchFamily="18" charset="0"/>
              </a:rPr>
              <a:t>Esto </a:t>
            </a:r>
            <a:r>
              <a:rPr lang="es-ES" sz="2550" dirty="0" smtClean="0">
                <a:latin typeface="Bookman Old Style" pitchFamily="18" charset="0"/>
              </a:rPr>
              <a:t>sucedió porque el Señor había determinado hacer fracasar el consejo de Ajitofel, aunque era el más acertado, y de ese modo llevó a Absalón a la ruina</a:t>
            </a:r>
            <a:r>
              <a:rPr lang="es-ES" sz="2550" dirty="0" smtClean="0">
                <a:latin typeface="Bookman Old Style" pitchFamily="18" charset="0"/>
              </a:rPr>
              <a:t>.</a:t>
            </a:r>
          </a:p>
          <a:p>
            <a:r>
              <a:rPr lang="es-ES" sz="2550" dirty="0" smtClean="0">
                <a:latin typeface="Bookman Old Style" pitchFamily="18" charset="0"/>
              </a:rPr>
              <a:t>Entonces </a:t>
            </a:r>
            <a:r>
              <a:rPr lang="es-ES" sz="2550" dirty="0" smtClean="0">
                <a:latin typeface="Bookman Old Style" pitchFamily="18" charset="0"/>
              </a:rPr>
              <a:t>Husay les dijo a los sacerdotes Sadoc y Abiatar:—Ajitofel les convendría tal y tal plan a Absalón y a los ancianos de Israel, pero yo les propuse este otro. </a:t>
            </a:r>
            <a:endParaRPr lang="es-ES" sz="25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Dense </a:t>
            </a:r>
            <a:r>
              <a:rPr lang="es-ES" sz="2800" dirty="0" smtClean="0">
                <a:latin typeface="Bookman Old Style" pitchFamily="18" charset="0"/>
              </a:rPr>
              <a:t>prisa y mándenle este mensaje a David: “No pase Su Majestad la noche en los llanos del desierto; más bien, cruce de inmediato al otro lado, no vaya a ser que Su Majestad y quienes lo acompañan sean aniquilados</a:t>
            </a:r>
            <a:r>
              <a:rPr lang="es-ES" sz="2800" dirty="0" smtClean="0">
                <a:latin typeface="Bookman Old Style" pitchFamily="18" charset="0"/>
              </a:rPr>
              <a:t>”.</a:t>
            </a:r>
          </a:p>
          <a:p>
            <a:r>
              <a:rPr lang="es-ES" sz="2800" dirty="0" smtClean="0">
                <a:latin typeface="Bookman Old Style" pitchFamily="18" charset="0"/>
              </a:rPr>
              <a:t>David </a:t>
            </a:r>
            <a:r>
              <a:rPr lang="es-ES" sz="2800" dirty="0" smtClean="0">
                <a:latin typeface="Bookman Old Style" pitchFamily="18" charset="0"/>
              </a:rPr>
              <a:t>pasó revista a sus tropas y nombró jefes sobre grupos de mil y de cien soldados. Los dividió en tres unidades y los envió a la batalla.</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La primera unidad estaba bajo el mando de Joab, la segunda bajo el mando de Abisay, hijo de Sarvia y hermano de Joab, y la tercera bajo el mando de Itay el guitita</a:t>
            </a:r>
            <a:r>
              <a:rPr lang="es-ES" sz="2800" dirty="0" smtClean="0">
                <a:latin typeface="Bookman Old Style" pitchFamily="18" charset="0"/>
              </a:rPr>
              <a:t>.</a:t>
            </a:r>
          </a:p>
          <a:p>
            <a:r>
              <a:rPr lang="es-ES" sz="2800" dirty="0" smtClean="0">
                <a:latin typeface="Bookman Old Style" pitchFamily="18" charset="0"/>
              </a:rPr>
              <a:t>—</a:t>
            </a:r>
            <a:r>
              <a:rPr lang="es-ES" sz="2800" dirty="0" smtClean="0">
                <a:latin typeface="Bookman Old Style" pitchFamily="18" charset="0"/>
              </a:rPr>
              <a:t>Yo los voy a acompañar —dijo el rey</a:t>
            </a:r>
            <a:r>
              <a:rPr lang="es-ES" sz="2800" dirty="0" smtClean="0">
                <a:latin typeface="Bookman Old Style" pitchFamily="18" charset="0"/>
              </a:rPr>
              <a:t>.</a:t>
            </a:r>
          </a:p>
          <a:p>
            <a:r>
              <a:rPr lang="es-ES" sz="2800" dirty="0" smtClean="0">
                <a:latin typeface="Bookman Old Style" pitchFamily="18" charset="0"/>
              </a:rPr>
              <a:t>Pero </a:t>
            </a:r>
            <a:r>
              <a:rPr lang="es-ES" sz="2800" dirty="0" smtClean="0">
                <a:latin typeface="Bookman Old Style" pitchFamily="18" charset="0"/>
              </a:rPr>
              <a:t>los soldados respondieron:—No, Su Majestad no debe acompañarnos. Si tenemos que huir, el enemigo no se va a ocupar de nosotros.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700" dirty="0" smtClean="0">
                <a:latin typeface="Bookman Old Style" pitchFamily="18" charset="0"/>
              </a:rPr>
              <a:t>Y </a:t>
            </a:r>
            <a:r>
              <a:rPr lang="es-ES" sz="2700" dirty="0" smtClean="0">
                <a:latin typeface="Bookman Old Style" pitchFamily="18" charset="0"/>
              </a:rPr>
              <a:t>aun si la mitad de nosotros muere, a ellos no les va a importar. ¡Pero Su Majestad vale por diez mil de nosotros! Así que es mejor que se quede y nos apoye desde la ciudad</a:t>
            </a:r>
            <a:r>
              <a:rPr lang="es-ES" sz="2700" dirty="0" smtClean="0">
                <a:latin typeface="Bookman Old Style" pitchFamily="18" charset="0"/>
              </a:rPr>
              <a:t>.</a:t>
            </a:r>
          </a:p>
          <a:p>
            <a:r>
              <a:rPr lang="es-ES" sz="2700" dirty="0" smtClean="0">
                <a:latin typeface="Bookman Old Style" pitchFamily="18" charset="0"/>
              </a:rPr>
              <a:t>—</a:t>
            </a:r>
            <a:r>
              <a:rPr lang="es-ES" sz="2700" dirty="0" smtClean="0">
                <a:latin typeface="Bookman Old Style" pitchFamily="18" charset="0"/>
              </a:rPr>
              <a:t>Bien —dijo el rey—, haré lo que les parezca más conveniente</a:t>
            </a:r>
            <a:r>
              <a:rPr lang="es-ES" sz="2700" dirty="0" smtClean="0">
                <a:latin typeface="Bookman Old Style" pitchFamily="18" charset="0"/>
              </a:rPr>
              <a:t>.</a:t>
            </a:r>
          </a:p>
          <a:p>
            <a:r>
              <a:rPr lang="es-ES" sz="2700" dirty="0" smtClean="0">
                <a:latin typeface="Bookman Old Style" pitchFamily="18" charset="0"/>
              </a:rPr>
              <a:t>Dicho </a:t>
            </a:r>
            <a:r>
              <a:rPr lang="es-ES" sz="2700" dirty="0" smtClean="0">
                <a:latin typeface="Bookman Old Style" pitchFamily="18" charset="0"/>
              </a:rPr>
              <a:t>esto, se puso a un lado de la entrada de la ciudad, mientras todos los soldados marchaban en grupos de cien y de mil. </a:t>
            </a:r>
            <a:endParaRPr lang="es-ES" sz="27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Además</a:t>
            </a:r>
            <a:r>
              <a:rPr lang="es-ES" sz="2800" dirty="0" smtClean="0">
                <a:latin typeface="Bookman Old Style" pitchFamily="18" charset="0"/>
              </a:rPr>
              <a:t>, el rey dio esta orden a Joab, Abisay e Itay:—No me traten duro al joven Absalón</a:t>
            </a:r>
            <a:r>
              <a:rPr lang="es-ES" sz="2800" dirty="0" smtClean="0">
                <a:latin typeface="Bookman Old Style" pitchFamily="18" charset="0"/>
              </a:rPr>
              <a:t>.</a:t>
            </a:r>
          </a:p>
          <a:p>
            <a:r>
              <a:rPr lang="es-ES" sz="2800" dirty="0" smtClean="0">
                <a:latin typeface="Bookman Old Style" pitchFamily="18" charset="0"/>
              </a:rPr>
              <a:t>Y </a:t>
            </a:r>
            <a:r>
              <a:rPr lang="es-ES" sz="2800" dirty="0" smtClean="0">
                <a:latin typeface="Bookman Old Style" pitchFamily="18" charset="0"/>
              </a:rPr>
              <a:t>todas las tropas oyeron las instrucciones que el rey le dio a cada uno de sus generales acerca de Absalón</a:t>
            </a:r>
            <a:r>
              <a:rPr lang="es-ES" sz="2800" dirty="0" smtClean="0">
                <a:latin typeface="Bookman Old Style" pitchFamily="18" charset="0"/>
              </a:rPr>
              <a:t>.</a:t>
            </a:r>
          </a:p>
          <a:p>
            <a:r>
              <a:rPr lang="es-ES" sz="2800" dirty="0" smtClean="0">
                <a:latin typeface="Bookman Old Style" pitchFamily="18" charset="0"/>
              </a:rPr>
              <a:t>El ejército marchó al campo para pelear contra Israel, y la batalla se libró en el bosque de Efraín.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La </a:t>
            </a:r>
            <a:r>
              <a:rPr lang="es-ES" sz="2900" dirty="0" smtClean="0">
                <a:latin typeface="Bookman Old Style" pitchFamily="18" charset="0"/>
              </a:rPr>
              <a:t>lucha fue intensa aquel día: hubo veinte mil bajas. Sin embargo, los soldados de David derrotaron allí al ejército de Israel. La batalla se erosionó por toda el área, de modo que el bosque causó más muertes que la espada misma</a:t>
            </a:r>
            <a:r>
              <a:rPr lang="es-ES" sz="2900" dirty="0" smtClean="0">
                <a:latin typeface="Bookman Old Style" pitchFamily="18" charset="0"/>
              </a:rPr>
              <a:t>.</a:t>
            </a:r>
          </a:p>
          <a:p>
            <a:r>
              <a:rPr lang="es-ES" sz="2900" dirty="0" smtClean="0">
                <a:latin typeface="Bookman Old Style" pitchFamily="18" charset="0"/>
              </a:rPr>
              <a:t>Absalón</a:t>
            </a:r>
            <a:r>
              <a:rPr lang="es-ES" sz="2900" dirty="0" smtClean="0">
                <a:latin typeface="Bookman Old Style" pitchFamily="18" charset="0"/>
              </a:rPr>
              <a:t>, que huía montado en una mula, se encontró con los soldados de David.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mula se metió por debajo de una gran encina, y a Absalón se le trabó la cabeza entre las ramas. Como la mula siguió de largo, Absalón quedó colgado en el aire. Un soldado que vio lo sucedido le dijo a Joab:—Acabo de ver a Absalón colgado de una encina</a:t>
            </a:r>
            <a:r>
              <a:rPr lang="es-ES" sz="2800" dirty="0" smtClean="0">
                <a:latin typeface="Bookman Old Style" pitchFamily="18" charset="0"/>
              </a:rPr>
              <a:t>.</a:t>
            </a:r>
          </a:p>
          <a:p>
            <a:r>
              <a:rPr lang="es-ES" sz="2800" dirty="0" smtClean="0">
                <a:latin typeface="Bookman Old Style" pitchFamily="18" charset="0"/>
              </a:rPr>
              <a:t>—</a:t>
            </a:r>
            <a:r>
              <a:rPr lang="es-ES" sz="2800" dirty="0" smtClean="0">
                <a:latin typeface="Bookman Old Style" pitchFamily="18" charset="0"/>
              </a:rPr>
              <a:t>Cómo! —exclamó Joab—. ¿Lo viste y no lo mataste ahí mismo? Te habría dado diez monedas de </a:t>
            </a:r>
            <a:r>
              <a:rPr lang="es-ES" sz="2800" dirty="0" smtClean="0">
                <a:latin typeface="Bookman Old Style" pitchFamily="18" charset="0"/>
              </a:rPr>
              <a:t>plata </a:t>
            </a:r>
            <a:r>
              <a:rPr lang="es-ES" sz="2800" dirty="0" smtClean="0">
                <a:latin typeface="Bookman Old Style" pitchFamily="18" charset="0"/>
              </a:rPr>
              <a:t>y un cinturón</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Pero </a:t>
            </a:r>
            <a:r>
              <a:rPr lang="es-ES" sz="2800" dirty="0" smtClean="0">
                <a:latin typeface="Bookman Old Style" pitchFamily="18" charset="0"/>
              </a:rPr>
              <a:t>el hombre respondió</a:t>
            </a:r>
            <a:r>
              <a:rPr lang="es-ES" sz="2800" dirty="0" smtClean="0">
                <a:latin typeface="Bookman Old Style" pitchFamily="18" charset="0"/>
              </a:rPr>
              <a:t>:</a:t>
            </a:r>
          </a:p>
          <a:p>
            <a:r>
              <a:rPr lang="es-ES" sz="2800" dirty="0" smtClean="0">
                <a:latin typeface="Bookman Old Style" pitchFamily="18" charset="0"/>
              </a:rPr>
              <a:t>—Aun si recibiera mil monedas, yo no alzaría la mano contra el hijo del rey. Todos oímos cuando el rey les </a:t>
            </a:r>
            <a:r>
              <a:rPr lang="es-ES" sz="2800" dirty="0" smtClean="0">
                <a:latin typeface="Bookman Old Style" pitchFamily="18" charset="0"/>
              </a:rPr>
              <a:t>decía a </a:t>
            </a:r>
            <a:r>
              <a:rPr lang="es-ES" sz="2800" dirty="0" smtClean="0">
                <a:latin typeface="Bookman Old Style" pitchFamily="18" charset="0"/>
              </a:rPr>
              <a:t>usted, a Abisay </a:t>
            </a:r>
            <a:r>
              <a:rPr lang="es-ES" sz="2800" dirty="0" smtClean="0">
                <a:latin typeface="Bookman Old Style" pitchFamily="18" charset="0"/>
              </a:rPr>
              <a:t>y a </a:t>
            </a:r>
            <a:r>
              <a:rPr lang="es-ES" sz="2800" dirty="0" smtClean="0">
                <a:latin typeface="Bookman Old Style" pitchFamily="18" charset="0"/>
              </a:rPr>
              <a:t>Itay que no le </a:t>
            </a:r>
            <a:r>
              <a:rPr lang="es-ES" sz="2800" dirty="0" smtClean="0">
                <a:latin typeface="Bookman Old Style" pitchFamily="18" charset="0"/>
              </a:rPr>
              <a:t>hicieran </a:t>
            </a:r>
            <a:r>
              <a:rPr lang="es-ES" sz="2800" dirty="0" smtClean="0">
                <a:latin typeface="Bookman Old Style" pitchFamily="18" charset="0"/>
              </a:rPr>
              <a:t>daño al joven Absalón. </a:t>
            </a:r>
            <a:endParaRPr lang="es-ES" sz="2800" dirty="0" smtClean="0">
              <a:latin typeface="Bookman Old Style" pitchFamily="18" charset="0"/>
            </a:endParaRPr>
          </a:p>
          <a:p>
            <a:r>
              <a:rPr lang="es-ES" sz="2800" dirty="0" smtClean="0">
                <a:latin typeface="Bookman Old Style" pitchFamily="18" charset="0"/>
              </a:rPr>
              <a:t>Si </a:t>
            </a:r>
            <a:r>
              <a:rPr lang="es-ES" sz="2800" dirty="0" smtClean="0">
                <a:latin typeface="Bookman Old Style" pitchFamily="18" charset="0"/>
              </a:rPr>
              <a:t>yo me hubiera arriesgado, me habrían descubierto, pues nada se le escapa al rey; y usted, por su parte, me habría abandonado</a:t>
            </a:r>
            <a:r>
              <a:rPr lang="es-ES" sz="28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3000" dirty="0" smtClean="0">
                <a:latin typeface="Bookman Old Style" pitchFamily="18" charset="0"/>
              </a:rPr>
              <a:t>—</a:t>
            </a:r>
            <a:r>
              <a:rPr lang="es-ES" sz="3000" dirty="0" smtClean="0">
                <a:latin typeface="Bookman Old Style" pitchFamily="18" charset="0"/>
              </a:rPr>
              <a:t>No voy a malgastar mi tiempo contigo —replicó Joab</a:t>
            </a:r>
            <a:r>
              <a:rPr lang="es-ES" sz="3000" dirty="0" smtClean="0">
                <a:latin typeface="Bookman Old Style" pitchFamily="18" charset="0"/>
              </a:rPr>
              <a:t>.</a:t>
            </a:r>
          </a:p>
          <a:p>
            <a:r>
              <a:rPr lang="es-ES" sz="3000" dirty="0" smtClean="0">
                <a:latin typeface="Bookman Old Style" pitchFamily="18" charset="0"/>
              </a:rPr>
              <a:t>Acto </a:t>
            </a:r>
            <a:r>
              <a:rPr lang="es-ES" sz="3000" dirty="0" smtClean="0">
                <a:latin typeface="Bookman Old Style" pitchFamily="18" charset="0"/>
              </a:rPr>
              <a:t>seguido, agarró tres lanzas y fue y se las clavó en el pecho a Absalón, que todavía estaba vivo en medio de la encina. </a:t>
            </a:r>
            <a:endParaRPr lang="es-ES" sz="3000" dirty="0" smtClean="0">
              <a:latin typeface="Bookman Old Style" pitchFamily="18" charset="0"/>
            </a:endParaRPr>
          </a:p>
          <a:p>
            <a:r>
              <a:rPr lang="es-ES" sz="3000" dirty="0" smtClean="0">
                <a:latin typeface="Bookman Old Style" pitchFamily="18" charset="0"/>
              </a:rPr>
              <a:t>Luego</a:t>
            </a:r>
            <a:r>
              <a:rPr lang="es-ES" sz="3000" dirty="0" smtClean="0">
                <a:latin typeface="Bookman Old Style" pitchFamily="18" charset="0"/>
              </a:rPr>
              <a:t>, diez de los escuderos de Joab rodearon a Absalón y lo remataron</a:t>
            </a:r>
            <a:r>
              <a:rPr lang="es-ES" sz="3000"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900" dirty="0" smtClean="0">
                <a:latin typeface="Bookman Old Style" pitchFamily="18" charset="0"/>
              </a:rPr>
              <a:t>Entonces </a:t>
            </a:r>
            <a:r>
              <a:rPr lang="es-ES" sz="2900" dirty="0" smtClean="0">
                <a:latin typeface="Bookman Old Style" pitchFamily="18" charset="0"/>
              </a:rPr>
              <a:t>Joab mandó tocar la trompeta para detener a las tropas, y abandonaron de perseguir a los israelitas. </a:t>
            </a:r>
            <a:endParaRPr lang="es-ES" sz="2900" dirty="0" smtClean="0">
              <a:latin typeface="Bookman Old Style" pitchFamily="18" charset="0"/>
            </a:endParaRPr>
          </a:p>
          <a:p>
            <a:r>
              <a:rPr lang="es-ES" sz="2900" dirty="0" smtClean="0">
                <a:latin typeface="Bookman Old Style" pitchFamily="18" charset="0"/>
              </a:rPr>
              <a:t>Después </a:t>
            </a:r>
            <a:r>
              <a:rPr lang="es-ES" sz="2900" dirty="0" smtClean="0">
                <a:latin typeface="Bookman Old Style" pitchFamily="18" charset="0"/>
              </a:rPr>
              <a:t>tomó el cuerpo de Absalón, lo tiraron en un hoyo grande que había en el bosque, y sobre su cadáver amontonaron muchísimas piedras. Mientras tanto, todos los israelitas huyeron a sus hogares.</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Por su parte, al </a:t>
            </a:r>
            <a:r>
              <a:rPr lang="es-ES" sz="2800" dirty="0" smtClean="0">
                <a:latin typeface="Bookman Old Style" pitchFamily="18" charset="0"/>
              </a:rPr>
              <a:t>ver que su buen consejo contra David no se había seguido debido a la influencia de Husai, Ahitofel aparentemente supuso que la revuelta fracasaría. Entonces salió inmediatamente del campamento de Absalón. </a:t>
            </a:r>
            <a:endParaRPr lang="es-ES" sz="2800" dirty="0" smtClean="0">
              <a:latin typeface="Bookman Old Style" pitchFamily="18" charset="0"/>
            </a:endParaRPr>
          </a:p>
          <a:p>
            <a:r>
              <a:rPr lang="es-ES" sz="2800" dirty="0" smtClean="0">
                <a:latin typeface="Bookman Old Style" pitchFamily="18" charset="0"/>
              </a:rPr>
              <a:t>En Giloh</a:t>
            </a:r>
            <a:r>
              <a:rPr lang="es-ES" sz="2800" dirty="0" smtClean="0">
                <a:latin typeface="Bookman Old Style" pitchFamily="18" charset="0"/>
              </a:rPr>
              <a:t>, su lugar natal, y después de arreglar sus asuntos mundanos, se ahorcó y fue sepultado en el sepulcro de sus padres </a:t>
            </a:r>
            <a:r>
              <a:rPr lang="es-ES" sz="2000" b="1" dirty="0" smtClean="0">
                <a:latin typeface="Bookman Old Style" pitchFamily="18" charset="0"/>
              </a:rPr>
              <a:t>(2 Samuel 17:23). </a:t>
            </a:r>
            <a:endParaRPr lang="es-ES" sz="28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AHITOFEL, EL GILONITA</a:t>
            </a:r>
            <a:endParaRPr lang="es-CO" sz="1600" b="1" dirty="0" smtClean="0">
              <a:latin typeface="Bookman Old Style" pitchFamily="18" charset="0"/>
            </a:endParaRPr>
          </a:p>
          <a:p>
            <a:r>
              <a:rPr lang="es-ES" sz="2800" dirty="0" smtClean="0">
                <a:latin typeface="Bookman Old Style" pitchFamily="18" charset="0"/>
              </a:rPr>
              <a:t>Su </a:t>
            </a:r>
            <a:r>
              <a:rPr lang="es-ES" sz="2800" dirty="0" smtClean="0">
                <a:latin typeface="Bookman Old Style" pitchFamily="18" charset="0"/>
              </a:rPr>
              <a:t>hijo Eliam figura entre los 30 guerreros de David </a:t>
            </a:r>
            <a:r>
              <a:rPr lang="es-ES" sz="2000" b="1" dirty="0" smtClean="0">
                <a:latin typeface="Bookman Old Style" pitchFamily="18" charset="0"/>
              </a:rPr>
              <a:t>[2 Samuel 23.34</a:t>
            </a:r>
            <a:r>
              <a:rPr lang="es-ES" sz="2000" b="1" dirty="0" smtClean="0">
                <a:latin typeface="Bookman Old Style" pitchFamily="18" charset="0"/>
              </a:rPr>
              <a:t>]</a:t>
            </a:r>
            <a:endParaRPr lang="es-ES" sz="2800" b="1" dirty="0" smtClean="0">
              <a:latin typeface="Bookman Old Style" pitchFamily="18" charset="0"/>
            </a:endParaRPr>
          </a:p>
          <a:p>
            <a:r>
              <a:rPr lang="es-ES" sz="2800" dirty="0" smtClean="0">
                <a:latin typeface="Bookman Old Style" pitchFamily="18" charset="0"/>
              </a:rPr>
              <a:t>También se menciona a un hombre llamado Ahitofel en 2 Samuel 23:34, y se dice que fue el padre de Eliam. </a:t>
            </a:r>
            <a:endParaRPr lang="es-ES" sz="2800" dirty="0" smtClean="0">
              <a:latin typeface="Bookman Old Style" pitchFamily="18" charset="0"/>
            </a:endParaRPr>
          </a:p>
          <a:p>
            <a:r>
              <a:rPr lang="es-ES" sz="2800" dirty="0" smtClean="0">
                <a:latin typeface="Bookman Old Style" pitchFamily="18" charset="0"/>
              </a:rPr>
              <a:t>Dado </a:t>
            </a:r>
            <a:r>
              <a:rPr lang="es-ES" sz="2800" dirty="0" smtClean="0">
                <a:latin typeface="Bookman Old Style" pitchFamily="18" charset="0"/>
              </a:rPr>
              <a:t>que 2 Samuel 11: 3 señala que Eliam es el padre de Betsabé, algunos eruditos sugieren que el Ahitofel de 2 Samuel 15 puede ser, de hecho, el abuelo de Betsabé.</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a:p>
            <a:pPr marL="342900" lvl="0" indent="-342900" algn="ctr"/>
            <a:r>
              <a:rPr lang="es-CO" sz="1600" dirty="0" smtClean="0">
                <a:latin typeface="Bookman Old Style" pitchFamily="18" charset="0"/>
                <a:hlinkClick r:id="rId4"/>
              </a:rPr>
              <a:t>https://www.jewishvirtuallibrary.org/messiah</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5"/>
              </a:rPr>
              <a:t>http://www.come-and-hear.com/shabbath/shabbath_31.html</a:t>
            </a:r>
            <a:endParaRPr lang="es-CO" sz="1600" dirty="0" smtClean="0">
              <a:latin typeface="Bookman Old Style" pitchFamily="18" charset="0"/>
            </a:endParaRPr>
          </a:p>
          <a:p>
            <a:pPr marL="342900" lvl="0" indent="-342900" algn="ctr"/>
            <a:r>
              <a:rPr lang="es-CO" sz="1600" dirty="0" smtClean="0">
                <a:latin typeface="Bookman Old Style" pitchFamily="18" charset="0"/>
              </a:rPr>
              <a:t>https://www.accidentaltalmudist.org/</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9 </a:t>
            </a:r>
            <a:r>
              <a:rPr lang="es-CO" sz="1800" dirty="0" err="1" smtClean="0">
                <a:latin typeface="Bookman Old Style" pitchFamily="18" charset="0"/>
                <a:ea typeface="Adobe Myungjo Std M" panose="02020600000000000000" pitchFamily="18" charset="-128"/>
              </a:rPr>
              <a:t>Iyar</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Mayo 10,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168919</TotalTime>
  <Words>4517</Words>
  <Application>Microsoft Office PowerPoint</Application>
  <PresentationFormat>Presentación en pantalla (4:3)</PresentationFormat>
  <Paragraphs>288</Paragraphs>
  <Slides>61</Slides>
  <Notes>61</Notes>
  <HiddenSlides>0</HiddenSlides>
  <MMClips>0</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Office Theme</vt:lpstr>
      <vt:lpstr> </vt:lpstr>
      <vt:lpstr>Estudios de Judaísmo</vt:lpstr>
      <vt:lpstr>ESTUDIOS DE JUDAISMO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812</cp:revision>
  <dcterms:modified xsi:type="dcterms:W3CDTF">2022-05-12T20:33:38Z</dcterms:modified>
</cp:coreProperties>
</file>