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9"/>
  </p:notesMasterIdLst>
  <p:sldIdLst>
    <p:sldId id="256" r:id="rId2"/>
    <p:sldId id="543" r:id="rId3"/>
    <p:sldId id="507" r:id="rId4"/>
    <p:sldId id="1602" r:id="rId5"/>
    <p:sldId id="1603" r:id="rId6"/>
    <p:sldId id="1604" r:id="rId7"/>
    <p:sldId id="1605" r:id="rId8"/>
    <p:sldId id="1613" r:id="rId9"/>
    <p:sldId id="1614" r:id="rId10"/>
    <p:sldId id="1612" r:id="rId11"/>
    <p:sldId id="1606" r:id="rId12"/>
    <p:sldId id="1607" r:id="rId13"/>
    <p:sldId id="1608" r:id="rId14"/>
    <p:sldId id="1609" r:id="rId15"/>
    <p:sldId id="1610" r:id="rId16"/>
    <p:sldId id="1611" r:id="rId17"/>
    <p:sldId id="1615" r:id="rId18"/>
    <p:sldId id="1616" r:id="rId19"/>
    <p:sldId id="1617" r:id="rId20"/>
    <p:sldId id="1618" r:id="rId21"/>
    <p:sldId id="1619" r:id="rId22"/>
    <p:sldId id="1620" r:id="rId23"/>
    <p:sldId id="1621" r:id="rId24"/>
    <p:sldId id="1622" r:id="rId25"/>
    <p:sldId id="1623" r:id="rId26"/>
    <p:sldId id="935" r:id="rId27"/>
    <p:sldId id="306" r:id="rId2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77" autoAdjust="0"/>
    <p:restoredTop sz="94660"/>
  </p:normalViewPr>
  <p:slideViewPr>
    <p:cSldViewPr snapToGrid="0">
      <p:cViewPr varScale="1">
        <p:scale>
          <a:sx n="73" d="100"/>
          <a:sy n="73" d="100"/>
        </p:scale>
        <p:origin x="-3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‹Nº›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Shape 4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90" name="Shape 4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/>
          <a:lstStyle>
            <a:lvl1pPr marR="0" lvl="0" algn="ctr" rtl="0"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5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648196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57200" y="2174872"/>
            <a:ext cx="4040184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4645023" y="2174872"/>
            <a:ext cx="4041776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47" y="273048"/>
            <a:ext cx="5111752" cy="5853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pic" idx="2"/>
          </p:nvPr>
        </p:nvSpPr>
        <p:spPr>
          <a:xfrm>
            <a:off x="1792288" y="61277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5"/>
            <a:ext cx="5486400" cy="80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732335" y="2171704"/>
            <a:ext cx="5851529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541334" y="190506"/>
            <a:ext cx="5851529" cy="6019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efaria.org/Kol_HaTor.1.12?ven=Kol_HaTor&amp;vhe=Kol_HaTor&amp;lang=bi&amp;with=all&amp;lang2=en" TargetMode="External"/><Relationship Id="rId5" Type="http://schemas.openxmlformats.org/officeDocument/2006/relationships/hyperlink" Target="http://www.come-and-hear.com/shabbath/shabbath_31.html" TargetMode="External"/><Relationship Id="rId4" Type="http://schemas.openxmlformats.org/officeDocument/2006/relationships/hyperlink" Target="https://www.jewishvirtuallibrary.org/messiah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efaria.org/topics/olam-haba?tab=sources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silo.tips/download/historia-de-israel-por-eliyahu-bayonah-director-shalom-haverim-org-new-york" TargetMode="External"/><Relationship Id="rId12" Type="http://schemas.openxmlformats.org/officeDocument/2006/relationships/hyperlink" Target="http://www.shalomhaverim.org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sefaria.org/Rabbeinu_Bahya,_Shemot.20.14.7?lang=bi&amp;with=all&amp;lang2=en" TargetMode="External"/><Relationship Id="rId11" Type="http://schemas.openxmlformats.org/officeDocument/2006/relationships/hyperlink" Target="https://www.sefaria.org/Sanhedrin.97a.3?lang=bi&amp;with=Commentary&amp;lang2=en" TargetMode="External"/><Relationship Id="rId5" Type="http://schemas.openxmlformats.org/officeDocument/2006/relationships/hyperlink" Target="http://bit.ly/1dzs4zj" TargetMode="External"/><Relationship Id="rId10" Type="http://schemas.openxmlformats.org/officeDocument/2006/relationships/hyperlink" Target="https://www.sacred-texts.com/jud/t08/t0814.htm" TargetMode="External"/><Relationship Id="rId4" Type="http://schemas.openxmlformats.org/officeDocument/2006/relationships/image" Target="../media/image4.png"/><Relationship Id="rId9" Type="http://schemas.openxmlformats.org/officeDocument/2006/relationships/hyperlink" Target="https://www.jewishvirtuallibrary.org/tractate-sanhedrin-chapter-1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s-CO" dirty="0" smtClean="0">
                <a:sym typeface="Calibri"/>
              </a:rPr>
              <a:t> </a:t>
            </a:r>
            <a:endParaRPr lang="es-CO" dirty="0"/>
          </a:p>
        </p:txBody>
      </p:sp>
      <p:sp>
        <p:nvSpPr>
          <p:cNvPr id="10" name="9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90" name="Shape 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8680" y="143637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Shape 91"/>
          <p:cNvSpPr txBox="1"/>
          <p:nvPr/>
        </p:nvSpPr>
        <p:spPr>
          <a:xfrm>
            <a:off x="685800" y="233997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ctr"/>
            <a:r>
              <a:rPr lang="es-CO" sz="2000" dirty="0" smtClean="0">
                <a:latin typeface="Bookman Old Style" pitchFamily="18" charset="0"/>
              </a:rPr>
              <a:t>Estudios de Judaísmo</a:t>
            </a:r>
            <a:endParaRPr lang="es-CO" sz="1800" b="1" dirty="0" smtClean="0">
              <a:latin typeface="Bookman Old Style" pitchFamily="18" charset="0"/>
            </a:endParaRPr>
          </a:p>
          <a:p>
            <a:pPr marL="342900" lvl="0" indent="-342900" algn="ctr"/>
            <a:r>
              <a:rPr lang="es-CO" sz="1800" b="1" dirty="0" smtClean="0">
                <a:latin typeface="Bookman Old Style" pitchFamily="18" charset="0"/>
              </a:rPr>
              <a:t>CIUDADES DE REFUGIO – AREI HAMIKLAT</a:t>
            </a:r>
          </a:p>
          <a:p>
            <a:pPr marL="342900" lvl="0" indent="-342900" algn="ctr"/>
            <a:r>
              <a:rPr lang="he-IL" sz="1800" dirty="0" smtClean="0"/>
              <a:t>הַמִּקְלָ֔ט</a:t>
            </a:r>
            <a:r>
              <a:rPr lang="en-US" sz="1800" dirty="0" smtClean="0"/>
              <a:t> </a:t>
            </a:r>
            <a:r>
              <a:rPr lang="he-IL" sz="1800" dirty="0" smtClean="0"/>
              <a:t>עָרֵ֣י</a:t>
            </a:r>
            <a:r>
              <a:rPr lang="en-US" sz="1800" dirty="0" smtClean="0"/>
              <a:t> </a:t>
            </a:r>
            <a:endParaRPr lang="en-US" sz="1800" dirty="0" smtClean="0"/>
          </a:p>
          <a:p>
            <a:pPr marL="342900" lvl="0" indent="-342900" algn="ctr"/>
            <a:r>
              <a:rPr lang="en-US" sz="1200" b="1" dirty="0" smtClean="0">
                <a:latin typeface="Bookman Old Style" pitchFamily="18" charset="0"/>
              </a:rPr>
              <a:t>PARTE 1</a:t>
            </a:r>
            <a:endParaRPr lang="es-CO" sz="1200" b="1" dirty="0" smtClean="0">
              <a:latin typeface="Bookman Old Style" pitchFamily="18" charset="0"/>
            </a:endParaRPr>
          </a:p>
        </p:txBody>
      </p:sp>
      <p:sp>
        <p:nvSpPr>
          <p:cNvPr id="92" name="Shape 92"/>
          <p:cNvSpPr txBox="1"/>
          <p:nvPr/>
        </p:nvSpPr>
        <p:spPr>
          <a:xfrm>
            <a:off x="1371600" y="4175575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Por: Eliyahu BaYona</a:t>
            </a:r>
            <a:endParaRPr sz="24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Director Shalom Haverim Org</a:t>
            </a:r>
            <a:endParaRPr sz="1100" dirty="0">
              <a:latin typeface="Bookman Old Style" pitchFamily="18" charset="0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New York</a:t>
            </a:r>
            <a:endParaRPr sz="24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 sz="3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10 Imagen" descr="Copy of SHALOM-HAVERIM-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11" y="1000868"/>
            <a:ext cx="3769179" cy="1493254"/>
          </a:xfrm>
          <a:prstGeom prst="rect">
            <a:avLst/>
          </a:prstGeom>
        </p:spPr>
      </p:pic>
      <p:pic>
        <p:nvPicPr>
          <p:cNvPr id="12" name="11 Imagen" descr="Copy of SHALOM-HAVERIM-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588" y="6070582"/>
            <a:ext cx="1134836" cy="4495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Estudios de 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buNone/>
            </a:pPr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131" y="1267102"/>
            <a:ext cx="8690749" cy="5175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>
              <a:buNone/>
            </a:pPr>
            <a:r>
              <a:rPr lang="es-CO" sz="2800" b="1" dirty="0" smtClean="0">
                <a:latin typeface="Bookman Old Style" pitchFamily="18" charset="0"/>
              </a:rPr>
              <a:t>MESIANISMO – MESIAS – ERA MESIANICA </a:t>
            </a:r>
          </a:p>
          <a:p>
            <a:r>
              <a:rPr lang="es-MX" sz="14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Fuentes</a:t>
            </a:r>
            <a:r>
              <a:rPr lang="es-MX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: </a:t>
            </a:r>
            <a:endParaRPr lang="en-US" sz="1400" dirty="0" smtClean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  <a:p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Tanaj </a:t>
            </a:r>
          </a:p>
          <a:p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Talmud</a:t>
            </a:r>
          </a:p>
          <a:p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Midrash</a:t>
            </a:r>
          </a:p>
          <a:p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Rashí</a:t>
            </a:r>
          </a:p>
          <a:p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Maimonides</a:t>
            </a:r>
          </a:p>
          <a:p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Rambán</a:t>
            </a:r>
          </a:p>
          <a:p>
            <a:r>
              <a:rPr lang="en-US" sz="1400" dirty="0" err="1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Otros</a:t>
            </a: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1400" dirty="0" err="1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autores</a:t>
            </a:r>
            <a:endParaRPr lang="en-US" sz="1400" dirty="0" smtClean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  <a:p>
            <a:endParaRPr lang="es-MX" sz="14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AREI HAMIKLAT – CIUDADES DE REFUGIO</a:t>
            </a:r>
          </a:p>
          <a:p>
            <a:r>
              <a:rPr lang="es-MX" sz="2000" b="1" dirty="0" smtClean="0">
                <a:latin typeface="Bookman Old Style" pitchFamily="18" charset="0"/>
              </a:rPr>
              <a:t>Deuteronomio 19:1-4 </a:t>
            </a:r>
            <a:r>
              <a:rPr lang="es-MX" dirty="0" smtClean="0">
                <a:latin typeface="Bookman Old Style" pitchFamily="18" charset="0"/>
              </a:rPr>
              <a:t>Cuando tu Dios </a:t>
            </a:r>
            <a:r>
              <a:rPr lang="he-IL" dirty="0" smtClean="0">
                <a:latin typeface="Bookman Old Style" pitchFamily="18" charset="0"/>
              </a:rPr>
              <a:t>יהוה 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s-MX" dirty="0" smtClean="0">
                <a:latin typeface="Bookman Old Style" pitchFamily="18" charset="0"/>
              </a:rPr>
              <a:t>haya destruido las naciones cuya tierra tu Dios </a:t>
            </a:r>
            <a:r>
              <a:rPr lang="he-IL" dirty="0" smtClean="0">
                <a:latin typeface="Bookman Old Style" pitchFamily="18" charset="0"/>
              </a:rPr>
              <a:t>יהוה 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s-MX" dirty="0" smtClean="0">
                <a:latin typeface="Bookman Old Style" pitchFamily="18" charset="0"/>
              </a:rPr>
              <a:t>te asigna, y las hayas desposeído y habitado en sus ciudades y casas, apartarás tres ciudades en la tierra que tu Dios </a:t>
            </a:r>
            <a:r>
              <a:rPr lang="he-IL" dirty="0" smtClean="0">
                <a:latin typeface="Bookman Old Style" pitchFamily="18" charset="0"/>
              </a:rPr>
              <a:t>יהוה 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s-MX" dirty="0" smtClean="0">
                <a:latin typeface="Bookman Old Style" pitchFamily="18" charset="0"/>
              </a:rPr>
              <a:t>te da en posesión.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AREI HAMIKLAT – CIUDADES DE REFUGIO</a:t>
            </a:r>
          </a:p>
          <a:p>
            <a:r>
              <a:rPr lang="es-MX" sz="2000" b="1" dirty="0" smtClean="0">
                <a:latin typeface="Bookman Old Style" pitchFamily="18" charset="0"/>
              </a:rPr>
              <a:t>Deuteronomio 19:1-4  </a:t>
            </a:r>
            <a:r>
              <a:rPr lang="es-MX" sz="2850" dirty="0" smtClean="0">
                <a:latin typeface="Bookman Old Style" pitchFamily="18" charset="0"/>
              </a:rPr>
              <a:t>Examinarás las distancias y dividirás en tres partes el territorio de la tierra que tu Dios </a:t>
            </a:r>
            <a:r>
              <a:rPr lang="he-IL" sz="2850" dirty="0" smtClean="0">
                <a:latin typeface="Bookman Old Style" pitchFamily="18" charset="0"/>
              </a:rPr>
              <a:t>יהוה </a:t>
            </a:r>
            <a:r>
              <a:rPr lang="en-US" sz="2850" dirty="0" smtClean="0">
                <a:latin typeface="Bookman Old Style" pitchFamily="18" charset="0"/>
              </a:rPr>
              <a:t> </a:t>
            </a:r>
            <a:r>
              <a:rPr lang="es-MX" sz="2850" dirty="0" smtClean="0">
                <a:latin typeface="Bookman Old Style" pitchFamily="18" charset="0"/>
              </a:rPr>
              <a:t>te ha asignado, para que cualquier [hombre] que haya matado a alguien tenga un lugar adonde huir.- Ahora bien, este es el caso de el asesino que puede huir allí y vivir: el que ha matado a otro sin saberlo, sin haber sido un enemigo en el pasado.</a:t>
            </a:r>
            <a:endParaRPr lang="es-MX" sz="2850" b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AREI HAMIKLAT – CIUDADES DE REFUGIO</a:t>
            </a:r>
          </a:p>
          <a:p>
            <a:r>
              <a:rPr lang="es-ES" sz="2000" b="1" dirty="0" smtClean="0">
                <a:latin typeface="Bookman Old Style" pitchFamily="18" charset="0"/>
              </a:rPr>
              <a:t>Deuteronomio 4:41-43  </a:t>
            </a:r>
            <a:r>
              <a:rPr lang="es-ES" dirty="0" smtClean="0">
                <a:latin typeface="Bookman Old Style" pitchFamily="18" charset="0"/>
              </a:rPr>
              <a:t>Entonces Moisés apartó tres ciudades al este del Jordán a las cuales podría escapar [un hombre] que haya matado a alguien, uno que sin saberlo haya matado a otro sin haber sido un enemigo en el pasado; podía huir a una de estas ciudades y vivir: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AREI HAMIKLAT – CIUDADES DE REFUGIO</a:t>
            </a:r>
          </a:p>
          <a:p>
            <a:r>
              <a:rPr lang="es-ES" sz="2000" b="1" dirty="0" smtClean="0">
                <a:latin typeface="Bookman Old Style" pitchFamily="18" charset="0"/>
              </a:rPr>
              <a:t>Deuteronomio 4:41-43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Bezer, en el desierto de la Meseta, de los rubenitas; </a:t>
            </a:r>
          </a:p>
          <a:p>
            <a:r>
              <a:rPr lang="es-ES" dirty="0" smtClean="0">
                <a:latin typeface="Bookman Old Style" pitchFamily="18" charset="0"/>
              </a:rPr>
              <a:t>Ramot, en Galaad, de los gaditas; y </a:t>
            </a:r>
          </a:p>
          <a:p>
            <a:r>
              <a:rPr lang="es-ES" dirty="0" smtClean="0">
                <a:latin typeface="Bookman Old Style" pitchFamily="18" charset="0"/>
              </a:rPr>
              <a:t>Golán, en Basán, de los manasitas.</a:t>
            </a:r>
            <a:endParaRPr lang="es-MX" b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AREI HAMIKLAT – CIUDADES DE REFUGIO</a:t>
            </a:r>
          </a:p>
          <a:p>
            <a:r>
              <a:rPr lang="es-ES" sz="2000" b="1" dirty="0" smtClean="0">
                <a:latin typeface="Bookman Old Style" pitchFamily="18" charset="0"/>
              </a:rPr>
              <a:t>Deuteronomio 19:5-7  </a:t>
            </a:r>
            <a:r>
              <a:rPr lang="es-ES" dirty="0" smtClean="0">
                <a:latin typeface="Bookman Old Style" pitchFamily="18" charset="0"/>
              </a:rPr>
              <a:t>Por ejemplo, un hombre va con otro compañero a una arboleda para cortar leña; cuando su mano balancea el hacha para cortar un árbol, la cabeza del hacha sale volando del mango y golpea a la otra para que muera. Ese hombre huirá a una de estas ciudades y vivirá.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AREI HAMIKLAT – CIUDADES DE REFUGIO</a:t>
            </a:r>
          </a:p>
          <a:p>
            <a:r>
              <a:rPr lang="es-ES" sz="2000" b="1" dirty="0" smtClean="0">
                <a:latin typeface="Bookman Old Style" pitchFamily="18" charset="0"/>
              </a:rPr>
              <a:t>Deuteronomio 19:5-7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No sea que, cuando la distancia sea grande, el vengador de sangre, persiguiendo al asesino con furia ardiente, lo alcance y lo derribe; sin embargo, no incurrió en la pena de muerte, ya que nunca había sido enemigo del otro. Por eso te mando: aparta tres ciudades.</a:t>
            </a:r>
            <a:endParaRPr lang="es-MX" b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AREI HAMIKLAT – CIUDADES DE REFUGIO</a:t>
            </a:r>
          </a:p>
          <a:p>
            <a:r>
              <a:rPr lang="es-ES" sz="2000" b="1" dirty="0" smtClean="0">
                <a:latin typeface="Bookman Old Style" pitchFamily="18" charset="0"/>
              </a:rPr>
              <a:t>Números 35:6  </a:t>
            </a:r>
            <a:r>
              <a:rPr lang="es-ES" dirty="0" smtClean="0">
                <a:latin typeface="Bookman Old Style" pitchFamily="18" charset="0"/>
              </a:rPr>
              <a:t>Las ciudades que asignarás a los levitas serán las seis ciudades de refugio que designarás para que huya [un hombre] que haya matado a alguien, a las cuales agregarás cuarenta y dos ciudades.</a:t>
            </a:r>
            <a:endParaRPr lang="es-MX" b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AREI HAMIKLAT – CIUDADES DE REFUGIO</a:t>
            </a:r>
          </a:p>
          <a:p>
            <a:r>
              <a:rPr lang="es-ES" sz="2000" b="1" dirty="0" smtClean="0">
                <a:latin typeface="Bookman Old Style" pitchFamily="18" charset="0"/>
              </a:rPr>
              <a:t>Números 35:11-14  </a:t>
            </a:r>
            <a:r>
              <a:rPr lang="es-ES" dirty="0" smtClean="0">
                <a:latin typeface="Bookman Old Style" pitchFamily="18" charset="0"/>
              </a:rPr>
              <a:t>Os proveeréis de lugares que os sirvan como ciudades de refugio a las que pueda huir [un hombre] que haya matado a alguien, que haya matado a una persona sin querer. Las ciudades os servirán de refugio contra el vengador, para que el homicida no muera sin haber sido juzgado ante la asamblea.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AREI HAMIKLAT – CIUDADES DE REFUGIO</a:t>
            </a:r>
          </a:p>
          <a:p>
            <a:r>
              <a:rPr lang="es-ES" sz="2000" b="1" dirty="0" smtClean="0">
                <a:latin typeface="Bookman Old Style" pitchFamily="18" charset="0"/>
              </a:rPr>
              <a:t>Números 35:11-14  </a:t>
            </a:r>
            <a:r>
              <a:rPr lang="es-ES" dirty="0" smtClean="0">
                <a:latin typeface="Bookman Old Style" pitchFamily="18" charset="0"/>
              </a:rPr>
              <a:t>Los pueblos que así asigne, serán en total seis ciudades de refugio. </a:t>
            </a:r>
          </a:p>
          <a:p>
            <a:r>
              <a:rPr lang="es-ES" dirty="0" smtClean="0">
                <a:latin typeface="Bookman Old Style" pitchFamily="18" charset="0"/>
              </a:rPr>
              <a:t>Se designarán tres ciudades al otro lado del Jordán, y las otras tres se designarán en la tierra de Canaán: servirán como ciudades de refugio.</a:t>
            </a:r>
            <a:endParaRPr lang="es-MX" sz="44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AREI HAMIKLAT – CIUDADES DE REFUGIO</a:t>
            </a:r>
          </a:p>
          <a:p>
            <a:r>
              <a:rPr lang="es-ES" sz="2000" b="1" dirty="0" smtClean="0">
                <a:latin typeface="Bookman Old Style" pitchFamily="18" charset="0"/>
              </a:rPr>
              <a:t>Números 35:15-25  </a:t>
            </a:r>
            <a:r>
              <a:rPr lang="es-ES" dirty="0" smtClean="0">
                <a:latin typeface="Bookman Old Style" pitchFamily="18" charset="0"/>
              </a:rPr>
              <a:t>Estas seis ciudades servirán de refugio a los israelitas y a los extranjeros que residen entre ellos, para que huya allí cualquier hombre que mate a una persona sin intención. Sin embargo, cualquiera que hiere a otro con un objeto de hierro de modo que resulte en muerte, es un asesino;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AREI HAMIKLAT – CIUDADES DE REFUGIO</a:t>
            </a:r>
          </a:p>
          <a:p>
            <a:r>
              <a:rPr lang="es-ES" sz="2000" b="1" dirty="0" smtClean="0">
                <a:latin typeface="Bookman Old Style" pitchFamily="18" charset="0"/>
              </a:rPr>
              <a:t>Números 35:15-25  </a:t>
            </a:r>
            <a:r>
              <a:rPr lang="es-ES" dirty="0" smtClean="0">
                <a:latin typeface="Bookman Old Style" pitchFamily="18" charset="0"/>
              </a:rPr>
              <a:t>el asesino debe ser condenado a muerte. </a:t>
            </a:r>
          </a:p>
          <a:p>
            <a:r>
              <a:rPr lang="es-ES" dirty="0" smtClean="0">
                <a:latin typeface="Bookman Old Style" pitchFamily="18" charset="0"/>
              </a:rPr>
              <a:t>Si uno golpea a otro con una herramienta de piedra que puede causar la muerte, y la muerte le resulta, esa persona es un asesino; el asesino debe ser condenado a muerte.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AREI HAMIKLAT – CIUDADES DE REFUGIO</a:t>
            </a:r>
          </a:p>
          <a:p>
            <a:r>
              <a:rPr lang="es-ES" sz="2000" b="1" dirty="0" smtClean="0">
                <a:latin typeface="Bookman Old Style" pitchFamily="18" charset="0"/>
              </a:rPr>
              <a:t>Números 35:15-25  </a:t>
            </a:r>
            <a:r>
              <a:rPr lang="es-ES" dirty="0" smtClean="0">
                <a:latin typeface="Bookman Old Style" pitchFamily="18" charset="0"/>
              </a:rPr>
              <a:t>De manera similar, si alguien golpea a otro con una herramienta de madera que podría causarle la muerte, y el resultado es la muerte, esa persona es un asesino; el asesino debe ser condenado a muerte...</a:t>
            </a:r>
            <a:endParaRPr lang="es-MX" sz="44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AREI HAMIKLAT – CIUDADES DE REFUGIO</a:t>
            </a:r>
          </a:p>
          <a:p>
            <a:r>
              <a:rPr lang="es-ES" dirty="0" smtClean="0">
                <a:latin typeface="Bookman Old Style" pitchFamily="18" charset="0"/>
              </a:rPr>
              <a:t>De manera similar, si alguien golpea a otro con una herramienta de madera que podría causarle la muerte, y el resultado es la muerte, esa persona es un asesino; el asesino debe ser condenado a muerte...</a:t>
            </a:r>
            <a:endParaRPr lang="es-MX" sz="44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AREI HAMIKLAT – CIUDADES DE REFUGIO</a:t>
            </a:r>
          </a:p>
          <a:p>
            <a:r>
              <a:rPr lang="es-ES" sz="2000" b="1" dirty="0" smtClean="0">
                <a:latin typeface="Bookman Old Style" pitchFamily="18" charset="0"/>
              </a:rPr>
              <a:t>Josué 20:1-7  </a:t>
            </a:r>
            <a:r>
              <a:rPr lang="es-ES" dirty="0" smtClean="0">
                <a:latin typeface="Bookman Old Style" pitchFamily="18" charset="0"/>
              </a:rPr>
              <a:t>El Eterno dijo a Josué: “Habla a los israelitas: Designad las ciudades de refugio —sobre las cuales os mandé por medio de Moisés— a las cuales puede huir el homicida que matare a una persona por error, sin querer. Te servirán como refugio contra el vengador de sangre.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AREI HAMIKLAT – CIUDADES DE REFUGIO</a:t>
            </a:r>
          </a:p>
          <a:p>
            <a:r>
              <a:rPr lang="es-ES" sz="2000" b="1" dirty="0" smtClean="0">
                <a:latin typeface="Bookman Old Style" pitchFamily="18" charset="0"/>
              </a:rPr>
              <a:t>Josué 20:1-7  </a:t>
            </a:r>
            <a:r>
              <a:rPr lang="es-ES" dirty="0" smtClean="0">
                <a:latin typeface="Bookman Old Style" pitchFamily="18" charset="0"/>
              </a:rPr>
              <a:t>Huirá a una de esas ciudades, se presentará a la entrada de la puerta de la ciudad y defenderá su caso ante los ancianos de esa ciudad; y lo admitirán en la ciudad y le darán un lugar para que habite entre ellos...</a:t>
            </a:r>
            <a:endParaRPr lang="es-MX" sz="44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AREI HAMIKLAT – CIUDADES DE REFUGIO</a:t>
            </a:r>
          </a:p>
          <a:p>
            <a:r>
              <a:rPr lang="es-ES" sz="2000" b="1" dirty="0" smtClean="0">
                <a:latin typeface="Bookman Old Style" pitchFamily="18" charset="0"/>
              </a:rPr>
              <a:t>CAMINO PARA LLEGAR A ELLA  </a:t>
            </a:r>
          </a:p>
          <a:p>
            <a:r>
              <a:rPr lang="es-ES" sz="2000" b="1" i="1" dirty="0" err="1" smtClean="0">
                <a:latin typeface="Bookman Old Style" pitchFamily="18" charset="0"/>
              </a:rPr>
              <a:t>Bava</a:t>
            </a:r>
            <a:r>
              <a:rPr lang="es-ES" sz="2000" b="1" i="1" dirty="0" smtClean="0">
                <a:latin typeface="Bookman Old Style" pitchFamily="18" charset="0"/>
              </a:rPr>
              <a:t> </a:t>
            </a:r>
            <a:r>
              <a:rPr lang="es-ES" sz="2000" b="1" i="1" dirty="0" err="1" smtClean="0">
                <a:latin typeface="Bookman Old Style" pitchFamily="18" charset="0"/>
              </a:rPr>
              <a:t>Batra</a:t>
            </a:r>
            <a:r>
              <a:rPr lang="es-ES" sz="2000" b="1" i="1" dirty="0" smtClean="0">
                <a:latin typeface="Bookman Old Style" pitchFamily="18" charset="0"/>
              </a:rPr>
              <a:t> 100a: 11-100b: 1  </a:t>
            </a:r>
            <a:endParaRPr lang="es-ES" b="1" i="1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La Mishná enseña: El ancho estándar de una vía pública es de dieciséis codos. </a:t>
            </a:r>
          </a:p>
          <a:p>
            <a:r>
              <a:rPr lang="es-ES" dirty="0" smtClean="0">
                <a:latin typeface="Bookman Old Style" pitchFamily="18" charset="0"/>
              </a:rPr>
              <a:t>Los Sabios enseñaron en una baraita: El ancho estándar de un camino privado es de cuatro codos.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AREI HAMIKLAT – CIUDADES DE REFUGIO</a:t>
            </a:r>
          </a:p>
          <a:p>
            <a:r>
              <a:rPr lang="es-ES" sz="2000" b="1" i="1" dirty="0" err="1" smtClean="0">
                <a:latin typeface="Bookman Old Style" pitchFamily="18" charset="0"/>
              </a:rPr>
              <a:t>Bava</a:t>
            </a:r>
            <a:r>
              <a:rPr lang="es-ES" sz="2000" b="1" i="1" dirty="0" smtClean="0">
                <a:latin typeface="Bookman Old Style" pitchFamily="18" charset="0"/>
              </a:rPr>
              <a:t> </a:t>
            </a:r>
            <a:r>
              <a:rPr lang="es-ES" sz="2000" b="1" i="1" dirty="0" err="1" smtClean="0">
                <a:latin typeface="Bookman Old Style" pitchFamily="18" charset="0"/>
              </a:rPr>
              <a:t>Batra</a:t>
            </a:r>
            <a:r>
              <a:rPr lang="es-ES" sz="2000" b="1" i="1" dirty="0" smtClean="0">
                <a:latin typeface="Bookman Old Style" pitchFamily="18" charset="0"/>
              </a:rPr>
              <a:t> 100a: 11-100b: 1  </a:t>
            </a:r>
            <a:endParaRPr lang="es-ES" b="1" i="1" dirty="0" smtClean="0">
              <a:latin typeface="Bookman Old Style" pitchFamily="18" charset="0"/>
            </a:endParaRPr>
          </a:p>
          <a:p>
            <a:r>
              <a:rPr lang="es-ES" sz="3100" dirty="0" smtClean="0">
                <a:latin typeface="Bookman Old Style" pitchFamily="18" charset="0"/>
              </a:rPr>
              <a:t>El ancho estándar de un camino que va de ciudad en ciudad es de ocho codos. </a:t>
            </a:r>
          </a:p>
          <a:p>
            <a:r>
              <a:rPr lang="es-ES" sz="3100" dirty="0" smtClean="0">
                <a:latin typeface="Bookman Old Style" pitchFamily="18" charset="0"/>
              </a:rPr>
              <a:t>El ancho estándar de una vía pública es de dieciséis codos. Un camino que conduzca a una de las ciudades de refugio debe tener por lo menos treinta y dos codos de ancho.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AREI HAMIKLAT – CIUDADES DE REFUGIO</a:t>
            </a:r>
          </a:p>
          <a:p>
            <a:r>
              <a:rPr lang="es-ES" sz="2000" b="1" i="1" dirty="0" smtClean="0">
                <a:latin typeface="Bookman Old Style" pitchFamily="18" charset="0"/>
              </a:rPr>
              <a:t>Bamidbar Rabá 23:13  </a:t>
            </a:r>
            <a:r>
              <a:rPr lang="es-ES" dirty="0" smtClean="0">
                <a:latin typeface="Bookman Old Style" pitchFamily="18" charset="0"/>
              </a:rPr>
              <a:t>“Y os aprovisionaréis de ciudades” (</a:t>
            </a:r>
            <a:r>
              <a:rPr lang="es-ES" sz="2000" b="1" dirty="0" smtClean="0">
                <a:latin typeface="Bookman Old Style" pitchFamily="18" charset="0"/>
              </a:rPr>
              <a:t>Números 35:11</a:t>
            </a:r>
            <a:r>
              <a:rPr lang="es-ES" dirty="0" smtClean="0">
                <a:latin typeface="Bookman Old Style" pitchFamily="18" charset="0"/>
              </a:rPr>
              <a:t>), esto es lo que dice el versículo, “Bueno y recto es el Señor, por eso muestra el camino a los pecadores”. </a:t>
            </a:r>
            <a:r>
              <a:rPr lang="es-ES" sz="2000" b="1" dirty="0" smtClean="0">
                <a:latin typeface="Bookman Old Style" pitchFamily="18" charset="0"/>
              </a:rPr>
              <a:t>(Salmos 25:8) </a:t>
            </a:r>
            <a:endParaRPr lang="es-ES" b="1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"Acuérdate, oh Dios, de tus bondades, y de tu misericordia". </a:t>
            </a:r>
            <a:r>
              <a:rPr lang="es-ES" sz="2000" b="1" dirty="0" smtClean="0">
                <a:latin typeface="Bookman Old Style" pitchFamily="18" charset="0"/>
              </a:rPr>
              <a:t>(Salmos 25:6). </a:t>
            </a:r>
            <a:endParaRPr lang="es-ES" b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AREI HAMIKLAT – CIUDADES DE REFUGIO</a:t>
            </a:r>
          </a:p>
          <a:p>
            <a:r>
              <a:rPr lang="es-ES" sz="2000" b="1" i="1" dirty="0" smtClean="0">
                <a:latin typeface="Bookman Old Style" pitchFamily="18" charset="0"/>
              </a:rPr>
              <a:t>Bamidbar Rabá 23:13  </a:t>
            </a:r>
            <a:r>
              <a:rPr lang="es-ES" dirty="0" smtClean="0">
                <a:latin typeface="Bookman Old Style" pitchFamily="18" charset="0"/>
              </a:rPr>
              <a:t>David dijo, Dueño del Universo, si no fuera por el hecho de que Tu misericordia precedió al Primer Hombre, él no habría podido mantenerse en pie, como dice: “Porque el día que comas de él [el árbol del conocimiento del bien y mal] ciertamente morirás" </a:t>
            </a:r>
            <a:r>
              <a:rPr lang="es-ES" sz="2000" b="1" dirty="0" smtClean="0">
                <a:latin typeface="Bookman Old Style" pitchFamily="18" charset="0"/>
              </a:rPr>
              <a:t>(Génesis 2:17)...</a:t>
            </a:r>
            <a:endParaRPr lang="es-MX" sz="4400" b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AREI HAMIKLAT – CIUDADES DE REFUGIO</a:t>
            </a:r>
          </a:p>
          <a:p>
            <a:r>
              <a:rPr lang="es-ES" sz="2000" b="1" i="1" dirty="0" err="1" smtClean="0">
                <a:latin typeface="Bookman Old Style" pitchFamily="18" charset="0"/>
              </a:rPr>
              <a:t>Ramban</a:t>
            </a:r>
            <a:r>
              <a:rPr lang="es-ES" sz="2000" b="1" i="1" dirty="0" smtClean="0">
                <a:latin typeface="Bookman Old Style" pitchFamily="18" charset="0"/>
              </a:rPr>
              <a:t> sobre Números 35:14:1 </a:t>
            </a:r>
            <a:r>
              <a:rPr lang="es-ES" sz="3100" dirty="0" smtClean="0">
                <a:latin typeface="Bookman Old Style" pitchFamily="18" charset="0"/>
              </a:rPr>
              <a:t>Daréis tres ciudades mas allá del Jordán. “Y aunque en la tierra de Canaán había nueve tribus, y aquí [al este del Jordán] sólo dos [y media], la Escritura les dio igual número de ciudades de refugio, porque en Galaad [ al oriente del Jordán] los homicidas eran numerosos, como está escrito: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AREI HAMIKLAT – CIUDADES DE REFUGIO</a:t>
            </a:r>
          </a:p>
          <a:p>
            <a:r>
              <a:rPr lang="es-ES" sz="2000" b="1" i="1" dirty="0" err="1" smtClean="0">
                <a:latin typeface="Bookman Old Style" pitchFamily="18" charset="0"/>
              </a:rPr>
              <a:t>Ramban</a:t>
            </a:r>
            <a:r>
              <a:rPr lang="es-ES" sz="2000" b="1" i="1" dirty="0" smtClean="0">
                <a:latin typeface="Bookman Old Style" pitchFamily="18" charset="0"/>
              </a:rPr>
              <a:t> sobre Números 35:14:1  </a:t>
            </a:r>
            <a:r>
              <a:rPr lang="es-ES" dirty="0" smtClean="0">
                <a:latin typeface="Bookman Old Style" pitchFamily="18" charset="0"/>
              </a:rPr>
              <a:t>Galaad es ciudad de malhechores; está cubierto de huellas de sangre.” Este es el lenguaje de Rashí, basado en las palabras de nuestros Rabinos. Ahora bien, aunque las [ciudades de] refugio fueran sólo para los que mataron por error [y estos asesinos de Galaad mataron…</a:t>
            </a:r>
            <a:endParaRPr lang="es-MX" sz="4400" b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AREI HAMIKLAT – CIUDADES DE REFUGIO</a:t>
            </a:r>
          </a:p>
          <a:p>
            <a:r>
              <a:rPr lang="es-ES" sz="2000" b="1" i="1" dirty="0" smtClean="0">
                <a:solidFill>
                  <a:srgbClr val="FF0000"/>
                </a:solidFill>
                <a:latin typeface="Bookman Old Style" pitchFamily="18" charset="0"/>
              </a:rPr>
              <a:t>Makot 9ª  </a:t>
            </a:r>
            <a:r>
              <a:rPr lang="es-ES" dirty="0" smtClean="0">
                <a:latin typeface="Bookman Old Style" pitchFamily="18" charset="0"/>
              </a:rPr>
              <a:t>§ La Mishná enseña: Todo el mundo es exiliado debido a su asesinato no intencional de un judío, y un judío es exiliado debido a todos ellos, excepto cuando se debe a un ger toshav. Y un ger toshav es exiliado debido a su asesinato no intencional de un ger toshav.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/>
            <a:r>
              <a:rPr lang="es-CO" sz="1600" b="1" dirty="0" smtClean="0">
                <a:latin typeface="Bookman Old Style" pitchFamily="18" charset="0"/>
              </a:rPr>
              <a:t>EL MESIANISMO – MESIAS – ERA MESIANICA</a:t>
            </a:r>
          </a:p>
          <a:p>
            <a:pPr marL="342900" lvl="0" indent="-342900" algn="ctr"/>
            <a:endParaRPr lang="es-CO" sz="1600" dirty="0" smtClean="0">
              <a:latin typeface="Bookman Old Style" pitchFamily="18" charset="0"/>
            </a:endParaRPr>
          </a:p>
          <a:p>
            <a:pPr marL="342900" lvl="0" indent="-342900" algn="ctr"/>
            <a:r>
              <a:rPr lang="es-CO" sz="1600" dirty="0" smtClean="0">
                <a:latin typeface="Bookman Old Style" pitchFamily="18" charset="0"/>
              </a:rPr>
              <a:t>BIBLIOGRAFÍA:G.F. Moore, Judaísmo en los primeros siglos de la era cristiana, 2 (1946), 377–95; </a:t>
            </a:r>
            <a:r>
              <a:rPr lang="es-CO" sz="1600" dirty="0" err="1" smtClean="0">
                <a:latin typeface="Bookman Old Style" pitchFamily="18" charset="0"/>
              </a:rPr>
              <a:t>Saadiah</a:t>
            </a:r>
            <a:r>
              <a:rPr lang="es-CO" sz="1600" dirty="0" smtClean="0">
                <a:latin typeface="Bookman Old Style" pitchFamily="18" charset="0"/>
              </a:rPr>
              <a:t> </a:t>
            </a:r>
            <a:r>
              <a:rPr lang="es-CO" sz="1600" dirty="0" err="1" smtClean="0">
                <a:latin typeface="Bookman Old Style" pitchFamily="18" charset="0"/>
              </a:rPr>
              <a:t>Gaon</a:t>
            </a:r>
            <a:r>
              <a:rPr lang="es-CO" sz="1600" dirty="0" smtClean="0">
                <a:latin typeface="Bookman Old Style" pitchFamily="18" charset="0"/>
              </a:rPr>
              <a:t>, El libro de creencias y opiniones, </a:t>
            </a:r>
            <a:r>
              <a:rPr lang="es-CO" sz="1600" dirty="0" err="1" smtClean="0">
                <a:latin typeface="Bookman Old Style" pitchFamily="18" charset="0"/>
              </a:rPr>
              <a:t>tr</a:t>
            </a:r>
            <a:r>
              <a:rPr lang="es-CO" sz="1600" dirty="0" smtClean="0">
                <a:latin typeface="Bookman Old Style" pitchFamily="18" charset="0"/>
              </a:rPr>
              <a:t>. por S. </a:t>
            </a:r>
            <a:r>
              <a:rPr lang="es-CO" sz="1600" dirty="0" err="1" smtClean="0">
                <a:latin typeface="Bookman Old Style" pitchFamily="18" charset="0"/>
              </a:rPr>
              <a:t>Rosenblatt</a:t>
            </a:r>
            <a:r>
              <a:rPr lang="es-CO" sz="1600" dirty="0" smtClean="0">
                <a:latin typeface="Bookman Old Style" pitchFamily="18" charset="0"/>
              </a:rPr>
              <a:t> (1948), 323–56; Moisés Maimónides, El guía de los perplejos, </a:t>
            </a:r>
            <a:r>
              <a:rPr lang="es-CO" sz="1600" dirty="0" err="1" smtClean="0">
                <a:latin typeface="Bookman Old Style" pitchFamily="18" charset="0"/>
              </a:rPr>
              <a:t>tr</a:t>
            </a:r>
            <a:r>
              <a:rPr lang="es-CO" sz="1600" dirty="0" smtClean="0">
                <a:latin typeface="Bookman Old Style" pitchFamily="18" charset="0"/>
              </a:rPr>
              <a:t>. por S. Pines (1963), passim; C. </a:t>
            </a:r>
            <a:r>
              <a:rPr lang="es-CO" sz="1600" dirty="0" err="1" smtClean="0">
                <a:latin typeface="Bookman Old Style" pitchFamily="18" charset="0"/>
              </a:rPr>
              <a:t>Montefiore</a:t>
            </a:r>
            <a:r>
              <a:rPr lang="es-CO" sz="1600" dirty="0" smtClean="0">
                <a:latin typeface="Bookman Old Style" pitchFamily="18" charset="0"/>
              </a:rPr>
              <a:t> y H. </a:t>
            </a:r>
            <a:r>
              <a:rPr lang="es-CO" sz="1600" dirty="0" err="1" smtClean="0">
                <a:latin typeface="Bookman Old Style" pitchFamily="18" charset="0"/>
              </a:rPr>
              <a:t>Loewe</a:t>
            </a:r>
            <a:r>
              <a:rPr lang="es-CO" sz="1600" dirty="0" smtClean="0">
                <a:latin typeface="Bookman Old Style" pitchFamily="18" charset="0"/>
              </a:rPr>
              <a:t>, Antología rabínica (1938), cap. 31 e índice, S.V. Mundo por venir; A. Cohen, </a:t>
            </a:r>
            <a:r>
              <a:rPr lang="es-CO" sz="1600" dirty="0" err="1" smtClean="0">
                <a:latin typeface="Bookman Old Style" pitchFamily="18" charset="0"/>
              </a:rPr>
              <a:t>Everyman's</a:t>
            </a:r>
            <a:r>
              <a:rPr lang="es-CO" sz="1600" dirty="0" smtClean="0">
                <a:latin typeface="Bookman Old Style" pitchFamily="18" charset="0"/>
              </a:rPr>
              <a:t> Talmud (1932), cap. 11 e índice, S.V. Mundo por venir; M. </a:t>
            </a:r>
            <a:r>
              <a:rPr lang="es-CO" sz="1600" dirty="0" err="1" smtClean="0">
                <a:latin typeface="Bookman Old Style" pitchFamily="18" charset="0"/>
              </a:rPr>
              <a:t>Kadushin</a:t>
            </a:r>
            <a:r>
              <a:rPr lang="es-CO" sz="1600" dirty="0" smtClean="0">
                <a:latin typeface="Bookman Old Style" pitchFamily="18" charset="0"/>
              </a:rPr>
              <a:t>, La mente rabínica (1952), índice, S.V. Olam ha-Ba; Mundo por venir.</a:t>
            </a:r>
          </a:p>
          <a:p>
            <a:pPr marL="342900" lvl="0" indent="-342900" algn="ctr"/>
            <a:r>
              <a:rPr lang="es-CO" sz="1600" dirty="0" smtClean="0">
                <a:latin typeface="Bookman Old Style" pitchFamily="18" charset="0"/>
                <a:hlinkClick r:id="rId4"/>
              </a:rPr>
              <a:t>https://www.jewishvirtuallibrary.org/messiah</a:t>
            </a:r>
            <a:endParaRPr lang="es-CO" sz="1600" dirty="0" smtClean="0">
              <a:latin typeface="Bookman Old Style" pitchFamily="18" charset="0"/>
            </a:endParaRPr>
          </a:p>
          <a:p>
            <a:pPr marL="342900" lvl="0" indent="-342900" algn="ctr"/>
            <a:r>
              <a:rPr lang="es-CO" sz="1600" dirty="0" smtClean="0">
                <a:latin typeface="Bookman Old Style" pitchFamily="18" charset="0"/>
                <a:hlinkClick r:id="rId5"/>
              </a:rPr>
              <a:t>http://www.come-and-hear.com/shabbath/shabbath_31.html</a:t>
            </a:r>
            <a:endParaRPr lang="es-CO" sz="1600" dirty="0" smtClean="0">
              <a:latin typeface="Bookman Old Style" pitchFamily="18" charset="0"/>
            </a:endParaRPr>
          </a:p>
          <a:p>
            <a:pPr marL="342900" lvl="0" indent="-342900" algn="ctr"/>
            <a:r>
              <a:rPr lang="es-CO" sz="1600" dirty="0" smtClean="0">
                <a:latin typeface="Bookman Old Style" pitchFamily="18" charset="0"/>
                <a:hlinkClick r:id="rId6"/>
              </a:rPr>
              <a:t>https://www.sefaria.org/Kol_HaTor.1.12?ven=Kol_HaTor&amp;vhe=Kol_HaTor&amp;lang=bi&amp;with=all&amp;lang2=en</a:t>
            </a:r>
            <a:endParaRPr lang="es-CO" sz="1600" dirty="0" smtClean="0">
              <a:latin typeface="Bookman Old Style" pitchFamily="18" charset="0"/>
            </a:endParaRPr>
          </a:p>
          <a:p>
            <a:pPr marL="342900" lvl="0" indent="-342900" algn="ctr"/>
            <a:endParaRPr lang="es-CO" sz="16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492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3" name="Shape 4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988" y="1447800"/>
            <a:ext cx="7796212" cy="4757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Shape 4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7038" y="457200"/>
            <a:ext cx="3209925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Shape 495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CO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Fuentes: Torah, Talmud, </a:t>
            </a:r>
            <a:r>
              <a:rPr lang="es-CO" sz="20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Sefaria, Jewish </a:t>
            </a:r>
            <a:r>
              <a:rPr lang="es-CO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Concepts, Wikipedia, Kabbalah Online, Zohar, Rambán, Rashí, Maimonides, Bereshit con Rashí, Rabí Shimsom Rafael Hirsch, El Jumash, </a:t>
            </a:r>
            <a:r>
              <a:rPr lang="es-CO" sz="2000" b="0" i="0" u="none" strike="noStrike" cap="none" dirty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Dr. Yael Ziegler.</a:t>
            </a:r>
            <a:endParaRPr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MX" sz="800" dirty="0" smtClean="0">
                <a:hlinkClick r:id="rId5"/>
              </a:rPr>
              <a:t>http://bit.ly/1dzs4zj</a:t>
            </a:r>
            <a:r>
              <a:rPr lang="es-MX" sz="800" dirty="0" smtClean="0"/>
              <a:t> </a:t>
            </a:r>
            <a:endParaRPr lang="en-US" sz="700" dirty="0" smtClean="0">
              <a:solidFill>
                <a:schemeClr val="bg1"/>
              </a:solidFill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6"/>
              </a:rPr>
              <a:t>https://www.sefaria.org/Rabbeinu_Bahya%2C_Shemot.20.14.7?lang=bi&amp;with=all&amp;lang2=en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7"/>
              </a:rPr>
              <a:t>https://silo.tips/download/historia-de-israel-por-eliyahu-bayonah-director-shalom-haverim-org-new-york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8"/>
              </a:rPr>
              <a:t>https://www.sefaria.org/topics/olam-haba?tab=sources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9"/>
              </a:rPr>
              <a:t>https://www.jewishvirtuallibrary.org/tractate-sanhedrin-chapter-11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10"/>
              </a:rPr>
              <a:t>https://www.sacred-texts.com/jud/t08/t0814.htm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11"/>
              </a:rPr>
              <a:t>https://www.sefaria.org/Sanhedrin.97a.3?lang=bi&amp;with=Commentary&amp;lang2=en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20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Derechos </a:t>
            </a:r>
            <a:r>
              <a:rPr lang="es-CO" sz="20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Reservados Shalom Haverim Org</a:t>
            </a:r>
            <a:endParaRPr sz="2000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400" b="0" i="0" u="sng" strike="noStrike" cap="none" dirty="0">
                <a:solidFill>
                  <a:schemeClr val="hlink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  <a:hlinkClick r:id="rId12"/>
              </a:rPr>
              <a:t>http://www.shalomhaverim.org</a:t>
            </a:r>
            <a:endParaRPr sz="24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4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Director: -</a:t>
            </a:r>
            <a:endParaRPr sz="2400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4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ELIYAHU BAYONA BEN </a:t>
            </a:r>
            <a:r>
              <a:rPr lang="es-CO" sz="24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YOSEF</a:t>
            </a:r>
            <a:endParaRPr sz="24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</a:pP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29 Siván, 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5782  –  </a:t>
            </a: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Junio 28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, 2022 Monsey New York</a:t>
            </a:r>
            <a:endParaRPr sz="18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168489</TotalTime>
  <Words>1654</Words>
  <Application>Microsoft Office PowerPoint</Application>
  <PresentationFormat>Presentación en pantalla (4:3)</PresentationFormat>
  <Paragraphs>119</Paragraphs>
  <Slides>27</Slides>
  <Notes>27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28" baseType="lpstr">
      <vt:lpstr>Office Theme</vt:lpstr>
      <vt:lpstr> 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Elias</dc:creator>
  <cp:lastModifiedBy>Eliyahu Bayonah</cp:lastModifiedBy>
  <cp:revision>825</cp:revision>
  <dcterms:modified xsi:type="dcterms:W3CDTF">2022-07-01T14:55:50Z</dcterms:modified>
</cp:coreProperties>
</file>