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1"/>
  </p:notesMasterIdLst>
  <p:sldIdLst>
    <p:sldId id="256" r:id="rId2"/>
    <p:sldId id="543" r:id="rId3"/>
    <p:sldId id="1495" r:id="rId4"/>
    <p:sldId id="1496" r:id="rId5"/>
    <p:sldId id="1497" r:id="rId6"/>
    <p:sldId id="1498" r:id="rId7"/>
    <p:sldId id="1499" r:id="rId8"/>
    <p:sldId id="1500" r:id="rId9"/>
    <p:sldId id="1501" r:id="rId10"/>
    <p:sldId id="1502" r:id="rId11"/>
    <p:sldId id="1503" r:id="rId12"/>
    <p:sldId id="1504" r:id="rId13"/>
    <p:sldId id="1505" r:id="rId14"/>
    <p:sldId id="1506" r:id="rId15"/>
    <p:sldId id="1507" r:id="rId16"/>
    <p:sldId id="1508" r:id="rId17"/>
    <p:sldId id="1509" r:id="rId18"/>
    <p:sldId id="1510" r:id="rId19"/>
    <p:sldId id="1512" r:id="rId20"/>
    <p:sldId id="1511" r:id="rId21"/>
    <p:sldId id="1513" r:id="rId22"/>
    <p:sldId id="1515" r:id="rId23"/>
    <p:sldId id="1516" r:id="rId24"/>
    <p:sldId id="1514" r:id="rId25"/>
    <p:sldId id="1517" r:id="rId26"/>
    <p:sldId id="1518" r:id="rId27"/>
    <p:sldId id="1519" r:id="rId28"/>
    <p:sldId id="1520" r:id="rId29"/>
    <p:sldId id="1521" r:id="rId30"/>
    <p:sldId id="1522" r:id="rId31"/>
    <p:sldId id="1523" r:id="rId32"/>
    <p:sldId id="1524" r:id="rId33"/>
    <p:sldId id="1525" r:id="rId34"/>
    <p:sldId id="1526" r:id="rId35"/>
    <p:sldId id="1527" r:id="rId36"/>
    <p:sldId id="1528" r:id="rId37"/>
    <p:sldId id="1529" r:id="rId38"/>
    <p:sldId id="1530" r:id="rId39"/>
    <p:sldId id="1531" r:id="rId40"/>
    <p:sldId id="1532" r:id="rId41"/>
    <p:sldId id="1533" r:id="rId42"/>
    <p:sldId id="1534" r:id="rId43"/>
    <p:sldId id="1535" r:id="rId44"/>
    <p:sldId id="1536" r:id="rId45"/>
    <p:sldId id="1537" r:id="rId46"/>
    <p:sldId id="1538" r:id="rId47"/>
    <p:sldId id="1539" r:id="rId48"/>
    <p:sldId id="935" r:id="rId49"/>
    <p:sldId id="306" r:id="rId5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5" autoAdjust="0"/>
    <p:restoredTop sz="94660"/>
  </p:normalViewPr>
  <p:slideViewPr>
    <p:cSldViewPr snapToGrid="0">
      <p:cViewPr varScale="1">
        <p:scale>
          <a:sx n="68" d="100"/>
          <a:sy n="68" d="100"/>
        </p:scale>
        <p:origin x="-46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hyperlink" Target="http://www.come-and-hear.com/shabbath/shabbath_31.html" TargetMode="External"/><Relationship Id="rId4" Type="http://schemas.openxmlformats.org/officeDocument/2006/relationships/hyperlink" Target="https://www.jewishvirtuallibrary.org/messiah"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10.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endParaRPr lang="es-CO" sz="1800" b="1" dirty="0" smtClean="0">
              <a:latin typeface="Bookman Old Style" pitchFamily="18" charset="0"/>
            </a:endParaRPr>
          </a:p>
          <a:p>
            <a:pPr marL="342900" lvl="0" indent="-342900" algn="ctr"/>
            <a:r>
              <a:rPr lang="es-CO" sz="1800" b="1" dirty="0" smtClean="0">
                <a:latin typeface="Bookman Old Style" pitchFamily="18" charset="0"/>
              </a:rPr>
              <a:t>COSTUMBRES DE PESAJ</a:t>
            </a:r>
            <a:endParaRPr lang="es-CO" sz="1800" b="1" dirty="0" smtClean="0">
              <a:latin typeface="Bookman Old Style" pitchFamily="18" charset="0"/>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7" name="Picture 3"/>
          <p:cNvPicPr>
            <a:picLocks noChangeAspect="1" noChangeArrowheads="1"/>
          </p:cNvPicPr>
          <p:nvPr/>
        </p:nvPicPr>
        <p:blipFill>
          <a:blip r:embed="rId4"/>
          <a:srcRect/>
          <a:stretch>
            <a:fillRect/>
          </a:stretch>
        </p:blipFill>
        <p:spPr bwMode="auto">
          <a:xfrm>
            <a:off x="10371" y="548638"/>
            <a:ext cx="9133629" cy="5598943"/>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2400" b="1" dirty="0" smtClean="0">
                <a:latin typeface="Bookman Old Style" pitchFamily="18" charset="0"/>
              </a:rPr>
              <a:t>COSTUMBRES DE PESAJ</a:t>
            </a:r>
            <a:endParaRPr lang="es-CO" sz="2400" b="1" dirty="0" smtClean="0">
              <a:latin typeface="Bookman Old Style" pitchFamily="18" charset="0"/>
            </a:endParaRPr>
          </a:p>
          <a:p>
            <a:r>
              <a:rPr lang="es-ES" sz="2000" dirty="0" smtClean="0">
                <a:latin typeface="Bookman Old Style" pitchFamily="18" charset="0"/>
              </a:rPr>
              <a:t>Agradecimientos a The Jewish Learning y a Salvador </a:t>
            </a:r>
            <a:r>
              <a:rPr lang="es-ES" sz="2000" dirty="0" smtClean="0">
                <a:latin typeface="Bookman Old Style" pitchFamily="18" charset="0"/>
              </a:rPr>
              <a:t>Litvak</a:t>
            </a:r>
          </a:p>
          <a:p>
            <a:r>
              <a:rPr lang="es-ES" sz="3100" dirty="0" smtClean="0">
                <a:latin typeface="Bookman Old Style" pitchFamily="18" charset="0"/>
              </a:rPr>
              <a:t>Cada </a:t>
            </a:r>
            <a:r>
              <a:rPr lang="es-ES" sz="3100" dirty="0" smtClean="0">
                <a:latin typeface="Bookman Old Style" pitchFamily="18" charset="0"/>
              </a:rPr>
              <a:t>festividad judía y evento del ciclo de vida tiene alimentos especiales para comer o no comer. </a:t>
            </a:r>
            <a:endParaRPr lang="es-ES" sz="3100" dirty="0" smtClean="0">
              <a:latin typeface="Bookman Old Style" pitchFamily="18" charset="0"/>
            </a:endParaRPr>
          </a:p>
          <a:p>
            <a:r>
              <a:rPr lang="es-ES" sz="3100" dirty="0" smtClean="0">
                <a:latin typeface="Bookman Old Style" pitchFamily="18" charset="0"/>
              </a:rPr>
              <a:t>La </a:t>
            </a:r>
            <a:r>
              <a:rPr lang="es-ES" sz="3100" dirty="0" smtClean="0">
                <a:latin typeface="Bookman Old Style" pitchFamily="18" charset="0"/>
              </a:rPr>
              <a:t>Pascua está especialmente orientada a la comida; el ritual central de la festividad, el </a:t>
            </a:r>
            <a:r>
              <a:rPr lang="es-ES" sz="3100" dirty="0" smtClean="0">
                <a:latin typeface="Bookman Old Style" pitchFamily="18" charset="0"/>
              </a:rPr>
              <a:t>Séder, </a:t>
            </a:r>
            <a:r>
              <a:rPr lang="es-ES" sz="3100" dirty="0" smtClean="0">
                <a:latin typeface="Bookman Old Style" pitchFamily="18" charset="0"/>
              </a:rPr>
              <a:t>es básicamente una comida prolongada.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a:t>
            </a:r>
            <a:r>
              <a:rPr lang="es-ES" dirty="0" smtClean="0">
                <a:latin typeface="Bookman Old Style" pitchFamily="18" charset="0"/>
              </a:rPr>
              <a:t>Por qué los judíos están tan obsesionados con la comida? </a:t>
            </a:r>
            <a:endParaRPr lang="es-ES" dirty="0" smtClean="0">
              <a:latin typeface="Bookman Old Style" pitchFamily="18" charset="0"/>
            </a:endParaRPr>
          </a:p>
          <a:p>
            <a:r>
              <a:rPr lang="es-ES" dirty="0" smtClean="0">
                <a:latin typeface="Bookman Old Style" pitchFamily="18" charset="0"/>
              </a:rPr>
              <a:t>Una </a:t>
            </a:r>
            <a:r>
              <a:rPr lang="es-ES" dirty="0" smtClean="0">
                <a:latin typeface="Bookman Old Style" pitchFamily="18" charset="0"/>
              </a:rPr>
              <a:t>de las razones se remonta al éxodo de Egipto y el regalo de la Torá en el Monte Sinaí. </a:t>
            </a:r>
            <a:endParaRPr lang="es-ES" dirty="0" smtClean="0">
              <a:latin typeface="Bookman Old Style" pitchFamily="18" charset="0"/>
            </a:endParaRPr>
          </a:p>
          <a:p>
            <a:r>
              <a:rPr lang="es-ES" dirty="0" smtClean="0">
                <a:latin typeface="Bookman Old Style" pitchFamily="18" charset="0"/>
              </a:rPr>
              <a:t>Desde </a:t>
            </a:r>
            <a:r>
              <a:rPr lang="es-ES" dirty="0" smtClean="0">
                <a:latin typeface="Bookman Old Style" pitchFamily="18" charset="0"/>
              </a:rPr>
              <a:t>el comienzo de la civilización, los humanos sacrificaron animales en altares a sus dioses.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900" dirty="0" smtClean="0">
                <a:latin typeface="Bookman Old Style" pitchFamily="18" charset="0"/>
              </a:rPr>
              <a:t>Pero </a:t>
            </a:r>
            <a:r>
              <a:rPr lang="es-ES" sz="2900" dirty="0" smtClean="0">
                <a:latin typeface="Bookman Old Style" pitchFamily="18" charset="0"/>
              </a:rPr>
              <a:t>la gente en realidad nunca comía sus animales sacrificados hasta que Dios ordenó a los Kohanim (sacerdotes judíos) que comieran de ciertas ofrendas traídas sobre el altar. </a:t>
            </a:r>
            <a:endParaRPr lang="es-ES" sz="2900" dirty="0" smtClean="0">
              <a:latin typeface="Bookman Old Style" pitchFamily="18" charset="0"/>
            </a:endParaRPr>
          </a:p>
          <a:p>
            <a:r>
              <a:rPr lang="es-ES" sz="2900" dirty="0" smtClean="0">
                <a:latin typeface="Bookman Old Style" pitchFamily="18" charset="0"/>
              </a:rPr>
              <a:t>Comer </a:t>
            </a:r>
            <a:r>
              <a:rPr lang="es-ES" sz="2900" dirty="0" smtClean="0">
                <a:latin typeface="Bookman Old Style" pitchFamily="18" charset="0"/>
              </a:rPr>
              <a:t>santo nos hace santos, razón por la cual las leyes de kashrut (kosher) se explican extensamente en la Torá y en los comentarios.</a:t>
            </a:r>
            <a:endParaRPr lang="es-ES" sz="29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2050" name="Picture 2"/>
          <p:cNvPicPr>
            <a:picLocks noChangeAspect="1" noChangeArrowheads="1"/>
          </p:cNvPicPr>
          <p:nvPr/>
        </p:nvPicPr>
        <p:blipFill>
          <a:blip r:embed="rId4"/>
          <a:srcRect/>
          <a:stretch>
            <a:fillRect/>
          </a:stretch>
        </p:blipFill>
        <p:spPr bwMode="auto">
          <a:xfrm>
            <a:off x="19050" y="595313"/>
            <a:ext cx="9105900" cy="5667375"/>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Karpas, uno de los alimentos rituales del </a:t>
            </a:r>
            <a:r>
              <a:rPr lang="es-ES" dirty="0" smtClean="0">
                <a:latin typeface="Bookman Old Style" pitchFamily="18" charset="0"/>
              </a:rPr>
              <a:t>Séder, </a:t>
            </a:r>
            <a:r>
              <a:rPr lang="es-ES" dirty="0" smtClean="0">
                <a:latin typeface="Bookman Old Style" pitchFamily="18" charset="0"/>
              </a:rPr>
              <a:t>es un vegetal que se sumerge en agua salada y luego se come. </a:t>
            </a:r>
            <a:endParaRPr lang="es-ES" dirty="0" smtClean="0">
              <a:latin typeface="Bookman Old Style" pitchFamily="18" charset="0"/>
            </a:endParaRPr>
          </a:p>
          <a:p>
            <a:r>
              <a:rPr lang="es-ES" dirty="0" smtClean="0">
                <a:latin typeface="Bookman Old Style" pitchFamily="18" charset="0"/>
              </a:rPr>
              <a:t>Nuestra </a:t>
            </a:r>
            <a:r>
              <a:rPr lang="es-ES" dirty="0" smtClean="0">
                <a:latin typeface="Bookman Old Style" pitchFamily="18" charset="0"/>
              </a:rPr>
              <a:t>familia siempre ha usado perejil para karpas, pero el rabino Y.Y. Rubinstein usa papa </a:t>
            </a:r>
            <a:r>
              <a:rPr lang="es-ES" dirty="0" smtClean="0">
                <a:latin typeface="Bookman Old Style" pitchFamily="18" charset="0"/>
              </a:rPr>
              <a:t>y eso lo agregamos a nuestra mesa.</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3000" dirty="0" smtClean="0">
                <a:latin typeface="Bookman Old Style" pitchFamily="18" charset="0"/>
              </a:rPr>
              <a:t>Ciertos </a:t>
            </a:r>
            <a:r>
              <a:rPr lang="es-ES" sz="3000" dirty="0" smtClean="0">
                <a:latin typeface="Bookman Old Style" pitchFamily="18" charset="0"/>
              </a:rPr>
              <a:t>animales (es decir, vacas, aves) tienen una cualidad sagrada que los hace aptos para el consumo o el sacrificio. </a:t>
            </a:r>
            <a:endParaRPr lang="es-ES" sz="3000" dirty="0" smtClean="0">
              <a:latin typeface="Bookman Old Style" pitchFamily="18" charset="0"/>
            </a:endParaRPr>
          </a:p>
          <a:p>
            <a:r>
              <a:rPr lang="es-ES" sz="3000" dirty="0" smtClean="0">
                <a:latin typeface="Bookman Old Style" pitchFamily="18" charset="0"/>
              </a:rPr>
              <a:t>Pero </a:t>
            </a:r>
            <a:r>
              <a:rPr lang="es-ES" sz="3000" dirty="0" smtClean="0">
                <a:latin typeface="Bookman Old Style" pitchFamily="18" charset="0"/>
              </a:rPr>
              <a:t>una vez que el animal tiene una imperfección, es impuro y nunca más puede ser santificado. </a:t>
            </a:r>
            <a:endParaRPr lang="es-ES" sz="3000" dirty="0" smtClean="0">
              <a:latin typeface="Bookman Old Style" pitchFamily="18" charset="0"/>
            </a:endParaRPr>
          </a:p>
          <a:p>
            <a:r>
              <a:rPr lang="es-ES" sz="3000" dirty="0" smtClean="0">
                <a:latin typeface="Bookman Old Style" pitchFamily="18" charset="0"/>
              </a:rPr>
              <a:t>Dios </a:t>
            </a:r>
            <a:r>
              <a:rPr lang="es-ES" sz="3000" dirty="0" smtClean="0">
                <a:latin typeface="Bookman Old Style" pitchFamily="18" charset="0"/>
              </a:rPr>
              <a:t>creó a los humanos de manera diferente.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A </a:t>
            </a:r>
            <a:r>
              <a:rPr lang="es-ES" dirty="0" smtClean="0">
                <a:latin typeface="Bookman Old Style" pitchFamily="18" charset="0"/>
              </a:rPr>
              <a:t>lo largo de nuestras vidas subimos y bajamos entre la santidad/gozo y la impureza/desesperación</a:t>
            </a:r>
            <a:r>
              <a:rPr lang="es-ES" dirty="0" smtClean="0">
                <a:latin typeface="Bookman Old Style" pitchFamily="18" charset="0"/>
              </a:rPr>
              <a:t>.</a:t>
            </a:r>
          </a:p>
          <a:p>
            <a:r>
              <a:rPr lang="es-ES" dirty="0" smtClean="0">
                <a:latin typeface="Bookman Old Style" pitchFamily="18" charset="0"/>
              </a:rPr>
              <a:t>Ahora volvamos a la patata. La humilde papa pasa toda su vida bajo tierra, rodeada de tierra, pero en </a:t>
            </a:r>
            <a:r>
              <a:rPr lang="es-ES" dirty="0" smtClean="0">
                <a:latin typeface="Bookman Old Style" pitchFamily="18" charset="0"/>
              </a:rPr>
              <a:t>Pésaj </a:t>
            </a:r>
            <a:r>
              <a:rPr lang="es-ES" dirty="0" smtClean="0">
                <a:latin typeface="Bookman Old Style" pitchFamily="18" charset="0"/>
              </a:rPr>
              <a:t>es elevada a un lugar de gran honor: el plato del </a:t>
            </a:r>
            <a:r>
              <a:rPr lang="es-ES" dirty="0" smtClean="0">
                <a:latin typeface="Bookman Old Style" pitchFamily="18" charset="0"/>
              </a:rPr>
              <a:t>Séder.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rabino Rubinstein enseña que incluso si pasamos todo el año atrapados espiritualmente en el lodo o revolcándonos en la inmundicia de una sociedad vulgar y materialista, la Pascua es una oportunidad para elevarnos. </a:t>
            </a:r>
            <a:endParaRPr lang="es-ES" dirty="0" smtClean="0">
              <a:latin typeface="Bookman Old Style" pitchFamily="18" charset="0"/>
            </a:endParaRPr>
          </a:p>
          <a:p>
            <a:r>
              <a:rPr lang="es-ES" dirty="0" smtClean="0">
                <a:latin typeface="Bookman Old Style" pitchFamily="18" charset="0"/>
              </a:rPr>
              <a:t>Por eso, convirtámonos en una papa!</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146" name="Picture 2" descr="https://m.media-amazon.com/images/I/61j4nkGJieL._AC_SL1494_.jpg"/>
          <p:cNvPicPr>
            <a:picLocks noChangeAspect="1" noChangeArrowheads="1"/>
          </p:cNvPicPr>
          <p:nvPr/>
        </p:nvPicPr>
        <p:blipFill>
          <a:blip r:embed="rId4"/>
          <a:srcRect/>
          <a:stretch>
            <a:fillRect/>
          </a:stretch>
        </p:blipFill>
        <p:spPr bwMode="auto">
          <a:xfrm>
            <a:off x="1561514" y="247472"/>
            <a:ext cx="6212450" cy="6540188"/>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900" dirty="0" smtClean="0">
                <a:latin typeface="Bookman Old Style" pitchFamily="18" charset="0"/>
              </a:rPr>
              <a:t>A </a:t>
            </a:r>
            <a:r>
              <a:rPr lang="es-ES" sz="2900" dirty="0" smtClean="0">
                <a:latin typeface="Bookman Old Style" pitchFamily="18" charset="0"/>
              </a:rPr>
              <a:t>medida que contamos la historia del éxodo de Egipto, la personalizamos centrándonos en nuestros propios faraones personales (ira, envidia, abuso de sustancias, etc.). </a:t>
            </a:r>
            <a:endParaRPr lang="es-ES" sz="2900" dirty="0" smtClean="0">
              <a:latin typeface="Bookman Old Style" pitchFamily="18" charset="0"/>
            </a:endParaRPr>
          </a:p>
          <a:p>
            <a:r>
              <a:rPr lang="es-ES" sz="2900" dirty="0" smtClean="0">
                <a:latin typeface="Bookman Old Style" pitchFamily="18" charset="0"/>
              </a:rPr>
              <a:t>Nosotros </a:t>
            </a:r>
            <a:r>
              <a:rPr lang="es-ES" sz="2900" dirty="0" smtClean="0">
                <a:latin typeface="Bookman Old Style" pitchFamily="18" charset="0"/>
              </a:rPr>
              <a:t>también podemos ser como la patata, comenzando en el lodo pero alcanzando un nivel más alto de santidad a través del ritual del </a:t>
            </a:r>
            <a:r>
              <a:rPr lang="es-ES" sz="2900" dirty="0" smtClean="0">
                <a:latin typeface="Bookman Old Style" pitchFamily="18" charset="0"/>
              </a:rPr>
              <a:t>Séder.</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400" b="1" dirty="0" smtClean="0">
                <a:latin typeface="Bookman Old Style" pitchFamily="18" charset="0"/>
              </a:rPr>
              <a:t>CUATRO TAZAS DE LECHE</a:t>
            </a:r>
            <a:r>
              <a:rPr lang="es-ES" sz="2400" b="1" dirty="0" smtClean="0">
                <a:latin typeface="Bookman Old Style" pitchFamily="18" charset="0"/>
              </a:rPr>
              <a:t>??</a:t>
            </a:r>
          </a:p>
          <a:p>
            <a:r>
              <a:rPr lang="es-ES" dirty="0" smtClean="0">
                <a:latin typeface="Bookman Old Style" pitchFamily="18" charset="0"/>
              </a:rPr>
              <a:t>Rav </a:t>
            </a:r>
            <a:r>
              <a:rPr lang="es-ES" dirty="0" smtClean="0">
                <a:latin typeface="Bookman Old Style" pitchFamily="18" charset="0"/>
              </a:rPr>
              <a:t>Chaim de Brisk (1853-1918) fue visitado antes de </a:t>
            </a:r>
            <a:r>
              <a:rPr lang="es-ES" dirty="0" smtClean="0">
                <a:latin typeface="Bookman Old Style" pitchFamily="18" charset="0"/>
              </a:rPr>
              <a:t>Pésaj </a:t>
            </a:r>
            <a:r>
              <a:rPr lang="es-ES" dirty="0" smtClean="0">
                <a:latin typeface="Bookman Old Style" pitchFamily="18" charset="0"/>
              </a:rPr>
              <a:t>por un hombre con una extraña pregunta.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hombre quería saber si podía usar leche en lugar de vino para las cuatro copas en el </a:t>
            </a:r>
            <a:r>
              <a:rPr lang="es-ES" dirty="0" smtClean="0">
                <a:latin typeface="Bookman Old Style" pitchFamily="18" charset="0"/>
              </a:rPr>
              <a:t>Séder.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43010" name="Picture 2"/>
          <p:cNvPicPr>
            <a:picLocks noChangeAspect="1" noChangeArrowheads="1"/>
          </p:cNvPicPr>
          <p:nvPr/>
        </p:nvPicPr>
        <p:blipFill>
          <a:blip r:embed="rId4"/>
          <a:srcRect/>
          <a:stretch>
            <a:fillRect/>
          </a:stretch>
        </p:blipFill>
        <p:spPr bwMode="auto">
          <a:xfrm>
            <a:off x="285750" y="571500"/>
            <a:ext cx="8572500" cy="5715000"/>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En </a:t>
            </a:r>
            <a:r>
              <a:rPr lang="es-ES" dirty="0" smtClean="0">
                <a:latin typeface="Bookman Old Style" pitchFamily="18" charset="0"/>
              </a:rPr>
              <a:t>lugar de responder, Rav Jaim le dio al hombre cinco rublos, una suma enorme. </a:t>
            </a:r>
            <a:endParaRPr lang="es-ES" dirty="0" smtClean="0">
              <a:latin typeface="Bookman Old Style" pitchFamily="18" charset="0"/>
            </a:endParaRPr>
          </a:p>
          <a:p>
            <a:r>
              <a:rPr lang="es-ES" dirty="0" smtClean="0">
                <a:latin typeface="Bookman Old Style" pitchFamily="18" charset="0"/>
              </a:rPr>
              <a:t>Después </a:t>
            </a:r>
            <a:r>
              <a:rPr lang="es-ES" dirty="0" smtClean="0">
                <a:latin typeface="Bookman Old Style" pitchFamily="18" charset="0"/>
              </a:rPr>
              <a:t>de que el hombre se fue, la esposa del rabino le preguntó por qué le había dado tanto dinero al hombre.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Rav </a:t>
            </a:r>
            <a:r>
              <a:rPr lang="es-ES" dirty="0" smtClean="0">
                <a:latin typeface="Bookman Old Style" pitchFamily="18" charset="0"/>
              </a:rPr>
              <a:t>Jaim explicó: “</a:t>
            </a:r>
            <a:r>
              <a:rPr lang="es-ES" i="1" dirty="0" smtClean="0">
                <a:latin typeface="Bookman Old Style" pitchFamily="18" charset="0"/>
              </a:rPr>
              <a:t>Dado que estaba preguntando si podía beber leche en lugar de vino en el </a:t>
            </a:r>
            <a:r>
              <a:rPr lang="es-ES" i="1" dirty="0" smtClean="0">
                <a:latin typeface="Bookman Old Style" pitchFamily="18" charset="0"/>
              </a:rPr>
              <a:t>Séder, </a:t>
            </a:r>
            <a:r>
              <a:rPr lang="es-ES" i="1" dirty="0" smtClean="0">
                <a:latin typeface="Bookman Old Style" pitchFamily="18" charset="0"/>
              </a:rPr>
              <a:t>deduje que no podía comprar vino y, por lo tanto, tampoco podía comprar carne. </a:t>
            </a:r>
            <a:endParaRPr lang="es-ES" i="1" dirty="0" smtClean="0">
              <a:latin typeface="Bookman Old Style" pitchFamily="18" charset="0"/>
            </a:endParaRPr>
          </a:p>
          <a:p>
            <a:r>
              <a:rPr lang="es-ES" i="1" dirty="0" smtClean="0">
                <a:latin typeface="Bookman Old Style" pitchFamily="18" charset="0"/>
              </a:rPr>
              <a:t>El </a:t>
            </a:r>
            <a:r>
              <a:rPr lang="es-ES" i="1" dirty="0" smtClean="0">
                <a:latin typeface="Bookman Old Style" pitchFamily="18" charset="0"/>
              </a:rPr>
              <a:t>dinero era para que él comprara todo lo que necesitaba para celebrar el festival</a:t>
            </a:r>
            <a:r>
              <a:rPr lang="es-ES" dirty="0" smtClean="0">
                <a:latin typeface="Bookman Old Style" pitchFamily="18" charset="0"/>
              </a:rPr>
              <a:t>”.</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3600" dirty="0" smtClean="0">
                <a:latin typeface="Bookman Old Style" pitchFamily="18" charset="0"/>
              </a:rPr>
              <a:t>Esta historia enseña que la verdadera bondad implica no solo dar cuando se le pide, sino también percibir las necesidades de los demás para que no tengan que pedir.</a:t>
            </a:r>
            <a:endParaRPr lang="es-ES" sz="3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400" b="1" dirty="0" smtClean="0">
                <a:latin typeface="Bookman Old Style" pitchFamily="18" charset="0"/>
              </a:rPr>
              <a:t>10 costumbres de Pascua de todo el </a:t>
            </a:r>
            <a:r>
              <a:rPr lang="es-ES" sz="2400" b="1" dirty="0" smtClean="0">
                <a:latin typeface="Bookman Old Style" pitchFamily="18" charset="0"/>
              </a:rPr>
              <a:t>mundo</a:t>
            </a:r>
          </a:p>
          <a:p>
            <a:r>
              <a:rPr lang="es-ES" sz="3100" dirty="0" smtClean="0">
                <a:latin typeface="Bookman Old Style" pitchFamily="18" charset="0"/>
              </a:rPr>
              <a:t>Muchas </a:t>
            </a:r>
            <a:r>
              <a:rPr lang="es-ES" sz="3100" dirty="0" smtClean="0">
                <a:latin typeface="Bookman Old Style" pitchFamily="18" charset="0"/>
              </a:rPr>
              <a:t>comunidades judías han desarrollado tradiciones únicas de </a:t>
            </a:r>
            <a:r>
              <a:rPr lang="es-ES" sz="3100" dirty="0" smtClean="0">
                <a:latin typeface="Bookman Old Style" pitchFamily="18" charset="0"/>
              </a:rPr>
              <a:t>Pésaj </a:t>
            </a:r>
            <a:r>
              <a:rPr lang="es-ES" sz="3100" dirty="0" smtClean="0">
                <a:latin typeface="Bookman Old Style" pitchFamily="18" charset="0"/>
              </a:rPr>
              <a:t>que hacen que la festividad sea más animada y relevante</a:t>
            </a:r>
            <a:r>
              <a:rPr lang="es-ES" sz="3100" dirty="0" smtClean="0">
                <a:latin typeface="Bookman Old Style" pitchFamily="18" charset="0"/>
              </a:rPr>
              <a:t>.</a:t>
            </a:r>
          </a:p>
          <a:p>
            <a:r>
              <a:rPr lang="es-ES" sz="3100" dirty="0" smtClean="0">
                <a:latin typeface="Bookman Old Style" pitchFamily="18" charset="0"/>
              </a:rPr>
              <a:t>D</a:t>
            </a:r>
            <a:r>
              <a:rPr lang="es-ES" sz="3100" dirty="0" smtClean="0">
                <a:latin typeface="Bookman Old Style" pitchFamily="18" charset="0"/>
              </a:rPr>
              <a:t>urante </a:t>
            </a:r>
            <a:r>
              <a:rPr lang="es-ES" sz="3100" dirty="0" smtClean="0">
                <a:latin typeface="Bookman Old Style" pitchFamily="18" charset="0"/>
              </a:rPr>
              <a:t>más de mil años, los judíos de todo el mundo han utilizado en gran medida el mismo texto hebreo para el </a:t>
            </a:r>
            <a:r>
              <a:rPr lang="es-ES" sz="3100" dirty="0" smtClean="0">
                <a:latin typeface="Bookman Old Style" pitchFamily="18" charset="0"/>
              </a:rPr>
              <a:t>Séder </a:t>
            </a:r>
            <a:r>
              <a:rPr lang="es-ES" sz="3100" dirty="0" smtClean="0">
                <a:latin typeface="Bookman Old Style" pitchFamily="18" charset="0"/>
              </a:rPr>
              <a:t>de </a:t>
            </a:r>
            <a:r>
              <a:rPr lang="es-ES" sz="3100" dirty="0" smtClean="0">
                <a:latin typeface="Bookman Old Style" pitchFamily="18" charset="0"/>
              </a:rPr>
              <a:t>Pésaj.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Aunque </a:t>
            </a:r>
            <a:r>
              <a:rPr lang="es-ES" dirty="0" smtClean="0">
                <a:latin typeface="Bookman Old Style" pitchFamily="18" charset="0"/>
              </a:rPr>
              <a:t>hay muchas ediciones diferentes de la </a:t>
            </a:r>
            <a:r>
              <a:rPr lang="es-ES" dirty="0" smtClean="0">
                <a:latin typeface="Bookman Old Style" pitchFamily="18" charset="0"/>
              </a:rPr>
              <a:t>Hagadá, </a:t>
            </a:r>
            <a:r>
              <a:rPr lang="es-ES" dirty="0" smtClean="0">
                <a:latin typeface="Bookman Old Style" pitchFamily="18" charset="0"/>
              </a:rPr>
              <a:t>el texto central es casi siempre el mismo. De manera similar, de acuerdo con las restricciones de la Torá y la Mishná, los judíos de todo el mundo comen muchos de los mismos alimentos rituales, como </a:t>
            </a:r>
            <a:r>
              <a:rPr lang="es-ES" dirty="0" smtClean="0">
                <a:latin typeface="Bookman Old Style" pitchFamily="18" charset="0"/>
              </a:rPr>
              <a:t>Matzá</a:t>
            </a:r>
            <a:r>
              <a:rPr lang="es-ES" dirty="0" smtClean="0">
                <a:latin typeface="Bookman Old Style" pitchFamily="18" charset="0"/>
              </a:rPr>
              <a:t>, </a:t>
            </a:r>
            <a:r>
              <a:rPr lang="es-ES" dirty="0" smtClean="0">
                <a:latin typeface="Bookman Old Style" pitchFamily="18" charset="0"/>
              </a:rPr>
              <a:t>Maror </a:t>
            </a:r>
            <a:r>
              <a:rPr lang="es-ES" dirty="0" smtClean="0">
                <a:latin typeface="Bookman Old Style" pitchFamily="18" charset="0"/>
              </a:rPr>
              <a:t>y </a:t>
            </a:r>
            <a:r>
              <a:rPr lang="es-ES" dirty="0" smtClean="0">
                <a:latin typeface="Bookman Old Style" pitchFamily="18" charset="0"/>
              </a:rPr>
              <a:t>Jaroset</a:t>
            </a:r>
            <a:r>
              <a:rPr lang="es-ES" dirty="0" smtClean="0">
                <a:latin typeface="Bookman Old Style" pitchFamily="18" charset="0"/>
              </a:rPr>
              <a:t>.</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44034" name="Picture 2"/>
          <p:cNvPicPr>
            <a:picLocks noChangeAspect="1" noChangeArrowheads="1"/>
          </p:cNvPicPr>
          <p:nvPr/>
        </p:nvPicPr>
        <p:blipFill>
          <a:blip r:embed="rId4"/>
          <a:srcRect/>
          <a:stretch>
            <a:fillRect/>
          </a:stretch>
        </p:blipFill>
        <p:spPr bwMode="auto">
          <a:xfrm>
            <a:off x="-10499" y="365760"/>
            <a:ext cx="9154499" cy="6133514"/>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800" dirty="0" smtClean="0">
                <a:latin typeface="Bookman Old Style" pitchFamily="18" charset="0"/>
              </a:rPr>
              <a:t>Como resultado, las comunidades judías de todo el mundo han desarrollado una serie de tradiciones únicas de </a:t>
            </a:r>
            <a:r>
              <a:rPr lang="es-ES" sz="2800" dirty="0" smtClean="0">
                <a:latin typeface="Bookman Old Style" pitchFamily="18" charset="0"/>
              </a:rPr>
              <a:t>Pésaj. </a:t>
            </a:r>
            <a:r>
              <a:rPr lang="es-ES" sz="2800" dirty="0" smtClean="0">
                <a:latin typeface="Bookman Old Style" pitchFamily="18" charset="0"/>
              </a:rPr>
              <a:t>Algunos se han vuelto más conocidos en los últimos años, como la tradición sefardí de cantar Had Gadya en ladino o las comunidades marroquíes que marcan el final de la Pascua con una comida festiva alimentada con carbohidratos llamada Mimouna.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45058" name="Picture 2"/>
          <p:cNvPicPr>
            <a:picLocks noChangeAspect="1" noChangeArrowheads="1"/>
          </p:cNvPicPr>
          <p:nvPr/>
        </p:nvPicPr>
        <p:blipFill>
          <a:blip r:embed="rId4"/>
          <a:srcRect/>
          <a:stretch>
            <a:fillRect/>
          </a:stretch>
        </p:blipFill>
        <p:spPr bwMode="auto">
          <a:xfrm>
            <a:off x="1" y="0"/>
            <a:ext cx="9143999" cy="6836903"/>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46082" name="Picture 2"/>
          <p:cNvPicPr>
            <a:picLocks noChangeAspect="1" noChangeArrowheads="1"/>
          </p:cNvPicPr>
          <p:nvPr/>
        </p:nvPicPr>
        <p:blipFill>
          <a:blip r:embed="rId4"/>
          <a:srcRect/>
          <a:stretch>
            <a:fillRect/>
          </a:stretch>
        </p:blipFill>
        <p:spPr bwMode="auto">
          <a:xfrm>
            <a:off x="2166582" y="160207"/>
            <a:ext cx="4698452" cy="6697793"/>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Aquí </a:t>
            </a:r>
            <a:r>
              <a:rPr lang="es-ES" dirty="0" smtClean="0">
                <a:latin typeface="Bookman Old Style" pitchFamily="18" charset="0"/>
              </a:rPr>
              <a:t>hay 10 tradiciones de Pascua menos conocidas de todo el mundo</a:t>
            </a:r>
            <a:r>
              <a:rPr lang="es-ES" dirty="0" smtClean="0">
                <a:latin typeface="Bookman Old Style" pitchFamily="18" charset="0"/>
              </a:rPr>
              <a:t>.</a:t>
            </a:r>
          </a:p>
          <a:p>
            <a:r>
              <a:rPr lang="es-ES" sz="2400" b="1" dirty="0" smtClean="0">
                <a:latin typeface="Bookman Old Style" pitchFamily="18" charset="0"/>
              </a:rPr>
              <a:t>1</a:t>
            </a:r>
            <a:r>
              <a:rPr lang="es-ES" sz="2400" b="1" dirty="0" smtClean="0">
                <a:latin typeface="Bookman Old Style" pitchFamily="18" charset="0"/>
              </a:rPr>
              <a:t>. Limpieza de Pascua de siguiente </a:t>
            </a:r>
            <a:r>
              <a:rPr lang="es-ES" sz="2400" b="1" dirty="0" smtClean="0">
                <a:latin typeface="Bookman Old Style" pitchFamily="18" charset="0"/>
              </a:rPr>
              <a:t>nivel</a:t>
            </a:r>
          </a:p>
          <a:p>
            <a:r>
              <a:rPr lang="es-ES" dirty="0" smtClean="0">
                <a:latin typeface="Bookman Old Style" pitchFamily="18" charset="0"/>
              </a:rPr>
              <a:t>Como </a:t>
            </a:r>
            <a:r>
              <a:rPr lang="es-ES" dirty="0" smtClean="0">
                <a:latin typeface="Bookman Old Style" pitchFamily="18" charset="0"/>
              </a:rPr>
              <a:t>la mayoría de las comunidades judías, los judíos kurdos comienzan a prepararse para la Pascua después del final de Purim.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Sin </a:t>
            </a:r>
            <a:r>
              <a:rPr lang="es-ES" dirty="0" smtClean="0">
                <a:latin typeface="Bookman Old Style" pitchFamily="18" charset="0"/>
              </a:rPr>
              <a:t>embargo, la limpieza de </a:t>
            </a:r>
            <a:r>
              <a:rPr lang="es-ES" dirty="0" smtClean="0">
                <a:latin typeface="Bookman Old Style" pitchFamily="18" charset="0"/>
              </a:rPr>
              <a:t>Pésaj </a:t>
            </a:r>
            <a:r>
              <a:rPr lang="es-ES" dirty="0" smtClean="0">
                <a:latin typeface="Bookman Old Style" pitchFamily="18" charset="0"/>
              </a:rPr>
              <a:t>tradicionalmente implicaba lavar las bolsas que contenían arroz, lentejas y otras legumbres, así como los alimentos mismos, varias veces para asegurarse de que ningún </a:t>
            </a:r>
            <a:r>
              <a:rPr lang="es-ES" dirty="0" smtClean="0">
                <a:latin typeface="Bookman Old Style" pitchFamily="18" charset="0"/>
              </a:rPr>
              <a:t>jametz </a:t>
            </a:r>
            <a:r>
              <a:rPr lang="es-ES" dirty="0" smtClean="0">
                <a:latin typeface="Bookman Old Style" pitchFamily="18" charset="0"/>
              </a:rPr>
              <a:t>o insectos pudieran hacer que la comida fuera treif para </a:t>
            </a:r>
            <a:r>
              <a:rPr lang="es-ES" dirty="0" smtClean="0">
                <a:latin typeface="Bookman Old Style" pitchFamily="18" charset="0"/>
              </a:rPr>
              <a:t>Pésaj.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900" dirty="0" smtClean="0">
                <a:latin typeface="Bookman Old Style" pitchFamily="18" charset="0"/>
              </a:rPr>
              <a:t>Los </a:t>
            </a:r>
            <a:r>
              <a:rPr lang="es-ES" sz="2900" dirty="0" smtClean="0">
                <a:latin typeface="Bookman Old Style" pitchFamily="18" charset="0"/>
              </a:rPr>
              <a:t>judíos kurdos también pintaban sus paredes en los días previos a </a:t>
            </a:r>
            <a:r>
              <a:rPr lang="es-ES" sz="2900" dirty="0" smtClean="0">
                <a:latin typeface="Bookman Old Style" pitchFamily="18" charset="0"/>
              </a:rPr>
              <a:t>Pésaj, </a:t>
            </a:r>
            <a:r>
              <a:rPr lang="es-ES" sz="2900" dirty="0" smtClean="0">
                <a:latin typeface="Bookman Old Style" pitchFamily="18" charset="0"/>
              </a:rPr>
              <a:t>aunque el origen de esa costumbre no está claro</a:t>
            </a:r>
            <a:r>
              <a:rPr lang="es-ES" sz="2900" dirty="0" smtClean="0">
                <a:latin typeface="Bookman Old Style" pitchFamily="18" charset="0"/>
              </a:rPr>
              <a:t>.</a:t>
            </a:r>
          </a:p>
          <a:p>
            <a:r>
              <a:rPr lang="es-ES" sz="2400" b="1" dirty="0" smtClean="0">
                <a:latin typeface="Bookman Old Style" pitchFamily="18" charset="0"/>
              </a:rPr>
              <a:t>2. Un Hamsa </a:t>
            </a:r>
            <a:r>
              <a:rPr lang="es-ES" sz="2400" b="1" dirty="0" smtClean="0">
                <a:latin typeface="Bookman Old Style" pitchFamily="18" charset="0"/>
              </a:rPr>
              <a:t>sangriento</a:t>
            </a:r>
          </a:p>
          <a:p>
            <a:r>
              <a:rPr lang="es-ES" sz="2900" dirty="0" smtClean="0">
                <a:latin typeface="Bookman Old Style" pitchFamily="18" charset="0"/>
              </a:rPr>
              <a:t>En </a:t>
            </a:r>
            <a:r>
              <a:rPr lang="es-ES" sz="2900" dirty="0" smtClean="0">
                <a:latin typeface="Bookman Old Style" pitchFamily="18" charset="0"/>
              </a:rPr>
              <a:t>Mumbai, India, los judíos imitan la sangre del cordero pascual que se untó en las entradas de los hogares israelitas en Egipto en la víspera de su liberación.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3000" dirty="0" smtClean="0">
                <a:latin typeface="Bookman Old Style" pitchFamily="18" charset="0"/>
              </a:rPr>
              <a:t>Los </a:t>
            </a:r>
            <a:r>
              <a:rPr lang="es-ES" sz="3000" dirty="0" smtClean="0">
                <a:latin typeface="Bookman Old Style" pitchFamily="18" charset="0"/>
              </a:rPr>
              <a:t>judíos de Bene Israel mojan sus manos en la sangre de una oveja o una cabra. </a:t>
            </a:r>
            <a:endParaRPr lang="es-ES" sz="3000" dirty="0" smtClean="0">
              <a:latin typeface="Bookman Old Style" pitchFamily="18" charset="0"/>
            </a:endParaRPr>
          </a:p>
          <a:p>
            <a:r>
              <a:rPr lang="es-ES" sz="3000" dirty="0" smtClean="0">
                <a:latin typeface="Bookman Old Style" pitchFamily="18" charset="0"/>
              </a:rPr>
              <a:t>Luego</a:t>
            </a:r>
            <a:r>
              <a:rPr lang="es-ES" sz="3000" dirty="0" smtClean="0">
                <a:latin typeface="Bookman Old Style" pitchFamily="18" charset="0"/>
              </a:rPr>
              <a:t>, presionan sus manos contra hojas de papel en blanco y cuelgan las huellas sobre su puerta. </a:t>
            </a:r>
            <a:endParaRPr lang="es-ES" sz="3000" dirty="0" smtClean="0">
              <a:latin typeface="Bookman Old Style" pitchFamily="18" charset="0"/>
            </a:endParaRPr>
          </a:p>
          <a:p>
            <a:r>
              <a:rPr lang="es-ES" sz="3000" dirty="0" smtClean="0">
                <a:latin typeface="Bookman Old Style" pitchFamily="18" charset="0"/>
              </a:rPr>
              <a:t>La </a:t>
            </a:r>
            <a:r>
              <a:rPr lang="es-ES" sz="3000" dirty="0" smtClean="0">
                <a:latin typeface="Bookman Old Style" pitchFamily="18" charset="0"/>
              </a:rPr>
              <a:t>huella se asemeja a un hamsa y, al igual que el amuleto, simboliza buena suerte y protección</a:t>
            </a:r>
            <a:r>
              <a:rPr lang="es-ES" sz="30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400" b="1" dirty="0" smtClean="0">
                <a:latin typeface="Bookman Old Style" pitchFamily="18" charset="0"/>
              </a:rPr>
              <a:t>3</a:t>
            </a:r>
            <a:r>
              <a:rPr lang="es-ES" sz="2400" b="1" dirty="0" smtClean="0">
                <a:latin typeface="Bookman Old Style" pitchFamily="18" charset="0"/>
              </a:rPr>
              <a:t>. Una mesa de </a:t>
            </a:r>
            <a:r>
              <a:rPr lang="es-ES" sz="2400" b="1" dirty="0" smtClean="0">
                <a:latin typeface="Bookman Old Style" pitchFamily="18" charset="0"/>
              </a:rPr>
              <a:t>Séder </a:t>
            </a:r>
            <a:r>
              <a:rPr lang="es-ES" sz="2400" b="1" dirty="0" smtClean="0">
                <a:latin typeface="Bookman Old Style" pitchFamily="18" charset="0"/>
              </a:rPr>
              <a:t>de joyas y </a:t>
            </a:r>
            <a:r>
              <a:rPr lang="es-ES" sz="2400" b="1" dirty="0" smtClean="0">
                <a:latin typeface="Bookman Old Style" pitchFamily="18" charset="0"/>
              </a:rPr>
              <a:t>oro</a:t>
            </a:r>
          </a:p>
          <a:p>
            <a:r>
              <a:rPr lang="es-ES" sz="3000" dirty="0" smtClean="0">
                <a:latin typeface="Bookman Old Style" pitchFamily="18" charset="0"/>
              </a:rPr>
              <a:t>En </a:t>
            </a:r>
            <a:r>
              <a:rPr lang="es-ES" sz="3000" dirty="0" smtClean="0">
                <a:latin typeface="Bookman Old Style" pitchFamily="18" charset="0"/>
              </a:rPr>
              <a:t>algunas partes de Hungría y Austria, las mujeres en el </a:t>
            </a:r>
            <a:r>
              <a:rPr lang="es-ES" sz="3000" dirty="0" smtClean="0">
                <a:latin typeface="Bookman Old Style" pitchFamily="18" charset="0"/>
              </a:rPr>
              <a:t>Séder </a:t>
            </a:r>
            <a:r>
              <a:rPr lang="es-ES" sz="3000" dirty="0" smtClean="0">
                <a:latin typeface="Bookman Old Style" pitchFamily="18" charset="0"/>
              </a:rPr>
              <a:t>decoraban la mesa con sus colecciones de joyas, según este pasaje de Éxodo 3: 21-22 en el que Dios permite que los judíos que escapan saqueen a los egipcios que los habían </a:t>
            </a:r>
            <a:r>
              <a:rPr lang="es-ES" sz="3000" dirty="0" smtClean="0">
                <a:latin typeface="Bookman Old Style" pitchFamily="18" charset="0"/>
              </a:rPr>
              <a:t>esclavizado por </a:t>
            </a:r>
            <a:r>
              <a:rPr lang="es-ES" sz="3000" dirty="0" smtClean="0">
                <a:latin typeface="Bookman Old Style" pitchFamily="18" charset="0"/>
              </a:rPr>
              <a:t>generaciones:</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3100" dirty="0" smtClean="0">
                <a:latin typeface="Bookman Old Style" pitchFamily="18" charset="0"/>
              </a:rPr>
              <a:t>“Y </a:t>
            </a:r>
            <a:r>
              <a:rPr lang="es-ES" sz="3100" dirty="0" smtClean="0">
                <a:latin typeface="Bookman Old Style" pitchFamily="18" charset="0"/>
              </a:rPr>
              <a:t>dispondré favorablemente a los egipcios para con este pueblo, para que cuando os vayáis, no os vayáis con las manos vacías. Cada mujer tomará prestado de su vecina y del huésped en su casa objetos de plata y oro, y vestidos, y los vestirás a tus hijos e hijas, despojando así a los egipcios</a:t>
            </a:r>
            <a:r>
              <a:rPr lang="es-ES" sz="3100" dirty="0" smtClean="0">
                <a:latin typeface="Bookman Old Style" pitchFamily="18" charset="0"/>
              </a:rPr>
              <a:t>.” </a:t>
            </a:r>
            <a:r>
              <a:rPr lang="es-ES" sz="2400" b="1" dirty="0" smtClean="0">
                <a:latin typeface="Bookman Old Style" pitchFamily="18" charset="0"/>
              </a:rPr>
              <a:t>Éxodo 3:21-22. </a:t>
            </a:r>
            <a:endParaRPr lang="es-ES" sz="31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400" b="1" dirty="0" smtClean="0">
                <a:latin typeface="Bookman Old Style" pitchFamily="18" charset="0"/>
              </a:rPr>
              <a:t>4. Hierba</a:t>
            </a:r>
            <a:r>
              <a:rPr lang="es-ES" sz="2400" b="1" dirty="0" smtClean="0">
                <a:latin typeface="Bookman Old Style" pitchFamily="18" charset="0"/>
              </a:rPr>
              <a:t>, dulces y monedas del </a:t>
            </a:r>
            <a:r>
              <a:rPr lang="es-ES" sz="2400" b="1" dirty="0" smtClean="0">
                <a:latin typeface="Bookman Old Style" pitchFamily="18" charset="0"/>
              </a:rPr>
              <a:t>abuelo</a:t>
            </a:r>
          </a:p>
          <a:p>
            <a:r>
              <a:rPr lang="es-ES" dirty="0" smtClean="0">
                <a:latin typeface="Bookman Old Style" pitchFamily="18" charset="0"/>
              </a:rPr>
              <a:t>Los </a:t>
            </a:r>
            <a:r>
              <a:rPr lang="es-ES" dirty="0" smtClean="0">
                <a:latin typeface="Bookman Old Style" pitchFamily="18" charset="0"/>
              </a:rPr>
              <a:t>judíos de Turquía recuerdan la riqueza que los israelitas sacaron de Egipto de manera diferente.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patriarca de la familia arroja hierba (que simboliza las cañas del Mar Rojo), monedas y/o dulces para que los niños los recojan.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Mientras </a:t>
            </a:r>
            <a:r>
              <a:rPr lang="es-ES" dirty="0" smtClean="0">
                <a:latin typeface="Bookman Old Style" pitchFamily="18" charset="0"/>
              </a:rPr>
              <a:t>arroja los artículos, el padre o el abuelo también compartirán sus deseos de un año productivo por delante</a:t>
            </a:r>
            <a:r>
              <a:rPr lang="es-ES" dirty="0" smtClean="0">
                <a:latin typeface="Bookman Old Style" pitchFamily="18" charset="0"/>
              </a:rPr>
              <a:t>.</a:t>
            </a:r>
          </a:p>
          <a:p>
            <a:r>
              <a:rPr lang="es-ES" sz="2400" b="1" dirty="0" smtClean="0">
                <a:latin typeface="Bookman Old Style" pitchFamily="18" charset="0"/>
              </a:rPr>
              <a:t>5. Volver a contar a través de la </a:t>
            </a:r>
            <a:r>
              <a:rPr lang="es-ES" sz="2400" b="1" dirty="0" smtClean="0">
                <a:latin typeface="Bookman Old Style" pitchFamily="18" charset="0"/>
              </a:rPr>
              <a:t>recreación</a:t>
            </a:r>
          </a:p>
          <a:p>
            <a:r>
              <a:rPr lang="es-ES" dirty="0" smtClean="0">
                <a:latin typeface="Bookman Old Style" pitchFamily="18" charset="0"/>
              </a:rPr>
              <a:t>En </a:t>
            </a:r>
            <a:r>
              <a:rPr lang="es-ES" dirty="0" smtClean="0">
                <a:latin typeface="Bookman Old Style" pitchFamily="18" charset="0"/>
              </a:rPr>
              <a:t>Góra Kalwaria, la ciudad de Polonia en la que se origina el movimiento ger jasídico,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3000" dirty="0" smtClean="0">
                <a:latin typeface="Bookman Old Style" pitchFamily="18" charset="0"/>
              </a:rPr>
              <a:t>las </a:t>
            </a:r>
            <a:r>
              <a:rPr lang="es-ES" sz="3000" dirty="0" smtClean="0">
                <a:latin typeface="Bookman Old Style" pitchFamily="18" charset="0"/>
              </a:rPr>
              <a:t>familias vertían agua en su piso y luego los miembros de la familia recreaban el momento en que los israelitas cruzaron el Mar Rojo caminando a través de él. </a:t>
            </a:r>
            <a:endParaRPr lang="es-ES" sz="3000" dirty="0" smtClean="0">
              <a:latin typeface="Bookman Old Style" pitchFamily="18" charset="0"/>
            </a:endParaRPr>
          </a:p>
          <a:p>
            <a:r>
              <a:rPr lang="es-ES" sz="3000" dirty="0" smtClean="0">
                <a:latin typeface="Bookman Old Style" pitchFamily="18" charset="0"/>
              </a:rPr>
              <a:t>Esta </a:t>
            </a:r>
            <a:r>
              <a:rPr lang="es-ES" sz="3000" dirty="0" smtClean="0">
                <a:latin typeface="Bookman Old Style" pitchFamily="18" charset="0"/>
              </a:rPr>
              <a:t>costumbre siempre ocurre el séptimo día de la Pascua, porque la tradición judía dice que el séptimo día es cuando los israelitas llegaron al mar.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Mientras </a:t>
            </a:r>
            <a:r>
              <a:rPr lang="es-ES" dirty="0" smtClean="0">
                <a:latin typeface="Bookman Old Style" pitchFamily="18" charset="0"/>
              </a:rPr>
              <a:t>caminan por el agua, algunos judíos nombrarán los pueblos y ciudades de donde sus antepasados ​​fueron desplazados en Europa</a:t>
            </a:r>
            <a:r>
              <a:rPr lang="es-ES" dirty="0" smtClean="0">
                <a:latin typeface="Bookman Old Style" pitchFamily="18" charset="0"/>
              </a:rPr>
              <a:t>.</a:t>
            </a:r>
          </a:p>
          <a:p>
            <a:r>
              <a:rPr lang="es-ES" dirty="0" smtClean="0">
                <a:latin typeface="Bookman Old Style" pitchFamily="18" charset="0"/>
              </a:rPr>
              <a:t>Algunas </a:t>
            </a:r>
            <a:r>
              <a:rPr lang="es-ES" dirty="0" smtClean="0">
                <a:latin typeface="Bookman Old Style" pitchFamily="18" charset="0"/>
              </a:rPr>
              <a:t>familias judías rumanas también </a:t>
            </a:r>
            <a:r>
              <a:rPr lang="es-ES" dirty="0" smtClean="0">
                <a:latin typeface="Bookman Old Style" pitchFamily="18" charset="0"/>
              </a:rPr>
              <a:t>llenan </a:t>
            </a:r>
            <a:r>
              <a:rPr lang="es-ES" dirty="0" smtClean="0">
                <a:latin typeface="Bookman Old Style" pitchFamily="18" charset="0"/>
              </a:rPr>
              <a:t>una bolsa o funda de almohada con objetos pesados ​​</a:t>
            </a:r>
            <a:r>
              <a:rPr lang="es-ES" dirty="0" smtClean="0">
                <a:latin typeface="Bookman Old Style" pitchFamily="18" charset="0"/>
              </a:rPr>
              <a:t>y</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3000" dirty="0" smtClean="0">
                <a:latin typeface="Bookman Old Style" pitchFamily="18" charset="0"/>
              </a:rPr>
              <a:t>dando </a:t>
            </a:r>
            <a:r>
              <a:rPr lang="es-ES" sz="3000" dirty="0" smtClean="0">
                <a:latin typeface="Bookman Old Style" pitchFamily="18" charset="0"/>
              </a:rPr>
              <a:t>varias vueltas alrededor de la mesa del </a:t>
            </a:r>
            <a:r>
              <a:rPr lang="es-ES" sz="3000" dirty="0" smtClean="0">
                <a:latin typeface="Bookman Old Style" pitchFamily="18" charset="0"/>
              </a:rPr>
              <a:t>Séder </a:t>
            </a:r>
            <a:r>
              <a:rPr lang="es-ES" sz="3000" dirty="0" smtClean="0">
                <a:latin typeface="Bookman Old Style" pitchFamily="18" charset="0"/>
              </a:rPr>
              <a:t>mientras la cargaban, para recordar a los israelitas saliendo de Egipto con sus pertenencias a la espalda</a:t>
            </a:r>
            <a:r>
              <a:rPr lang="es-ES" sz="3000" dirty="0" smtClean="0">
                <a:latin typeface="Bookman Old Style" pitchFamily="18" charset="0"/>
              </a:rPr>
              <a:t>.</a:t>
            </a:r>
          </a:p>
          <a:p>
            <a:r>
              <a:rPr lang="es-ES" sz="3000" dirty="0" smtClean="0">
                <a:latin typeface="Bookman Old Style" pitchFamily="18" charset="0"/>
              </a:rPr>
              <a:t>Muchos judíos Sefardíes acostumbran colocar matzos en sus hombros y caminar alrededor de la mesa declarando la salida de Egipto.</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400" b="1" dirty="0" smtClean="0">
                <a:latin typeface="Bookman Old Style" pitchFamily="18" charset="0"/>
              </a:rPr>
              <a:t>6</a:t>
            </a:r>
            <a:r>
              <a:rPr lang="es-ES" sz="2400" b="1" dirty="0" smtClean="0">
                <a:latin typeface="Bookman Old Style" pitchFamily="18" charset="0"/>
              </a:rPr>
              <a:t>. Copa del </a:t>
            </a:r>
            <a:r>
              <a:rPr lang="es-ES" sz="2400" b="1" dirty="0" smtClean="0">
                <a:latin typeface="Bookman Old Style" pitchFamily="18" charset="0"/>
              </a:rPr>
              <a:t>faraón</a:t>
            </a:r>
          </a:p>
          <a:p>
            <a:r>
              <a:rPr lang="es-ES" dirty="0" smtClean="0">
                <a:latin typeface="Bookman Old Style" pitchFamily="18" charset="0"/>
              </a:rPr>
              <a:t>Mientras </a:t>
            </a:r>
            <a:r>
              <a:rPr lang="es-ES" dirty="0" smtClean="0">
                <a:latin typeface="Bookman Old Style" pitchFamily="18" charset="0"/>
              </a:rPr>
              <a:t>que llenar una copa para Elijah, y algunas veces para Miriam y/o Ruth, es un ritual familiar en la mayoría de los </a:t>
            </a:r>
            <a:r>
              <a:rPr lang="es-ES" dirty="0" smtClean="0">
                <a:latin typeface="Bookman Old Style" pitchFamily="18" charset="0"/>
              </a:rPr>
              <a:t>Séders, </a:t>
            </a:r>
            <a:r>
              <a:rPr lang="es-ES" dirty="0" smtClean="0">
                <a:latin typeface="Bookman Old Style" pitchFamily="18" charset="0"/>
              </a:rPr>
              <a:t>los judíos de la India también llenan una copa no para un héroe sino para un villano: Faraón.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vino de esta copa luego se vierte en las copas de cada participante del </a:t>
            </a:r>
            <a:r>
              <a:rPr lang="es-ES" dirty="0" smtClean="0">
                <a:latin typeface="Bookman Old Style" pitchFamily="18" charset="0"/>
              </a:rPr>
              <a:t>Séder, </a:t>
            </a:r>
            <a:r>
              <a:rPr lang="es-ES" dirty="0" smtClean="0">
                <a:latin typeface="Bookman Old Style" pitchFamily="18" charset="0"/>
              </a:rPr>
              <a:t>como un desaire al malvado rey egipcio</a:t>
            </a:r>
            <a:r>
              <a:rPr lang="es-ES" dirty="0" smtClean="0">
                <a:latin typeface="Bookman Old Style" pitchFamily="18" charset="0"/>
              </a:rPr>
              <a:t>.</a:t>
            </a:r>
          </a:p>
          <a:p>
            <a:r>
              <a:rPr lang="es-ES" sz="2400" b="1" dirty="0" smtClean="0">
                <a:latin typeface="Bookman Old Style" pitchFamily="18" charset="0"/>
              </a:rPr>
              <a:t>7</a:t>
            </a:r>
            <a:r>
              <a:rPr lang="es-ES" sz="2400" b="1" dirty="0" smtClean="0">
                <a:latin typeface="Bookman Old Style" pitchFamily="18" charset="0"/>
              </a:rPr>
              <a:t>. Aquí no hay plato de </a:t>
            </a:r>
            <a:r>
              <a:rPr lang="es-ES" sz="2400" b="1" dirty="0" smtClean="0">
                <a:latin typeface="Bookman Old Style" pitchFamily="18" charset="0"/>
              </a:rPr>
              <a:t>Séder</a:t>
            </a:r>
          </a:p>
          <a:p>
            <a:r>
              <a:rPr lang="es-ES" dirty="0" smtClean="0">
                <a:latin typeface="Bookman Old Style" pitchFamily="18" charset="0"/>
              </a:rPr>
              <a:t>Los </a:t>
            </a:r>
            <a:r>
              <a:rPr lang="es-ES" dirty="0" smtClean="0">
                <a:latin typeface="Bookman Old Style" pitchFamily="18" charset="0"/>
              </a:rPr>
              <a:t>judíos yemenitas no usan un plato para su plato de </a:t>
            </a:r>
            <a:r>
              <a:rPr lang="es-ES" dirty="0" smtClean="0">
                <a:latin typeface="Bookman Old Style" pitchFamily="18" charset="0"/>
              </a:rPr>
              <a:t>Séder.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3000" dirty="0" smtClean="0">
                <a:latin typeface="Bookman Old Style" pitchFamily="18" charset="0"/>
              </a:rPr>
              <a:t>En </a:t>
            </a:r>
            <a:r>
              <a:rPr lang="es-ES" sz="3000" dirty="0" smtClean="0">
                <a:latin typeface="Bookman Old Style" pitchFamily="18" charset="0"/>
              </a:rPr>
              <a:t>cambio, toda la mesa se utiliza como plato de </a:t>
            </a:r>
            <a:r>
              <a:rPr lang="es-ES" sz="3000" dirty="0" smtClean="0">
                <a:latin typeface="Bookman Old Style" pitchFamily="18" charset="0"/>
              </a:rPr>
              <a:t>Séder, </a:t>
            </a:r>
            <a:r>
              <a:rPr lang="es-ES" sz="3000" dirty="0" smtClean="0">
                <a:latin typeface="Bookman Old Style" pitchFamily="18" charset="0"/>
              </a:rPr>
              <a:t>con las verduras dispuestas estéticamente. Esta falta de un plato probablemente refleja una práctica antigua. En la época de los rabinos, la comida se servía comúnmente en bandejas que se colocaban sobre taburetes para crear mesas individuales para comer.</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Los judíos en Túnez tampoco usan un plato; en cambio, los alimentos rituales que de otro modo se encuentran en un plato de </a:t>
            </a:r>
            <a:r>
              <a:rPr lang="es-ES" dirty="0" smtClean="0">
                <a:latin typeface="Bookman Old Style" pitchFamily="18" charset="0"/>
              </a:rPr>
              <a:t>Séder </a:t>
            </a:r>
            <a:r>
              <a:rPr lang="es-ES" dirty="0" smtClean="0">
                <a:latin typeface="Bookman Old Style" pitchFamily="18" charset="0"/>
              </a:rPr>
              <a:t>se colocan en una canasta de caña, para evocar que Moisés fue colocado en una canasta cuando era un bebé.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3050" dirty="0" smtClean="0">
                <a:latin typeface="Bookman Old Style" pitchFamily="18" charset="0"/>
              </a:rPr>
              <a:t>Luego</a:t>
            </a:r>
            <a:r>
              <a:rPr lang="es-ES" sz="3050" dirty="0" smtClean="0">
                <a:latin typeface="Bookman Old Style" pitchFamily="18" charset="0"/>
              </a:rPr>
              <a:t>, la matriarca de la casa toma la canasta de juncos y la coloca sobre la cabeza de cada invitado. </a:t>
            </a:r>
            <a:endParaRPr lang="es-ES" sz="3050" dirty="0" smtClean="0">
              <a:latin typeface="Bookman Old Style" pitchFamily="18" charset="0"/>
            </a:endParaRPr>
          </a:p>
          <a:p>
            <a:r>
              <a:rPr lang="es-ES" sz="3050" dirty="0" smtClean="0">
                <a:latin typeface="Bookman Old Style" pitchFamily="18" charset="0"/>
              </a:rPr>
              <a:t>La </a:t>
            </a:r>
            <a:r>
              <a:rPr lang="es-ES" sz="3050" dirty="0" smtClean="0">
                <a:latin typeface="Bookman Old Style" pitchFamily="18" charset="0"/>
              </a:rPr>
              <a:t>matriarca dice: </a:t>
            </a:r>
            <a:r>
              <a:rPr lang="es-ES" sz="3050" i="1" dirty="0" smtClean="0">
                <a:latin typeface="Bookman Old Style" pitchFamily="18" charset="0"/>
              </a:rPr>
              <a:t>“Salimos de Egipto</a:t>
            </a:r>
            <a:r>
              <a:rPr lang="es-ES" sz="3050" dirty="0" smtClean="0">
                <a:latin typeface="Bookman Old Style" pitchFamily="18" charset="0"/>
              </a:rPr>
              <a:t>”. </a:t>
            </a:r>
            <a:endParaRPr lang="es-ES" sz="3050" dirty="0" smtClean="0">
              <a:latin typeface="Bookman Old Style" pitchFamily="18" charset="0"/>
            </a:endParaRPr>
          </a:p>
          <a:p>
            <a:r>
              <a:rPr lang="es-ES" sz="3050" dirty="0" smtClean="0">
                <a:latin typeface="Bookman Old Style" pitchFamily="18" charset="0"/>
              </a:rPr>
              <a:t>El </a:t>
            </a:r>
            <a:r>
              <a:rPr lang="es-ES" sz="3050" dirty="0" smtClean="0">
                <a:latin typeface="Bookman Old Style" pitchFamily="18" charset="0"/>
              </a:rPr>
              <a:t>huésped responde: “</a:t>
            </a:r>
            <a:r>
              <a:rPr lang="es-ES" sz="3050" i="1" dirty="0" smtClean="0">
                <a:latin typeface="Bookman Old Style" pitchFamily="18" charset="0"/>
              </a:rPr>
              <a:t>Ayer éramos esclavos. Hoy somos libres. Este año, estamos aquí. El próximo año seremos personas libres en la tierra de Israel</a:t>
            </a:r>
            <a:r>
              <a:rPr lang="es-ES" sz="305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Las </a:t>
            </a:r>
            <a:r>
              <a:rPr lang="es-ES" dirty="0" smtClean="0">
                <a:latin typeface="Bookman Old Style" pitchFamily="18" charset="0"/>
              </a:rPr>
              <a:t>comunidades judías de Marruecos recitan un diálogo similar; sin embargo, los judíos marroquíes usan un plato de </a:t>
            </a:r>
            <a:r>
              <a:rPr lang="es-ES" dirty="0" smtClean="0">
                <a:latin typeface="Bookman Old Style" pitchFamily="18" charset="0"/>
              </a:rPr>
              <a:t>Séder </a:t>
            </a:r>
            <a:r>
              <a:rPr lang="es-ES" dirty="0" smtClean="0">
                <a:latin typeface="Bookman Old Style" pitchFamily="18" charset="0"/>
              </a:rPr>
              <a:t>en lugar de una canasta de caña.</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400" b="1" dirty="0" smtClean="0">
                <a:latin typeface="Bookman Old Style" pitchFamily="18" charset="0"/>
              </a:rPr>
              <a:t>8. Pascua en </a:t>
            </a:r>
            <a:r>
              <a:rPr lang="es-ES" sz="2400" b="1" dirty="0" smtClean="0">
                <a:latin typeface="Bookman Old Style" pitchFamily="18" charset="0"/>
              </a:rPr>
              <a:t>Etiopía</a:t>
            </a:r>
          </a:p>
          <a:p>
            <a:r>
              <a:rPr lang="es-ES" dirty="0" smtClean="0">
                <a:latin typeface="Bookman Old Style" pitchFamily="18" charset="0"/>
              </a:rPr>
              <a:t>Dado </a:t>
            </a:r>
            <a:r>
              <a:rPr lang="es-ES" dirty="0" smtClean="0">
                <a:latin typeface="Bookman Old Style" pitchFamily="18" charset="0"/>
              </a:rPr>
              <a:t>que los judíos de Beta Israel no se encontraron con el judaísmo rabínico hasta la década de 1900, las celebraciones de la Pascua en Etiopía se derivaron únicamente de las costumbres locales y la Torá.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3000" dirty="0" smtClean="0">
                <a:latin typeface="Bookman Old Style" pitchFamily="18" charset="0"/>
              </a:rPr>
              <a:t>Los </a:t>
            </a:r>
            <a:r>
              <a:rPr lang="es-ES" sz="3000" dirty="0" smtClean="0">
                <a:latin typeface="Bookman Old Style" pitchFamily="18" charset="0"/>
              </a:rPr>
              <a:t>judíos etíopes entendían que la palabra </a:t>
            </a:r>
            <a:r>
              <a:rPr lang="es-ES" sz="3000" dirty="0" smtClean="0">
                <a:latin typeface="Bookman Old Style" pitchFamily="18" charset="0"/>
              </a:rPr>
              <a:t>jametz </a:t>
            </a:r>
            <a:r>
              <a:rPr lang="es-ES" sz="3000" dirty="0" smtClean="0">
                <a:latin typeface="Bookman Old Style" pitchFamily="18" charset="0"/>
              </a:rPr>
              <a:t>incluía todos los alimentos fermentados y se abstenían de consumir yogur, mantequilla, queso y cualquier bebida con levadura</a:t>
            </a:r>
            <a:r>
              <a:rPr lang="es-ES" sz="3000" dirty="0" smtClean="0">
                <a:latin typeface="Bookman Old Style" pitchFamily="18" charset="0"/>
              </a:rPr>
              <a:t>.</a:t>
            </a:r>
          </a:p>
          <a:p>
            <a:r>
              <a:rPr lang="es-ES" sz="3000" dirty="0" smtClean="0">
                <a:latin typeface="Bookman Old Style" pitchFamily="18" charset="0"/>
              </a:rPr>
              <a:t>Beta </a:t>
            </a:r>
            <a:r>
              <a:rPr lang="es-ES" sz="3000" dirty="0" smtClean="0">
                <a:latin typeface="Bookman Old Style" pitchFamily="18" charset="0"/>
              </a:rPr>
              <a:t>Israel también realizaba el sacrificio ritual de un cordero pascual y untaba su sangre sobre las entradas de sus sinagogas.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En </a:t>
            </a:r>
            <a:r>
              <a:rPr lang="es-ES" dirty="0" smtClean="0">
                <a:latin typeface="Bookman Old Style" pitchFamily="18" charset="0"/>
              </a:rPr>
              <a:t>lugar de </a:t>
            </a:r>
            <a:r>
              <a:rPr lang="es-ES" dirty="0" smtClean="0">
                <a:latin typeface="Bookman Old Style" pitchFamily="18" charset="0"/>
              </a:rPr>
              <a:t>las </a:t>
            </a:r>
            <a:r>
              <a:rPr lang="es-ES" dirty="0" smtClean="0">
                <a:latin typeface="Bookman Old Style" pitchFamily="18" charset="0"/>
              </a:rPr>
              <a:t>hagadot, la opresión y la liberación de los israelitas se relataban leyendo directamente de un </a:t>
            </a:r>
            <a:r>
              <a:rPr lang="es-ES" dirty="0" smtClean="0">
                <a:latin typeface="Bookman Old Style" pitchFamily="18" charset="0"/>
              </a:rPr>
              <a:t>Séfer </a:t>
            </a:r>
            <a:r>
              <a:rPr lang="es-ES" dirty="0" smtClean="0">
                <a:latin typeface="Bookman Old Style" pitchFamily="18" charset="0"/>
              </a:rPr>
              <a:t>Torá</a:t>
            </a:r>
            <a:r>
              <a:rPr lang="es-ES" dirty="0" smtClean="0">
                <a:latin typeface="Bookman Old Style" pitchFamily="18" charset="0"/>
              </a:rPr>
              <a:t>.</a:t>
            </a:r>
          </a:p>
          <a:p>
            <a:r>
              <a:rPr lang="es-ES" dirty="0" smtClean="0">
                <a:latin typeface="Bookman Old Style" pitchFamily="18" charset="0"/>
              </a:rPr>
              <a:t>Hoy </a:t>
            </a:r>
            <a:r>
              <a:rPr lang="es-ES" dirty="0" smtClean="0">
                <a:latin typeface="Bookman Old Style" pitchFamily="18" charset="0"/>
              </a:rPr>
              <a:t>en día, muchos judíos etíopes, especialmente en Israel, han adoptado costumbres rabínicas como las hagadot y los platos del </a:t>
            </a:r>
            <a:r>
              <a:rPr lang="es-ES" dirty="0" smtClean="0">
                <a:latin typeface="Bookman Old Style" pitchFamily="18" charset="0"/>
              </a:rPr>
              <a:t>Séder.</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400" b="1" dirty="0" smtClean="0">
                <a:latin typeface="Bookman Old Style" pitchFamily="18" charset="0"/>
              </a:rPr>
              <a:t>9. </a:t>
            </a:r>
            <a:r>
              <a:rPr lang="es-ES" sz="2400" b="1" dirty="0" smtClean="0">
                <a:latin typeface="Bookman Old Style" pitchFamily="18" charset="0"/>
              </a:rPr>
              <a:t>Yajatz místico</a:t>
            </a:r>
          </a:p>
          <a:p>
            <a:r>
              <a:rPr lang="es-ES" dirty="0" smtClean="0">
                <a:latin typeface="Bookman Old Style" pitchFamily="18" charset="0"/>
              </a:rPr>
              <a:t>En </a:t>
            </a:r>
            <a:r>
              <a:rPr lang="es-ES" dirty="0" smtClean="0">
                <a:latin typeface="Bookman Old Style" pitchFamily="18" charset="0"/>
              </a:rPr>
              <a:t>muchas comunidades judías originarias del norte de África, romper la matzá del medio (</a:t>
            </a:r>
            <a:r>
              <a:rPr lang="es-ES" dirty="0" smtClean="0">
                <a:latin typeface="Bookman Old Style" pitchFamily="18" charset="0"/>
              </a:rPr>
              <a:t>yajatz</a:t>
            </a:r>
            <a:r>
              <a:rPr lang="es-ES" dirty="0" smtClean="0">
                <a:latin typeface="Bookman Old Style" pitchFamily="18" charset="0"/>
              </a:rPr>
              <a:t>) adquiere un significado místico. La matzá se parte para parecerse a la letra hebrea "</a:t>
            </a:r>
            <a:r>
              <a:rPr lang="es-ES" b="1" i="1" dirty="0" smtClean="0">
                <a:latin typeface="Bookman Old Style" pitchFamily="18" charset="0"/>
              </a:rPr>
              <a:t>hey</a:t>
            </a:r>
            <a:r>
              <a:rPr lang="es-ES" dirty="0" smtClean="0">
                <a:latin typeface="Bookman Old Style" pitchFamily="18" charset="0"/>
              </a:rPr>
              <a:t>", que tiene connotaciones cabalísticas de redención en el </a:t>
            </a:r>
            <a:r>
              <a:rPr lang="es-ES" dirty="0" smtClean="0">
                <a:latin typeface="Bookman Old Style" pitchFamily="18" charset="0"/>
              </a:rPr>
              <a:t>Séder.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Se </a:t>
            </a:r>
            <a:r>
              <a:rPr lang="es-ES" dirty="0" smtClean="0">
                <a:latin typeface="Bookman Old Style" pitchFamily="18" charset="0"/>
              </a:rPr>
              <a:t>eligió la letra </a:t>
            </a:r>
            <a:r>
              <a:rPr lang="es-ES" i="1" dirty="0" smtClean="0">
                <a:latin typeface="Bookman Old Style" pitchFamily="18" charset="0"/>
              </a:rPr>
              <a:t>hey</a:t>
            </a:r>
            <a:r>
              <a:rPr lang="es-ES" dirty="0" smtClean="0">
                <a:latin typeface="Bookman Old Style" pitchFamily="18" charset="0"/>
              </a:rPr>
              <a:t> porque su valor numérico es cinco y la quinta copa de vino en el </a:t>
            </a:r>
            <a:r>
              <a:rPr lang="es-ES" dirty="0" smtClean="0">
                <a:latin typeface="Bookman Old Style" pitchFamily="18" charset="0"/>
              </a:rPr>
              <a:t>Séder </a:t>
            </a:r>
            <a:r>
              <a:rPr lang="es-ES" dirty="0" smtClean="0">
                <a:latin typeface="Bookman Old Style" pitchFamily="18" charset="0"/>
              </a:rPr>
              <a:t>se sirve para Elías, el profeta que anunciará la venida del mesías</a:t>
            </a:r>
            <a:r>
              <a:rPr lang="es-ES" dirty="0" smtClean="0">
                <a:latin typeface="Bookman Old Style" pitchFamily="18" charset="0"/>
              </a:rPr>
              <a:t>.</a:t>
            </a:r>
          </a:p>
          <a:p>
            <a:r>
              <a:rPr lang="es-ES" dirty="0" smtClean="0">
                <a:latin typeface="Bookman Old Style" pitchFamily="18" charset="0"/>
              </a:rPr>
              <a:t>Algunos </a:t>
            </a:r>
            <a:r>
              <a:rPr lang="es-ES" dirty="0" smtClean="0">
                <a:latin typeface="Bookman Old Style" pitchFamily="18" charset="0"/>
              </a:rPr>
              <a:t>judíos sirios rompen la matzá del medio para parecerse a las letras hebreas "</a:t>
            </a:r>
            <a:r>
              <a:rPr lang="es-ES" i="1" dirty="0" smtClean="0">
                <a:latin typeface="Bookman Old Style" pitchFamily="18" charset="0"/>
              </a:rPr>
              <a:t>dalet</a:t>
            </a:r>
            <a:r>
              <a:rPr lang="es-ES" dirty="0" smtClean="0">
                <a:latin typeface="Bookman Old Style" pitchFamily="18" charset="0"/>
              </a:rPr>
              <a:t>" y "</a:t>
            </a:r>
            <a:r>
              <a:rPr lang="es-ES" i="1" dirty="0" smtClean="0">
                <a:latin typeface="Bookman Old Style" pitchFamily="18" charset="0"/>
              </a:rPr>
              <a:t>vav</a:t>
            </a:r>
            <a:r>
              <a:rPr lang="es-ES" dirty="0" smtClean="0">
                <a:latin typeface="Bookman Old Style" pitchFamily="18" charset="0"/>
              </a:rPr>
              <a:t>".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dirty="0" smtClean="0">
                <a:latin typeface="Bookman Old Style" pitchFamily="18" charset="0"/>
              </a:rPr>
              <a:t>Los </a:t>
            </a:r>
            <a:r>
              <a:rPr lang="es-ES" dirty="0" smtClean="0">
                <a:latin typeface="Bookman Old Style" pitchFamily="18" charset="0"/>
              </a:rPr>
              <a:t>valores numéricos de las letras suman 10, lo que puede representar las 10 plagas o las 10 sefirot, emanaciones místicas de </a:t>
            </a:r>
            <a:r>
              <a:rPr lang="es-ES" dirty="0" smtClean="0">
                <a:latin typeface="Bookman Old Style" pitchFamily="18" charset="0"/>
              </a:rPr>
              <a:t>Dios, como también las 10 Proclamaciones dadas en Har Sinaí (Los 10 Mandamientos).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COSTUMBRES DE PESAJ</a:t>
            </a:r>
            <a:endParaRPr lang="es-CO" sz="1600" b="1" dirty="0" smtClean="0">
              <a:latin typeface="Bookman Old Style" pitchFamily="18" charset="0"/>
            </a:endParaRPr>
          </a:p>
          <a:p>
            <a:r>
              <a:rPr lang="es-ES" sz="2400" b="1" dirty="0" smtClean="0">
                <a:latin typeface="Bookman Old Style" pitchFamily="18" charset="0"/>
              </a:rPr>
              <a:t>10</a:t>
            </a:r>
            <a:r>
              <a:rPr lang="es-ES" sz="2400" b="1" dirty="0" smtClean="0">
                <a:latin typeface="Bookman Old Style" pitchFamily="18" charset="0"/>
              </a:rPr>
              <a:t>. Látigos </a:t>
            </a:r>
            <a:r>
              <a:rPr lang="es-ES" sz="2400" b="1" dirty="0" smtClean="0">
                <a:latin typeface="Bookman Old Style" pitchFamily="18" charset="0"/>
              </a:rPr>
              <a:t>de Cebolleta</a:t>
            </a:r>
          </a:p>
          <a:p>
            <a:r>
              <a:rPr lang="es-ES" dirty="0" smtClean="0">
                <a:latin typeface="Bookman Old Style" pitchFamily="18" charset="0"/>
              </a:rPr>
              <a:t>Al </a:t>
            </a:r>
            <a:r>
              <a:rPr lang="es-ES" dirty="0" smtClean="0">
                <a:latin typeface="Bookman Old Style" pitchFamily="18" charset="0"/>
              </a:rPr>
              <a:t>cantar Dayenu, algunos judíos persas y afganos tienen la costumbre de golpearse levemente en la espalda con cebolletas o puerros. </a:t>
            </a:r>
            <a:endParaRPr lang="es-ES" dirty="0" smtClean="0">
              <a:latin typeface="Bookman Old Style" pitchFamily="18" charset="0"/>
            </a:endParaRPr>
          </a:p>
          <a:p>
            <a:r>
              <a:rPr lang="es-ES" dirty="0" smtClean="0">
                <a:latin typeface="Bookman Old Style" pitchFamily="18" charset="0"/>
              </a:rPr>
              <a:t>Esta </a:t>
            </a:r>
            <a:r>
              <a:rPr lang="es-ES" dirty="0" smtClean="0">
                <a:latin typeface="Bookman Old Style" pitchFamily="18" charset="0"/>
              </a:rPr>
              <a:t>tradición simboliza los azotes que los israelitas sufrieron en Egipto mientras estaban esclavizados.</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pPr marL="342900" lvl="0" indent="-342900" algn="ctr"/>
            <a:endParaRPr lang="es-CO" sz="1600" dirty="0" smtClean="0">
              <a:latin typeface="Bookman Old Style" pitchFamily="18" charset="0"/>
            </a:endParaRPr>
          </a:p>
          <a:p>
            <a:pPr marL="342900" lvl="0" indent="-342900" algn="ctr"/>
            <a:r>
              <a:rPr lang="es-CO" sz="1600" dirty="0" smtClean="0">
                <a:latin typeface="Bookman Old Style" pitchFamily="18" charset="0"/>
              </a:rPr>
              <a:t>BIBLIOGRAFÍA:G.F. Moore, Judaísmo en los primeros siglos de la era cristiana, 2 (1946), 377–95; </a:t>
            </a:r>
            <a:r>
              <a:rPr lang="es-CO" sz="1600" dirty="0" err="1" smtClean="0">
                <a:latin typeface="Bookman Old Style" pitchFamily="18" charset="0"/>
              </a:rPr>
              <a:t>Saadiah</a:t>
            </a:r>
            <a:r>
              <a:rPr lang="es-CO" sz="1600" dirty="0" smtClean="0">
                <a:latin typeface="Bookman Old Style" pitchFamily="18" charset="0"/>
              </a:rPr>
              <a:t> </a:t>
            </a:r>
            <a:r>
              <a:rPr lang="es-CO" sz="1600" dirty="0" err="1" smtClean="0">
                <a:latin typeface="Bookman Old Style" pitchFamily="18" charset="0"/>
              </a:rPr>
              <a:t>Gaon</a:t>
            </a:r>
            <a:r>
              <a:rPr lang="es-CO" sz="1600" dirty="0" smtClean="0">
                <a:latin typeface="Bookman Old Style" pitchFamily="18" charset="0"/>
              </a:rPr>
              <a:t>, El libro de creencias y opiniones, </a:t>
            </a:r>
            <a:r>
              <a:rPr lang="es-CO" sz="1600" dirty="0" err="1" smtClean="0">
                <a:latin typeface="Bookman Old Style" pitchFamily="18" charset="0"/>
              </a:rPr>
              <a:t>tr</a:t>
            </a:r>
            <a:r>
              <a:rPr lang="es-CO" sz="1600" dirty="0" smtClean="0">
                <a:latin typeface="Bookman Old Style" pitchFamily="18" charset="0"/>
              </a:rPr>
              <a:t>. por S. </a:t>
            </a:r>
            <a:r>
              <a:rPr lang="es-CO" sz="1600" dirty="0" err="1" smtClean="0">
                <a:latin typeface="Bookman Old Style" pitchFamily="18" charset="0"/>
              </a:rPr>
              <a:t>Rosenblatt</a:t>
            </a:r>
            <a:r>
              <a:rPr lang="es-CO" sz="1600" dirty="0" smtClean="0">
                <a:latin typeface="Bookman Old Style" pitchFamily="18" charset="0"/>
              </a:rPr>
              <a:t> (1948), 323–56; Moisés Maimónides, El guía de los perplejos, </a:t>
            </a:r>
            <a:r>
              <a:rPr lang="es-CO" sz="1600" dirty="0" err="1" smtClean="0">
                <a:latin typeface="Bookman Old Style" pitchFamily="18" charset="0"/>
              </a:rPr>
              <a:t>tr</a:t>
            </a:r>
            <a:r>
              <a:rPr lang="es-CO" sz="1600" dirty="0" smtClean="0">
                <a:latin typeface="Bookman Old Style" pitchFamily="18" charset="0"/>
              </a:rPr>
              <a:t>. por S. Pines (1963), passim; C. </a:t>
            </a:r>
            <a:r>
              <a:rPr lang="es-CO" sz="1600" dirty="0" err="1" smtClean="0">
                <a:latin typeface="Bookman Old Style" pitchFamily="18" charset="0"/>
              </a:rPr>
              <a:t>Montefiore</a:t>
            </a:r>
            <a:r>
              <a:rPr lang="es-CO" sz="1600" dirty="0" smtClean="0">
                <a:latin typeface="Bookman Old Style" pitchFamily="18" charset="0"/>
              </a:rPr>
              <a:t> y H. </a:t>
            </a:r>
            <a:r>
              <a:rPr lang="es-CO" sz="1600" dirty="0" err="1" smtClean="0">
                <a:latin typeface="Bookman Old Style" pitchFamily="18" charset="0"/>
              </a:rPr>
              <a:t>Loewe</a:t>
            </a:r>
            <a:r>
              <a:rPr lang="es-CO" sz="1600" dirty="0" smtClean="0">
                <a:latin typeface="Bookman Old Style" pitchFamily="18" charset="0"/>
              </a:rPr>
              <a:t>, Antología rabínica (1938), cap. 31 e índice, S.V. Mundo por venir; A. Cohen, </a:t>
            </a:r>
            <a:r>
              <a:rPr lang="es-CO" sz="1600" dirty="0" err="1" smtClean="0">
                <a:latin typeface="Bookman Old Style" pitchFamily="18" charset="0"/>
              </a:rPr>
              <a:t>Everyman's</a:t>
            </a:r>
            <a:r>
              <a:rPr lang="es-CO" sz="1600" dirty="0" smtClean="0">
                <a:latin typeface="Bookman Old Style" pitchFamily="18" charset="0"/>
              </a:rPr>
              <a:t> Talmud (1932), cap. 11 e índice, S.V. Mundo por venir; M. </a:t>
            </a:r>
            <a:r>
              <a:rPr lang="es-CO" sz="1600" dirty="0" err="1" smtClean="0">
                <a:latin typeface="Bookman Old Style" pitchFamily="18" charset="0"/>
              </a:rPr>
              <a:t>Kadushin</a:t>
            </a:r>
            <a:r>
              <a:rPr lang="es-CO" sz="1600" dirty="0" smtClean="0">
                <a:latin typeface="Bookman Old Style" pitchFamily="18" charset="0"/>
              </a:rPr>
              <a:t>, La mente rabínica (1952), índice, S.V. Olam ha-Ba; Mundo por venir</a:t>
            </a:r>
            <a:r>
              <a:rPr lang="es-CO" sz="1600" dirty="0" smtClean="0">
                <a:latin typeface="Bookman Old Style" pitchFamily="18" charset="0"/>
              </a:rPr>
              <a:t>.</a:t>
            </a:r>
          </a:p>
          <a:p>
            <a:pPr marL="342900" lvl="0" indent="-342900" algn="ctr"/>
            <a:r>
              <a:rPr lang="es-CO" sz="1600" dirty="0" smtClean="0">
                <a:latin typeface="Bookman Old Style" pitchFamily="18" charset="0"/>
                <a:hlinkClick r:id="rId4"/>
              </a:rPr>
              <a:t>https://</a:t>
            </a:r>
            <a:r>
              <a:rPr lang="es-CO" sz="1600" dirty="0" smtClean="0">
                <a:latin typeface="Bookman Old Style" pitchFamily="18" charset="0"/>
                <a:hlinkClick r:id="rId4"/>
              </a:rPr>
              <a:t>www.jewishvirtuallibrary.org/messiah</a:t>
            </a:r>
            <a:endParaRPr lang="es-CO" sz="1600" dirty="0" smtClean="0">
              <a:latin typeface="Bookman Old Style" pitchFamily="18" charset="0"/>
            </a:endParaRPr>
          </a:p>
          <a:p>
            <a:pPr marL="342900" lvl="0" indent="-342900" algn="ctr"/>
            <a:r>
              <a:rPr lang="es-CO" sz="1600" dirty="0" smtClean="0">
                <a:latin typeface="Bookman Old Style" pitchFamily="18" charset="0"/>
                <a:hlinkClick r:id="rId5"/>
              </a:rPr>
              <a:t>http://</a:t>
            </a:r>
            <a:r>
              <a:rPr lang="es-CO" sz="1600" dirty="0" smtClean="0">
                <a:latin typeface="Bookman Old Style" pitchFamily="18" charset="0"/>
                <a:hlinkClick r:id="rId5"/>
              </a:rPr>
              <a:t>www.come-and-hear.com/shabbath/shabbath_31.html</a:t>
            </a:r>
            <a:endParaRPr lang="es-CO" sz="1600" dirty="0" smtClean="0">
              <a:latin typeface="Bookman Old Style" pitchFamily="18" charset="0"/>
            </a:endParaRPr>
          </a:p>
          <a:p>
            <a:pPr marL="342900" lvl="0" indent="-342900" algn="ctr"/>
            <a:r>
              <a:rPr lang="es-CO" sz="1600" dirty="0" smtClean="0">
                <a:latin typeface="Bookman Old Style" pitchFamily="18" charset="0"/>
              </a:rPr>
              <a:t>https://www.accidentaltalmudist.org/</a:t>
            </a:r>
            <a:endParaRPr lang="es-CO" sz="1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13</a:t>
            </a:r>
            <a:r>
              <a:rPr lang="es-CO" sz="1800" dirty="0" smtClean="0">
                <a:latin typeface="Bookman Old Style" pitchFamily="18" charset="0"/>
                <a:ea typeface="Adobe Myungjo Std M" panose="02020600000000000000" pitchFamily="18" charset="-128"/>
              </a:rPr>
              <a:t> </a:t>
            </a:r>
            <a:r>
              <a:rPr lang="es-CO" sz="1800" dirty="0" smtClean="0">
                <a:latin typeface="Bookman Old Style" pitchFamily="18" charset="0"/>
                <a:ea typeface="Adobe Myungjo Std M" panose="02020600000000000000" pitchFamily="18" charset="-128"/>
              </a:rPr>
              <a:t>Nisán,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5782  –  Abril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14,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2022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165917</TotalTime>
  <Words>2498</Words>
  <Application>Microsoft Office PowerPoint</Application>
  <PresentationFormat>Presentación en pantalla (4:3)</PresentationFormat>
  <Paragraphs>201</Paragraphs>
  <Slides>49</Slides>
  <Notes>49</Notes>
  <HiddenSlides>0</HiddenSlides>
  <MMClips>0</MMClips>
  <ScaleCrop>false</ScaleCrop>
  <HeadingPairs>
    <vt:vector size="4" baseType="variant">
      <vt:variant>
        <vt:lpstr>Tema</vt:lpstr>
      </vt:variant>
      <vt:variant>
        <vt:i4>1</vt:i4>
      </vt:variant>
      <vt:variant>
        <vt:lpstr>Títulos de diapositiva</vt:lpstr>
      </vt:variant>
      <vt:variant>
        <vt:i4>49</vt:i4>
      </vt:variant>
    </vt:vector>
  </HeadingPairs>
  <TitlesOfParts>
    <vt:vector size="50"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809</cp:revision>
  <dcterms:modified xsi:type="dcterms:W3CDTF">2022-04-15T12:46:08Z</dcterms:modified>
</cp:coreProperties>
</file>