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3"/>
  </p:notesMasterIdLst>
  <p:sldIdLst>
    <p:sldId id="256" r:id="rId2"/>
    <p:sldId id="543" r:id="rId3"/>
    <p:sldId id="507" r:id="rId4"/>
    <p:sldId id="897" r:id="rId5"/>
    <p:sldId id="939" r:id="rId6"/>
    <p:sldId id="953" r:id="rId7"/>
    <p:sldId id="1244" r:id="rId8"/>
    <p:sldId id="1245" r:id="rId9"/>
    <p:sldId id="1246" r:id="rId10"/>
    <p:sldId id="1247" r:id="rId11"/>
    <p:sldId id="1248" r:id="rId12"/>
    <p:sldId id="1249" r:id="rId13"/>
    <p:sldId id="1251" r:id="rId14"/>
    <p:sldId id="1250" r:id="rId15"/>
    <p:sldId id="1252" r:id="rId16"/>
    <p:sldId id="1253" r:id="rId17"/>
    <p:sldId id="1254" r:id="rId18"/>
    <p:sldId id="1255" r:id="rId19"/>
    <p:sldId id="1256" r:id="rId20"/>
    <p:sldId id="1257" r:id="rId21"/>
    <p:sldId id="1258" r:id="rId22"/>
    <p:sldId id="1259" r:id="rId23"/>
    <p:sldId id="1260" r:id="rId24"/>
    <p:sldId id="1261" r:id="rId25"/>
    <p:sldId id="1262" r:id="rId26"/>
    <p:sldId id="1263" r:id="rId27"/>
    <p:sldId id="1264" r:id="rId28"/>
    <p:sldId id="1265" r:id="rId29"/>
    <p:sldId id="1266" r:id="rId30"/>
    <p:sldId id="935" r:id="rId31"/>
    <p:sldId id="306" r:id="rId32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44" autoAdjust="0"/>
    <p:restoredTop sz="94660"/>
  </p:normalViewPr>
  <p:slideViewPr>
    <p:cSldViewPr snapToGrid="0">
      <p:cViewPr>
        <p:scale>
          <a:sx n="75" d="100"/>
          <a:sy n="75" d="100"/>
        </p:scale>
        <p:origin x="-270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‹Nº›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Shape 4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90" name="Shape 4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/>
          <a:lstStyle>
            <a:lvl1pPr marR="0" lvl="0" algn="ctr" rtl="0"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5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4648196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457200" y="2174872"/>
            <a:ext cx="4040184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4645023" y="2174872"/>
            <a:ext cx="4041776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3575047" y="273048"/>
            <a:ext cx="5111752" cy="5853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pic" idx="2"/>
          </p:nvPr>
        </p:nvSpPr>
        <p:spPr>
          <a:xfrm>
            <a:off x="1792288" y="61277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1792288" y="5367335"/>
            <a:ext cx="5486400" cy="804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4732335" y="2171704"/>
            <a:ext cx="5851529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541334" y="190506"/>
            <a:ext cx="5851529" cy="6019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efaria.org/topics/olam-haba?tab=sources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silo.tips/download/historia-de-israel-por-eliyahu-bayonah-director-shalom-haverim-org-new-york" TargetMode="External"/><Relationship Id="rId12" Type="http://schemas.openxmlformats.org/officeDocument/2006/relationships/hyperlink" Target="http://www.shalomhaverim.org/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sefaria.org/Rabbeinu_Bahya,_Shemot.20.14.7?lang=bi&amp;with=all&amp;lang2=en" TargetMode="External"/><Relationship Id="rId11" Type="http://schemas.openxmlformats.org/officeDocument/2006/relationships/hyperlink" Target="https://www.sefaria.org/Sanhedrin.97a.3?lang=bi&amp;with=Commentary&amp;lang2=en" TargetMode="External"/><Relationship Id="rId5" Type="http://schemas.openxmlformats.org/officeDocument/2006/relationships/hyperlink" Target="http://bit.ly/1dzs4zj" TargetMode="External"/><Relationship Id="rId10" Type="http://schemas.openxmlformats.org/officeDocument/2006/relationships/hyperlink" Target="https://www.sacred-texts.com/jud/t08/t0814.htm" TargetMode="External"/><Relationship Id="rId4" Type="http://schemas.openxmlformats.org/officeDocument/2006/relationships/image" Target="../media/image4.png"/><Relationship Id="rId9" Type="http://schemas.openxmlformats.org/officeDocument/2006/relationships/hyperlink" Target="https://www.jewishvirtuallibrary.org/tractate-sanhedrin-chapter-1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s-CO" dirty="0" smtClean="0">
                <a:sym typeface="Calibri"/>
              </a:rPr>
              <a:t> </a:t>
            </a:r>
            <a:endParaRPr lang="es-CO" dirty="0"/>
          </a:p>
        </p:txBody>
      </p:sp>
      <p:sp>
        <p:nvSpPr>
          <p:cNvPr id="10" name="9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90" name="Shape 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8680" y="143637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Shape 91"/>
          <p:cNvSpPr txBox="1"/>
          <p:nvPr/>
        </p:nvSpPr>
        <p:spPr>
          <a:xfrm>
            <a:off x="685800" y="233997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ctr"/>
            <a:r>
              <a:rPr lang="es-CO" sz="2000" dirty="0" smtClean="0">
                <a:latin typeface="Bookman Old Style" pitchFamily="18" charset="0"/>
              </a:rPr>
              <a:t>Estudios de Judaísmo</a:t>
            </a:r>
            <a:endParaRPr lang="es-CO" sz="1800" b="1" dirty="0" smtClean="0">
              <a:latin typeface="Bookman Old Style" pitchFamily="18" charset="0"/>
            </a:endParaRPr>
          </a:p>
          <a:p>
            <a:pPr marL="342900" lvl="0" indent="-342900" algn="ctr"/>
            <a:r>
              <a:rPr lang="es-CO" sz="1800" b="1" dirty="0" smtClean="0">
                <a:latin typeface="Bookman Old Style" pitchFamily="18" charset="0"/>
              </a:rPr>
              <a:t>EL MESIANISMO – MESIAS – ERA MESIANICA</a:t>
            </a:r>
          </a:p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SERIE #</a:t>
            </a:r>
            <a:r>
              <a:rPr lang="es-CO" sz="1600" b="1" dirty="0" smtClean="0">
                <a:latin typeface="Bookman Old Style" pitchFamily="18" charset="0"/>
              </a:rPr>
              <a:t>13 </a:t>
            </a:r>
            <a:r>
              <a:rPr lang="es-CO" sz="1600" b="1" dirty="0" smtClean="0">
                <a:latin typeface="Bookman Old Style" pitchFamily="18" charset="0"/>
              </a:rPr>
              <a:t>= </a:t>
            </a:r>
          </a:p>
          <a:p>
            <a:pPr marL="342900" lvl="0" indent="-342900" algn="ctr"/>
            <a:r>
              <a:rPr lang="es-CO" sz="2800" b="1" dirty="0" smtClean="0">
                <a:latin typeface="Bookman Old Style" pitchFamily="18" charset="0"/>
              </a:rPr>
              <a:t>Qué impide la venida del Mesías?</a:t>
            </a:r>
            <a:endParaRPr lang="es-CO" sz="2800" b="1" dirty="0" smtClean="0">
              <a:latin typeface="Bookman Old Style" pitchFamily="18" charset="0"/>
            </a:endParaRPr>
          </a:p>
        </p:txBody>
      </p:sp>
      <p:sp>
        <p:nvSpPr>
          <p:cNvPr id="92" name="Shape 92"/>
          <p:cNvSpPr txBox="1"/>
          <p:nvPr/>
        </p:nvSpPr>
        <p:spPr>
          <a:xfrm>
            <a:off x="1371600" y="4175575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4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Por: Eliyahu BaYona</a:t>
            </a:r>
            <a:endParaRPr sz="2400" b="0" i="0" u="none" strike="noStrike" cap="none" dirty="0">
              <a:solidFill>
                <a:srgbClr val="000000"/>
              </a:solidFill>
              <a:latin typeface="Bookman Old Style" pitchFamily="18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-CO" sz="24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Director Shalom Haverim Org</a:t>
            </a:r>
            <a:endParaRPr sz="1100" dirty="0">
              <a:latin typeface="Bookman Old Style" pitchFamily="18" charset="0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-CO" sz="24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New York</a:t>
            </a:r>
            <a:endParaRPr sz="2400" b="0" i="0" u="none" strike="noStrike" cap="none" dirty="0">
              <a:solidFill>
                <a:srgbClr val="000000"/>
              </a:solidFill>
              <a:latin typeface="Bookman Old Style" pitchFamily="18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endParaRPr sz="32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10 Imagen" descr="Copy of SHALOM-HAVERIM-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011" y="1000868"/>
            <a:ext cx="3769179" cy="1493254"/>
          </a:xfrm>
          <a:prstGeom prst="rect">
            <a:avLst/>
          </a:prstGeom>
        </p:spPr>
      </p:pic>
      <p:pic>
        <p:nvPicPr>
          <p:cNvPr id="12" name="11 Imagen" descr="Copy of SHALOM-HAVERIM-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588" y="6070582"/>
            <a:ext cx="1134836" cy="44959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Estudios de 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>
              <a:buNone/>
            </a:pPr>
            <a:endParaRPr lang="es-ES" dirty="0" smtClean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7000" y="682624"/>
            <a:ext cx="8822083" cy="550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>
              <a:buNone/>
            </a:pPr>
            <a:r>
              <a:rPr lang="es-CO" sz="2800" b="1" dirty="0" smtClean="0">
                <a:latin typeface="Bookman Old Style" pitchFamily="18" charset="0"/>
              </a:rPr>
              <a:t>MESIANISMO – MESIAS – ERA MESIANICA </a:t>
            </a:r>
          </a:p>
          <a:p>
            <a:r>
              <a:rPr lang="es-MX" sz="1400" b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Fuentes</a:t>
            </a:r>
            <a:r>
              <a:rPr lang="es-MX" sz="1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: </a:t>
            </a:r>
            <a:endParaRPr lang="en-US" sz="1400" dirty="0" smtClean="0">
              <a:solidFill>
                <a:schemeClr val="accent6">
                  <a:lumMod val="50000"/>
                </a:schemeClr>
              </a:solidFill>
              <a:latin typeface="Bookman Old Style" pitchFamily="18" charset="0"/>
            </a:endParaRPr>
          </a:p>
          <a:p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Tanaj </a:t>
            </a:r>
          </a:p>
          <a:p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Talmud</a:t>
            </a:r>
          </a:p>
          <a:p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Midrash</a:t>
            </a:r>
          </a:p>
          <a:p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Rashí</a:t>
            </a:r>
          </a:p>
          <a:p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Maimonides</a:t>
            </a:r>
          </a:p>
          <a:p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Rambán</a:t>
            </a:r>
          </a:p>
          <a:p>
            <a:r>
              <a:rPr lang="en-US" sz="1400" dirty="0" err="1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Otros</a:t>
            </a:r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en-US" sz="1400" dirty="0" err="1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autores</a:t>
            </a:r>
            <a:endParaRPr lang="en-US" sz="1400" dirty="0" smtClean="0">
              <a:solidFill>
                <a:schemeClr val="accent6">
                  <a:lumMod val="50000"/>
                </a:schemeClr>
              </a:solidFill>
              <a:latin typeface="Bookman Old Style" pitchFamily="18" charset="0"/>
            </a:endParaRPr>
          </a:p>
          <a:p>
            <a:endParaRPr lang="es-MX" sz="14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sz="30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Los judíos a menudo se refieren a la Era Mesiánica como olam ha-</a:t>
            </a:r>
            <a:r>
              <a:rPr lang="es-ES" sz="3000" dirty="0" err="1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ba</a:t>
            </a:r>
            <a:r>
              <a:rPr lang="es-ES" sz="30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, que significa "el mundo venidero". Los judíos creen que este será un tiempo de paz con una ausencia total de guerra y odio. Durante la Era Mesiánica, los judíos creen que Dios será aceptado por todos y el judaísmo será conocido como la única religión verdadera.</a:t>
            </a:r>
            <a:endParaRPr lang="en-US" sz="3000" dirty="0" smtClean="0">
              <a:solidFill>
                <a:schemeClr val="accent6">
                  <a:lumMod val="5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Muchos judíos han sido escépticos durante mucho tiempo ante las predicciones que anunciaban la inminente llegada del Mesías.</a:t>
            </a:r>
          </a:p>
          <a:p>
            <a:r>
              <a:rPr lang="es-ES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El sabio del primer siglo, Rabban Yojanan ben Zakai, dijo una vez: "Si por casualidad tienes un árbol joven en la mano cuando te dicen que el Mesías ha llegado, primero siembra el árbol joven y luego sal a saludar al Mesías".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sz="2400" b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OLAM HA-BA. </a:t>
            </a:r>
            <a:r>
              <a:rPr lang="he-IL" sz="2400" b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עוֹלָם הַבָּא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</a:t>
            </a:r>
          </a:p>
          <a:p>
            <a:r>
              <a:rPr lang="es-ES" sz="2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El término </a:t>
            </a:r>
            <a:r>
              <a:rPr lang="es-ES" sz="2400" b="1" i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olam ha-</a:t>
            </a:r>
            <a:r>
              <a:rPr lang="es-ES" sz="2400" b="1" i="1" dirty="0" err="1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bá</a:t>
            </a:r>
            <a:r>
              <a:rPr lang="es-ES" sz="2400" b="1" i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es-ES" sz="2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(literalmente, "el mundo venidero") en contraste con </a:t>
            </a:r>
            <a:r>
              <a:rPr lang="es-ES" sz="2400" b="1" i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olam ha-</a:t>
            </a:r>
            <a:r>
              <a:rPr lang="es-ES" sz="2400" b="1" i="1" dirty="0" err="1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zeh</a:t>
            </a:r>
            <a:r>
              <a:rPr lang="es-ES" sz="2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(literalmente "este mundo") se refiere al más allá, que comienza con la terminación de la vida terrenal del hombre. </a:t>
            </a:r>
          </a:p>
          <a:p>
            <a:r>
              <a:rPr lang="es-ES" sz="2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Un sinónimo que se usa con frecuencia en lugar de "el mundo por venir" es </a:t>
            </a:r>
            <a:r>
              <a:rPr lang="es-ES" sz="2400" b="1" dirty="0" err="1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atid</a:t>
            </a:r>
            <a:r>
              <a:rPr lang="es-ES" sz="2400" b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lavo -</a:t>
            </a:r>
            <a:r>
              <a:rPr lang="he-IL" sz="2400" b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עתיד  לבוא</a:t>
            </a:r>
            <a:r>
              <a:rPr lang="es-ES" sz="2400" b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es-ES" sz="2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("Lo que está por venir" o "el futuro") como en Tosefta </a:t>
            </a:r>
            <a:r>
              <a:rPr lang="es-ES" sz="2400" dirty="0" err="1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Arakhin</a:t>
            </a:r>
            <a:r>
              <a:rPr lang="es-ES" sz="2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2: 7.</a:t>
            </a:r>
          </a:p>
          <a:p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sz="2800" dirty="0" smtClean="0">
                <a:latin typeface="Bookman Old Style" pitchFamily="18" charset="0"/>
              </a:rPr>
              <a:t>Se </a:t>
            </a:r>
            <a:r>
              <a:rPr lang="es-ES" sz="2800" dirty="0" smtClean="0">
                <a:latin typeface="Bookman Old Style" pitchFamily="18" charset="0"/>
              </a:rPr>
              <a:t>enseña en una baraita que Rabí </a:t>
            </a:r>
            <a:r>
              <a:rPr lang="es-ES" sz="2800" dirty="0" err="1" smtClean="0">
                <a:latin typeface="Bookman Old Style" pitchFamily="18" charset="0"/>
              </a:rPr>
              <a:t>Natan</a:t>
            </a:r>
            <a:r>
              <a:rPr lang="es-ES" sz="2800" dirty="0" smtClean="0">
                <a:latin typeface="Bookman Old Style" pitchFamily="18" charset="0"/>
              </a:rPr>
              <a:t> dice: Este verso penetra y desciende hasta las profundidades; así como las profundidades son insondables, también el período descrito en el siguiente verso no es cuantificable. </a:t>
            </a:r>
            <a:r>
              <a:rPr lang="es-ES" sz="2800" dirty="0" smtClean="0">
                <a:latin typeface="Bookman Old Style" pitchFamily="18" charset="0"/>
              </a:rPr>
              <a:t>“</a:t>
            </a:r>
            <a:r>
              <a:rPr lang="es-ES" sz="2800" dirty="0" smtClean="0">
                <a:latin typeface="Bookman Old Style" pitchFamily="18" charset="0"/>
              </a:rPr>
              <a:t>Aunque la visión tardará aún por un tiempo, mas se apresura hacia el fin, y no mentirá; aunque tardare, espéralo, porque sin duda vendrá, no tardará.</a:t>
            </a:r>
            <a:r>
              <a:rPr lang="es-ES" sz="2800" dirty="0" smtClean="0">
                <a:latin typeface="Bookman Old Style" pitchFamily="18" charset="0"/>
              </a:rPr>
              <a:t>” </a:t>
            </a:r>
            <a:r>
              <a:rPr lang="es-ES" sz="1600" b="1" dirty="0" smtClean="0">
                <a:latin typeface="Bookman Old Style" pitchFamily="18" charset="0"/>
              </a:rPr>
              <a:t>(Habacuc 2: 3).</a:t>
            </a:r>
            <a:endParaRPr lang="es-ES" sz="2800" b="1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dirty="0" smtClean="0">
                <a:latin typeface="Bookman Old Style" pitchFamily="18" charset="0"/>
              </a:rPr>
              <a:t>El Mesías no vendrá de acuerdo con la opinión de nuestros rabinos, quienes interpretarían el versículo: 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“</a:t>
            </a:r>
            <a:r>
              <a:rPr lang="es-ES" dirty="0" smtClean="0">
                <a:latin typeface="Bookman Old Style" pitchFamily="18" charset="0"/>
              </a:rPr>
              <a:t>Por un período y períodos y medio” (Daniel 7:25), en el sentido de que la duración del exilio final será de tres veces y media la duración del período del exilio en Egipto.</a:t>
            </a:r>
            <a:endParaRPr lang="es-ES" b="1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sz="3100" dirty="0" smtClean="0">
                <a:latin typeface="Bookman Old Style" pitchFamily="18" charset="0"/>
              </a:rPr>
              <a:t>Y el Mesías no vendrá de acuerdo con la opinión del rabino </a:t>
            </a:r>
            <a:r>
              <a:rPr lang="es-ES" sz="3100" dirty="0" err="1" smtClean="0">
                <a:latin typeface="Bookman Old Style" pitchFamily="18" charset="0"/>
              </a:rPr>
              <a:t>Simlai</a:t>
            </a:r>
            <a:r>
              <a:rPr lang="es-ES" sz="3100" dirty="0" smtClean="0">
                <a:latin typeface="Bookman Old Style" pitchFamily="18" charset="0"/>
              </a:rPr>
              <a:t>, quien interpretaría el versículo: "Los has alimentado con pan de lágrimas y les has dado a beber lágrimas en gran medida [</a:t>
            </a:r>
            <a:r>
              <a:rPr lang="es-ES" sz="3100" i="1" dirty="0" err="1" smtClean="0">
                <a:latin typeface="Bookman Old Style" pitchFamily="18" charset="0"/>
              </a:rPr>
              <a:t>shalish</a:t>
            </a:r>
            <a:r>
              <a:rPr lang="es-ES" sz="3100" dirty="0" smtClean="0">
                <a:latin typeface="Bookman Old Style" pitchFamily="18" charset="0"/>
              </a:rPr>
              <a:t>]" </a:t>
            </a:r>
            <a:r>
              <a:rPr lang="es-ES" sz="2000" b="1" dirty="0" smtClean="0">
                <a:latin typeface="Bookman Old Style" pitchFamily="18" charset="0"/>
              </a:rPr>
              <a:t>(Salmos 80: </a:t>
            </a:r>
            <a:r>
              <a:rPr lang="es-ES" sz="2000" b="1" dirty="0" smtClean="0">
                <a:latin typeface="Bookman Old Style" pitchFamily="18" charset="0"/>
              </a:rPr>
              <a:t>6)</a:t>
            </a:r>
            <a:r>
              <a:rPr lang="es-ES" dirty="0" smtClean="0">
                <a:latin typeface="Bookman Old Style" pitchFamily="18" charset="0"/>
              </a:rPr>
              <a:t>, </a:t>
            </a:r>
            <a:r>
              <a:rPr lang="es-ES" dirty="0" smtClean="0">
                <a:latin typeface="Bookman Old Style" pitchFamily="18" charset="0"/>
              </a:rPr>
              <a:t>lo </a:t>
            </a:r>
            <a:r>
              <a:rPr lang="es-ES" sz="3100" dirty="0" smtClean="0">
                <a:latin typeface="Bookman Old Style" pitchFamily="18" charset="0"/>
              </a:rPr>
              <a:t>que significa que la duración del exilio final será tres veces la duración del período del exilio en Egipto.</a:t>
            </a:r>
            <a:endParaRPr lang="es-ES" sz="3100" b="1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sz="3100" dirty="0" smtClean="0">
                <a:latin typeface="Bookman Old Style" pitchFamily="18" charset="0"/>
              </a:rPr>
              <a:t>Y el Mesías no vendrá de acuerdo con la opinión de Rabí </a:t>
            </a:r>
            <a:r>
              <a:rPr lang="es-ES" sz="3100" dirty="0" err="1" smtClean="0">
                <a:latin typeface="Bookman Old Style" pitchFamily="18" charset="0"/>
              </a:rPr>
              <a:t>Akiva</a:t>
            </a:r>
            <a:r>
              <a:rPr lang="es-ES" sz="3100" dirty="0" smtClean="0">
                <a:latin typeface="Bookman Old Style" pitchFamily="18" charset="0"/>
              </a:rPr>
              <a:t>, quien interpretaría el versículo: "Pero una vez, es un poquito, y haré temblar los cielos y la tierra" (</a:t>
            </a:r>
            <a:r>
              <a:rPr lang="es-ES" sz="3100" dirty="0" err="1" smtClean="0">
                <a:latin typeface="Bookman Old Style" pitchFamily="18" charset="0"/>
              </a:rPr>
              <a:t>Hageo</a:t>
            </a:r>
            <a:r>
              <a:rPr lang="es-ES" sz="3100" dirty="0" smtClean="0">
                <a:latin typeface="Bookman Old Style" pitchFamily="18" charset="0"/>
              </a:rPr>
              <a:t> 2: 6), para significar que la redención ocurriría poco después de la destrucción del Templo.</a:t>
            </a:r>
            <a:endParaRPr lang="es-ES" sz="3100" b="1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sz="3100" dirty="0" smtClean="0">
                <a:latin typeface="Bookman Old Style" pitchFamily="18" charset="0"/>
              </a:rPr>
              <a:t>Más bien, la primera, gran monarquía </a:t>
            </a:r>
            <a:r>
              <a:rPr lang="es-ES" sz="3100" dirty="0" err="1" smtClean="0">
                <a:latin typeface="Bookman Old Style" pitchFamily="18" charset="0"/>
              </a:rPr>
              <a:t>asmonea</a:t>
            </a:r>
            <a:r>
              <a:rPr lang="es-ES" sz="3100" dirty="0" smtClean="0">
                <a:latin typeface="Bookman Old Style" pitchFamily="18" charset="0"/>
              </a:rPr>
              <a:t> gobernó setenta años. El segundo reino, de Herodes y sus descendientes, gobernó cincuenta y dos años, y la duración de la monarquía de bar </a:t>
            </a:r>
            <a:r>
              <a:rPr lang="es-ES" sz="3100" dirty="0" err="1" smtClean="0">
                <a:latin typeface="Bookman Old Style" pitchFamily="18" charset="0"/>
              </a:rPr>
              <a:t>Koziva</a:t>
            </a:r>
            <a:r>
              <a:rPr lang="es-ES" sz="3100" dirty="0" smtClean="0">
                <a:latin typeface="Bookman Old Style" pitchFamily="18" charset="0"/>
              </a:rPr>
              <a:t>, o bar </a:t>
            </a:r>
            <a:r>
              <a:rPr lang="es-ES" sz="3100" dirty="0" err="1" smtClean="0">
                <a:latin typeface="Bookman Old Style" pitchFamily="18" charset="0"/>
              </a:rPr>
              <a:t>Kokheva</a:t>
            </a:r>
            <a:r>
              <a:rPr lang="es-ES" sz="3100" dirty="0" smtClean="0">
                <a:latin typeface="Bookman Old Style" pitchFamily="18" charset="0"/>
              </a:rPr>
              <a:t>, fue de dos años y medio. Se desconoce la duración del exilio que sigue.</a:t>
            </a:r>
            <a:endParaRPr lang="es-ES" sz="3100" b="1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sz="3100" dirty="0" smtClean="0">
                <a:latin typeface="Bookman Old Style" pitchFamily="18" charset="0"/>
              </a:rPr>
              <a:t>La Guemará pregunta: </a:t>
            </a:r>
            <a:endParaRPr lang="es-ES" sz="3100" dirty="0" smtClean="0">
              <a:latin typeface="Bookman Old Style" pitchFamily="18" charset="0"/>
            </a:endParaRPr>
          </a:p>
          <a:p>
            <a:r>
              <a:rPr lang="es-ES" sz="3100" dirty="0" smtClean="0">
                <a:latin typeface="Bookman Old Style" pitchFamily="18" charset="0"/>
              </a:rPr>
              <a:t>¿</a:t>
            </a:r>
            <a:r>
              <a:rPr lang="es-ES" sz="3100" dirty="0" smtClean="0">
                <a:latin typeface="Bookman Old Style" pitchFamily="18" charset="0"/>
              </a:rPr>
              <a:t>Cuál es el significado de la frase "Y </a:t>
            </a:r>
            <a:r>
              <a:rPr lang="es-ES" sz="3100" dirty="0" smtClean="0">
                <a:latin typeface="Bookman Old Style" pitchFamily="18" charset="0"/>
              </a:rPr>
              <a:t>declarará </a:t>
            </a:r>
            <a:r>
              <a:rPr lang="es-ES" sz="3100" dirty="0" smtClean="0">
                <a:latin typeface="Bookman Old Style" pitchFamily="18" charset="0"/>
              </a:rPr>
              <a:t>[</a:t>
            </a:r>
            <a:r>
              <a:rPr lang="es-ES" sz="3100" i="1" dirty="0" err="1" smtClean="0">
                <a:latin typeface="Bookman Old Style" pitchFamily="18" charset="0"/>
              </a:rPr>
              <a:t>veyafe’aḥ</a:t>
            </a:r>
            <a:r>
              <a:rPr lang="es-ES" sz="3100" dirty="0" smtClean="0">
                <a:latin typeface="Bookman Old Style" pitchFamily="18" charset="0"/>
              </a:rPr>
              <a:t>] </a:t>
            </a:r>
            <a:r>
              <a:rPr lang="es-ES" dirty="0" smtClean="0">
                <a:latin typeface="Bookman Old Style" pitchFamily="18" charset="0"/>
              </a:rPr>
              <a:t>mas se apresura hacia el fin, y no </a:t>
            </a:r>
            <a:r>
              <a:rPr lang="es-ES" dirty="0" smtClean="0">
                <a:latin typeface="Bookman Old Style" pitchFamily="18" charset="0"/>
              </a:rPr>
              <a:t>mentirá [</a:t>
            </a:r>
            <a:r>
              <a:rPr lang="es-ES" i="1" dirty="0" smtClean="0">
                <a:latin typeface="Bookman Old Style" pitchFamily="18" charset="0"/>
              </a:rPr>
              <a:t>laques velo </a:t>
            </a:r>
            <a:r>
              <a:rPr lang="es-ES" i="1" dirty="0" err="1" smtClean="0">
                <a:latin typeface="Bookman Old Style" pitchFamily="18" charset="0"/>
              </a:rPr>
              <a:t>yekazeb</a:t>
            </a:r>
            <a:r>
              <a:rPr lang="es-ES" dirty="0" smtClean="0">
                <a:latin typeface="Bookman Old Style" pitchFamily="18" charset="0"/>
              </a:rPr>
              <a:t>];</a:t>
            </a:r>
            <a:r>
              <a:rPr lang="es-ES" sz="3100" dirty="0" smtClean="0">
                <a:latin typeface="Bookman Old Style" pitchFamily="18" charset="0"/>
              </a:rPr>
              <a:t>"? </a:t>
            </a:r>
          </a:p>
          <a:p>
            <a:r>
              <a:rPr lang="es-ES" sz="3100" dirty="0" smtClean="0">
                <a:latin typeface="Bookman Old Style" pitchFamily="18" charset="0"/>
              </a:rPr>
              <a:t>El </a:t>
            </a:r>
            <a:r>
              <a:rPr lang="es-ES" sz="3100" dirty="0" smtClean="0">
                <a:latin typeface="Bookman Old Style" pitchFamily="18" charset="0"/>
              </a:rPr>
              <a:t>rabino </a:t>
            </a:r>
            <a:r>
              <a:rPr lang="es-ES" sz="3100" dirty="0" err="1" smtClean="0">
                <a:latin typeface="Bookman Old Style" pitchFamily="18" charset="0"/>
              </a:rPr>
              <a:t>Shmuel</a:t>
            </a:r>
            <a:r>
              <a:rPr lang="es-ES" sz="3100" dirty="0" smtClean="0">
                <a:latin typeface="Bookman Old Style" pitchFamily="18" charset="0"/>
              </a:rPr>
              <a:t> bar </a:t>
            </a:r>
            <a:r>
              <a:rPr lang="es-ES" sz="3100" dirty="0" err="1" smtClean="0">
                <a:latin typeface="Bookman Old Style" pitchFamily="18" charset="0"/>
              </a:rPr>
              <a:t>Naḥmani</a:t>
            </a:r>
            <a:r>
              <a:rPr lang="es-ES" sz="3100" dirty="0" smtClean="0">
                <a:latin typeface="Bookman Old Style" pitchFamily="18" charset="0"/>
              </a:rPr>
              <a:t> dice que el rabino </a:t>
            </a:r>
            <a:r>
              <a:rPr lang="es-ES" sz="3100" dirty="0" err="1" smtClean="0">
                <a:latin typeface="Bookman Old Style" pitchFamily="18" charset="0"/>
              </a:rPr>
              <a:t>Yonatan</a:t>
            </a:r>
            <a:r>
              <a:rPr lang="es-ES" sz="3100" dirty="0" smtClean="0">
                <a:latin typeface="Bookman Old Style" pitchFamily="18" charset="0"/>
              </a:rPr>
              <a:t> dice: </a:t>
            </a:r>
            <a:endParaRPr lang="es-ES" sz="31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sz="3100" dirty="0" smtClean="0">
                <a:latin typeface="Bookman Old Style" pitchFamily="18" charset="0"/>
              </a:rPr>
              <a:t>Que </a:t>
            </a:r>
            <a:r>
              <a:rPr lang="es-ES" sz="3100" dirty="0" smtClean="0">
                <a:latin typeface="Bookman Old Style" pitchFamily="18" charset="0"/>
              </a:rPr>
              <a:t>los que calculan el fin de los días sean maldecidos [</a:t>
            </a:r>
            <a:r>
              <a:rPr lang="es-ES" sz="3100" dirty="0" err="1" smtClean="0">
                <a:latin typeface="Bookman Old Style" pitchFamily="18" charset="0"/>
              </a:rPr>
              <a:t>tippaḥ</a:t>
            </a:r>
            <a:r>
              <a:rPr lang="es-ES" sz="3100" dirty="0" smtClean="0">
                <a:latin typeface="Bookman Old Style" pitchFamily="18" charset="0"/>
              </a:rPr>
              <a:t>], </a:t>
            </a:r>
            <a:r>
              <a:rPr lang="es-ES" sz="3100" dirty="0" smtClean="0">
                <a:latin typeface="Bookman Old Style" pitchFamily="18" charset="0"/>
              </a:rPr>
              <a:t>ya que dijeron una </a:t>
            </a:r>
            <a:r>
              <a:rPr lang="es-ES" sz="3100" dirty="0" smtClean="0">
                <a:latin typeface="Bookman Old Style" pitchFamily="18" charset="0"/>
              </a:rPr>
              <a:t>vez que llegó el fin de los días que calcularon y el Mesías no vino, que ya no vendrá en absoluto. </a:t>
            </a:r>
            <a:endParaRPr lang="es-ES" sz="3100" dirty="0" smtClean="0">
              <a:latin typeface="Bookman Old Style" pitchFamily="18" charset="0"/>
            </a:endParaRPr>
          </a:p>
          <a:p>
            <a:r>
              <a:rPr lang="es-ES" sz="3100" dirty="0" smtClean="0">
                <a:latin typeface="Bookman Old Style" pitchFamily="18" charset="0"/>
              </a:rPr>
              <a:t>Más </a:t>
            </a:r>
            <a:r>
              <a:rPr lang="es-ES" sz="3100" dirty="0" smtClean="0">
                <a:latin typeface="Bookman Old Style" pitchFamily="18" charset="0"/>
              </a:rPr>
              <a:t>bien, el comportamiento correcto es seguir esperando su llegada, como se dice: "Aunque se demore, </a:t>
            </a:r>
            <a:r>
              <a:rPr lang="es-ES" sz="3100" dirty="0" smtClean="0">
                <a:latin typeface="Bookman Old Style" pitchFamily="18" charset="0"/>
              </a:rPr>
              <a:t>espéralo“.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sz="3600" dirty="0" smtClean="0">
                <a:latin typeface="Bookman Old Style" pitchFamily="18" charset="0"/>
              </a:rPr>
              <a:t>Para </a:t>
            </a:r>
            <a:r>
              <a:rPr lang="es-ES" sz="3600" dirty="0" smtClean="0">
                <a:latin typeface="Bookman Old Style" pitchFamily="18" charset="0"/>
              </a:rPr>
              <a:t>que no digas que estamos esperando con expectación el fin de los días y que el Santo, Bendito sea, no está esperando el fin de los días y no quiere redimir a su pueblo, el versículo dice: </a:t>
            </a:r>
            <a:endParaRPr lang="es-ES" sz="36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dirty="0" smtClean="0">
                <a:latin typeface="Bookman Old Style" pitchFamily="18" charset="0"/>
              </a:rPr>
              <a:t>“</a:t>
            </a:r>
            <a:r>
              <a:rPr lang="es-ES" dirty="0" smtClean="0">
                <a:latin typeface="Bookman Old Style" pitchFamily="18" charset="0"/>
              </a:rPr>
              <a:t>Y por tanto, el Señor esperará para ser misericordioso contigo; y por tanto será exaltado para tener misericordia de vosotros; porque el Señor es un Dios de juicio; Bienaventurados todos los que en él </a:t>
            </a:r>
            <a:r>
              <a:rPr lang="es-ES" dirty="0" smtClean="0">
                <a:latin typeface="Bookman Old Style" pitchFamily="18" charset="0"/>
              </a:rPr>
              <a:t>esperan” </a:t>
            </a:r>
            <a:r>
              <a:rPr lang="es-ES" sz="2000" b="1" dirty="0" smtClean="0">
                <a:latin typeface="Bookman Old Style" pitchFamily="18" charset="0"/>
              </a:rPr>
              <a:t>(</a:t>
            </a:r>
            <a:r>
              <a:rPr lang="es-ES" sz="2000" b="1" dirty="0" smtClean="0">
                <a:latin typeface="Bookman Old Style" pitchFamily="18" charset="0"/>
              </a:rPr>
              <a:t>Isaías 30:18).</a:t>
            </a:r>
            <a:endParaRPr lang="es-ES" b="1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dirty="0" smtClean="0">
                <a:latin typeface="Bookman Old Style" pitchFamily="18" charset="0"/>
              </a:rPr>
              <a:t>Y aparentemente, ya que estamos esperando el fin de los días y el Santo, Bendito sea, también está esperando el fin de los días, ¿quién está impidiendo la venida del Mesías? 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Es </a:t>
            </a:r>
            <a:r>
              <a:rPr lang="es-ES" dirty="0" smtClean="0">
                <a:latin typeface="Bookman Old Style" pitchFamily="18" charset="0"/>
              </a:rPr>
              <a:t>el atributo divino del juicio lo que impide su venida, como está escrito: 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sz="3000" dirty="0" smtClean="0">
                <a:latin typeface="Bookman Old Style" pitchFamily="18" charset="0"/>
              </a:rPr>
              <a:t>"</a:t>
            </a:r>
            <a:r>
              <a:rPr lang="es-ES" sz="3000" dirty="0" smtClean="0">
                <a:latin typeface="Bookman Old Style" pitchFamily="18" charset="0"/>
              </a:rPr>
              <a:t>Porque el Señor es un Dios de juicio", y no somos dignos. </a:t>
            </a:r>
            <a:endParaRPr lang="es-ES" sz="3000" dirty="0" smtClean="0">
              <a:latin typeface="Bookman Old Style" pitchFamily="18" charset="0"/>
            </a:endParaRPr>
          </a:p>
          <a:p>
            <a:r>
              <a:rPr lang="es-ES" sz="3000" dirty="0" smtClean="0">
                <a:latin typeface="Bookman Old Style" pitchFamily="18" charset="0"/>
              </a:rPr>
              <a:t>Y </a:t>
            </a:r>
            <a:r>
              <a:rPr lang="es-ES" sz="3000" dirty="0" smtClean="0">
                <a:latin typeface="Bookman Old Style" pitchFamily="18" charset="0"/>
              </a:rPr>
              <a:t>dado que el atributo del juicio impide la venida del Mesías y no somos dignos de redención, ¿por qué esperamos su venida todos los días? Lo hacemos para recibir una recompensa por esperar su venida, como se dice: "Felices son todos los que esperan en él".</a:t>
            </a:r>
            <a:endParaRPr lang="es-ES" sz="3000" b="1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sz="3000" dirty="0" smtClean="0">
                <a:latin typeface="Bookman Old Style" pitchFamily="18" charset="0"/>
              </a:rPr>
              <a:t>A propósito de ese versículo, </a:t>
            </a:r>
            <a:r>
              <a:rPr lang="es-ES" sz="3000" dirty="0" err="1" smtClean="0">
                <a:latin typeface="Bookman Old Style" pitchFamily="18" charset="0"/>
              </a:rPr>
              <a:t>Abaye</a:t>
            </a:r>
            <a:r>
              <a:rPr lang="es-ES" sz="3000" dirty="0" smtClean="0">
                <a:latin typeface="Bookman Old Style" pitchFamily="18" charset="0"/>
              </a:rPr>
              <a:t> dijo: El mundo tiene no menos de treinta y seis justos en cada generación que saludan a la Divina Presencia, como se dice: </a:t>
            </a:r>
            <a:endParaRPr lang="es-ES" sz="3000" dirty="0" smtClean="0">
              <a:latin typeface="Bookman Old Style" pitchFamily="18" charset="0"/>
            </a:endParaRPr>
          </a:p>
          <a:p>
            <a:r>
              <a:rPr lang="es-ES" sz="3000" dirty="0" smtClean="0">
                <a:latin typeface="Bookman Old Style" pitchFamily="18" charset="0"/>
              </a:rPr>
              <a:t>"</a:t>
            </a:r>
            <a:r>
              <a:rPr lang="es-ES" sz="3000" dirty="0" smtClean="0">
                <a:latin typeface="Bookman Old Style" pitchFamily="18" charset="0"/>
              </a:rPr>
              <a:t>Felices son todos los que esperan en Él </a:t>
            </a:r>
            <a:r>
              <a:rPr lang="es-ES" sz="3000" dirty="0" smtClean="0">
                <a:latin typeface="Bookman Old Style" pitchFamily="18" charset="0"/>
              </a:rPr>
              <a:t>[</a:t>
            </a:r>
            <a:r>
              <a:rPr lang="es-ES" sz="3000" i="1" dirty="0" smtClean="0">
                <a:latin typeface="Bookman Old Style" pitchFamily="18" charset="0"/>
              </a:rPr>
              <a:t>lo</a:t>
            </a:r>
            <a:r>
              <a:rPr lang="es-ES" sz="3000" dirty="0" smtClean="0">
                <a:latin typeface="Bookman Old Style" pitchFamily="18" charset="0"/>
              </a:rPr>
              <a:t>] </a:t>
            </a:r>
            <a:r>
              <a:rPr lang="es-ES" sz="3000" i="1" dirty="0" err="1" smtClean="0">
                <a:latin typeface="Bookman Old Style" pitchFamily="18" charset="0"/>
              </a:rPr>
              <a:t>Ashre</a:t>
            </a:r>
            <a:r>
              <a:rPr lang="es-ES" sz="3000" i="1" dirty="0" smtClean="0">
                <a:latin typeface="Bookman Old Style" pitchFamily="18" charset="0"/>
              </a:rPr>
              <a:t> </a:t>
            </a:r>
            <a:r>
              <a:rPr lang="es-ES" sz="3000" i="1" dirty="0" err="1" smtClean="0">
                <a:latin typeface="Bookman Old Style" pitchFamily="18" charset="0"/>
              </a:rPr>
              <a:t>kol</a:t>
            </a:r>
            <a:r>
              <a:rPr lang="es-ES" sz="3000" i="1" dirty="0" smtClean="0">
                <a:latin typeface="Bookman Old Style" pitchFamily="18" charset="0"/>
              </a:rPr>
              <a:t> </a:t>
            </a:r>
            <a:r>
              <a:rPr lang="es-ES" sz="3000" i="1" dirty="0" err="1" smtClean="0">
                <a:latin typeface="Bookman Old Style" pitchFamily="18" charset="0"/>
              </a:rPr>
              <a:t>joke</a:t>
            </a:r>
            <a:r>
              <a:rPr lang="es-ES" sz="3000" i="1" dirty="0" smtClean="0">
                <a:latin typeface="Bookman Old Style" pitchFamily="18" charset="0"/>
              </a:rPr>
              <a:t> lo</a:t>
            </a:r>
            <a:r>
              <a:rPr lang="es-ES" sz="3000" dirty="0" smtClean="0">
                <a:latin typeface="Bookman Old Style" pitchFamily="18" charset="0"/>
              </a:rPr>
              <a:t>" </a:t>
            </a:r>
            <a:r>
              <a:rPr lang="es-ES" sz="2400" b="1" dirty="0" smtClean="0">
                <a:latin typeface="Bookman Old Style" pitchFamily="18" charset="0"/>
              </a:rPr>
              <a:t>(Isaías </a:t>
            </a:r>
            <a:r>
              <a:rPr lang="es-ES" sz="2400" b="1" dirty="0" smtClean="0">
                <a:latin typeface="Bookman Old Style" pitchFamily="18" charset="0"/>
              </a:rPr>
              <a:t>30:18). </a:t>
            </a:r>
            <a:endParaRPr lang="es-ES" b="1" dirty="0" smtClean="0">
              <a:latin typeface="Bookman Old Style" pitchFamily="18" charset="0"/>
            </a:endParaRPr>
          </a:p>
          <a:p>
            <a:r>
              <a:rPr lang="es-ES" sz="3000" dirty="0" smtClean="0">
                <a:latin typeface="Bookman Old Style" pitchFamily="18" charset="0"/>
              </a:rPr>
              <a:t>El </a:t>
            </a:r>
            <a:r>
              <a:rPr lang="es-ES" sz="3000" dirty="0" smtClean="0">
                <a:latin typeface="Bookman Old Style" pitchFamily="18" charset="0"/>
              </a:rPr>
              <a:t>valor numérico de </a:t>
            </a:r>
            <a:r>
              <a:rPr lang="es-ES" sz="3000" i="1" dirty="0" smtClean="0">
                <a:latin typeface="Bookman Old Style" pitchFamily="18" charset="0"/>
              </a:rPr>
              <a:t>lo</a:t>
            </a:r>
            <a:r>
              <a:rPr lang="es-ES" sz="3000" dirty="0" smtClean="0">
                <a:latin typeface="Bookman Old Style" pitchFamily="18" charset="0"/>
              </a:rPr>
              <a:t>, </a:t>
            </a:r>
            <a:r>
              <a:rPr lang="he-IL" sz="2800" b="1" i="1" dirty="0" smtClean="0"/>
              <a:t>לֽוֹ</a:t>
            </a:r>
            <a:r>
              <a:rPr lang="he-IL" sz="2800" dirty="0" smtClean="0"/>
              <a:t> </a:t>
            </a:r>
            <a:r>
              <a:rPr lang="en-US" sz="2800" dirty="0" smtClean="0"/>
              <a:t> </a:t>
            </a:r>
            <a:r>
              <a:rPr lang="es-ES" sz="3000" dirty="0" smtClean="0">
                <a:latin typeface="Bookman Old Style" pitchFamily="18" charset="0"/>
              </a:rPr>
              <a:t>deletreado </a:t>
            </a:r>
            <a:r>
              <a:rPr lang="es-ES" sz="3000" i="1" dirty="0" smtClean="0">
                <a:latin typeface="Bookman Old Style" pitchFamily="18" charset="0"/>
              </a:rPr>
              <a:t>lamed </a:t>
            </a:r>
            <a:r>
              <a:rPr lang="es-ES" sz="3000" i="1" dirty="0" err="1" smtClean="0">
                <a:latin typeface="Bookman Old Style" pitchFamily="18" charset="0"/>
              </a:rPr>
              <a:t>vav</a:t>
            </a:r>
            <a:r>
              <a:rPr lang="es-ES" sz="3000" dirty="0" smtClean="0">
                <a:latin typeface="Bookman Old Style" pitchFamily="18" charset="0"/>
              </a:rPr>
              <a:t>, es treinta y seis. </a:t>
            </a:r>
            <a:endParaRPr lang="es-ES" sz="30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sz="3000" dirty="0" smtClean="0">
                <a:latin typeface="Bookman Old Style" pitchFamily="18" charset="0"/>
              </a:rPr>
              <a:t>La </a:t>
            </a:r>
            <a:r>
              <a:rPr lang="es-ES" sz="3000" dirty="0" smtClean="0">
                <a:latin typeface="Bookman Old Style" pitchFamily="18" charset="0"/>
              </a:rPr>
              <a:t>Guemará pregunta: ¿Es así? Pero no dice </a:t>
            </a:r>
            <a:r>
              <a:rPr lang="es-ES" sz="3000" dirty="0" err="1" smtClean="0">
                <a:latin typeface="Bookman Old Style" pitchFamily="18" charset="0"/>
              </a:rPr>
              <a:t>Rava</a:t>
            </a:r>
            <a:r>
              <a:rPr lang="es-ES" sz="3000" dirty="0" smtClean="0">
                <a:latin typeface="Bookman Old Style" pitchFamily="18" charset="0"/>
              </a:rPr>
              <a:t>: La fila de los justos ante el Santo, Bendito sea, se extiende dieciocho mil </a:t>
            </a:r>
            <a:r>
              <a:rPr lang="es-ES" sz="3000" dirty="0" err="1" smtClean="0">
                <a:latin typeface="Bookman Old Style" pitchFamily="18" charset="0"/>
              </a:rPr>
              <a:t>parasangs</a:t>
            </a:r>
            <a:r>
              <a:rPr lang="es-ES" sz="3000" dirty="0" smtClean="0">
                <a:latin typeface="Bookman Old Style" pitchFamily="18" charset="0"/>
              </a:rPr>
              <a:t>, como se dice con respecto a la ciudad de Dios al final de los días: “Serán dieciocho mil cañas en derredor, y el nombre de la ciudad desde aquel día será: </a:t>
            </a:r>
            <a:r>
              <a:rPr lang="es-ES" sz="3000" dirty="0" smtClean="0">
                <a:latin typeface="Bookman Old Style" pitchFamily="18" charset="0"/>
              </a:rPr>
              <a:t>Adonai está allí” (</a:t>
            </a:r>
            <a:r>
              <a:rPr lang="es-ES" sz="2000" b="1" dirty="0" smtClean="0">
                <a:latin typeface="Bookman Old Style" pitchFamily="18" charset="0"/>
              </a:rPr>
              <a:t>Ezequiel 48:35</a:t>
            </a:r>
            <a:r>
              <a:rPr lang="es-ES" sz="3000" dirty="0" smtClean="0">
                <a:latin typeface="Bookman Old Style" pitchFamily="18" charset="0"/>
              </a:rPr>
              <a:t>)? </a:t>
            </a:r>
            <a:endParaRPr lang="es-ES" sz="30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dirty="0" smtClean="0">
                <a:latin typeface="Bookman Old Style" pitchFamily="18" charset="0"/>
              </a:rPr>
              <a:t>La </a:t>
            </a:r>
            <a:r>
              <a:rPr lang="es-ES" dirty="0" smtClean="0">
                <a:latin typeface="Bookman Old Style" pitchFamily="18" charset="0"/>
              </a:rPr>
              <a:t>Guemará responde: No es difícil; esta declaración de </a:t>
            </a:r>
            <a:r>
              <a:rPr lang="es-ES" dirty="0" err="1" smtClean="0">
                <a:latin typeface="Bookman Old Style" pitchFamily="18" charset="0"/>
              </a:rPr>
              <a:t>Abaye</a:t>
            </a:r>
            <a:r>
              <a:rPr lang="es-ES" dirty="0" smtClean="0">
                <a:latin typeface="Bookman Old Style" pitchFamily="18" charset="0"/>
              </a:rPr>
              <a:t> se refiere a las treinta y seis personas rectas que ven la Presencia Divina a través de un cristal luminoso [</a:t>
            </a:r>
            <a:r>
              <a:rPr lang="es-ES" dirty="0" err="1" smtClean="0">
                <a:latin typeface="Bookman Old Style" pitchFamily="18" charset="0"/>
              </a:rPr>
              <a:t>be'ispaklarya</a:t>
            </a:r>
            <a:r>
              <a:rPr lang="es-ES" dirty="0" smtClean="0">
                <a:latin typeface="Bookman Old Style" pitchFamily="18" charset="0"/>
              </a:rPr>
              <a:t>], y esa declaración de </a:t>
            </a:r>
            <a:r>
              <a:rPr lang="es-ES" dirty="0" err="1" smtClean="0">
                <a:latin typeface="Bookman Old Style" pitchFamily="18" charset="0"/>
              </a:rPr>
              <a:t>Rava</a:t>
            </a:r>
            <a:r>
              <a:rPr lang="es-ES" dirty="0" smtClean="0">
                <a:latin typeface="Bookman Old Style" pitchFamily="18" charset="0"/>
              </a:rPr>
              <a:t> se refiere a las multitudes que ven la Presencia Divina a través de un cristal que no es luminoso.</a:t>
            </a:r>
            <a:endParaRPr lang="es-ES" b="1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sz="3000" dirty="0" smtClean="0">
                <a:latin typeface="Bookman Old Style" pitchFamily="18" charset="0"/>
              </a:rPr>
              <a:t>La Guemará pregunta: ¿Y son tan numerosos los que ven la Divina Presencia a través de un cristal que es luminoso? Pero no dice </a:t>
            </a:r>
            <a:r>
              <a:rPr lang="es-ES" sz="3000" dirty="0" err="1" smtClean="0">
                <a:latin typeface="Bookman Old Style" pitchFamily="18" charset="0"/>
              </a:rPr>
              <a:t>Ḥizkiyya</a:t>
            </a:r>
            <a:r>
              <a:rPr lang="es-ES" sz="3000" dirty="0" smtClean="0">
                <a:latin typeface="Bookman Old Style" pitchFamily="18" charset="0"/>
              </a:rPr>
              <a:t> que el rabino </a:t>
            </a:r>
            <a:r>
              <a:rPr lang="es-ES" sz="3000" dirty="0" err="1" smtClean="0">
                <a:latin typeface="Bookman Old Style" pitchFamily="18" charset="0"/>
              </a:rPr>
              <a:t>Yirmeya</a:t>
            </a:r>
            <a:r>
              <a:rPr lang="es-ES" sz="3000" dirty="0" smtClean="0">
                <a:latin typeface="Bookman Old Style" pitchFamily="18" charset="0"/>
              </a:rPr>
              <a:t> dice en nombre del rabino </a:t>
            </a:r>
            <a:r>
              <a:rPr lang="es-ES" sz="3000" dirty="0" err="1" smtClean="0">
                <a:latin typeface="Bookman Old Style" pitchFamily="18" charset="0"/>
              </a:rPr>
              <a:t>Shimon</a:t>
            </a:r>
            <a:r>
              <a:rPr lang="es-ES" sz="3000" dirty="0" smtClean="0">
                <a:latin typeface="Bookman Old Style" pitchFamily="18" charset="0"/>
              </a:rPr>
              <a:t> bar </a:t>
            </a:r>
            <a:r>
              <a:rPr lang="es-ES" sz="3000" dirty="0" err="1" smtClean="0">
                <a:latin typeface="Bookman Old Style" pitchFamily="18" charset="0"/>
              </a:rPr>
              <a:t>Yoḥai</a:t>
            </a:r>
            <a:r>
              <a:rPr lang="es-ES" sz="3000" dirty="0" smtClean="0">
                <a:latin typeface="Bookman Old Style" pitchFamily="18" charset="0"/>
              </a:rPr>
              <a:t>: He visto miembros del grupo de los espiritualmente prominentes, que son verdaderamente justos, y son pocos. </a:t>
            </a:r>
            <a:endParaRPr lang="es-ES" sz="30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dirty="0" smtClean="0">
                <a:latin typeface="Bookman Old Style" pitchFamily="18" charset="0"/>
              </a:rPr>
              <a:t>Si </a:t>
            </a:r>
            <a:r>
              <a:rPr lang="es-ES" dirty="0" smtClean="0">
                <a:latin typeface="Bookman Old Style" pitchFamily="18" charset="0"/>
              </a:rPr>
              <a:t>son mil, mi hijo y yo estamos entre ellos. Si son cien, yo y mi hijo estamos entre ellos; y si son dos, yo y mi hijo somos ellos. Aparentemente, es concebible que no haya más de dos que vean la Presencia Divina a través de un cristal luminoso.</a:t>
            </a:r>
            <a:endParaRPr lang="es-ES" b="1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dirty="0" smtClean="0">
                <a:latin typeface="Bookman Old Style" pitchFamily="18" charset="0"/>
              </a:rPr>
              <a:t>La Guemará responde: No es difícil. Esta declaración de </a:t>
            </a:r>
            <a:r>
              <a:rPr lang="es-ES" dirty="0" err="1" smtClean="0">
                <a:latin typeface="Bookman Old Style" pitchFamily="18" charset="0"/>
              </a:rPr>
              <a:t>Abaye</a:t>
            </a:r>
            <a:r>
              <a:rPr lang="es-ES" dirty="0" smtClean="0">
                <a:latin typeface="Bookman Old Style" pitchFamily="18" charset="0"/>
              </a:rPr>
              <a:t> se refiere a aquellos que pueden entrar para ver la Divina Presencia solo solicitando y obteniendo permiso [bar] de los ángeles. 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dirty="0" smtClean="0">
                <a:latin typeface="Bookman Old Style" pitchFamily="18" charset="0"/>
              </a:rPr>
              <a:t>Esa </a:t>
            </a:r>
            <a:r>
              <a:rPr lang="es-ES" dirty="0" smtClean="0">
                <a:latin typeface="Bookman Old Style" pitchFamily="18" charset="0"/>
              </a:rPr>
              <a:t>declaración del rabino </a:t>
            </a:r>
            <a:r>
              <a:rPr lang="es-ES" dirty="0" err="1" smtClean="0">
                <a:latin typeface="Bookman Old Style" pitchFamily="18" charset="0"/>
              </a:rPr>
              <a:t>Shimon</a:t>
            </a:r>
            <a:r>
              <a:rPr lang="es-ES" dirty="0" smtClean="0">
                <a:latin typeface="Bookman Old Style" pitchFamily="18" charset="0"/>
              </a:rPr>
              <a:t> ben </a:t>
            </a:r>
            <a:r>
              <a:rPr lang="es-ES" dirty="0" err="1" smtClean="0">
                <a:latin typeface="Bookman Old Style" pitchFamily="18" charset="0"/>
              </a:rPr>
              <a:t>Yoḥai</a:t>
            </a:r>
            <a:r>
              <a:rPr lang="es-ES" dirty="0" smtClean="0">
                <a:latin typeface="Bookman Old Style" pitchFamily="18" charset="0"/>
              </a:rPr>
              <a:t> se refiere a los pocos elegidos que pueden entrar para ver la Presencia Divina incluso sin solicitar permiso, para quienes las puertas del Cielo están abiertas en todo momento.</a:t>
            </a:r>
            <a:endParaRPr lang="es-ES" b="1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dirty="0" smtClean="0">
                <a:latin typeface="Bookman Old Style" pitchFamily="18" charset="0"/>
              </a:rPr>
              <a:t>Rav dice: Todos los fines de los días que se calcularon pasaron, y el asunto depende solo del arrepentimiento y las buenas obras. Cuando el pueblo judío se arrepienta, será redimido. Y </a:t>
            </a:r>
            <a:r>
              <a:rPr lang="es-ES" dirty="0" err="1" smtClean="0">
                <a:latin typeface="Bookman Old Style" pitchFamily="18" charset="0"/>
              </a:rPr>
              <a:t>Shmuel</a:t>
            </a:r>
            <a:r>
              <a:rPr lang="es-ES" dirty="0" smtClean="0">
                <a:latin typeface="Bookman Old Style" pitchFamily="18" charset="0"/>
              </a:rPr>
              <a:t> dice: Basta que el doliente aguante en su duelo para que se produzca la venida del Mesías. 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dirty="0" smtClean="0">
                <a:latin typeface="Bookman Old Style" pitchFamily="18" charset="0"/>
              </a:rPr>
              <a:t>Incluso </a:t>
            </a:r>
            <a:r>
              <a:rPr lang="es-ES" dirty="0" smtClean="0">
                <a:latin typeface="Bookman Old Style" pitchFamily="18" charset="0"/>
              </a:rPr>
              <a:t>sin arrepentimiento, serán dignos de redención debido al sufrimiento que soportaron durante el exilio. 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La </a:t>
            </a:r>
            <a:r>
              <a:rPr lang="es-ES" dirty="0" smtClean="0">
                <a:latin typeface="Bookman Old Style" pitchFamily="18" charset="0"/>
              </a:rPr>
              <a:t>Guemará señala</a:t>
            </a:r>
            <a:r>
              <a:rPr lang="es-ES" dirty="0" smtClean="0">
                <a:latin typeface="Bookman Old Style" pitchFamily="18" charset="0"/>
              </a:rPr>
              <a:t>: Esta </a:t>
            </a:r>
            <a:r>
              <a:rPr lang="es-ES" dirty="0" smtClean="0">
                <a:latin typeface="Bookman Old Style" pitchFamily="18" charset="0"/>
              </a:rPr>
              <a:t>disputa es paralela a una disputa entre </a:t>
            </a:r>
            <a:r>
              <a:rPr lang="es-ES" dirty="0" err="1" smtClean="0">
                <a:latin typeface="Bookman Old Style" pitchFamily="18" charset="0"/>
              </a:rPr>
              <a:t>tanna'im</a:t>
            </a:r>
            <a:r>
              <a:rPr lang="es-ES" dirty="0" smtClean="0">
                <a:latin typeface="Bookman Old Style" pitchFamily="18" charset="0"/>
              </a:rPr>
              <a:t>: 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dirty="0" smtClean="0">
                <a:latin typeface="Bookman Old Style" pitchFamily="18" charset="0"/>
              </a:rPr>
              <a:t>El </a:t>
            </a:r>
            <a:r>
              <a:rPr lang="es-ES" dirty="0" smtClean="0">
                <a:latin typeface="Bookman Old Style" pitchFamily="18" charset="0"/>
              </a:rPr>
              <a:t>rabino Eliezer dice: Si el pueblo judío se arrepiente, es redimido, y si no, no es redimido. 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Rabí </a:t>
            </a:r>
            <a:r>
              <a:rPr lang="es-ES" dirty="0" err="1" smtClean="0">
                <a:latin typeface="Bookman Old Style" pitchFamily="18" charset="0"/>
              </a:rPr>
              <a:t>Yehoshua</a:t>
            </a:r>
            <a:r>
              <a:rPr lang="es-ES" dirty="0" smtClean="0">
                <a:latin typeface="Bookman Old Style" pitchFamily="18" charset="0"/>
              </a:rPr>
              <a:t> le dijo: Si no se arrepienten, ¿no serán redimidos en absoluto? 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dirty="0" smtClean="0">
                <a:latin typeface="Bookman Old Style" pitchFamily="18" charset="0"/>
              </a:rPr>
              <a:t>Más </a:t>
            </a:r>
            <a:r>
              <a:rPr lang="es-ES" dirty="0" smtClean="0">
                <a:latin typeface="Bookman Old Style" pitchFamily="18" charset="0"/>
              </a:rPr>
              <a:t>bien, el Santo, Bendito sea, establecerá un rey para aquellos cuyos decretos son tan duros como los emitidos por Amán, y el pueblo judío no tendrá más remedio que arrepentirse, y esto los devolverá al camino correcto.</a:t>
            </a:r>
          </a:p>
          <a:p>
            <a:endParaRPr lang="es-ES" b="1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b="1" dirty="0" smtClean="0">
                <a:latin typeface="Bookman Old Style" pitchFamily="18" charset="0"/>
              </a:rPr>
              <a:t>PROXIMA: </a:t>
            </a:r>
            <a:r>
              <a:rPr lang="es-ES" dirty="0" smtClean="0">
                <a:latin typeface="Bookman Old Style" pitchFamily="18" charset="0"/>
              </a:rPr>
              <a:t>En </a:t>
            </a:r>
            <a:r>
              <a:rPr lang="es-ES" dirty="0" smtClean="0">
                <a:latin typeface="Bookman Old Style" pitchFamily="18" charset="0"/>
              </a:rPr>
              <a:t>otra baraita se enseña que el rabino Eliezer dice: Si el pueblo judío se arrepiente son redimidos, como está dicho: “Vuélvanse, hijos descarriados, yo sanaré sus iniquidades” (Jeremías 3:22).</a:t>
            </a:r>
            <a:endParaRPr lang="es-ES" b="1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pPr marL="342900" lvl="0" indent="-342900" algn="ctr"/>
            <a:endParaRPr lang="es-CO" sz="1600" dirty="0" smtClean="0">
              <a:latin typeface="Bookman Old Style" pitchFamily="18" charset="0"/>
            </a:endParaRPr>
          </a:p>
          <a:p>
            <a:pPr marL="342900" lvl="0" indent="-342900" algn="ctr"/>
            <a:r>
              <a:rPr lang="es-CO" sz="1600" dirty="0" smtClean="0">
                <a:latin typeface="Bookman Old Style" pitchFamily="18" charset="0"/>
              </a:rPr>
              <a:t>BIBLIOGRAFÍA:G.F. Moore, Judaísmo en los primeros siglos de la era cristiana, 2 (1946), 377–95; </a:t>
            </a:r>
            <a:r>
              <a:rPr lang="es-CO" sz="1600" dirty="0" err="1" smtClean="0">
                <a:latin typeface="Bookman Old Style" pitchFamily="18" charset="0"/>
              </a:rPr>
              <a:t>Saadiah</a:t>
            </a:r>
            <a:r>
              <a:rPr lang="es-CO" sz="1600" dirty="0" smtClean="0">
                <a:latin typeface="Bookman Old Style" pitchFamily="18" charset="0"/>
              </a:rPr>
              <a:t> </a:t>
            </a:r>
            <a:r>
              <a:rPr lang="es-CO" sz="1600" dirty="0" err="1" smtClean="0">
                <a:latin typeface="Bookman Old Style" pitchFamily="18" charset="0"/>
              </a:rPr>
              <a:t>Gaon</a:t>
            </a:r>
            <a:r>
              <a:rPr lang="es-CO" sz="1600" dirty="0" smtClean="0">
                <a:latin typeface="Bookman Old Style" pitchFamily="18" charset="0"/>
              </a:rPr>
              <a:t>, El libro de creencias y opiniones, </a:t>
            </a:r>
            <a:r>
              <a:rPr lang="es-CO" sz="1600" dirty="0" err="1" smtClean="0">
                <a:latin typeface="Bookman Old Style" pitchFamily="18" charset="0"/>
              </a:rPr>
              <a:t>tr</a:t>
            </a:r>
            <a:r>
              <a:rPr lang="es-CO" sz="1600" dirty="0" smtClean="0">
                <a:latin typeface="Bookman Old Style" pitchFamily="18" charset="0"/>
              </a:rPr>
              <a:t>. por S. </a:t>
            </a:r>
            <a:r>
              <a:rPr lang="es-CO" sz="1600" dirty="0" err="1" smtClean="0">
                <a:latin typeface="Bookman Old Style" pitchFamily="18" charset="0"/>
              </a:rPr>
              <a:t>Rosenblatt</a:t>
            </a:r>
            <a:r>
              <a:rPr lang="es-CO" sz="1600" dirty="0" smtClean="0">
                <a:latin typeface="Bookman Old Style" pitchFamily="18" charset="0"/>
              </a:rPr>
              <a:t> (1948), 323–56; Moisés Maimónides, El guía de los perplejos, </a:t>
            </a:r>
            <a:r>
              <a:rPr lang="es-CO" sz="1600" dirty="0" err="1" smtClean="0">
                <a:latin typeface="Bookman Old Style" pitchFamily="18" charset="0"/>
              </a:rPr>
              <a:t>tr</a:t>
            </a:r>
            <a:r>
              <a:rPr lang="es-CO" sz="1600" dirty="0" smtClean="0">
                <a:latin typeface="Bookman Old Style" pitchFamily="18" charset="0"/>
              </a:rPr>
              <a:t>. por S. Pines (1963), passim; C. </a:t>
            </a:r>
            <a:r>
              <a:rPr lang="es-CO" sz="1600" dirty="0" err="1" smtClean="0">
                <a:latin typeface="Bookman Old Style" pitchFamily="18" charset="0"/>
              </a:rPr>
              <a:t>Montefiore</a:t>
            </a:r>
            <a:r>
              <a:rPr lang="es-CO" sz="1600" dirty="0" smtClean="0">
                <a:latin typeface="Bookman Old Style" pitchFamily="18" charset="0"/>
              </a:rPr>
              <a:t> y H. </a:t>
            </a:r>
            <a:r>
              <a:rPr lang="es-CO" sz="1600" dirty="0" err="1" smtClean="0">
                <a:latin typeface="Bookman Old Style" pitchFamily="18" charset="0"/>
              </a:rPr>
              <a:t>Loewe</a:t>
            </a:r>
            <a:r>
              <a:rPr lang="es-CO" sz="1600" dirty="0" smtClean="0">
                <a:latin typeface="Bookman Old Style" pitchFamily="18" charset="0"/>
              </a:rPr>
              <a:t>, Antología rabínica (1938), cap. 31 e índice, S.V. Mundo por venir; A. Cohen, </a:t>
            </a:r>
            <a:r>
              <a:rPr lang="es-CO" sz="1600" dirty="0" err="1" smtClean="0">
                <a:latin typeface="Bookman Old Style" pitchFamily="18" charset="0"/>
              </a:rPr>
              <a:t>Everyman's</a:t>
            </a:r>
            <a:r>
              <a:rPr lang="es-CO" sz="1600" dirty="0" smtClean="0">
                <a:latin typeface="Bookman Old Style" pitchFamily="18" charset="0"/>
              </a:rPr>
              <a:t> Talmud (1932), cap. 11 e índice, S.V. Mundo por venir; M. </a:t>
            </a:r>
            <a:r>
              <a:rPr lang="es-CO" sz="1600" dirty="0" err="1" smtClean="0">
                <a:latin typeface="Bookman Old Style" pitchFamily="18" charset="0"/>
              </a:rPr>
              <a:t>Kadushin</a:t>
            </a:r>
            <a:r>
              <a:rPr lang="es-CO" sz="1600" dirty="0" smtClean="0">
                <a:latin typeface="Bookman Old Style" pitchFamily="18" charset="0"/>
              </a:rPr>
              <a:t>, La mente rabínica (1952), índice, S.V. Olam ha-Ba; Mundo por venir.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Shape 492"/>
          <p:cNvSpPr txBox="1"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4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3" name="Shape 49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1988" y="1447800"/>
            <a:ext cx="7796212" cy="4757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Shape 49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67038" y="457200"/>
            <a:ext cx="3209925" cy="1171575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Shape 495"/>
          <p:cNvSpPr txBox="1">
            <a:spLocks noGrp="1"/>
          </p:cNvSpPr>
          <p:nvPr>
            <p:ph type="subTitle" idx="1"/>
          </p:nvPr>
        </p:nvSpPr>
        <p:spPr>
          <a:xfrm>
            <a:off x="609600" y="1981200"/>
            <a:ext cx="7924800" cy="4419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CO" sz="20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Fuentes: Torah, Talmud, </a:t>
            </a:r>
            <a:r>
              <a:rPr lang="es-CO" sz="20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Sefaria, Jewish </a:t>
            </a:r>
            <a:r>
              <a:rPr lang="es-CO" sz="20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Concepts, Wikipedia, Kabbalah Online, Zohar, Rambán, Rashí, Maimonides, Bereshit con Rashí, Rabí Shimsom Rafael Hirsch, El Jumash, </a:t>
            </a:r>
            <a:r>
              <a:rPr lang="es-CO" sz="2000" b="0" i="0" u="none" strike="noStrike" cap="none" dirty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Dr. Yael Ziegler.</a:t>
            </a:r>
            <a:endParaRPr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MX" sz="800" dirty="0" smtClean="0">
                <a:hlinkClick r:id="rId5"/>
              </a:rPr>
              <a:t>http://bit.ly/1dzs4zj</a:t>
            </a:r>
            <a:r>
              <a:rPr lang="es-MX" sz="800" dirty="0" smtClean="0"/>
              <a:t> </a:t>
            </a:r>
            <a:endParaRPr lang="en-US" sz="700" dirty="0" smtClean="0">
              <a:solidFill>
                <a:schemeClr val="bg1"/>
              </a:solidFill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 smtClean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hlinkClick r:id="rId6"/>
              </a:rPr>
              <a:t>https://www.sefaria.org/Rabbeinu_Bahya%2C_Shemot.20.14.7?lang=bi&amp;with=all&amp;lang2=en</a:t>
            </a:r>
            <a:endParaRPr lang="es-CO" sz="1000" dirty="0" smtClean="0">
              <a:solidFill>
                <a:schemeClr val="dk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 smtClean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hlinkClick r:id="rId7"/>
              </a:rPr>
              <a:t>https://silo.tips/download/historia-de-israel-por-eliyahu-bayonah-director-shalom-haverim-org-new-york</a:t>
            </a:r>
            <a:endParaRPr lang="es-CO" sz="1000" dirty="0" smtClean="0">
              <a:solidFill>
                <a:schemeClr val="dk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 smtClean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hlinkClick r:id="rId8"/>
              </a:rPr>
              <a:t>https://www.sefaria.org/topics/olam-haba?tab=sources</a:t>
            </a:r>
            <a:endParaRPr lang="es-CO" sz="1000" dirty="0" smtClean="0">
              <a:solidFill>
                <a:schemeClr val="dk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 smtClean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hlinkClick r:id="rId9"/>
              </a:rPr>
              <a:t>https://www.jewishvirtuallibrary.org/tractate-sanhedrin-chapter-11</a:t>
            </a:r>
            <a:endParaRPr lang="es-CO" sz="1000" dirty="0" smtClean="0">
              <a:solidFill>
                <a:schemeClr val="dk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 smtClean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hlinkClick r:id="rId10"/>
              </a:rPr>
              <a:t>https://www.sacred-texts.com/jud/t08/t0814.htm</a:t>
            </a:r>
            <a:endParaRPr lang="es-CO" sz="1000" dirty="0" smtClean="0">
              <a:solidFill>
                <a:schemeClr val="dk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 smtClean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hlinkClick r:id="rId11"/>
              </a:rPr>
              <a:t>https://www.sefaria.org/Sanhedrin.97a.3?lang=bi&amp;with=Commentary&amp;lang2=en</a:t>
            </a:r>
            <a:endParaRPr lang="es-CO" sz="1000" dirty="0" smtClean="0">
              <a:solidFill>
                <a:schemeClr val="dk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20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Derechos </a:t>
            </a:r>
            <a:r>
              <a:rPr lang="es-CO" sz="20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Reservados Shalom Haverim Org</a:t>
            </a:r>
            <a:endParaRPr sz="2000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2400" b="0" i="0" u="sng" strike="noStrike" cap="none" dirty="0">
                <a:solidFill>
                  <a:schemeClr val="hlink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  <a:hlinkClick r:id="rId12"/>
              </a:rPr>
              <a:t>http://www.shalomhaverim.org</a:t>
            </a:r>
            <a:endParaRPr sz="2400" b="0" i="0" u="none" strike="noStrike" cap="none" dirty="0">
              <a:solidFill>
                <a:srgbClr val="898989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24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Director: -</a:t>
            </a:r>
            <a:endParaRPr sz="2400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24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ELIYAHU BAYONA BEN </a:t>
            </a:r>
            <a:r>
              <a:rPr lang="es-CO" sz="24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YOSEF</a:t>
            </a:r>
            <a:endParaRPr sz="24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</a:pPr>
            <a:r>
              <a:rPr lang="es-CO" sz="1800" smtClean="0">
                <a:latin typeface="Bookman Old Style" pitchFamily="18" charset="0"/>
                <a:ea typeface="Adobe Myungjo Std M" panose="02020600000000000000" pitchFamily="18" charset="-128"/>
              </a:rPr>
              <a:t>27</a:t>
            </a:r>
            <a:r>
              <a:rPr lang="es-CO" sz="180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de </a:t>
            </a:r>
            <a:r>
              <a:rPr lang="es-CO" sz="18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Jeshván</a:t>
            </a: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, </a:t>
            </a:r>
            <a:r>
              <a:rPr lang="es-CO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5782  </a:t>
            </a:r>
            <a:r>
              <a:rPr lang="es-CO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–  </a:t>
            </a: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Noviembre 2</a:t>
            </a:r>
            <a:r>
              <a:rPr lang="es-CO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, </a:t>
            </a:r>
            <a:r>
              <a:rPr lang="es-CO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2021 Monsey New York</a:t>
            </a:r>
            <a:endParaRPr sz="1800" b="0" i="0" u="none" strike="noStrike" cap="none" dirty="0">
              <a:solidFill>
                <a:srgbClr val="898989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152154</TotalTime>
  <Words>2007</Words>
  <Application>Microsoft Office PowerPoint</Application>
  <PresentationFormat>Presentación en pantalla (4:3)</PresentationFormat>
  <Paragraphs>129</Paragraphs>
  <Slides>31</Slides>
  <Notes>31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2" baseType="lpstr">
      <vt:lpstr>Office Theme</vt:lpstr>
      <vt:lpstr> 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Elias</dc:creator>
  <cp:lastModifiedBy>Eliyahu Bayonah</cp:lastModifiedBy>
  <cp:revision>736</cp:revision>
  <dcterms:modified xsi:type="dcterms:W3CDTF">2021-11-04T20:02:15Z</dcterms:modified>
</cp:coreProperties>
</file>