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543" r:id="rId3"/>
    <p:sldId id="507" r:id="rId4"/>
    <p:sldId id="897" r:id="rId5"/>
    <p:sldId id="939" r:id="rId6"/>
    <p:sldId id="953" r:id="rId7"/>
    <p:sldId id="1266" r:id="rId8"/>
    <p:sldId id="1268" r:id="rId9"/>
    <p:sldId id="1269" r:id="rId10"/>
    <p:sldId id="1270" r:id="rId11"/>
    <p:sldId id="1271" r:id="rId12"/>
    <p:sldId id="1272" r:id="rId13"/>
    <p:sldId id="1273" r:id="rId14"/>
    <p:sldId id="1274" r:id="rId15"/>
    <p:sldId id="1275" r:id="rId16"/>
    <p:sldId id="1276" r:id="rId17"/>
    <p:sldId id="1277" r:id="rId18"/>
    <p:sldId id="1278" r:id="rId19"/>
    <p:sldId id="1279" r:id="rId20"/>
    <p:sldId id="1280" r:id="rId21"/>
    <p:sldId id="1281" r:id="rId22"/>
    <p:sldId id="1282" r:id="rId23"/>
    <p:sldId id="1283" r:id="rId24"/>
    <p:sldId id="935" r:id="rId25"/>
    <p:sldId id="306" r:id="rId2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44" autoAdjust="0"/>
    <p:restoredTop sz="94660"/>
  </p:normalViewPr>
  <p:slideViewPr>
    <p:cSldViewPr snapToGrid="0">
      <p:cViewPr>
        <p:scale>
          <a:sx n="75" d="100"/>
          <a:sy n="75" d="100"/>
        </p:scale>
        <p:origin x="-27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opics/olam-haba?tab=sources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silo.tips/download/historia-de-israel-por-eliyahu-bayonah-director-shalom-haverim-org-new-york" TargetMode="External"/><Relationship Id="rId12" Type="http://schemas.openxmlformats.org/officeDocument/2006/relationships/hyperlink" Target="http://www.shalomhaverim.org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efaria.org/Rabbeinu_Bahya,_Shemot.20.14.7?lang=bi&amp;with=all&amp;lang2=en" TargetMode="External"/><Relationship Id="rId11" Type="http://schemas.openxmlformats.org/officeDocument/2006/relationships/hyperlink" Target="https://www.sefaria.org/Sanhedrin.97a.3?lang=bi&amp;with=Commentary&amp;lang2=en" TargetMode="External"/><Relationship Id="rId5" Type="http://schemas.openxmlformats.org/officeDocument/2006/relationships/hyperlink" Target="http://bit.ly/1dzs4zj" TargetMode="External"/><Relationship Id="rId10" Type="http://schemas.openxmlformats.org/officeDocument/2006/relationships/hyperlink" Target="https://www.sacred-texts.com/jud/t08/t0814.htm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s://www.jewishvirtuallibrary.org/tractate-sanhedrin-chapter-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dirty="0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2000" dirty="0" smtClean="0">
                <a:latin typeface="Bookman Old Style" pitchFamily="18" charset="0"/>
              </a:rPr>
              <a:t>Estudios de Judaísmo</a:t>
            </a:r>
            <a:endParaRPr lang="es-CO" sz="1800" b="1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8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SERIE #15 = </a:t>
            </a:r>
          </a:p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Redención y Arrepentimiento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None/>
            </a:pP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967" y="568324"/>
            <a:ext cx="8699908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>
              <a:buNone/>
            </a:pPr>
            <a:r>
              <a:rPr lang="es-CO" sz="2800" b="1" dirty="0" smtClean="0">
                <a:latin typeface="Bookman Old Style" pitchFamily="18" charset="0"/>
              </a:rPr>
              <a:t>MESIANISMO – MESIAS – ERA MESIANICA </a:t>
            </a:r>
          </a:p>
          <a:p>
            <a:r>
              <a:rPr lang="es-MX" sz="1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Fuentes</a:t>
            </a:r>
            <a:r>
              <a:rPr lang="es-MX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: </a:t>
            </a: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Tanaj 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Talmud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Midrash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Rashí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Maimonides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Rambán</a:t>
            </a:r>
          </a:p>
          <a:p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Otros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autores</a:t>
            </a: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es-MX" sz="1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Los judíos a menudo se refieren a la Era Mesiánica como olam ha-</a:t>
            </a:r>
            <a:r>
              <a:rPr lang="es-ES" sz="30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ba</a:t>
            </a:r>
            <a:r>
              <a:rPr lang="es-ES" sz="30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, que significa "el mundo venidero". Los judíos creen que este será un tiempo de paz con una ausencia total de guerra y odio. Durante la Era Mesiánica, los judíos creen que Dios será aceptado por todos y el judaísmo será conocido como la única religión verdadera.</a:t>
            </a:r>
            <a:endParaRPr lang="en-US" sz="30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Muchos judíos han sido escépticos durante mucho tiempo ante las predicciones que anunciaban la inminente llegada del Mesías.</a:t>
            </a:r>
          </a:p>
          <a:p>
            <a:r>
              <a:rPr lang="es-ES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El sabio del primer siglo, Rabban Yojanan ben Zakai, dijo una vez: "Si por casualidad tienes un árbol joven en la mano cuando te dicen que el Mesías ha llegado, primero siembra el árbol joven y luego sal a saludar al Mesías".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OLAM HA-BA. </a:t>
            </a:r>
            <a:r>
              <a:rPr lang="he-IL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עוֹלָם הַבָּא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</a:p>
          <a:p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El término </a:t>
            </a:r>
            <a:r>
              <a:rPr lang="es-ES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olam ha-</a:t>
            </a:r>
            <a:r>
              <a:rPr lang="es-ES" sz="2400" b="1" i="1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bá</a:t>
            </a:r>
            <a:r>
              <a:rPr lang="es-ES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(literalmente, "el mundo venidero") en contraste con </a:t>
            </a:r>
            <a:r>
              <a:rPr lang="es-ES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olam ha-</a:t>
            </a:r>
            <a:r>
              <a:rPr lang="es-ES" sz="2400" b="1" i="1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zeh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(literalmente "este mundo") se refiere al más allá, que comienza con la terminación de la vida terrenal del hombre. </a:t>
            </a:r>
          </a:p>
          <a:p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Un sinónimo que se usa con frecuencia en lugar de "el mundo por venir" es </a:t>
            </a:r>
            <a:r>
              <a:rPr lang="es-ES" sz="2400" b="1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atid</a:t>
            </a:r>
            <a:r>
              <a:rPr lang="es-E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lavo -</a:t>
            </a:r>
            <a:r>
              <a:rPr lang="he-IL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עתיד  לבוא</a:t>
            </a:r>
            <a:r>
              <a:rPr lang="es-E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("Lo que está por venir" o "el futuro") como en Tosefta </a:t>
            </a:r>
            <a:r>
              <a:rPr lang="es-ES" sz="2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Arakhin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2: 7.</a:t>
            </a:r>
          </a:p>
          <a:p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800" dirty="0" smtClean="0">
                <a:latin typeface="Bookman Old Style" pitchFamily="18" charset="0"/>
              </a:rPr>
              <a:t>Rav dice: Todos los fines de los días que se calcularon pasaron, y el asunto depende solo del arrepentimiento y las buenas obras. </a:t>
            </a:r>
          </a:p>
          <a:p>
            <a:r>
              <a:rPr lang="es-ES" sz="2800" dirty="0" smtClean="0">
                <a:latin typeface="Bookman Old Style" pitchFamily="18" charset="0"/>
              </a:rPr>
              <a:t>Cuando el pueblo judío se arrepienta, será redimido. </a:t>
            </a:r>
          </a:p>
          <a:p>
            <a:r>
              <a:rPr lang="es-ES" sz="2800" dirty="0" smtClean="0">
                <a:latin typeface="Bookman Old Style" pitchFamily="18" charset="0"/>
              </a:rPr>
              <a:t>Y Shmuel dice: Basta que el doliente aguante en su duelo para que se produzca la venida del Mesías.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Incluso sin arrepentimiento, serán dignos de redención debido al sufrimiento que soportaron durante el exilio. </a:t>
            </a:r>
          </a:p>
          <a:p>
            <a:r>
              <a:rPr lang="es-ES" dirty="0" smtClean="0">
                <a:latin typeface="Bookman Old Style" pitchFamily="18" charset="0"/>
              </a:rPr>
              <a:t>La Guemará señala: Esta disputa es paralela a una disputa entre los tanna'im: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El rabino Eliezer dice: Si el pueblo judío se arrepiente, es redimido, y si no, no es redimido. </a:t>
            </a:r>
          </a:p>
          <a:p>
            <a:r>
              <a:rPr lang="es-ES" dirty="0" smtClean="0">
                <a:latin typeface="Bookman Old Style" pitchFamily="18" charset="0"/>
              </a:rPr>
              <a:t>Rabí Yehoshúa le dijo: Si no se arrepienten, ¿no serán redimidos en absoluto?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Más bien, el Santo, Bendito sea, establecerá un rey para aquellos cuyos decretos son tan duros como los emitidos por Amán, y el pueblo judío no tendrá más remedio que arrepentirse, y esto los devolverá al camino correcto.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En otra baraita se enseña que el rabino Eliezer dice: Si el pueblo judío se arrepiente son redimidos, como está dicho: “Vuélvanse, hijos descarriados, yo sanaré sus iniquidades” </a:t>
            </a:r>
            <a:r>
              <a:rPr lang="es-ES" sz="2000" b="1" dirty="0" smtClean="0">
                <a:latin typeface="Bookman Old Style" pitchFamily="18" charset="0"/>
              </a:rPr>
              <a:t>(Jeremías 3:22). @</a:t>
            </a:r>
            <a:endParaRPr lang="es-ES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Rabí Yehoshúa le dijo: ¿Pero no está ya dicho: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"Así dice el Señor: Fuiste vendido de balde, y sin dinero serás redimido" </a:t>
            </a:r>
            <a:r>
              <a:rPr lang="es-ES" sz="2000" b="1" dirty="0" smtClean="0">
                <a:latin typeface="Bookman Old Style" pitchFamily="18" charset="0"/>
              </a:rPr>
              <a:t>(Isaías 52: 3)</a:t>
            </a:r>
            <a:r>
              <a:rPr lang="es-ES" dirty="0" smtClean="0">
                <a:latin typeface="Bookman Old Style" pitchFamily="18" charset="0"/>
              </a:rPr>
              <a:t>? @</a:t>
            </a:r>
          </a:p>
          <a:p>
            <a:r>
              <a:rPr lang="es-ES" dirty="0" smtClean="0">
                <a:latin typeface="Bookman Old Style" pitchFamily="18" charset="0"/>
              </a:rPr>
              <a:t>Rabí Yehoshúa explica: “Fuiste vendido por nada” significa que fuiste vendido para adorar ídolos, lo cual es un pecado sin fundamento.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“Y sin dinero serás redimido” significa que no serás redimido por el arrepentimiento y las buenas obras, sino por la voluntad de Dios.</a:t>
            </a:r>
          </a:p>
          <a:p>
            <a:r>
              <a:rPr lang="es-ES" dirty="0" smtClean="0">
                <a:latin typeface="Bookman Old Style" pitchFamily="18" charset="0"/>
              </a:rPr>
              <a:t>El rabino Eliezer le dijo al rabino Yehoshúa: ¿Pero no está ya dicho: "Vuelve a mí y yo volveré a ti" </a:t>
            </a:r>
            <a:r>
              <a:rPr lang="es-ES" sz="2000" b="1" dirty="0" smtClean="0">
                <a:latin typeface="Bookman Old Style" pitchFamily="18" charset="0"/>
              </a:rPr>
              <a:t>(Malaquías 3: 7) </a:t>
            </a:r>
            <a:r>
              <a:rPr lang="es-ES" dirty="0" smtClean="0">
                <a:latin typeface="Bookman Old Style" pitchFamily="18" charset="0"/>
              </a:rPr>
              <a:t>?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Rabí Yehoshúa le dijo: Pero, ¿no está ya dicho: “Porque te he llevado conmigo; y te tomaré uno de una ciudad y dos de una familia, y te llevaré a Sion” </a:t>
            </a:r>
            <a:r>
              <a:rPr lang="es-ES" sz="2000" b="1" dirty="0" smtClean="0">
                <a:latin typeface="Bookman Old Style" pitchFamily="18" charset="0"/>
              </a:rPr>
              <a:t>(Jeremías 3:14), </a:t>
            </a:r>
            <a:r>
              <a:rPr lang="es-ES" dirty="0" smtClean="0">
                <a:latin typeface="Bookman Old Style" pitchFamily="18" charset="0"/>
              </a:rPr>
              <a:t>incondicionalmente?  </a:t>
            </a:r>
          </a:p>
          <a:p>
            <a:r>
              <a:rPr lang="es-ES" dirty="0" smtClean="0">
                <a:latin typeface="Bookman Old Style" pitchFamily="18" charset="0"/>
              </a:rPr>
              <a:t>Rabí Eliezer le dijo: Pero, ¿no está ya dicho: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"En la comodidad [</a:t>
            </a:r>
            <a:r>
              <a:rPr lang="es-ES" b="1" i="1" dirty="0" smtClean="0">
                <a:latin typeface="Bookman Old Style" pitchFamily="18" charset="0"/>
              </a:rPr>
              <a:t>beshuvá</a:t>
            </a:r>
            <a:r>
              <a:rPr lang="es-ES" dirty="0" smtClean="0">
                <a:latin typeface="Bookman Old Style" pitchFamily="18" charset="0"/>
              </a:rPr>
              <a:t>] y el descanso serás salvo" (Isaías 30:15), lo que indica que la redención depende del arrepentimiento [</a:t>
            </a:r>
            <a:r>
              <a:rPr lang="es-ES" b="1" i="1" dirty="0" smtClean="0">
                <a:latin typeface="Bookman Old Style" pitchFamily="18" charset="0"/>
              </a:rPr>
              <a:t>teshuvá</a:t>
            </a:r>
            <a:r>
              <a:rPr lang="es-ES" dirty="0" smtClean="0">
                <a:latin typeface="Bookman Old Style" pitchFamily="18" charset="0"/>
              </a:rPr>
              <a:t>]? @</a:t>
            </a:r>
          </a:p>
          <a:p>
            <a:r>
              <a:rPr lang="es-ES" dirty="0" smtClean="0">
                <a:latin typeface="Bookman Old Style" pitchFamily="18" charset="0"/>
              </a:rPr>
              <a:t>Rabí Yehoshúa le dijo a Rabí Eliezer: Pero ¿no está ya dicho: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“Así dice el Señor, Redentor de Israel, su Santo, al menospreciado del hombre, al aborrecido de la nación, al siervo de gobernantes:</a:t>
            </a:r>
          </a:p>
          <a:p>
            <a:r>
              <a:rPr lang="es-ES" dirty="0" smtClean="0">
                <a:latin typeface="Bookman Old Style" pitchFamily="18" charset="0"/>
              </a:rPr>
              <a:t>Los reyes verán y se levantarán, los príncipes se postrarán a causa del Señor, el fiel, y el Santo de Israel, que te ha elegido” </a:t>
            </a:r>
            <a:r>
              <a:rPr lang="es-ES" sz="2000" b="1" dirty="0" smtClean="0">
                <a:latin typeface="Bookman Old Style" pitchFamily="18" charset="0"/>
              </a:rPr>
              <a:t>(Isaías 49: 7), @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lo que indica que la redención vendrá independientemente del arrepentimiento.</a:t>
            </a:r>
          </a:p>
          <a:p>
            <a:r>
              <a:rPr lang="es-ES" dirty="0" smtClean="0">
                <a:latin typeface="Bookman Old Style" pitchFamily="18" charset="0"/>
              </a:rPr>
              <a:t>El rabino Eliezer le dijo: ¿Pero no está ya dicho: "Si vuelves, Israel, dice el Señor, vuélvete a mí" </a:t>
            </a:r>
            <a:r>
              <a:rPr lang="es-ES" sz="2000" b="1" dirty="0" smtClean="0">
                <a:latin typeface="Bookman Old Style" pitchFamily="18" charset="0"/>
              </a:rPr>
              <a:t>(Jeremías 4: 1)</a:t>
            </a:r>
            <a:r>
              <a:rPr lang="es-ES" dirty="0" smtClean="0">
                <a:latin typeface="Bookman Old Style" pitchFamily="18" charset="0"/>
              </a:rPr>
              <a:t>, lo que indica que la redención depende del arrepentimiento?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800" dirty="0" smtClean="0">
                <a:latin typeface="Bookman Old Style" pitchFamily="18" charset="0"/>
              </a:rPr>
              <a:t>Rabí Yehoshúa le dijo: Pero ¿no está ya dicho: “Y oí al hombre vestido de lino, que estaba sobre las aguas del río, cuando levantó su mano derecha y su mano izquierda al cielo y juró por el Uno que vive para siempre que será por un período, períodos y medio; cuando haya terminado el aplastamiento del poder del pueblo santo, todas estas cosas serán cumplidas” </a:t>
            </a:r>
            <a:r>
              <a:rPr lang="es-ES" sz="2000" b="1" dirty="0" smtClean="0">
                <a:latin typeface="Bookman Old Style" pitchFamily="18" charset="0"/>
              </a:rPr>
              <a:t>(Daniel 12: 7), </a:t>
            </a:r>
            <a:endParaRPr lang="es-ES" sz="280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lo que indica que el tiempo de la redención está establecido y no tiene relación con el arrepentimiento. </a:t>
            </a:r>
          </a:p>
          <a:p>
            <a:r>
              <a:rPr lang="es-ES" dirty="0" smtClean="0">
                <a:latin typeface="Bookman Old Style" pitchFamily="18" charset="0"/>
              </a:rPr>
              <a:t>Y el rabino Eliezer guardó silencio, incapaz de refutar la prueba de ese versículo.</a:t>
            </a:r>
          </a:p>
          <a:p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Y el rabino Abba dice: No tienes una manifestación más explícita del fin de los días que este fenómeno siguiente, como se dice: “Pero ustedes, montañas de Israel, darán sus ramas y darán su fruto a Mi pueblo de Israel, porque pronto vendrán” </a:t>
            </a:r>
            <a:r>
              <a:rPr lang="es-ES" sz="2000" b="1" dirty="0" smtClean="0">
                <a:latin typeface="Bookman Old Style" pitchFamily="18" charset="0"/>
              </a:rPr>
              <a:t>(Ezequiel 36: 8). </a:t>
            </a:r>
            <a:r>
              <a:rPr lang="es-ES" sz="2400" dirty="0" smtClean="0">
                <a:latin typeface="Bookman Old Style" pitchFamily="18" charset="0"/>
              </a:rPr>
              <a:t>@ 8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Cuando los productos crezcan en abundancia en Eretz Yisrael, es una indicación de que el Mesías vendrá pronto. </a:t>
            </a:r>
          </a:p>
          <a:p>
            <a:r>
              <a:rPr lang="es-ES" dirty="0" smtClean="0">
                <a:latin typeface="Bookman Old Style" pitchFamily="18" charset="0"/>
              </a:rPr>
              <a:t>Rabí Eliezer dice: No tienes mayor manifestación del fin de los días que este fenómeno siguiente, como se dice: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latin typeface="Bookman Old Style" pitchFamily="18" charset="0"/>
              </a:rPr>
              <a:t>“Porque antes de estos días no había salario para el hombre, ni salario para la bestia; ni hubo paz del opresor para el que sale y para el que entra” </a:t>
            </a:r>
            <a:r>
              <a:rPr lang="es-ES" sz="2000" b="1" dirty="0" smtClean="0">
                <a:latin typeface="Bookman Old Style" pitchFamily="18" charset="0"/>
              </a:rPr>
              <a:t>(Zacarías 8:10).  </a:t>
            </a:r>
            <a:r>
              <a:rPr lang="es-ES" sz="2400" dirty="0" smtClean="0">
                <a:latin typeface="Bookman Old Style" pitchFamily="18" charset="0"/>
              </a:rPr>
              <a:t>@  10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Cuando no hay salario por el trabajo ni alquiler pagado por el uso de un animal, eso es una indicación de que la venida del Mesías está cerca.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b="1" dirty="0" smtClean="0">
                <a:latin typeface="Bookman Old Style" pitchFamily="18" charset="0"/>
              </a:rPr>
              <a:t>PROXIMA</a:t>
            </a:r>
            <a:r>
              <a:rPr lang="es-ES" dirty="0" smtClean="0">
                <a:latin typeface="Bookman Old Style" pitchFamily="18" charset="0"/>
              </a:rPr>
              <a:t>: La </a:t>
            </a:r>
            <a:r>
              <a:rPr lang="es-ES" dirty="0" smtClean="0">
                <a:latin typeface="Bookman Old Style" pitchFamily="18" charset="0"/>
              </a:rPr>
              <a:t>Guemará pregunta: ¿Cuál es el significado de la frase: "Ni hubo paz del opresor para el que sale y para el que entra"?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marL="342900" lvl="0" indent="-342900" algn="ctr"/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</a:rPr>
              <a:t>BIBLIOGRAFÍA:G.F. Moore, Judaísmo en los primeros siglos de la era cristiana, 2 (1946), 377–95; </a:t>
            </a:r>
            <a:r>
              <a:rPr lang="es-CO" sz="1600" dirty="0" err="1" smtClean="0">
                <a:latin typeface="Bookman Old Style" pitchFamily="18" charset="0"/>
              </a:rPr>
              <a:t>Saadiah</a:t>
            </a:r>
            <a:r>
              <a:rPr lang="es-CO" sz="1600" dirty="0" smtClean="0">
                <a:latin typeface="Bookman Old Style" pitchFamily="18" charset="0"/>
              </a:rPr>
              <a:t> </a:t>
            </a:r>
            <a:r>
              <a:rPr lang="es-CO" sz="1600" dirty="0" err="1" smtClean="0">
                <a:latin typeface="Bookman Old Style" pitchFamily="18" charset="0"/>
              </a:rPr>
              <a:t>Gaon</a:t>
            </a:r>
            <a:r>
              <a:rPr lang="es-CO" sz="1600" dirty="0" smtClean="0">
                <a:latin typeface="Bookman Old Style" pitchFamily="18" charset="0"/>
              </a:rPr>
              <a:t>, El libro de creencias y opiniones,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</a:t>
            </a:r>
            <a:r>
              <a:rPr lang="es-CO" sz="1600" dirty="0" err="1" smtClean="0">
                <a:latin typeface="Bookman Old Style" pitchFamily="18" charset="0"/>
              </a:rPr>
              <a:t>Rosenblatt</a:t>
            </a:r>
            <a:r>
              <a:rPr lang="es-CO" sz="1600" dirty="0" smtClean="0">
                <a:latin typeface="Bookman Old Style" pitchFamily="18" charset="0"/>
              </a:rPr>
              <a:t> (1948), 323–56; Moisés Maimónides, El guía de los perplejos,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Pines (1963), passim; C. </a:t>
            </a:r>
            <a:r>
              <a:rPr lang="es-CO" sz="1600" dirty="0" err="1" smtClean="0">
                <a:latin typeface="Bookman Old Style" pitchFamily="18" charset="0"/>
              </a:rPr>
              <a:t>Montefiore</a:t>
            </a:r>
            <a:r>
              <a:rPr lang="es-CO" sz="1600" dirty="0" smtClean="0">
                <a:latin typeface="Bookman Old Style" pitchFamily="18" charset="0"/>
              </a:rPr>
              <a:t> y H. </a:t>
            </a:r>
            <a:r>
              <a:rPr lang="es-CO" sz="1600" dirty="0" err="1" smtClean="0">
                <a:latin typeface="Bookman Old Style" pitchFamily="18" charset="0"/>
              </a:rPr>
              <a:t>Loewe</a:t>
            </a:r>
            <a:r>
              <a:rPr lang="es-CO" sz="1600" dirty="0" smtClean="0">
                <a:latin typeface="Bookman Old Style" pitchFamily="18" charset="0"/>
              </a:rPr>
              <a:t>, Antología rabínica (1938), cap. 31 e índice, S.V. Mundo por venir; A. Cohen, </a:t>
            </a:r>
            <a:r>
              <a:rPr lang="es-CO" sz="1600" dirty="0" err="1" smtClean="0">
                <a:latin typeface="Bookman Old Style" pitchFamily="18" charset="0"/>
              </a:rPr>
              <a:t>Everyman's</a:t>
            </a:r>
            <a:r>
              <a:rPr lang="es-CO" sz="1600" dirty="0" smtClean="0">
                <a:latin typeface="Bookman Old Style" pitchFamily="18" charset="0"/>
              </a:rPr>
              <a:t> Talmud (1932), cap. 11 e índice, S.V. Mundo por venir; M. </a:t>
            </a:r>
            <a:r>
              <a:rPr lang="es-CO" sz="1600" dirty="0" err="1" smtClean="0">
                <a:latin typeface="Bookman Old Style" pitchFamily="18" charset="0"/>
              </a:rPr>
              <a:t>Kadushin</a:t>
            </a:r>
            <a:r>
              <a:rPr lang="es-CO" sz="1600" dirty="0" smtClean="0">
                <a:latin typeface="Bookman Old Style" pitchFamily="18" charset="0"/>
              </a:rPr>
              <a:t>, La mente rabínica (1952), índice, S.V. Olam ha-Ba; Mundo por venir.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800" dirty="0" smtClean="0">
                <a:hlinkClick r:id="rId5"/>
              </a:rPr>
              <a:t>http://bit.ly/1dzs4zj</a:t>
            </a:r>
            <a:r>
              <a:rPr lang="es-MX" sz="800" dirty="0" smtClean="0"/>
              <a:t> 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https://www.sefaria.org/Rabbeinu_Bahya%2C_Shemot.20.14.7?lang=bi&amp;with=all&amp;lang2=en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https://silo.tips/download/historia-de-israel-por-eliyahu-bayonah-director-shalom-haverim-org-new-york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8"/>
              </a:rPr>
              <a:t>https://www.sefaria.org/topics/olam-haba?tab=sources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9"/>
              </a:rPr>
              <a:t>https://www.jewishvirtuallibrary.org/tractate-sanhedrin-chapter-11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0"/>
              </a:rPr>
              <a:t>https://www.sacred-texts.com/jud/t08/t0814.htm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1"/>
              </a:rPr>
              <a:t>https://www.sefaria.org/Sanhedrin.97a.3?lang=bi&amp;with=Commentary&amp;lang2=en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0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</a:t>
            </a:r>
            <a:r>
              <a:rPr lang="es-CO" sz="20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Reservados Shalom Haverim Org</a:t>
            </a:r>
            <a:endParaRPr sz="20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12"/>
              </a:rPr>
              <a:t>http://www.shalomhaverim.org</a:t>
            </a:r>
            <a:endParaRPr sz="24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4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4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19 </a:t>
            </a:r>
            <a:r>
              <a:rPr lang="es-CO" sz="1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Kishlev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5782  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Noviembre 23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2021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155182</TotalTime>
  <Words>1575</Words>
  <Application>Microsoft Office PowerPoint</Application>
  <PresentationFormat>Presentación en pantalla (4:3)</PresentationFormat>
  <Paragraphs>115</Paragraphs>
  <Slides>25</Slides>
  <Notes>25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Office Theme</vt:lpstr>
      <vt:lpstr> 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 Bayonah</cp:lastModifiedBy>
  <cp:revision>776</cp:revision>
  <dcterms:modified xsi:type="dcterms:W3CDTF">2021-11-26T21:12:16Z</dcterms:modified>
</cp:coreProperties>
</file>