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7"/>
  </p:notesMasterIdLst>
  <p:sldIdLst>
    <p:sldId id="256" r:id="rId2"/>
    <p:sldId id="543" r:id="rId3"/>
    <p:sldId id="507" r:id="rId4"/>
    <p:sldId id="897" r:id="rId5"/>
    <p:sldId id="939" r:id="rId6"/>
    <p:sldId id="953" r:id="rId7"/>
    <p:sldId id="1283" r:id="rId8"/>
    <p:sldId id="1284" r:id="rId9"/>
    <p:sldId id="1285" r:id="rId10"/>
    <p:sldId id="1286" r:id="rId11"/>
    <p:sldId id="1287" r:id="rId12"/>
    <p:sldId id="1288" r:id="rId13"/>
    <p:sldId id="1289" r:id="rId14"/>
    <p:sldId id="1290" r:id="rId15"/>
    <p:sldId id="1291" r:id="rId16"/>
    <p:sldId id="1292" r:id="rId17"/>
    <p:sldId id="1293" r:id="rId18"/>
    <p:sldId id="1267" r:id="rId19"/>
    <p:sldId id="1294" r:id="rId20"/>
    <p:sldId id="1295" r:id="rId21"/>
    <p:sldId id="1296" r:id="rId22"/>
    <p:sldId id="1297" r:id="rId23"/>
    <p:sldId id="1298" r:id="rId24"/>
    <p:sldId id="1299" r:id="rId25"/>
    <p:sldId id="1300" r:id="rId26"/>
    <p:sldId id="1301" r:id="rId27"/>
    <p:sldId id="1302" r:id="rId28"/>
    <p:sldId id="1303" r:id="rId29"/>
    <p:sldId id="1304" r:id="rId30"/>
    <p:sldId id="1305" r:id="rId31"/>
    <p:sldId id="1306" r:id="rId32"/>
    <p:sldId id="1307" r:id="rId33"/>
    <p:sldId id="1308" r:id="rId34"/>
    <p:sldId id="1309" r:id="rId35"/>
    <p:sldId id="1310" r:id="rId36"/>
    <p:sldId id="1311" r:id="rId37"/>
    <p:sldId id="1312" r:id="rId38"/>
    <p:sldId id="1313" r:id="rId39"/>
    <p:sldId id="1314" r:id="rId40"/>
    <p:sldId id="1315" r:id="rId41"/>
    <p:sldId id="1316" r:id="rId42"/>
    <p:sldId id="1317" r:id="rId43"/>
    <p:sldId id="1318" r:id="rId44"/>
    <p:sldId id="935" r:id="rId45"/>
    <p:sldId id="306" r:id="rId4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95" autoAdjust="0"/>
    <p:restoredTop sz="94660"/>
  </p:normalViewPr>
  <p:slideViewPr>
    <p:cSldViewPr snapToGrid="0">
      <p:cViewPr varScale="1">
        <p:scale>
          <a:sx n="68" d="100"/>
          <a:sy n="68" d="100"/>
        </p:scale>
        <p:origin x="-37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hyperlink" Target="https://www.sefaria.org/topics/olam-haba?tab=sources" TargetMode="External"/><Relationship Id="rId3" Type="http://schemas.openxmlformats.org/officeDocument/2006/relationships/image" Target="../media/image1.png"/><Relationship Id="rId7" Type="http://schemas.openxmlformats.org/officeDocument/2006/relationships/hyperlink" Target="https://silo.tips/download/historia-de-israel-por-eliyahu-bayonah-director-shalom-haverim-org-new-york" TargetMode="External"/><Relationship Id="rId12" Type="http://schemas.openxmlformats.org/officeDocument/2006/relationships/hyperlink" Target="http://www.shalomhaverim.org/" TargetMode="External"/><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hyperlink" Target="https://www.sefaria.org/Rabbeinu_Bahya,_Shemot.20.14.7?lang=bi&amp;with=all&amp;lang2=en" TargetMode="External"/><Relationship Id="rId11" Type="http://schemas.openxmlformats.org/officeDocument/2006/relationships/hyperlink" Target="https://www.sefaria.org/Sanhedrin.97a.3?lang=bi&amp;with=Commentary&amp;lang2=en" TargetMode="External"/><Relationship Id="rId5" Type="http://schemas.openxmlformats.org/officeDocument/2006/relationships/hyperlink" Target="http://bit.ly/1dzs4zj" TargetMode="External"/><Relationship Id="rId10" Type="http://schemas.openxmlformats.org/officeDocument/2006/relationships/hyperlink" Target="https://www.sacred-texts.com/jud/t08/t0814.htm" TargetMode="External"/><Relationship Id="rId4" Type="http://schemas.openxmlformats.org/officeDocument/2006/relationships/image" Target="../media/image4.png"/><Relationship Id="rId9" Type="http://schemas.openxmlformats.org/officeDocument/2006/relationships/hyperlink" Target="https://www.jewishvirtuallibrary.org/tractate-sanhedrin-chapter-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2000" dirty="0" smtClean="0">
                <a:latin typeface="Bookman Old Style" pitchFamily="18" charset="0"/>
              </a:rPr>
              <a:t>Estudios de Judaísmo</a:t>
            </a:r>
            <a:endParaRPr lang="es-CO" sz="1800" b="1" dirty="0" smtClean="0">
              <a:latin typeface="Bookman Old Style" pitchFamily="18" charset="0"/>
            </a:endParaRPr>
          </a:p>
          <a:p>
            <a:pPr marL="342900" lvl="0" indent="-342900" algn="ctr"/>
            <a:r>
              <a:rPr lang="es-CO" sz="1800" b="1" dirty="0" smtClean="0">
                <a:latin typeface="Bookman Old Style" pitchFamily="18" charset="0"/>
              </a:rPr>
              <a:t>EL MESIANISMO – MESIAS – ERA MESIANICA</a:t>
            </a:r>
          </a:p>
          <a:p>
            <a:pPr marL="342900" lvl="0" indent="-342900" algn="ctr"/>
            <a:r>
              <a:rPr lang="es-CO" sz="1600" b="1" dirty="0" smtClean="0">
                <a:latin typeface="Bookman Old Style" pitchFamily="18" charset="0"/>
              </a:rPr>
              <a:t>SERIE #</a:t>
            </a:r>
            <a:r>
              <a:rPr lang="es-CO" sz="1600" b="1" dirty="0" smtClean="0">
                <a:latin typeface="Bookman Old Style" pitchFamily="18" charset="0"/>
              </a:rPr>
              <a:t>17 </a:t>
            </a:r>
            <a:r>
              <a:rPr lang="es-CO" sz="1600" b="1" dirty="0" smtClean="0">
                <a:latin typeface="Bookman Old Style" pitchFamily="18" charset="0"/>
              </a:rPr>
              <a:t>= </a:t>
            </a:r>
          </a:p>
          <a:p>
            <a:pPr marL="342900" lvl="0" indent="-342900" algn="ctr"/>
            <a:r>
              <a:rPr lang="es-CO" sz="1600" b="1" dirty="0" smtClean="0">
                <a:latin typeface="Bookman Old Style" pitchFamily="18" charset="0"/>
              </a:rPr>
              <a:t>Abatimiento de los orgullosos</a:t>
            </a: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 name="Picture 2"/>
          <p:cNvPicPr>
            <a:picLocks noChangeAspect="1" noChangeArrowheads="1"/>
          </p:cNvPicPr>
          <p:nvPr/>
        </p:nvPicPr>
        <p:blipFill>
          <a:blip r:embed="rId4"/>
          <a:srcRect/>
          <a:stretch>
            <a:fillRect/>
          </a:stretch>
        </p:blipFill>
        <p:spPr bwMode="auto">
          <a:xfrm>
            <a:off x="510970" y="634181"/>
            <a:ext cx="8231569" cy="5133975"/>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6096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2800" b="1" dirty="0" smtClean="0">
                <a:latin typeface="Bookman Old Style" pitchFamily="18" charset="0"/>
              </a:rPr>
              <a:t>MESIANISMO – MESIAS – ERA MESIANICA </a:t>
            </a:r>
          </a:p>
          <a:p>
            <a:r>
              <a:rPr lang="es-MX" sz="1400" b="1" dirty="0" smtClean="0">
                <a:solidFill>
                  <a:schemeClr val="accent6">
                    <a:lumMod val="50000"/>
                  </a:schemeClr>
                </a:solidFill>
                <a:latin typeface="Bookman Old Style" pitchFamily="18" charset="0"/>
              </a:rPr>
              <a:t>Fuentes</a:t>
            </a:r>
            <a:r>
              <a:rPr lang="es-MX" sz="1400" dirty="0" smtClean="0">
                <a:solidFill>
                  <a:schemeClr val="accent6">
                    <a:lumMod val="50000"/>
                  </a:schemeClr>
                </a:solidFill>
                <a:latin typeface="Bookman Old Style" pitchFamily="18" charset="0"/>
              </a:rPr>
              <a:t>: </a:t>
            </a:r>
            <a:endParaRPr lang="en-US" sz="1400" dirty="0" smtClean="0">
              <a:solidFill>
                <a:schemeClr val="accent6">
                  <a:lumMod val="50000"/>
                </a:schemeClr>
              </a:solidFill>
              <a:latin typeface="Bookman Old Style" pitchFamily="18" charset="0"/>
            </a:endParaRPr>
          </a:p>
          <a:p>
            <a:r>
              <a:rPr lang="en-US" sz="1400" dirty="0" smtClean="0">
                <a:solidFill>
                  <a:schemeClr val="accent6">
                    <a:lumMod val="50000"/>
                  </a:schemeClr>
                </a:solidFill>
                <a:latin typeface="Bookman Old Style" pitchFamily="18" charset="0"/>
              </a:rPr>
              <a:t>Tanaj </a:t>
            </a:r>
          </a:p>
          <a:p>
            <a:r>
              <a:rPr lang="en-US" sz="1400" dirty="0" smtClean="0">
                <a:solidFill>
                  <a:schemeClr val="accent6">
                    <a:lumMod val="50000"/>
                  </a:schemeClr>
                </a:solidFill>
                <a:latin typeface="Bookman Old Style" pitchFamily="18" charset="0"/>
              </a:rPr>
              <a:t>Talmud</a:t>
            </a:r>
          </a:p>
          <a:p>
            <a:r>
              <a:rPr lang="en-US" sz="1400" dirty="0" smtClean="0">
                <a:solidFill>
                  <a:schemeClr val="accent6">
                    <a:lumMod val="50000"/>
                  </a:schemeClr>
                </a:solidFill>
                <a:latin typeface="Bookman Old Style" pitchFamily="18" charset="0"/>
              </a:rPr>
              <a:t>Midrash</a:t>
            </a:r>
          </a:p>
          <a:p>
            <a:r>
              <a:rPr lang="en-US" sz="1400" dirty="0" smtClean="0">
                <a:solidFill>
                  <a:schemeClr val="accent6">
                    <a:lumMod val="50000"/>
                  </a:schemeClr>
                </a:solidFill>
                <a:latin typeface="Bookman Old Style" pitchFamily="18" charset="0"/>
              </a:rPr>
              <a:t>Rashí</a:t>
            </a:r>
          </a:p>
          <a:p>
            <a:r>
              <a:rPr lang="en-US" sz="1400" dirty="0" smtClean="0">
                <a:solidFill>
                  <a:schemeClr val="accent6">
                    <a:lumMod val="50000"/>
                  </a:schemeClr>
                </a:solidFill>
                <a:latin typeface="Bookman Old Style" pitchFamily="18" charset="0"/>
              </a:rPr>
              <a:t>Maimonides</a:t>
            </a:r>
          </a:p>
          <a:p>
            <a:r>
              <a:rPr lang="en-US" sz="1400" dirty="0" smtClean="0">
                <a:solidFill>
                  <a:schemeClr val="accent6">
                    <a:lumMod val="50000"/>
                  </a:schemeClr>
                </a:solidFill>
                <a:latin typeface="Bookman Old Style" pitchFamily="18" charset="0"/>
              </a:rPr>
              <a:t>Rambán</a:t>
            </a:r>
          </a:p>
          <a:p>
            <a:r>
              <a:rPr lang="en-US" sz="1400" dirty="0" err="1" smtClean="0">
                <a:solidFill>
                  <a:schemeClr val="accent6">
                    <a:lumMod val="50000"/>
                  </a:schemeClr>
                </a:solidFill>
                <a:latin typeface="Bookman Old Style" pitchFamily="18" charset="0"/>
              </a:rPr>
              <a:t>Otros</a:t>
            </a:r>
            <a:r>
              <a:rPr lang="en-US" sz="1400" dirty="0" smtClean="0">
                <a:solidFill>
                  <a:schemeClr val="accent6">
                    <a:lumMod val="50000"/>
                  </a:schemeClr>
                </a:solidFill>
                <a:latin typeface="Bookman Old Style" pitchFamily="18" charset="0"/>
              </a:rPr>
              <a:t> </a:t>
            </a:r>
            <a:r>
              <a:rPr lang="en-US" sz="1400" dirty="0" err="1" smtClean="0">
                <a:solidFill>
                  <a:schemeClr val="accent6">
                    <a:lumMod val="50000"/>
                  </a:schemeClr>
                </a:solidFill>
                <a:latin typeface="Bookman Old Style" pitchFamily="18" charset="0"/>
              </a:rPr>
              <a:t>autores</a:t>
            </a:r>
            <a:endParaRPr lang="en-US" sz="1400" dirty="0" smtClean="0">
              <a:solidFill>
                <a:schemeClr val="accent6">
                  <a:lumMod val="50000"/>
                </a:schemeClr>
              </a:solidFill>
              <a:latin typeface="Bookman Old Style" pitchFamily="18" charset="0"/>
            </a:endParaRPr>
          </a:p>
          <a:p>
            <a:endParaRPr lang="es-MX" sz="14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solidFill>
                  <a:schemeClr val="accent6">
                    <a:lumMod val="50000"/>
                  </a:schemeClr>
                </a:solidFill>
                <a:latin typeface="Bookman Old Style" pitchFamily="18" charset="0"/>
              </a:rPr>
              <a:t>Los judíos a menudo se refieren a la Era Mesiánica como olam ha-</a:t>
            </a:r>
            <a:r>
              <a:rPr lang="es-ES" sz="3000" dirty="0" err="1" smtClean="0">
                <a:solidFill>
                  <a:schemeClr val="accent6">
                    <a:lumMod val="50000"/>
                  </a:schemeClr>
                </a:solidFill>
                <a:latin typeface="Bookman Old Style" pitchFamily="18" charset="0"/>
              </a:rPr>
              <a:t>ba</a:t>
            </a:r>
            <a:r>
              <a:rPr lang="es-ES" sz="3000" dirty="0" smtClean="0">
                <a:solidFill>
                  <a:schemeClr val="accent6">
                    <a:lumMod val="50000"/>
                  </a:schemeClr>
                </a:solidFill>
                <a:latin typeface="Bookman Old Style" pitchFamily="18" charset="0"/>
              </a:rPr>
              <a:t>, que significa "el mundo venidero". Los judíos creen que este será un tiempo de paz con una ausencia total de guerra y odio. Durante la Era Mesiánica, los judíos creen que Dios será aceptado por todos y el judaísmo será conocido como la única religión verdadera.</a:t>
            </a:r>
            <a:endParaRPr lang="en-US" sz="3000" dirty="0" smtClean="0">
              <a:solidFill>
                <a:schemeClr val="accent6">
                  <a:lumMod val="50000"/>
                </a:schemeClr>
              </a:solidFill>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solidFill>
                  <a:schemeClr val="accent6">
                    <a:lumMod val="50000"/>
                  </a:schemeClr>
                </a:solidFill>
                <a:latin typeface="Bookman Old Style" pitchFamily="18" charset="0"/>
              </a:rPr>
              <a:t>Muchos judíos han sido escépticos durante mucho tiempo ante las predicciones que anunciaban la inminente llegada del Mesías.</a:t>
            </a:r>
          </a:p>
          <a:p>
            <a:r>
              <a:rPr lang="es-ES" sz="2800" dirty="0" smtClean="0">
                <a:solidFill>
                  <a:schemeClr val="accent6">
                    <a:lumMod val="50000"/>
                  </a:schemeClr>
                </a:solidFill>
                <a:latin typeface="Bookman Old Style" pitchFamily="18" charset="0"/>
              </a:rPr>
              <a:t>El sabio del primer siglo, Rabban Yojanan ben Zakai, dijo una vez: "Si por casualidad tienes un árbol joven en la mano cuando te dicen que el Mesías ha llegado, primero siembra el árbol joven y luego sal a saludar al Mesías".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400" b="1" dirty="0" smtClean="0">
                <a:solidFill>
                  <a:schemeClr val="accent6">
                    <a:lumMod val="50000"/>
                  </a:schemeClr>
                </a:solidFill>
                <a:latin typeface="Bookman Old Style" pitchFamily="18" charset="0"/>
              </a:rPr>
              <a:t>OLAM HA-BA. </a:t>
            </a:r>
            <a:r>
              <a:rPr lang="he-IL" sz="2400" b="1" dirty="0" smtClean="0">
                <a:solidFill>
                  <a:schemeClr val="accent6">
                    <a:lumMod val="50000"/>
                  </a:schemeClr>
                </a:solidFill>
                <a:latin typeface="Bookman Old Style" pitchFamily="18" charset="0"/>
              </a:rPr>
              <a:t>עוֹלָם הַבָּא</a:t>
            </a:r>
            <a:r>
              <a:rPr lang="en-US" sz="2400" b="1" dirty="0" smtClean="0">
                <a:solidFill>
                  <a:schemeClr val="accent6">
                    <a:lumMod val="50000"/>
                  </a:schemeClr>
                </a:solidFill>
                <a:latin typeface="Bookman Old Style" pitchFamily="18" charset="0"/>
              </a:rPr>
              <a:t> </a:t>
            </a:r>
          </a:p>
          <a:p>
            <a:r>
              <a:rPr lang="es-ES" sz="2400" dirty="0" smtClean="0">
                <a:solidFill>
                  <a:schemeClr val="accent6">
                    <a:lumMod val="50000"/>
                  </a:schemeClr>
                </a:solidFill>
                <a:latin typeface="Bookman Old Style" pitchFamily="18" charset="0"/>
              </a:rPr>
              <a:t>El término </a:t>
            </a:r>
            <a:r>
              <a:rPr lang="es-ES" sz="2400" b="1" i="1" dirty="0" smtClean="0">
                <a:solidFill>
                  <a:schemeClr val="accent6">
                    <a:lumMod val="50000"/>
                  </a:schemeClr>
                </a:solidFill>
                <a:latin typeface="Bookman Old Style" pitchFamily="18" charset="0"/>
              </a:rPr>
              <a:t>olam ha-</a:t>
            </a:r>
            <a:r>
              <a:rPr lang="es-ES" sz="2400" b="1" i="1" dirty="0" err="1" smtClean="0">
                <a:solidFill>
                  <a:schemeClr val="accent6">
                    <a:lumMod val="50000"/>
                  </a:schemeClr>
                </a:solidFill>
                <a:latin typeface="Bookman Old Style" pitchFamily="18" charset="0"/>
              </a:rPr>
              <a:t>bá</a:t>
            </a:r>
            <a:r>
              <a:rPr lang="es-ES" sz="2400" b="1" i="1" dirty="0" smtClean="0">
                <a:solidFill>
                  <a:schemeClr val="accent6">
                    <a:lumMod val="50000"/>
                  </a:schemeClr>
                </a:solidFill>
                <a:latin typeface="Bookman Old Style" pitchFamily="18" charset="0"/>
              </a:rPr>
              <a:t> </a:t>
            </a:r>
            <a:r>
              <a:rPr lang="es-ES" sz="2400" dirty="0" smtClean="0">
                <a:solidFill>
                  <a:schemeClr val="accent6">
                    <a:lumMod val="50000"/>
                  </a:schemeClr>
                </a:solidFill>
                <a:latin typeface="Bookman Old Style" pitchFamily="18" charset="0"/>
              </a:rPr>
              <a:t>(literalmente, "el mundo venidero") en contraste con </a:t>
            </a:r>
            <a:r>
              <a:rPr lang="es-ES" sz="2400" b="1" i="1" dirty="0" smtClean="0">
                <a:solidFill>
                  <a:schemeClr val="accent6">
                    <a:lumMod val="50000"/>
                  </a:schemeClr>
                </a:solidFill>
                <a:latin typeface="Bookman Old Style" pitchFamily="18" charset="0"/>
              </a:rPr>
              <a:t>olam ha-</a:t>
            </a:r>
            <a:r>
              <a:rPr lang="es-ES" sz="2400" b="1" i="1" dirty="0" err="1" smtClean="0">
                <a:solidFill>
                  <a:schemeClr val="accent6">
                    <a:lumMod val="50000"/>
                  </a:schemeClr>
                </a:solidFill>
                <a:latin typeface="Bookman Old Style" pitchFamily="18" charset="0"/>
              </a:rPr>
              <a:t>zeh</a:t>
            </a:r>
            <a:r>
              <a:rPr lang="es-ES" sz="2400" dirty="0" smtClean="0">
                <a:solidFill>
                  <a:schemeClr val="accent6">
                    <a:lumMod val="50000"/>
                  </a:schemeClr>
                </a:solidFill>
                <a:latin typeface="Bookman Old Style" pitchFamily="18" charset="0"/>
              </a:rPr>
              <a:t> (literalmente "este mundo") se refiere al más allá, que comienza con la terminación de la vida terrenal del hombre. </a:t>
            </a:r>
          </a:p>
          <a:p>
            <a:r>
              <a:rPr lang="es-ES" sz="2400" dirty="0" smtClean="0">
                <a:solidFill>
                  <a:schemeClr val="accent6">
                    <a:lumMod val="50000"/>
                  </a:schemeClr>
                </a:solidFill>
                <a:latin typeface="Bookman Old Style" pitchFamily="18" charset="0"/>
              </a:rPr>
              <a:t>Un sinónimo que se usa con frecuencia en lugar de "el mundo por venir" es </a:t>
            </a:r>
            <a:r>
              <a:rPr lang="es-ES" sz="2400" b="1" dirty="0" err="1" smtClean="0">
                <a:solidFill>
                  <a:schemeClr val="accent6">
                    <a:lumMod val="50000"/>
                  </a:schemeClr>
                </a:solidFill>
                <a:latin typeface="Bookman Old Style" pitchFamily="18" charset="0"/>
              </a:rPr>
              <a:t>atid</a:t>
            </a:r>
            <a:r>
              <a:rPr lang="es-ES" sz="2400" b="1" dirty="0" smtClean="0">
                <a:solidFill>
                  <a:schemeClr val="accent6">
                    <a:lumMod val="50000"/>
                  </a:schemeClr>
                </a:solidFill>
                <a:latin typeface="Bookman Old Style" pitchFamily="18" charset="0"/>
              </a:rPr>
              <a:t> lavo -</a:t>
            </a:r>
            <a:r>
              <a:rPr lang="he-IL" sz="2400" b="1" dirty="0" smtClean="0">
                <a:solidFill>
                  <a:schemeClr val="accent6">
                    <a:lumMod val="50000"/>
                  </a:schemeClr>
                </a:solidFill>
                <a:latin typeface="Bookman Old Style" pitchFamily="18" charset="0"/>
              </a:rPr>
              <a:t>עתיד  לבוא</a:t>
            </a:r>
            <a:r>
              <a:rPr lang="es-ES" sz="2400" b="1" dirty="0" smtClean="0">
                <a:solidFill>
                  <a:schemeClr val="accent6">
                    <a:lumMod val="50000"/>
                  </a:schemeClr>
                </a:solidFill>
                <a:latin typeface="Bookman Old Style" pitchFamily="18" charset="0"/>
              </a:rPr>
              <a:t> </a:t>
            </a:r>
            <a:r>
              <a:rPr lang="es-ES" sz="2400" dirty="0" smtClean="0">
                <a:solidFill>
                  <a:schemeClr val="accent6">
                    <a:lumMod val="50000"/>
                  </a:schemeClr>
                </a:solidFill>
                <a:latin typeface="Bookman Old Style" pitchFamily="18" charset="0"/>
              </a:rPr>
              <a:t>("Lo que está por venir" o "el futuro") como en Tosefta </a:t>
            </a:r>
            <a:r>
              <a:rPr lang="es-ES" sz="2400" dirty="0" err="1" smtClean="0">
                <a:solidFill>
                  <a:schemeClr val="accent6">
                    <a:lumMod val="50000"/>
                  </a:schemeClr>
                </a:solidFill>
                <a:latin typeface="Bookman Old Style" pitchFamily="18" charset="0"/>
              </a:rPr>
              <a:t>Arakhin</a:t>
            </a:r>
            <a:r>
              <a:rPr lang="es-ES" sz="2400" dirty="0" smtClean="0">
                <a:solidFill>
                  <a:schemeClr val="accent6">
                    <a:lumMod val="50000"/>
                  </a:schemeClr>
                </a:solidFill>
                <a:latin typeface="Bookman Old Style" pitchFamily="18" charset="0"/>
              </a:rPr>
              <a:t> 2: 7.</a:t>
            </a:r>
          </a:p>
          <a:p>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La Guemará pregunta: ¿Cuál es el significado de la frase: "Ni hubo paz del opresor para el que sale y para el que entra"? </a:t>
            </a:r>
          </a:p>
          <a:p>
            <a:r>
              <a:rPr lang="es-ES" dirty="0" smtClean="0">
                <a:latin typeface="Bookman Old Style" pitchFamily="18" charset="0"/>
              </a:rPr>
              <a:t>Rav dice: Significa que incluso para los eruditos de la Torá, con respecto a quienes está escrita la promesa de paz, como está escrito: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“Gran paz tienen los que aman Tu Torá; y no hay obstáculo para ellos” </a:t>
            </a:r>
            <a:r>
              <a:rPr lang="es-ES" sz="2000" b="1" dirty="0" smtClean="0">
                <a:latin typeface="Bookman Old Style" pitchFamily="18" charset="0"/>
              </a:rPr>
              <a:t>(Salmos 119: 165), </a:t>
            </a:r>
            <a:r>
              <a:rPr lang="es-ES" dirty="0" smtClean="0">
                <a:latin typeface="Bookman Old Style" pitchFamily="18" charset="0"/>
              </a:rPr>
              <a:t>no habrá paz del opresor. @ </a:t>
            </a:r>
            <a:r>
              <a:rPr lang="es-ES" sz="2400" dirty="0" smtClean="0">
                <a:latin typeface="Bookman Old Style" pitchFamily="18" charset="0"/>
              </a:rPr>
              <a:t>12</a:t>
            </a:r>
            <a:endParaRPr lang="es-ES" dirty="0" smtClean="0">
              <a:latin typeface="Bookman Old Style" pitchFamily="18" charset="0"/>
            </a:endParaRPr>
          </a:p>
          <a:p>
            <a:r>
              <a:rPr lang="es-ES" dirty="0" smtClean="0">
                <a:latin typeface="Bookman Old Style" pitchFamily="18" charset="0"/>
              </a:rPr>
              <a:t>Y Shmuel dice: Significa que el Mesías no vendrá hasta que todos los precios sean iguales. @ </a:t>
            </a:r>
            <a:r>
              <a:rPr lang="es-ES" sz="2400" dirty="0" smtClean="0">
                <a:latin typeface="Bookman Old Style" pitchFamily="18" charset="0"/>
              </a:rPr>
              <a:t>13</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Rabí Janina dice: El hijo de David no vendrá hasta que se busque un pez para una persona enferma y no se lo encuentre, como se dice con respecto a la caída de Egipto: “Entonces aclararé sus aguas y haré que sus ríos corran como aceite” </a:t>
            </a:r>
            <a:r>
              <a:rPr lang="es-ES" sz="2000" b="1" dirty="0" smtClean="0">
                <a:latin typeface="Bookman Old Style" pitchFamily="18" charset="0"/>
              </a:rPr>
              <a:t>(Ezequiel 32:14), </a:t>
            </a:r>
            <a:r>
              <a:rPr lang="es-ES" sz="3000" dirty="0" smtClean="0">
                <a:latin typeface="Bookman Old Style" pitchFamily="18" charset="0"/>
              </a:rPr>
              <a:t>lo que significa que la corriente en los ríos se detendrá virtualmente. </a:t>
            </a:r>
            <a:r>
              <a:rPr lang="es-ES" sz="2400" dirty="0" smtClean="0">
                <a:latin typeface="Bookman Old Style" pitchFamily="18" charset="0"/>
              </a:rPr>
              <a:t>@14</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Y está escrito a partir de entonces: “En aquel día haré florecer la gloria de la casa de Israel” </a:t>
            </a:r>
            <a:r>
              <a:rPr lang="es-ES" sz="2000" b="1" dirty="0" smtClean="0">
                <a:latin typeface="Bookman Old Style" pitchFamily="18" charset="0"/>
              </a:rPr>
              <a:t>(Ezequiel 29:21). </a:t>
            </a:r>
            <a:r>
              <a:rPr lang="es-ES" sz="2400" dirty="0" smtClean="0">
                <a:latin typeface="Bookman Old Style" pitchFamily="18" charset="0"/>
              </a:rPr>
              <a:t>@15</a:t>
            </a:r>
            <a:endParaRPr lang="es-ES" sz="3000" dirty="0" smtClean="0">
              <a:latin typeface="Bookman Old Style" pitchFamily="18" charset="0"/>
            </a:endParaRPr>
          </a:p>
          <a:p>
            <a:r>
              <a:rPr lang="es-ES" sz="3000" dirty="0" smtClean="0">
                <a:latin typeface="Bookman Old Style" pitchFamily="18" charset="0"/>
              </a:rPr>
              <a:t>Rabí Ḥama bar Janina dice: El hijo de David no vendrá hasta que el despectivo [</a:t>
            </a:r>
            <a:r>
              <a:rPr lang="es-ES" sz="3000" b="1" i="1" dirty="0" err="1" smtClean="0">
                <a:latin typeface="Bookman Old Style" pitchFamily="18" charset="0"/>
              </a:rPr>
              <a:t>hazalla</a:t>
            </a:r>
            <a:r>
              <a:rPr lang="es-ES" sz="3000" dirty="0" smtClean="0">
                <a:latin typeface="Bookman Old Style" pitchFamily="18" charset="0"/>
              </a:rPr>
              <a:t>] reino de Roma cese del pueblo judío, como se dice: "Y él cortará las ramitas [</a:t>
            </a:r>
            <a:r>
              <a:rPr lang="es-ES" sz="3000" b="1" i="1" dirty="0" err="1" smtClean="0">
                <a:latin typeface="Bookman Old Style" pitchFamily="18" charset="0"/>
              </a:rPr>
              <a:t>hazalzallim</a:t>
            </a:r>
            <a:r>
              <a:rPr lang="es-ES" sz="3000" dirty="0" smtClean="0">
                <a:latin typeface="Bookman Old Style" pitchFamily="18" charset="0"/>
              </a:rPr>
              <a:t>] con podaderas" </a:t>
            </a:r>
            <a:r>
              <a:rPr lang="es-ES" sz="2000" b="1" dirty="0" smtClean="0">
                <a:latin typeface="Bookman Old Style" pitchFamily="18" charset="0"/>
              </a:rPr>
              <a:t>(Isaías 18: 5). </a:t>
            </a:r>
            <a:r>
              <a:rPr lang="es-ES" sz="2400" dirty="0" smtClean="0">
                <a:latin typeface="Bookman Old Style" pitchFamily="18" charset="0"/>
              </a:rPr>
              <a:t>@ 18</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Y está escrito a partir de entonces: “En aquel tiempo será traído presente al Dios de los ejércitos, por un pueblo disperso y sin pelo” </a:t>
            </a:r>
            <a:r>
              <a:rPr lang="es-ES" sz="2000" b="1" dirty="0" smtClean="0">
                <a:latin typeface="Bookman Old Style" pitchFamily="18" charset="0"/>
              </a:rPr>
              <a:t>(Isaías 18: 7). </a:t>
            </a:r>
            <a:r>
              <a:rPr lang="es-ES" sz="2400" dirty="0" smtClean="0">
                <a:latin typeface="Bookman Old Style" pitchFamily="18" charset="0"/>
              </a:rPr>
              <a:t>@ 19</a:t>
            </a:r>
            <a:endParaRPr lang="es-ES" sz="3100" dirty="0" smtClean="0">
              <a:latin typeface="Bookman Old Style" pitchFamily="18" charset="0"/>
            </a:endParaRPr>
          </a:p>
          <a:p>
            <a:r>
              <a:rPr lang="es-ES" sz="3100" dirty="0" smtClean="0">
                <a:latin typeface="Bookman Old Style" pitchFamily="18" charset="0"/>
              </a:rPr>
              <a:t>Ze'eiri dice que Rabí Janina dice: El hijo de David no vendrá hasta que los arrogantes dejen de existir entre el pueblo judío, como se dice: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"Porque entonces quitaré de entre ustedes a los que se regocijan orgullosamente" </a:t>
            </a:r>
            <a:r>
              <a:rPr lang="es-ES" sz="2000" b="1" dirty="0" smtClean="0">
                <a:latin typeface="Bookman Old Style" pitchFamily="18" charset="0"/>
              </a:rPr>
              <a:t>(Sofonías 3:11)</a:t>
            </a:r>
            <a:r>
              <a:rPr lang="es-ES" dirty="0" smtClean="0">
                <a:latin typeface="Bookman Old Style" pitchFamily="18" charset="0"/>
              </a:rPr>
              <a:t>, y está escrito después: </a:t>
            </a:r>
          </a:p>
          <a:p>
            <a:r>
              <a:rPr lang="es-ES" dirty="0" smtClean="0">
                <a:latin typeface="Bookman Old Style" pitchFamily="18" charset="0"/>
              </a:rPr>
              <a:t>“Y dejaré en medio de ti un pueblo pobre y humilde, y se refugiarán en el nombre del Señor” </a:t>
            </a:r>
            <a:r>
              <a:rPr lang="es-ES" sz="2000" b="1" dirty="0" smtClean="0">
                <a:latin typeface="Bookman Old Style" pitchFamily="18" charset="0"/>
              </a:rPr>
              <a:t>(Sofonías 3:12). </a:t>
            </a:r>
            <a:r>
              <a:rPr lang="es-ES" sz="2400" dirty="0" smtClean="0">
                <a:latin typeface="Bookman Old Style" pitchFamily="18" charset="0"/>
              </a:rPr>
              <a:t>@ 21</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Rabí Simlai dice en nombre de Rabí Elazar, hijo de Rabí Shimón: </a:t>
            </a:r>
          </a:p>
          <a:p>
            <a:r>
              <a:rPr lang="es-ES" dirty="0" smtClean="0">
                <a:latin typeface="Bookman Old Style" pitchFamily="18" charset="0"/>
              </a:rPr>
              <a:t>El hijo de David no vendrá hasta que todos los jueces y oficiales dejen de existir entre el pueblo judío, y no habrá más gobierno autónomo en Eretz Israel, como se dice: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“Y volveré Mi mano contra ti y limpiaré tu escoria como con lejía y quitaré tu aleación vil. Y restauraré a tus jueces como al principio” </a:t>
            </a:r>
            <a:r>
              <a:rPr lang="es-ES" sz="2000" b="1" dirty="0" smtClean="0">
                <a:latin typeface="Bookman Old Style" pitchFamily="18" charset="0"/>
              </a:rPr>
              <a:t>(Isaías 1: 25-26). </a:t>
            </a:r>
            <a:r>
              <a:rPr lang="es-ES" sz="2400" dirty="0" smtClean="0">
                <a:latin typeface="Bookman Old Style" pitchFamily="18" charset="0"/>
              </a:rPr>
              <a:t>@22</a:t>
            </a:r>
            <a:endParaRPr lang="es-ES" sz="3000" dirty="0" smtClean="0">
              <a:latin typeface="Bookman Old Style" pitchFamily="18" charset="0"/>
            </a:endParaRPr>
          </a:p>
          <a:p>
            <a:r>
              <a:rPr lang="es-ES" sz="3000" dirty="0" smtClean="0">
                <a:latin typeface="Bookman Old Style" pitchFamily="18" charset="0"/>
              </a:rPr>
              <a:t>Ulla dice: Jerusalén es redimida sólo por medio de la justicia, como está dicho: “Sión será redimida con justicia y los que a ella se vuelvan con justicia” </a:t>
            </a:r>
            <a:r>
              <a:rPr lang="es-ES" sz="2000" b="1" dirty="0" smtClean="0">
                <a:latin typeface="Bookman Old Style" pitchFamily="18" charset="0"/>
              </a:rPr>
              <a:t>(Isaías 1:27).  </a:t>
            </a:r>
            <a:r>
              <a:rPr lang="es-ES" sz="2400" dirty="0" smtClean="0">
                <a:latin typeface="Bookman Old Style" pitchFamily="18" charset="0"/>
              </a:rPr>
              <a:t>@27</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Rav Pappa dice: Si los arrogantes dejan de existir, los hechiceros persas también dejarán de existir. </a:t>
            </a:r>
          </a:p>
          <a:p>
            <a:r>
              <a:rPr lang="es-ES" dirty="0" smtClean="0">
                <a:latin typeface="Bookman Old Style" pitchFamily="18" charset="0"/>
              </a:rPr>
              <a:t>Si los jueces engañosos dejan de existir, los oficiales reales [</a:t>
            </a:r>
            <a:r>
              <a:rPr lang="es-ES" b="1" i="1" dirty="0" err="1" smtClean="0">
                <a:latin typeface="Bookman Old Style" pitchFamily="18" charset="0"/>
              </a:rPr>
              <a:t>gazirpatei</a:t>
            </a:r>
            <a:r>
              <a:rPr lang="es-ES" dirty="0" smtClean="0">
                <a:latin typeface="Bookman Old Style" pitchFamily="18" charset="0"/>
              </a:rPr>
              <a:t>] y los capataces dejarán de existir.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Rav Pappa elabora: Si los arrogantes cesan, los hechiceros persas cesarán, como está escrito: "Y limpiaré tu escoria [</a:t>
            </a:r>
            <a:r>
              <a:rPr lang="es-ES" sz="3000" b="1" i="1" dirty="0" err="1" smtClean="0">
                <a:latin typeface="Bookman Old Style" pitchFamily="18" charset="0"/>
              </a:rPr>
              <a:t>sigayikh</a:t>
            </a:r>
            <a:r>
              <a:rPr lang="es-ES" sz="3000" dirty="0" smtClean="0">
                <a:latin typeface="Bookman Old Style" pitchFamily="18" charset="0"/>
              </a:rPr>
              <a:t>] como con lejía, y quitaré toda tu aleación [</a:t>
            </a:r>
            <a:r>
              <a:rPr lang="es-ES" sz="3000" b="1" i="1" dirty="0" err="1" smtClean="0">
                <a:latin typeface="Bookman Old Style" pitchFamily="18" charset="0"/>
              </a:rPr>
              <a:t>bedilayikh</a:t>
            </a:r>
            <a:r>
              <a:rPr lang="es-ES" sz="3000" dirty="0" smtClean="0">
                <a:latin typeface="Bookman Old Style" pitchFamily="18" charset="0"/>
              </a:rPr>
              <a:t>]". </a:t>
            </a:r>
          </a:p>
          <a:p>
            <a:r>
              <a:rPr lang="es-ES" sz="3000" dirty="0" smtClean="0">
                <a:latin typeface="Bookman Old Style" pitchFamily="18" charset="0"/>
              </a:rPr>
              <a:t>Cuando los arrogantes [</a:t>
            </a:r>
            <a:r>
              <a:rPr lang="es-ES" sz="3000" b="1" i="1" dirty="0" err="1" smtClean="0">
                <a:latin typeface="Bookman Old Style" pitchFamily="18" charset="0"/>
              </a:rPr>
              <a:t>sigim</a:t>
            </a:r>
            <a:r>
              <a:rPr lang="es-ES" sz="3000" dirty="0" smtClean="0">
                <a:latin typeface="Bookman Old Style" pitchFamily="18" charset="0"/>
              </a:rPr>
              <a:t>] sean purgados, los hechiceros, que están separados [</a:t>
            </a:r>
            <a:r>
              <a:rPr lang="es-ES" sz="3000" b="1" i="1" dirty="0" err="1" smtClean="0">
                <a:latin typeface="Bookman Old Style" pitchFamily="18" charset="0"/>
              </a:rPr>
              <a:t>muvdalim</a:t>
            </a:r>
            <a:r>
              <a:rPr lang="es-ES" sz="3000" dirty="0" smtClean="0">
                <a:latin typeface="Bookman Old Style" pitchFamily="18" charset="0"/>
              </a:rPr>
              <a:t>] del temor de Dios, también cesarán.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Y si los jueces engañosos dejan de existir, los oficiales reales y capataces dejarán de existir, como está escrito: “El Señor ha quitado tus juicios; echa fuera a tu enemigo” (Sofonías 3:15).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b="1" dirty="0" smtClean="0">
                <a:latin typeface="Bookman Old Style" pitchFamily="18" charset="0"/>
              </a:rPr>
              <a:t>PROXIMA: </a:t>
            </a:r>
            <a:r>
              <a:rPr lang="es-ES" dirty="0" smtClean="0">
                <a:latin typeface="Bookman Old Style" pitchFamily="18" charset="0"/>
              </a:rPr>
              <a:t>Rabí Yohanán dice: Si vieras una generación cuya sabiduría y estudio de la Torá están disminuyendo constantemente, espera la venida del Mesías, como está dicho: “Y redimirás al pueblo afligido” </a:t>
            </a:r>
            <a:r>
              <a:rPr lang="es-ES" sz="2000" b="1" dirty="0" smtClean="0">
                <a:latin typeface="Bookman Old Style" pitchFamily="18" charset="0"/>
              </a:rPr>
              <a:t>(II Samuel 22:28). </a:t>
            </a:r>
            <a:r>
              <a:rPr lang="es-ES" sz="2400" dirty="0" smtClean="0">
                <a:latin typeface="Bookman Old Style" pitchFamily="18" charset="0"/>
              </a:rPr>
              <a:t>@35</a:t>
            </a:r>
            <a:endParaRPr lang="es-ES" dirty="0" smtClean="0">
              <a:latin typeface="Bookman Old Style" pitchFamily="18" charset="0"/>
            </a:endParaRPr>
          </a:p>
          <a:p>
            <a:r>
              <a:rPr lang="es-ES" b="1" dirty="0" smtClean="0">
                <a:latin typeface="Bookman Old Style" pitchFamily="18" charset="0"/>
              </a:rPr>
              <a:t>@98ª3</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Rabí </a:t>
            </a:r>
            <a:r>
              <a:rPr lang="es-ES" dirty="0" err="1" smtClean="0">
                <a:latin typeface="Bookman Old Style" pitchFamily="18" charset="0"/>
              </a:rPr>
              <a:t>Yoanan</a:t>
            </a:r>
            <a:r>
              <a:rPr lang="es-ES" dirty="0" smtClean="0">
                <a:latin typeface="Bookman Old Style" pitchFamily="18" charset="0"/>
              </a:rPr>
              <a:t> dice: Si vieras una generación cuyos problemas la inundan como un río, espera la venida del Mesías, como está dicho: </a:t>
            </a:r>
          </a:p>
          <a:p>
            <a:r>
              <a:rPr lang="es-ES" dirty="0" smtClean="0">
                <a:latin typeface="Bookman Old Style" pitchFamily="18" charset="0"/>
              </a:rPr>
              <a:t>“Cuando la angustia venga como un río que impulsa el soplo del Señor” (Isaías 59:19 ).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Y yuxtapuesto a él está el versículo: “Y un redentor vendrá a Sion” (Isaías 59:20).</a:t>
            </a:r>
          </a:p>
          <a:p>
            <a:r>
              <a:rPr lang="es-ES" sz="2400" b="1" dirty="0" err="1" smtClean="0">
                <a:latin typeface="Bookman Old Style" pitchFamily="18" charset="0"/>
              </a:rPr>
              <a:t>Akeidat</a:t>
            </a:r>
            <a:r>
              <a:rPr lang="es-ES" sz="2400" b="1" dirty="0" smtClean="0">
                <a:latin typeface="Bookman Old Style" pitchFamily="18" charset="0"/>
              </a:rPr>
              <a:t> Itzjak 37: 1: 9</a:t>
            </a:r>
          </a:p>
          <a:p>
            <a:r>
              <a:rPr lang="es-ES" dirty="0" smtClean="0">
                <a:latin typeface="Bookman Old Style" pitchFamily="18" charset="0"/>
              </a:rPr>
              <a:t>En este punto, el autor analiza 12 simbolismos relacionados con el comportamiento de la luna, vinculándolos con las doce tribus del pueblo judío.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La lista se omite en aras de la brevedad. </a:t>
            </a:r>
          </a:p>
          <a:p>
            <a:r>
              <a:rPr lang="es-ES" dirty="0" smtClean="0">
                <a:latin typeface="Bookman Old Style" pitchFamily="18" charset="0"/>
              </a:rPr>
              <a:t>Una forma diferente de ver la </a:t>
            </a:r>
            <a:r>
              <a:rPr lang="es-ES" dirty="0" err="1" smtClean="0">
                <a:latin typeface="Bookman Old Style" pitchFamily="18" charset="0"/>
              </a:rPr>
              <a:t>agadá</a:t>
            </a:r>
            <a:r>
              <a:rPr lang="es-ES" dirty="0" smtClean="0">
                <a:latin typeface="Bookman Old Style" pitchFamily="18" charset="0"/>
              </a:rPr>
              <a:t> en </a:t>
            </a:r>
            <a:r>
              <a:rPr lang="es-ES" dirty="0" err="1" smtClean="0">
                <a:latin typeface="Bookman Old Style" pitchFamily="18" charset="0"/>
              </a:rPr>
              <a:t>Chullin</a:t>
            </a:r>
            <a:r>
              <a:rPr lang="es-ES" dirty="0" smtClean="0">
                <a:latin typeface="Bookman Old Style" pitchFamily="18" charset="0"/>
              </a:rPr>
              <a:t> 60 es la siguiente: </a:t>
            </a:r>
          </a:p>
          <a:p>
            <a:r>
              <a:rPr lang="es-ES" dirty="0" smtClean="0">
                <a:latin typeface="Bookman Old Style" pitchFamily="18" charset="0"/>
              </a:rPr>
              <a:t>Israel (luna) se quejó contra Esaú (sol) de que es imposible para ambos llevar la corona del éxito espiritual.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La diferencia en su esencia lo hace imposible. </a:t>
            </a:r>
          </a:p>
          <a:p>
            <a:r>
              <a:rPr lang="es-ES" dirty="0" smtClean="0">
                <a:latin typeface="Bookman Old Style" pitchFamily="18" charset="0"/>
              </a:rPr>
              <a:t>Entonces, la sugerencia de Di-s a la luna fue que la luna renunciara a algo de su pretensión de gloria en este mundo, para merecer la corona del éxito en el mundo venidero.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El mensaje de Di-s era que los judíos no podían esperar tener éxito tanto espiritual como materialmente en el mundo actual y en el venidero. </a:t>
            </a:r>
          </a:p>
          <a:p>
            <a:r>
              <a:rPr lang="es-ES" dirty="0" smtClean="0">
                <a:latin typeface="Bookman Old Style" pitchFamily="18" charset="0"/>
              </a:rPr>
              <a:t>Cuando la luna quiso saber por qué esto era imposible, Di-s dijo en efecto: "Adelante, inténtalo".</a:t>
            </a:r>
          </a:p>
          <a:p>
            <a:endParaRPr lang="es-ES"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Aunque unos pocos judíos tuvieron éxito, quedó claro que cualquier medida de éxito que lograran, era considerada por el mundo como esencialmente perteneciente al reino del mundo material. </a:t>
            </a:r>
          </a:p>
          <a:p>
            <a:r>
              <a:rPr lang="es-ES" dirty="0" smtClean="0">
                <a:latin typeface="Bookman Old Style" pitchFamily="18" charset="0"/>
              </a:rPr>
              <a:t>No se les atribuyó el mérito de ser diferentes a otros gentiles.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Entonces Di-s le dijo a la luna que en ese caso debía encontrar su satisfacción en el reconocimiento que obtendría a los ojos del Todopoderoso. </a:t>
            </a:r>
          </a:p>
          <a:p>
            <a:r>
              <a:rPr lang="es-ES" dirty="0" smtClean="0">
                <a:latin typeface="Bookman Old Style" pitchFamily="18" charset="0"/>
              </a:rPr>
              <a:t>Si bien es cierto que el sol también juega un papel en el cálculo del calendario,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dado que los justos alcanzan su estatus al reclamar su pequeñez, le corresponde a la luna actuar de la misma manera.</a:t>
            </a:r>
          </a:p>
          <a:p>
            <a:r>
              <a:rPr lang="es-ES" sz="3000" dirty="0" smtClean="0">
                <a:latin typeface="Bookman Old Style" pitchFamily="18" charset="0"/>
              </a:rPr>
              <a:t>El éxito en este mundo, aunque a veces próximo, no puede garantizarse; pero para intentarlo con alguna posibilidad de éxito, uno debe estar preparado para ser humilde y sin pretensiones.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Prueba de que el Todopoderoso mismo no estaba totalmente satisfecho con la necesidad de aconsejar este camino, la proporciona el hecho de que pidió la ofrenda del macho cabrío como un acto de expiación por haber hecho esta demanda al pueblo judío.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Si consideramos todos los sufrimientos sufridos por el pueblo judío a pesar del hecho de que fueron persuadidos por Di-s para que redujeran su reclamo a las tentaciones que este mundo tiene para ofrecer, imagínense el sufrimiento mayor que nos habría reservado si no hubiéramos aceptado voluntariamente esta contracción en tamaño.</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400" b="1" dirty="0" smtClean="0">
                <a:latin typeface="Bookman Old Style" pitchFamily="18" charset="0"/>
              </a:rPr>
              <a:t>Isaías 59:19 </a:t>
            </a:r>
            <a:r>
              <a:rPr lang="es-ES" sz="3100" dirty="0" smtClean="0">
                <a:latin typeface="Bookman Old Style" pitchFamily="18" charset="0"/>
              </a:rPr>
              <a:t>Desde el occidente, temerán el nombre del SEÑOR,Y desde el este, Su Presencia. Porque vendrá como un arroyo encerrado Que sopla el viento del SEÑOR;</a:t>
            </a:r>
          </a:p>
          <a:p>
            <a:r>
              <a:rPr lang="es-ES" sz="2400" b="1" dirty="0" smtClean="0">
                <a:latin typeface="Bookman Old Style" pitchFamily="18" charset="0"/>
              </a:rPr>
              <a:t>Isaías 59:20 </a:t>
            </a:r>
            <a:r>
              <a:rPr lang="es-ES" dirty="0" smtClean="0">
                <a:latin typeface="Bookman Old Style" pitchFamily="18" charset="0"/>
              </a:rPr>
              <a:t>Vendrá como redentor a Sion, A los que en Jacob se apartan del pecado—Declara el SEÑOR.</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Y el rabino Yohanán dice: El hijo de David vendrá solo en una generación que sea completamente inocente, en cuyo caso serán merecedores de redención, o en una generación que sea completamente culpable, en cuyo caso no habrá alternativa a la redención.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Puede venir en una generación que es completamente inocente, como está escrito: “Y también tu pueblo será todo justo; heredarán la tierra para siempre” </a:t>
            </a:r>
            <a:r>
              <a:rPr lang="es-ES" sz="2400" b="1" dirty="0" smtClean="0">
                <a:latin typeface="Bookman Old Style" pitchFamily="18" charset="0"/>
              </a:rPr>
              <a:t>(Isaías 60:21). </a:t>
            </a:r>
            <a:endParaRPr lang="es-ES" sz="3100" b="1" dirty="0" smtClean="0">
              <a:latin typeface="Bookman Old Style" pitchFamily="18" charset="0"/>
            </a:endParaRPr>
          </a:p>
          <a:p>
            <a:r>
              <a:rPr lang="es-ES" sz="3100" dirty="0" smtClean="0">
                <a:latin typeface="Bookman Old Style" pitchFamily="18" charset="0"/>
              </a:rPr>
              <a:t>Él puede venir en una generación que es completamente culpable, como está escrito: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“Y vio que no había hombre, y se asombró de que no hubiera intercesor; por tanto, su brazo le trajo salvación, y su justicia le sostuvo” </a:t>
            </a:r>
            <a:r>
              <a:rPr lang="es-ES" sz="2400" b="1" dirty="0" smtClean="0">
                <a:latin typeface="Bookman Old Style" pitchFamily="18" charset="0"/>
              </a:rPr>
              <a:t>(Isaías 59:16). </a:t>
            </a:r>
            <a:endParaRPr lang="es-ES" sz="3100" b="1" dirty="0" smtClean="0">
              <a:latin typeface="Bookman Old Style" pitchFamily="18" charset="0"/>
            </a:endParaRPr>
          </a:p>
          <a:p>
            <a:r>
              <a:rPr lang="es-ES" sz="3100" dirty="0" smtClean="0">
                <a:latin typeface="Bookman Old Style" pitchFamily="18" charset="0"/>
              </a:rPr>
              <a:t>Y está escrito: “Por mi propio bien, por mi propio bien lo haré; porque, ¿cómo se debe profanar? Y mi gloria no la daré a otro” </a:t>
            </a:r>
            <a:r>
              <a:rPr lang="es-ES" sz="2400" b="1" dirty="0" smtClean="0">
                <a:latin typeface="Bookman Old Style" pitchFamily="18" charset="0"/>
              </a:rPr>
              <a:t>(Isaías 48:11).</a:t>
            </a:r>
            <a:endParaRPr lang="es-ES"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El rabino Alexandri dice: El rabino Yehoshúa ben Leví plantea una contradicción en un versículo que aborda el compromiso de Dios de redimir al pueblo judío. </a:t>
            </a:r>
          </a:p>
          <a:p>
            <a:r>
              <a:rPr lang="es-ES" dirty="0" smtClean="0">
                <a:latin typeface="Bookman Old Style" pitchFamily="18" charset="0"/>
              </a:rPr>
              <a:t>En el versículo: "Yo, el Señor, a su tiempo lo apresuraré" </a:t>
            </a:r>
            <a:r>
              <a:rPr lang="es-ES" sz="2400" b="1" dirty="0" smtClean="0">
                <a:latin typeface="Bookman Old Style" pitchFamily="18" charset="0"/>
              </a:rPr>
              <a:t>(Isaías 60:22), </a:t>
            </a:r>
            <a:r>
              <a:rPr lang="es-ES" dirty="0" smtClean="0">
                <a:latin typeface="Bookman Old Style" pitchFamily="18" charset="0"/>
              </a:rPr>
              <a:t>está escrito: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"A su tiempo", indicando que hay un tiempo designado para la redención, y está escrito: "Lo apresuraré”, lo que indica que no hay un tiempo establecido para la redención. </a:t>
            </a:r>
          </a:p>
          <a:p>
            <a:r>
              <a:rPr lang="es-ES" sz="3000" dirty="0" smtClean="0">
                <a:latin typeface="Bookman Old Style" pitchFamily="18" charset="0"/>
              </a:rPr>
              <a:t>El rabino Alexandri explica: Si merecen la redención mediante el arrepentimiento y las buenas obras, apresuraré la venida del Mesías.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Si no merecen la redención, la venida del Mesías será en su tiempo designado.</a:t>
            </a:r>
          </a:p>
          <a:p>
            <a:r>
              <a:rPr lang="es-ES" sz="2400" b="1" dirty="0" err="1" smtClean="0">
                <a:latin typeface="Bookman Old Style" pitchFamily="18" charset="0"/>
              </a:rPr>
              <a:t>Kol</a:t>
            </a:r>
            <a:r>
              <a:rPr lang="es-ES" sz="2400" b="1" dirty="0" smtClean="0">
                <a:latin typeface="Bookman Old Style" pitchFamily="18" charset="0"/>
              </a:rPr>
              <a:t> </a:t>
            </a:r>
            <a:r>
              <a:rPr lang="es-ES" sz="2400" b="1" dirty="0" err="1" smtClean="0">
                <a:latin typeface="Bookman Old Style" pitchFamily="18" charset="0"/>
              </a:rPr>
              <a:t>HaTor</a:t>
            </a:r>
            <a:r>
              <a:rPr lang="es-ES" sz="2400" b="1" dirty="0" smtClean="0">
                <a:latin typeface="Bookman Old Style" pitchFamily="18" charset="0"/>
              </a:rPr>
              <a:t> 1:13</a:t>
            </a:r>
          </a:p>
          <a:p>
            <a:r>
              <a:rPr lang="es-ES" dirty="0" err="1" smtClean="0">
                <a:latin typeface="Bookman Old Style" pitchFamily="18" charset="0"/>
              </a:rPr>
              <a:t>Kol</a:t>
            </a:r>
            <a:r>
              <a:rPr lang="es-ES" dirty="0" smtClean="0">
                <a:latin typeface="Bookman Old Style" pitchFamily="18" charset="0"/>
              </a:rPr>
              <a:t> </a:t>
            </a:r>
            <a:r>
              <a:rPr lang="es-ES" dirty="0" err="1" smtClean="0">
                <a:latin typeface="Bookman Old Style" pitchFamily="18" charset="0"/>
              </a:rPr>
              <a:t>HaTor</a:t>
            </a:r>
            <a:r>
              <a:rPr lang="es-ES" dirty="0" smtClean="0">
                <a:latin typeface="Bookman Old Style" pitchFamily="18" charset="0"/>
              </a:rPr>
              <a:t> es un libro de pensamiento judío escrito por el rabino </a:t>
            </a:r>
            <a:r>
              <a:rPr lang="es-ES" dirty="0" err="1" smtClean="0">
                <a:latin typeface="Bookman Old Style" pitchFamily="18" charset="0"/>
              </a:rPr>
              <a:t>Hillel</a:t>
            </a:r>
            <a:r>
              <a:rPr lang="es-ES" dirty="0" smtClean="0">
                <a:latin typeface="Bookman Old Style" pitchFamily="18" charset="0"/>
              </a:rPr>
              <a:t> </a:t>
            </a:r>
            <a:r>
              <a:rPr lang="es-ES" dirty="0" err="1" smtClean="0">
                <a:latin typeface="Bookman Old Style" pitchFamily="18" charset="0"/>
              </a:rPr>
              <a:t>Rivlin</a:t>
            </a:r>
            <a:r>
              <a:rPr lang="es-ES" dirty="0" smtClean="0">
                <a:latin typeface="Bookman Old Style" pitchFamily="18" charset="0"/>
              </a:rPr>
              <a:t> de </a:t>
            </a:r>
            <a:r>
              <a:rPr lang="es-ES" dirty="0" err="1" smtClean="0">
                <a:latin typeface="Bookman Old Style" pitchFamily="18" charset="0"/>
              </a:rPr>
              <a:t>Shklov</a:t>
            </a:r>
            <a:r>
              <a:rPr lang="es-ES" dirty="0" smtClean="0">
                <a:latin typeface="Bookman Old Style" pitchFamily="18" charset="0"/>
              </a:rPr>
              <a:t>, un discípulo de Vilna </a:t>
            </a:r>
            <a:r>
              <a:rPr lang="es-ES" dirty="0" err="1" smtClean="0">
                <a:latin typeface="Bookman Old Style" pitchFamily="18" charset="0"/>
              </a:rPr>
              <a:t>Gaon</a:t>
            </a:r>
            <a:r>
              <a:rPr lang="es-ES"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400" b="1" dirty="0" smtClean="0">
                <a:latin typeface="Bookman Old Style" pitchFamily="18" charset="0"/>
              </a:rPr>
              <a:t>[Isa. 60:22] </a:t>
            </a:r>
            <a:r>
              <a:rPr lang="es-ES" dirty="0" smtClean="0">
                <a:latin typeface="Bookman Old Style" pitchFamily="18" charset="0"/>
              </a:rPr>
              <a:t>“a su tiempo, lo apresuraré”. </a:t>
            </a:r>
          </a:p>
          <a:p>
            <a:r>
              <a:rPr lang="es-ES" dirty="0" smtClean="0">
                <a:latin typeface="Bookman Old Style" pitchFamily="18" charset="0"/>
              </a:rPr>
              <a:t>Nuestros Sabios interpretaron este principio en el sentido de que, si ellos [el Pueblo de Israel] lo ameritan, lo aceleraré [la Redención]; si no, lo traeré a su debido tiempo (Sanedrín 98a).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Al respecto, el Gaón comentó que después de todo, el verso debe interpretarse literalmente. </a:t>
            </a:r>
          </a:p>
          <a:p>
            <a:r>
              <a:rPr lang="es-ES" sz="3000" dirty="0" smtClean="0">
                <a:latin typeface="Bookman Old Style" pitchFamily="18" charset="0"/>
              </a:rPr>
              <a:t>Según la simple interpretación, incluso si la Redención llega en el momento adecuado, la apresuraré. ¿Cuándo? - "cuando el más pequeño se convierta en mil y el más joven en una nación poderosa".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Las palabras más pequeño y más joven se refieren a Efraím, que es Mashíaj ben Yosef.</a:t>
            </a:r>
          </a:p>
          <a:p>
            <a:r>
              <a:rPr lang="es-ES" dirty="0" smtClean="0">
                <a:latin typeface="Bookman Old Style" pitchFamily="18" charset="0"/>
              </a:rPr>
              <a:t>Se sabe que el nivel más alto de Mashíaj ben Yosef, que vendrá cuando el despertar venga de abajo, es 1000 menos uno, o 999 en la Sefirá de Yesod.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Cuando el más pequeño se convierta en 1000, es decir, cuando sus acciones alcancen el nivel justo por debajo de 1000, entonces - Yo soy el Señor; incluso en su momento, lo apresuraré. </a:t>
            </a:r>
          </a:p>
          <a:p>
            <a:r>
              <a:rPr lang="es-ES" sz="3100" dirty="0" smtClean="0">
                <a:latin typeface="Bookman Old Style" pitchFamily="18" charset="0"/>
              </a:rPr>
              <a:t>Este es también el significado de “y lo que les ha de sobrevenir se apresurará” </a:t>
            </a:r>
            <a:r>
              <a:rPr lang="es-ES" sz="2400" b="1" dirty="0" smtClean="0">
                <a:latin typeface="Bookman Old Style" pitchFamily="18" charset="0"/>
              </a:rPr>
              <a:t>(</a:t>
            </a:r>
            <a:r>
              <a:rPr lang="es-ES" sz="2400" b="1" dirty="0" err="1" smtClean="0">
                <a:latin typeface="Bookman Old Style" pitchFamily="18" charset="0"/>
              </a:rPr>
              <a:t>Deut</a:t>
            </a:r>
            <a:r>
              <a:rPr lang="es-ES" sz="2400" b="1" dirty="0" smtClean="0">
                <a:latin typeface="Bookman Old Style" pitchFamily="18" charset="0"/>
              </a:rPr>
              <a:t>. 32).</a:t>
            </a:r>
            <a:endParaRPr lang="es-ES"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En palabras del Gaón (en el que también hay alguna pista con respecto a su nombre), “hay un tiempo para cada deseo” significa que la determinación del tiempo depende del objetivo a continuación, como dice con respecto a Cyrus, “y él cumplirá todos mis deseos”.</a:t>
            </a:r>
          </a:p>
          <a:p>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A Cyrus se le dio su misión en relación con Mashíaj ben Yosef desde el lado izquierdo, es decir, desde el lado de Din que está operativo cuando el despertar viene desde abajo. Muchas veces he sido testigo de cómo Gaón deambulaba por su habitación, hablando agitadamente diciendo: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"Señor del Universo, ¿no tiene un camino intermedio entre 'su tiempo' y 'lo apresuraré'"? Insistimos en la interpretación simple de tu promesa: “Yo soy el Señor; a su tiempo, lo apresuraré ”. 1:13</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400" b="1" dirty="0" err="1" smtClean="0">
                <a:solidFill>
                  <a:srgbClr val="FF0000"/>
                </a:solidFill>
                <a:latin typeface="Bookman Old Style" pitchFamily="18" charset="0"/>
              </a:rPr>
              <a:t>Shenei</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Lujot</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HaBerit</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Torah</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Shebikhtav</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Balak</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Torah</a:t>
            </a:r>
            <a:r>
              <a:rPr lang="es-ES" sz="2400" b="1" dirty="0" smtClean="0">
                <a:solidFill>
                  <a:srgbClr val="FF0000"/>
                </a:solidFill>
                <a:latin typeface="Bookman Old Style" pitchFamily="18" charset="0"/>
              </a:rPr>
              <a:t> </a:t>
            </a:r>
            <a:r>
              <a:rPr lang="es-ES" sz="2400" b="1" dirty="0" err="1" smtClean="0">
                <a:solidFill>
                  <a:srgbClr val="FF0000"/>
                </a:solidFill>
                <a:latin typeface="Bookman Old Style" pitchFamily="18" charset="0"/>
              </a:rPr>
              <a:t>Ohr</a:t>
            </a:r>
            <a:r>
              <a:rPr lang="es-ES" sz="2400" b="1" dirty="0" smtClean="0">
                <a:solidFill>
                  <a:srgbClr val="FF0000"/>
                </a:solidFill>
                <a:latin typeface="Bookman Old Style" pitchFamily="18" charset="0"/>
              </a:rPr>
              <a:t> 47</a:t>
            </a:r>
          </a:p>
          <a:p>
            <a:r>
              <a:rPr lang="es-ES" dirty="0" smtClean="0">
                <a:solidFill>
                  <a:srgbClr val="FF0000"/>
                </a:solidFill>
                <a:latin typeface="Bookman Old Style" pitchFamily="18" charset="0"/>
              </a:rPr>
              <a:t>Escrito por el rabino </a:t>
            </a:r>
            <a:r>
              <a:rPr lang="es-ES" dirty="0" err="1" smtClean="0">
                <a:solidFill>
                  <a:srgbClr val="FF0000"/>
                </a:solidFill>
                <a:latin typeface="Bookman Old Style" pitchFamily="18" charset="0"/>
              </a:rPr>
              <a:t>Isaiah</a:t>
            </a:r>
            <a:r>
              <a:rPr lang="es-ES" dirty="0" smtClean="0">
                <a:solidFill>
                  <a:srgbClr val="FF0000"/>
                </a:solidFill>
                <a:latin typeface="Bookman Old Style" pitchFamily="18" charset="0"/>
              </a:rPr>
              <a:t> HaLevi </a:t>
            </a:r>
            <a:r>
              <a:rPr lang="es-ES" dirty="0" err="1" smtClean="0">
                <a:solidFill>
                  <a:srgbClr val="FF0000"/>
                </a:solidFill>
                <a:latin typeface="Bookman Old Style" pitchFamily="18" charset="0"/>
              </a:rPr>
              <a:t>Horovitz</a:t>
            </a:r>
            <a:r>
              <a:rPr lang="es-ES" dirty="0" smtClean="0">
                <a:solidFill>
                  <a:srgbClr val="FF0000"/>
                </a:solidFill>
                <a:latin typeface="Bookman Old Style" pitchFamily="18" charset="0"/>
              </a:rPr>
              <a:t> (c.1555-1630), </a:t>
            </a:r>
            <a:r>
              <a:rPr lang="es-ES" dirty="0" err="1" smtClean="0">
                <a:solidFill>
                  <a:srgbClr val="FF0000"/>
                </a:solidFill>
                <a:latin typeface="Bookman Old Style" pitchFamily="18" charset="0"/>
              </a:rPr>
              <a:t>Shney</a:t>
            </a:r>
            <a:r>
              <a:rPr lang="es-ES" dirty="0" smtClean="0">
                <a:solidFill>
                  <a:srgbClr val="FF0000"/>
                </a:solidFill>
                <a:latin typeface="Bookman Old Style" pitchFamily="18" charset="0"/>
              </a:rPr>
              <a:t> </a:t>
            </a:r>
            <a:r>
              <a:rPr lang="es-ES" dirty="0" err="1" smtClean="0">
                <a:solidFill>
                  <a:srgbClr val="FF0000"/>
                </a:solidFill>
                <a:latin typeface="Bookman Old Style" pitchFamily="18" charset="0"/>
              </a:rPr>
              <a:t>Lujot</a:t>
            </a:r>
            <a:r>
              <a:rPr lang="es-ES" dirty="0" smtClean="0">
                <a:solidFill>
                  <a:srgbClr val="FF0000"/>
                </a:solidFill>
                <a:latin typeface="Bookman Old Style" pitchFamily="18" charset="0"/>
              </a:rPr>
              <a:t> </a:t>
            </a:r>
            <a:r>
              <a:rPr lang="es-ES" dirty="0" err="1" smtClean="0">
                <a:solidFill>
                  <a:srgbClr val="FF0000"/>
                </a:solidFill>
                <a:latin typeface="Bookman Old Style" pitchFamily="18" charset="0"/>
              </a:rPr>
              <a:t>HaBrit</a:t>
            </a:r>
            <a:r>
              <a:rPr lang="es-ES" dirty="0" smtClean="0">
                <a:solidFill>
                  <a:srgbClr val="FF0000"/>
                </a:solidFill>
                <a:latin typeface="Bookman Old Style" pitchFamily="18" charset="0"/>
              </a:rPr>
              <a:t> (</a:t>
            </a:r>
            <a:r>
              <a:rPr lang="es-ES" dirty="0" err="1" smtClean="0">
                <a:solidFill>
                  <a:srgbClr val="FF0000"/>
                </a:solidFill>
                <a:latin typeface="Bookman Old Style" pitchFamily="18" charset="0"/>
              </a:rPr>
              <a:t>Shelah</a:t>
            </a:r>
            <a:r>
              <a:rPr lang="es-ES" dirty="0" smtClean="0">
                <a:solidFill>
                  <a:srgbClr val="FF0000"/>
                </a:solidFill>
                <a:latin typeface="Bookman Old Style" pitchFamily="18" charset="0"/>
              </a:rPr>
              <a:t>) es un comentario sobre la Torá. </a:t>
            </a:r>
          </a:p>
          <a:p>
            <a:r>
              <a:rPr lang="es-ES" dirty="0" smtClean="0">
                <a:solidFill>
                  <a:srgbClr val="FF0000"/>
                </a:solidFill>
                <a:latin typeface="Bookman Old Style" pitchFamily="18" charset="0"/>
              </a:rPr>
              <a:t>El trabajo contiene un capítulo para cada porción semanal de la Torá.</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pPr marL="342900" lvl="0" indent="-342900" algn="ctr"/>
            <a:endParaRPr lang="es-CO" sz="1600" dirty="0" smtClean="0">
              <a:latin typeface="Bookman Old Style" pitchFamily="18" charset="0"/>
            </a:endParaRPr>
          </a:p>
          <a:p>
            <a:pPr marL="342900" lvl="0" indent="-342900" algn="ctr"/>
            <a:r>
              <a:rPr lang="es-CO" sz="1600" dirty="0" smtClean="0">
                <a:latin typeface="Bookman Old Style" pitchFamily="18" charset="0"/>
              </a:rPr>
              <a:t>BIBLIOGRAFÍA:G.F. Moore, Judaísmo en los primeros siglos de la era cristiana, 2 (1946), 377–95; </a:t>
            </a:r>
            <a:r>
              <a:rPr lang="es-CO" sz="1600" dirty="0" err="1" smtClean="0">
                <a:latin typeface="Bookman Old Style" pitchFamily="18" charset="0"/>
              </a:rPr>
              <a:t>Saadiah</a:t>
            </a:r>
            <a:r>
              <a:rPr lang="es-CO" sz="1600" dirty="0" smtClean="0">
                <a:latin typeface="Bookman Old Style" pitchFamily="18" charset="0"/>
              </a:rPr>
              <a:t> </a:t>
            </a:r>
            <a:r>
              <a:rPr lang="es-CO" sz="1600" dirty="0" err="1" smtClean="0">
                <a:latin typeface="Bookman Old Style" pitchFamily="18" charset="0"/>
              </a:rPr>
              <a:t>Gaon</a:t>
            </a:r>
            <a:r>
              <a:rPr lang="es-CO" sz="1600" dirty="0" smtClean="0">
                <a:latin typeface="Bookman Old Style" pitchFamily="18" charset="0"/>
              </a:rPr>
              <a:t>, El libro de creencias y opiniones, </a:t>
            </a:r>
            <a:r>
              <a:rPr lang="es-CO" sz="1600" dirty="0" err="1" smtClean="0">
                <a:latin typeface="Bookman Old Style" pitchFamily="18" charset="0"/>
              </a:rPr>
              <a:t>tr</a:t>
            </a:r>
            <a:r>
              <a:rPr lang="es-CO" sz="1600" dirty="0" smtClean="0">
                <a:latin typeface="Bookman Old Style" pitchFamily="18" charset="0"/>
              </a:rPr>
              <a:t>. por S. </a:t>
            </a:r>
            <a:r>
              <a:rPr lang="es-CO" sz="1600" dirty="0" err="1" smtClean="0">
                <a:latin typeface="Bookman Old Style" pitchFamily="18" charset="0"/>
              </a:rPr>
              <a:t>Rosenblatt</a:t>
            </a:r>
            <a:r>
              <a:rPr lang="es-CO" sz="1600" dirty="0" smtClean="0">
                <a:latin typeface="Bookman Old Style" pitchFamily="18" charset="0"/>
              </a:rPr>
              <a:t> (1948), 323–56; Moisés Maimónides, El guía de los perplejos, </a:t>
            </a:r>
            <a:r>
              <a:rPr lang="es-CO" sz="1600" dirty="0" err="1" smtClean="0">
                <a:latin typeface="Bookman Old Style" pitchFamily="18" charset="0"/>
              </a:rPr>
              <a:t>tr</a:t>
            </a:r>
            <a:r>
              <a:rPr lang="es-CO" sz="1600" dirty="0" smtClean="0">
                <a:latin typeface="Bookman Old Style" pitchFamily="18" charset="0"/>
              </a:rPr>
              <a:t>. por S. Pines (1963), passim; C. </a:t>
            </a:r>
            <a:r>
              <a:rPr lang="es-CO" sz="1600" dirty="0" err="1" smtClean="0">
                <a:latin typeface="Bookman Old Style" pitchFamily="18" charset="0"/>
              </a:rPr>
              <a:t>Montefiore</a:t>
            </a:r>
            <a:r>
              <a:rPr lang="es-CO" sz="1600" dirty="0" smtClean="0">
                <a:latin typeface="Bookman Old Style" pitchFamily="18" charset="0"/>
              </a:rPr>
              <a:t> y H. </a:t>
            </a:r>
            <a:r>
              <a:rPr lang="es-CO" sz="1600" dirty="0" err="1" smtClean="0">
                <a:latin typeface="Bookman Old Style" pitchFamily="18" charset="0"/>
              </a:rPr>
              <a:t>Loewe</a:t>
            </a:r>
            <a:r>
              <a:rPr lang="es-CO" sz="1600" dirty="0" smtClean="0">
                <a:latin typeface="Bookman Old Style" pitchFamily="18" charset="0"/>
              </a:rPr>
              <a:t>, Antología rabínica (1938), cap. 31 e índice, S.V. Mundo por venir; A. Cohen, </a:t>
            </a:r>
            <a:r>
              <a:rPr lang="es-CO" sz="1600" dirty="0" err="1" smtClean="0">
                <a:latin typeface="Bookman Old Style" pitchFamily="18" charset="0"/>
              </a:rPr>
              <a:t>Everyman's</a:t>
            </a:r>
            <a:r>
              <a:rPr lang="es-CO" sz="1600" dirty="0" smtClean="0">
                <a:latin typeface="Bookman Old Style" pitchFamily="18" charset="0"/>
              </a:rPr>
              <a:t> Talmud (1932), cap. 11 e índice, S.V. Mundo por venir; M. </a:t>
            </a:r>
            <a:r>
              <a:rPr lang="es-CO" sz="1600" dirty="0" err="1" smtClean="0">
                <a:latin typeface="Bookman Old Style" pitchFamily="18" charset="0"/>
              </a:rPr>
              <a:t>Kadushin</a:t>
            </a:r>
            <a:r>
              <a:rPr lang="es-CO" sz="1600" dirty="0" smtClean="0">
                <a:latin typeface="Bookman Old Style" pitchFamily="18" charset="0"/>
              </a:rPr>
              <a:t>, La mente rabínica (1952), índice, S.V. Olam ha-Ba; Mundo por venir.</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800" dirty="0" smtClean="0">
                <a:hlinkClick r:id="rId5"/>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https://www.sefaria.org/Rabbeinu_Bahya%2C_Shemot.20.14.7?lang=bi&amp;with=all&amp;lang2=en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7"/>
              </a:rPr>
              <a:t>https://silo.tips/download/historia-de-israel-por-eliyahu-bayonah-director-shalom-haverim-org-new-york</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8"/>
              </a:rPr>
              <a:t>https://www.sefaria.org/topics/olam-haba?tab=sources</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9"/>
              </a:rPr>
              <a:t>https://www.jewishvirtuallibrary.org/tractate-sanhedrin-chapter-11</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0"/>
              </a:rPr>
              <a:t>https://www.sacred-texts.com/jud/t08/t0814.htm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1"/>
              </a:rPr>
              <a:t>https://www.sefaria.org/Sanhedrin.97a.3?lang=bi&amp;with=Commentary&amp;lang2=en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000" b="0" i="0" u="none" strike="noStrike" cap="none" dirty="0" smtClean="0">
                <a:solidFill>
                  <a:srgbClr val="898989"/>
                </a:solidFill>
                <a:latin typeface="Bookman Old Style" pitchFamily="18" charset="0"/>
                <a:ea typeface="Adobe Myungjo Std M" panose="02020600000000000000" pitchFamily="18" charset="-128"/>
                <a:sym typeface="Calibri"/>
              </a:rPr>
              <a:t>Derechos </a:t>
            </a:r>
            <a:r>
              <a:rPr lang="es-CO" sz="2000" b="0" i="0" u="none" strike="noStrike" cap="none" dirty="0">
                <a:solidFill>
                  <a:srgbClr val="898989"/>
                </a:solidFill>
                <a:latin typeface="Bookman Old Style" pitchFamily="18" charset="0"/>
                <a:ea typeface="Adobe Myungjo Std M" panose="02020600000000000000" pitchFamily="18" charset="-128"/>
                <a:sym typeface="Calibri"/>
              </a:rPr>
              <a:t>Reservados Shalom Haverim Org</a:t>
            </a:r>
            <a:endParaRPr sz="20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sng" strike="noStrike" cap="none" dirty="0">
                <a:solidFill>
                  <a:schemeClr val="hlink"/>
                </a:solidFill>
                <a:latin typeface="Bookman Old Style" pitchFamily="18" charset="0"/>
                <a:ea typeface="Adobe Myungjo Std M" panose="02020600000000000000" pitchFamily="18" charset="-128"/>
                <a:sym typeface="Calibri"/>
                <a:hlinkClick r:id="rId12"/>
              </a:rPr>
              <a:t>http://www.shalomhaverim.org</a:t>
            </a:r>
            <a:endParaRPr sz="24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4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4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16 </a:t>
            </a:r>
            <a:r>
              <a:rPr lang="es-CO" sz="1800" smtClean="0">
                <a:latin typeface="Bookman Old Style" pitchFamily="18" charset="0"/>
                <a:ea typeface="Adobe Myungjo Std M" panose="02020600000000000000" pitchFamily="18" charset="-128"/>
              </a:rPr>
              <a:t>Shevat,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5782  –  </a:t>
            </a:r>
            <a:r>
              <a:rPr lang="es-CO" sz="1800" dirty="0" smtClean="0">
                <a:latin typeface="Bookman Old Style" pitchFamily="18" charset="0"/>
                <a:ea typeface="Adobe Myungjo Std M" panose="02020600000000000000" pitchFamily="18" charset="-128"/>
              </a:rPr>
              <a:t>Enero 18</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2022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155548</TotalTime>
  <Words>2862</Words>
  <Application>Microsoft Office PowerPoint</Application>
  <PresentationFormat>Presentación en pantalla (4:3)</PresentationFormat>
  <Paragraphs>194</Paragraphs>
  <Slides>45</Slides>
  <Notes>45</Notes>
  <HiddenSlides>0</HiddenSlides>
  <MMClips>0</MMClips>
  <ScaleCrop>false</ScaleCrop>
  <HeadingPairs>
    <vt:vector size="4" baseType="variant">
      <vt:variant>
        <vt:lpstr>Tema</vt:lpstr>
      </vt:variant>
      <vt:variant>
        <vt:i4>1</vt:i4>
      </vt:variant>
      <vt:variant>
        <vt:lpstr>Títulos de diapositiva</vt:lpstr>
      </vt:variant>
      <vt:variant>
        <vt:i4>45</vt:i4>
      </vt:variant>
    </vt:vector>
  </HeadingPairs>
  <TitlesOfParts>
    <vt:vector size="46" baseType="lpstr">
      <vt:lpstr>Office Theme</vt:lpstr>
      <vt:lpstr> </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 Bayonah</cp:lastModifiedBy>
  <cp:revision>779</cp:revision>
  <dcterms:modified xsi:type="dcterms:W3CDTF">2022-01-20T21:40:18Z</dcterms:modified>
</cp:coreProperties>
</file>