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0"/>
  </p:notesMasterIdLst>
  <p:sldIdLst>
    <p:sldId id="256" r:id="rId2"/>
    <p:sldId id="543" r:id="rId3"/>
    <p:sldId id="507" r:id="rId4"/>
    <p:sldId id="897" r:id="rId5"/>
    <p:sldId id="939" r:id="rId6"/>
    <p:sldId id="953" r:id="rId7"/>
    <p:sldId id="1318" r:id="rId8"/>
    <p:sldId id="1319" r:id="rId9"/>
    <p:sldId id="1320" r:id="rId10"/>
    <p:sldId id="1321" r:id="rId11"/>
    <p:sldId id="1322" r:id="rId12"/>
    <p:sldId id="1323" r:id="rId13"/>
    <p:sldId id="1324" r:id="rId14"/>
    <p:sldId id="1325" r:id="rId15"/>
    <p:sldId id="1326" r:id="rId16"/>
    <p:sldId id="1327" r:id="rId17"/>
    <p:sldId id="1328" r:id="rId18"/>
    <p:sldId id="1329" r:id="rId19"/>
    <p:sldId id="1330" r:id="rId20"/>
    <p:sldId id="1331" r:id="rId21"/>
    <p:sldId id="1332" r:id="rId22"/>
    <p:sldId id="1333" r:id="rId23"/>
    <p:sldId id="1334" r:id="rId24"/>
    <p:sldId id="1335" r:id="rId25"/>
    <p:sldId id="1336" r:id="rId26"/>
    <p:sldId id="1337" r:id="rId27"/>
    <p:sldId id="1338" r:id="rId28"/>
    <p:sldId id="1339" r:id="rId29"/>
    <p:sldId id="1340" r:id="rId30"/>
    <p:sldId id="1341" r:id="rId31"/>
    <p:sldId id="1342" r:id="rId32"/>
    <p:sldId id="1343" r:id="rId33"/>
    <p:sldId id="1345" r:id="rId34"/>
    <p:sldId id="1346" r:id="rId35"/>
    <p:sldId id="1347" r:id="rId36"/>
    <p:sldId id="1348" r:id="rId37"/>
    <p:sldId id="1349" r:id="rId38"/>
    <p:sldId id="1350" r:id="rId39"/>
    <p:sldId id="1351" r:id="rId40"/>
    <p:sldId id="1352" r:id="rId41"/>
    <p:sldId id="1353" r:id="rId42"/>
    <p:sldId id="1344" r:id="rId43"/>
    <p:sldId id="1354" r:id="rId44"/>
    <p:sldId id="1356" r:id="rId45"/>
    <p:sldId id="1355" r:id="rId46"/>
    <p:sldId id="1358" r:id="rId47"/>
    <p:sldId id="1359" r:id="rId48"/>
    <p:sldId id="1360" r:id="rId49"/>
    <p:sldId id="1361" r:id="rId50"/>
    <p:sldId id="1362" r:id="rId51"/>
    <p:sldId id="1363" r:id="rId52"/>
    <p:sldId id="1364" r:id="rId53"/>
    <p:sldId id="1365" r:id="rId54"/>
    <p:sldId id="1366" r:id="rId55"/>
    <p:sldId id="1367" r:id="rId56"/>
    <p:sldId id="1368" r:id="rId57"/>
    <p:sldId id="935" r:id="rId58"/>
    <p:sldId id="306" r:id="rId5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95" autoAdjust="0"/>
    <p:restoredTop sz="94660"/>
  </p:normalViewPr>
  <p:slideViewPr>
    <p:cSldViewPr snapToGrid="0">
      <p:cViewPr varScale="1">
        <p:scale>
          <a:sx n="68" d="100"/>
          <a:sy n="68" d="100"/>
        </p:scale>
        <p:origin x="-37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bible.ort.org/webmedia/t1/2203.ra"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hyperlink" Target="https://www.sefaria.org/topics/olam-haba?tab=sources" TargetMode="External"/><Relationship Id="rId3" Type="http://schemas.openxmlformats.org/officeDocument/2006/relationships/image" Target="../media/image1.png"/><Relationship Id="rId7" Type="http://schemas.openxmlformats.org/officeDocument/2006/relationships/hyperlink" Target="https://silo.tips/download/historia-de-israel-por-eliyahu-bayonah-director-shalom-haverim-org-new-york" TargetMode="External"/><Relationship Id="rId12" Type="http://schemas.openxmlformats.org/officeDocument/2006/relationships/hyperlink" Target="http://www.shalomhaverim.org/" TargetMode="External"/><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hyperlink" Target="https://www.sefaria.org/Rabbeinu_Bahya,_Shemot.20.14.7?lang=bi&amp;with=all&amp;lang2=en" TargetMode="External"/><Relationship Id="rId11" Type="http://schemas.openxmlformats.org/officeDocument/2006/relationships/hyperlink" Target="https://www.sefaria.org/Sanhedrin.97a.3?lang=bi&amp;with=Commentary&amp;lang2=en" TargetMode="External"/><Relationship Id="rId5" Type="http://schemas.openxmlformats.org/officeDocument/2006/relationships/hyperlink" Target="http://bit.ly/1dzs4zj" TargetMode="External"/><Relationship Id="rId10" Type="http://schemas.openxmlformats.org/officeDocument/2006/relationships/hyperlink" Target="https://www.sacred-texts.com/jud/t08/t0814.htm" TargetMode="External"/><Relationship Id="rId4" Type="http://schemas.openxmlformats.org/officeDocument/2006/relationships/image" Target="../media/image4.png"/><Relationship Id="rId9" Type="http://schemas.openxmlformats.org/officeDocument/2006/relationships/hyperlink" Target="https://www.jewishvirtuallibrary.org/tractate-sanhedrin-chapter-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2000" dirty="0" smtClean="0">
                <a:latin typeface="Bookman Old Style" pitchFamily="18" charset="0"/>
              </a:rPr>
              <a:t>Estudios de Judaísmo</a:t>
            </a:r>
            <a:endParaRPr lang="es-CO" sz="1800" b="1" dirty="0" smtClean="0">
              <a:latin typeface="Bookman Old Style" pitchFamily="18" charset="0"/>
            </a:endParaRPr>
          </a:p>
          <a:p>
            <a:pPr marL="342900" lvl="0" indent="-342900" algn="ctr"/>
            <a:r>
              <a:rPr lang="es-CO" sz="1800" b="1" dirty="0" smtClean="0">
                <a:latin typeface="Bookman Old Style" pitchFamily="18" charset="0"/>
              </a:rPr>
              <a:t>EL MESIANISMO – MESIAS – ERA MESIANICA</a:t>
            </a:r>
          </a:p>
          <a:p>
            <a:pPr marL="342900" lvl="0" indent="-342900" algn="ctr"/>
            <a:r>
              <a:rPr lang="es-CO" sz="1600" b="1" dirty="0" smtClean="0">
                <a:latin typeface="Bookman Old Style" pitchFamily="18" charset="0"/>
              </a:rPr>
              <a:t>SERIE #18 </a:t>
            </a:r>
            <a:endParaRPr lang="es-CO" sz="1600" b="1" dirty="0" smtClean="0">
              <a:latin typeface="Bookman Old Style" pitchFamily="18" charset="0"/>
            </a:endParaRPr>
          </a:p>
          <a:p>
            <a:pPr marL="342900" lvl="0" indent="-342900" algn="ctr"/>
            <a:r>
              <a:rPr lang="es-CO" sz="1600" b="1" dirty="0" smtClean="0">
                <a:latin typeface="Bookman Old Style" pitchFamily="18" charset="0"/>
              </a:rPr>
              <a:t>EL MESIAS Y EL BURRITO</a:t>
            </a:r>
            <a:endParaRPr lang="es-CO" sz="1600" b="1" dirty="0" smtClean="0">
              <a:latin typeface="Bookman Old Style" pitchFamily="18" charset="0"/>
            </a:endParaRP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p:cNvPicPr>
            <a:picLocks noChangeAspect="1" noChangeArrowheads="1"/>
          </p:cNvPicPr>
          <p:nvPr/>
        </p:nvPicPr>
        <p:blipFill>
          <a:blip r:embed="rId4"/>
          <a:srcRect/>
          <a:stretch>
            <a:fillRect/>
          </a:stretch>
        </p:blipFill>
        <p:spPr bwMode="auto">
          <a:xfrm>
            <a:off x="264253" y="612677"/>
            <a:ext cx="8739067" cy="5450498"/>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6096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2800" b="1" dirty="0" smtClean="0">
                <a:latin typeface="Bookman Old Style" pitchFamily="18" charset="0"/>
              </a:rPr>
              <a:t>MESIANISMO – MESIAS – ERA MESIANICA </a:t>
            </a:r>
          </a:p>
          <a:p>
            <a:r>
              <a:rPr lang="es-MX" sz="1400" b="1" dirty="0" smtClean="0">
                <a:solidFill>
                  <a:schemeClr val="accent6">
                    <a:lumMod val="50000"/>
                  </a:schemeClr>
                </a:solidFill>
                <a:latin typeface="Bookman Old Style" pitchFamily="18" charset="0"/>
              </a:rPr>
              <a:t>Fuentes</a:t>
            </a:r>
            <a:r>
              <a:rPr lang="es-MX" sz="1400" dirty="0" smtClean="0">
                <a:solidFill>
                  <a:schemeClr val="accent6">
                    <a:lumMod val="50000"/>
                  </a:schemeClr>
                </a:solidFill>
                <a:latin typeface="Bookman Old Style" pitchFamily="18" charset="0"/>
              </a:rPr>
              <a:t>: </a:t>
            </a:r>
            <a:endParaRPr lang="en-US" sz="1400" dirty="0" smtClean="0">
              <a:solidFill>
                <a:schemeClr val="accent6">
                  <a:lumMod val="50000"/>
                </a:schemeClr>
              </a:solidFill>
              <a:latin typeface="Bookman Old Style" pitchFamily="18" charset="0"/>
            </a:endParaRPr>
          </a:p>
          <a:p>
            <a:r>
              <a:rPr lang="en-US" sz="1400" dirty="0" smtClean="0">
                <a:solidFill>
                  <a:schemeClr val="accent6">
                    <a:lumMod val="50000"/>
                  </a:schemeClr>
                </a:solidFill>
                <a:latin typeface="Bookman Old Style" pitchFamily="18" charset="0"/>
              </a:rPr>
              <a:t>Tanaj </a:t>
            </a:r>
          </a:p>
          <a:p>
            <a:r>
              <a:rPr lang="en-US" sz="1400" dirty="0" smtClean="0">
                <a:solidFill>
                  <a:schemeClr val="accent6">
                    <a:lumMod val="50000"/>
                  </a:schemeClr>
                </a:solidFill>
                <a:latin typeface="Bookman Old Style" pitchFamily="18" charset="0"/>
              </a:rPr>
              <a:t>Talmud</a:t>
            </a:r>
          </a:p>
          <a:p>
            <a:r>
              <a:rPr lang="en-US" sz="1400" dirty="0" smtClean="0">
                <a:solidFill>
                  <a:schemeClr val="accent6">
                    <a:lumMod val="50000"/>
                  </a:schemeClr>
                </a:solidFill>
                <a:latin typeface="Bookman Old Style" pitchFamily="18" charset="0"/>
              </a:rPr>
              <a:t>Midrash</a:t>
            </a:r>
          </a:p>
          <a:p>
            <a:r>
              <a:rPr lang="en-US" sz="1400" dirty="0" smtClean="0">
                <a:solidFill>
                  <a:schemeClr val="accent6">
                    <a:lumMod val="50000"/>
                  </a:schemeClr>
                </a:solidFill>
                <a:latin typeface="Bookman Old Style" pitchFamily="18" charset="0"/>
              </a:rPr>
              <a:t>Rashí</a:t>
            </a:r>
          </a:p>
          <a:p>
            <a:r>
              <a:rPr lang="en-US" sz="1400" dirty="0" smtClean="0">
                <a:solidFill>
                  <a:schemeClr val="accent6">
                    <a:lumMod val="50000"/>
                  </a:schemeClr>
                </a:solidFill>
                <a:latin typeface="Bookman Old Style" pitchFamily="18" charset="0"/>
              </a:rPr>
              <a:t>Maimonides</a:t>
            </a:r>
          </a:p>
          <a:p>
            <a:r>
              <a:rPr lang="en-US" sz="1400" dirty="0" smtClean="0">
                <a:solidFill>
                  <a:schemeClr val="accent6">
                    <a:lumMod val="50000"/>
                  </a:schemeClr>
                </a:solidFill>
                <a:latin typeface="Bookman Old Style" pitchFamily="18" charset="0"/>
              </a:rPr>
              <a:t>Rambán</a:t>
            </a:r>
          </a:p>
          <a:p>
            <a:r>
              <a:rPr lang="en-US" sz="1400" dirty="0" err="1" smtClean="0">
                <a:solidFill>
                  <a:schemeClr val="accent6">
                    <a:lumMod val="50000"/>
                  </a:schemeClr>
                </a:solidFill>
                <a:latin typeface="Bookman Old Style" pitchFamily="18" charset="0"/>
              </a:rPr>
              <a:t>Otros</a:t>
            </a:r>
            <a:r>
              <a:rPr lang="en-US" sz="1400" dirty="0" smtClean="0">
                <a:solidFill>
                  <a:schemeClr val="accent6">
                    <a:lumMod val="50000"/>
                  </a:schemeClr>
                </a:solidFill>
                <a:latin typeface="Bookman Old Style" pitchFamily="18" charset="0"/>
              </a:rPr>
              <a:t> </a:t>
            </a:r>
            <a:r>
              <a:rPr lang="en-US" sz="1400" dirty="0" err="1" smtClean="0">
                <a:solidFill>
                  <a:schemeClr val="accent6">
                    <a:lumMod val="50000"/>
                  </a:schemeClr>
                </a:solidFill>
                <a:latin typeface="Bookman Old Style" pitchFamily="18" charset="0"/>
              </a:rPr>
              <a:t>autores</a:t>
            </a:r>
            <a:endParaRPr lang="en-US" sz="1400" dirty="0" smtClean="0">
              <a:solidFill>
                <a:schemeClr val="accent6">
                  <a:lumMod val="50000"/>
                </a:schemeClr>
              </a:solidFill>
              <a:latin typeface="Bookman Old Style" pitchFamily="18" charset="0"/>
            </a:endParaRPr>
          </a:p>
          <a:p>
            <a:endParaRPr lang="es-MX" sz="14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solidFill>
                  <a:schemeClr val="accent6">
                    <a:lumMod val="50000"/>
                  </a:schemeClr>
                </a:solidFill>
                <a:latin typeface="Bookman Old Style" pitchFamily="18" charset="0"/>
              </a:rPr>
              <a:t>Los judíos a menudo se refieren a la Era Mesiánica como olam ha-</a:t>
            </a:r>
            <a:r>
              <a:rPr lang="es-ES" sz="3000" dirty="0" err="1" smtClean="0">
                <a:solidFill>
                  <a:schemeClr val="accent6">
                    <a:lumMod val="50000"/>
                  </a:schemeClr>
                </a:solidFill>
                <a:latin typeface="Bookman Old Style" pitchFamily="18" charset="0"/>
              </a:rPr>
              <a:t>ba</a:t>
            </a:r>
            <a:r>
              <a:rPr lang="es-ES" sz="3000" dirty="0" smtClean="0">
                <a:solidFill>
                  <a:schemeClr val="accent6">
                    <a:lumMod val="50000"/>
                  </a:schemeClr>
                </a:solidFill>
                <a:latin typeface="Bookman Old Style" pitchFamily="18" charset="0"/>
              </a:rPr>
              <a:t>, que significa "el mundo venidero". Los judíos creen que este será un tiempo de paz con una ausencia total de guerra y odio. Durante la Era Mesiánica, los judíos creen que Dios será aceptado por todos y el judaísmo será conocido como la única religión verdadera.</a:t>
            </a:r>
            <a:endParaRPr lang="en-US" sz="3000" dirty="0" smtClean="0">
              <a:solidFill>
                <a:schemeClr val="accent6">
                  <a:lumMod val="50000"/>
                </a:schemeClr>
              </a:solidFill>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solidFill>
                  <a:schemeClr val="accent6">
                    <a:lumMod val="50000"/>
                  </a:schemeClr>
                </a:solidFill>
                <a:latin typeface="Bookman Old Style" pitchFamily="18" charset="0"/>
              </a:rPr>
              <a:t>Muchos judíos han sido escépticos durante mucho tiempo ante las predicciones que anunciaban la inminente llegada del Mesías.</a:t>
            </a:r>
          </a:p>
          <a:p>
            <a:r>
              <a:rPr lang="es-ES" sz="2800" dirty="0" smtClean="0">
                <a:solidFill>
                  <a:schemeClr val="accent6">
                    <a:lumMod val="50000"/>
                  </a:schemeClr>
                </a:solidFill>
                <a:latin typeface="Bookman Old Style" pitchFamily="18" charset="0"/>
              </a:rPr>
              <a:t>El sabio del primer siglo, Rabban Yojanan ben Zakai, dijo una vez: "Si por casualidad tienes un árbol joven en la mano cuando te dicen que el Mesías ha llegado, primero siembra el árbol joven y luego sal a saludar al Mesías".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400" b="1" dirty="0" smtClean="0">
                <a:solidFill>
                  <a:schemeClr val="accent6">
                    <a:lumMod val="50000"/>
                  </a:schemeClr>
                </a:solidFill>
                <a:latin typeface="Bookman Old Style" pitchFamily="18" charset="0"/>
              </a:rPr>
              <a:t>OLAM HA-BA. </a:t>
            </a:r>
            <a:r>
              <a:rPr lang="he-IL" sz="2400" b="1" dirty="0" smtClean="0">
                <a:solidFill>
                  <a:schemeClr val="accent6">
                    <a:lumMod val="50000"/>
                  </a:schemeClr>
                </a:solidFill>
                <a:latin typeface="Bookman Old Style" pitchFamily="18" charset="0"/>
              </a:rPr>
              <a:t>עוֹלָם הַבָּא</a:t>
            </a:r>
            <a:r>
              <a:rPr lang="en-US" sz="2400" b="1" dirty="0" smtClean="0">
                <a:solidFill>
                  <a:schemeClr val="accent6">
                    <a:lumMod val="50000"/>
                  </a:schemeClr>
                </a:solidFill>
                <a:latin typeface="Bookman Old Style" pitchFamily="18" charset="0"/>
              </a:rPr>
              <a:t> </a:t>
            </a:r>
          </a:p>
          <a:p>
            <a:r>
              <a:rPr lang="es-ES" sz="2400" dirty="0" smtClean="0">
                <a:solidFill>
                  <a:schemeClr val="accent6">
                    <a:lumMod val="50000"/>
                  </a:schemeClr>
                </a:solidFill>
                <a:latin typeface="Bookman Old Style" pitchFamily="18" charset="0"/>
              </a:rPr>
              <a:t>El término </a:t>
            </a:r>
            <a:r>
              <a:rPr lang="es-ES" sz="2400" b="1" i="1" dirty="0" smtClean="0">
                <a:solidFill>
                  <a:schemeClr val="accent6">
                    <a:lumMod val="50000"/>
                  </a:schemeClr>
                </a:solidFill>
                <a:latin typeface="Bookman Old Style" pitchFamily="18" charset="0"/>
              </a:rPr>
              <a:t>olam ha-</a:t>
            </a:r>
            <a:r>
              <a:rPr lang="es-ES" sz="2400" b="1" i="1" dirty="0" err="1" smtClean="0">
                <a:solidFill>
                  <a:schemeClr val="accent6">
                    <a:lumMod val="50000"/>
                  </a:schemeClr>
                </a:solidFill>
                <a:latin typeface="Bookman Old Style" pitchFamily="18" charset="0"/>
              </a:rPr>
              <a:t>bá</a:t>
            </a:r>
            <a:r>
              <a:rPr lang="es-ES" sz="2400" b="1" i="1" dirty="0" smtClean="0">
                <a:solidFill>
                  <a:schemeClr val="accent6">
                    <a:lumMod val="50000"/>
                  </a:schemeClr>
                </a:solidFill>
                <a:latin typeface="Bookman Old Style" pitchFamily="18" charset="0"/>
              </a:rPr>
              <a:t> </a:t>
            </a:r>
            <a:r>
              <a:rPr lang="es-ES" sz="2400" dirty="0" smtClean="0">
                <a:solidFill>
                  <a:schemeClr val="accent6">
                    <a:lumMod val="50000"/>
                  </a:schemeClr>
                </a:solidFill>
                <a:latin typeface="Bookman Old Style" pitchFamily="18" charset="0"/>
              </a:rPr>
              <a:t>(literalmente, "el mundo venidero") en contraste con </a:t>
            </a:r>
            <a:r>
              <a:rPr lang="es-ES" sz="2400" b="1" i="1" dirty="0" smtClean="0">
                <a:solidFill>
                  <a:schemeClr val="accent6">
                    <a:lumMod val="50000"/>
                  </a:schemeClr>
                </a:solidFill>
                <a:latin typeface="Bookman Old Style" pitchFamily="18" charset="0"/>
              </a:rPr>
              <a:t>olam ha-</a:t>
            </a:r>
            <a:r>
              <a:rPr lang="es-ES" sz="2400" b="1" i="1" dirty="0" err="1" smtClean="0">
                <a:solidFill>
                  <a:schemeClr val="accent6">
                    <a:lumMod val="50000"/>
                  </a:schemeClr>
                </a:solidFill>
                <a:latin typeface="Bookman Old Style" pitchFamily="18" charset="0"/>
              </a:rPr>
              <a:t>zeh</a:t>
            </a:r>
            <a:r>
              <a:rPr lang="es-ES" sz="2400" dirty="0" smtClean="0">
                <a:solidFill>
                  <a:schemeClr val="accent6">
                    <a:lumMod val="50000"/>
                  </a:schemeClr>
                </a:solidFill>
                <a:latin typeface="Bookman Old Style" pitchFamily="18" charset="0"/>
              </a:rPr>
              <a:t> (literalmente "este mundo") se refiere al más allá, que comienza con la terminación de la vida terrenal del hombre. </a:t>
            </a:r>
          </a:p>
          <a:p>
            <a:r>
              <a:rPr lang="es-ES" sz="2400" dirty="0" smtClean="0">
                <a:solidFill>
                  <a:schemeClr val="accent6">
                    <a:lumMod val="50000"/>
                  </a:schemeClr>
                </a:solidFill>
                <a:latin typeface="Bookman Old Style" pitchFamily="18" charset="0"/>
              </a:rPr>
              <a:t>Un sinónimo que se usa con frecuencia en lugar de "el mundo por venir" es </a:t>
            </a:r>
            <a:r>
              <a:rPr lang="es-ES" sz="2400" b="1" dirty="0" err="1" smtClean="0">
                <a:solidFill>
                  <a:schemeClr val="accent6">
                    <a:lumMod val="50000"/>
                  </a:schemeClr>
                </a:solidFill>
                <a:latin typeface="Bookman Old Style" pitchFamily="18" charset="0"/>
              </a:rPr>
              <a:t>atid</a:t>
            </a:r>
            <a:r>
              <a:rPr lang="es-ES" sz="2400" b="1" dirty="0" smtClean="0">
                <a:solidFill>
                  <a:schemeClr val="accent6">
                    <a:lumMod val="50000"/>
                  </a:schemeClr>
                </a:solidFill>
                <a:latin typeface="Bookman Old Style" pitchFamily="18" charset="0"/>
              </a:rPr>
              <a:t> lavo -</a:t>
            </a:r>
            <a:r>
              <a:rPr lang="he-IL" sz="2400" b="1" dirty="0" smtClean="0">
                <a:solidFill>
                  <a:schemeClr val="accent6">
                    <a:lumMod val="50000"/>
                  </a:schemeClr>
                </a:solidFill>
                <a:latin typeface="Bookman Old Style" pitchFamily="18" charset="0"/>
              </a:rPr>
              <a:t>עתיד  לבוא</a:t>
            </a:r>
            <a:r>
              <a:rPr lang="es-ES" sz="2400" b="1" dirty="0" smtClean="0">
                <a:solidFill>
                  <a:schemeClr val="accent6">
                    <a:lumMod val="50000"/>
                  </a:schemeClr>
                </a:solidFill>
                <a:latin typeface="Bookman Old Style" pitchFamily="18" charset="0"/>
              </a:rPr>
              <a:t> </a:t>
            </a:r>
            <a:r>
              <a:rPr lang="es-ES" sz="2400" dirty="0" smtClean="0">
                <a:solidFill>
                  <a:schemeClr val="accent6">
                    <a:lumMod val="50000"/>
                  </a:schemeClr>
                </a:solidFill>
                <a:latin typeface="Bookman Old Style" pitchFamily="18" charset="0"/>
              </a:rPr>
              <a:t>("Lo que está por venir" o "el futuro") como en Tosefta </a:t>
            </a:r>
            <a:r>
              <a:rPr lang="es-ES" sz="2400" dirty="0" err="1" smtClean="0">
                <a:solidFill>
                  <a:schemeClr val="accent6">
                    <a:lumMod val="50000"/>
                  </a:schemeClr>
                </a:solidFill>
                <a:latin typeface="Bookman Old Style" pitchFamily="18" charset="0"/>
              </a:rPr>
              <a:t>Arakhin</a:t>
            </a:r>
            <a:r>
              <a:rPr lang="es-ES" sz="2400" dirty="0" smtClean="0">
                <a:solidFill>
                  <a:schemeClr val="accent6">
                    <a:lumMod val="50000"/>
                  </a:schemeClr>
                </a:solidFill>
                <a:latin typeface="Bookman Old Style" pitchFamily="18" charset="0"/>
              </a:rPr>
              <a:t> 2: 7.</a:t>
            </a:r>
          </a:p>
          <a:p>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400" b="1" dirty="0" err="1" smtClean="0">
                <a:solidFill>
                  <a:srgbClr val="FF0000"/>
                </a:solidFill>
                <a:latin typeface="Bookman Old Style" pitchFamily="18" charset="0"/>
              </a:rPr>
              <a:t>Shenei</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Lujot</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HaBerit</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Torah</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Shebikhtav</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Balak</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Torah</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Ohr</a:t>
            </a:r>
            <a:r>
              <a:rPr lang="es-ES" sz="2400" b="1" dirty="0" smtClean="0">
                <a:solidFill>
                  <a:srgbClr val="FF0000"/>
                </a:solidFill>
                <a:latin typeface="Bookman Old Style" pitchFamily="18" charset="0"/>
              </a:rPr>
              <a:t> 47</a:t>
            </a:r>
          </a:p>
          <a:p>
            <a:r>
              <a:rPr lang="es-ES" dirty="0" smtClean="0">
                <a:solidFill>
                  <a:srgbClr val="FF0000"/>
                </a:solidFill>
                <a:latin typeface="Bookman Old Style" pitchFamily="18" charset="0"/>
              </a:rPr>
              <a:t>Escrito por el rabino </a:t>
            </a:r>
            <a:r>
              <a:rPr lang="es-ES" dirty="0" err="1" smtClean="0">
                <a:solidFill>
                  <a:srgbClr val="FF0000"/>
                </a:solidFill>
                <a:latin typeface="Bookman Old Style" pitchFamily="18" charset="0"/>
              </a:rPr>
              <a:t>Isaiah</a:t>
            </a:r>
            <a:r>
              <a:rPr lang="es-ES" dirty="0" smtClean="0">
                <a:solidFill>
                  <a:srgbClr val="FF0000"/>
                </a:solidFill>
                <a:latin typeface="Bookman Old Style" pitchFamily="18" charset="0"/>
              </a:rPr>
              <a:t> HaLevi </a:t>
            </a:r>
            <a:r>
              <a:rPr lang="es-ES" dirty="0" err="1" smtClean="0">
                <a:solidFill>
                  <a:srgbClr val="FF0000"/>
                </a:solidFill>
                <a:latin typeface="Bookman Old Style" pitchFamily="18" charset="0"/>
              </a:rPr>
              <a:t>Horovitz</a:t>
            </a:r>
            <a:r>
              <a:rPr lang="es-ES" dirty="0" smtClean="0">
                <a:solidFill>
                  <a:srgbClr val="FF0000"/>
                </a:solidFill>
                <a:latin typeface="Bookman Old Style" pitchFamily="18" charset="0"/>
              </a:rPr>
              <a:t> (c.1555-1630), </a:t>
            </a:r>
            <a:r>
              <a:rPr lang="es-ES" dirty="0" err="1" smtClean="0">
                <a:solidFill>
                  <a:srgbClr val="FF0000"/>
                </a:solidFill>
                <a:latin typeface="Bookman Old Style" pitchFamily="18" charset="0"/>
              </a:rPr>
              <a:t>Shney</a:t>
            </a:r>
            <a:r>
              <a:rPr lang="es-ES" dirty="0" smtClean="0">
                <a:solidFill>
                  <a:srgbClr val="FF0000"/>
                </a:solidFill>
                <a:latin typeface="Bookman Old Style" pitchFamily="18" charset="0"/>
              </a:rPr>
              <a:t> </a:t>
            </a:r>
            <a:r>
              <a:rPr lang="es-ES" dirty="0" err="1" smtClean="0">
                <a:solidFill>
                  <a:srgbClr val="FF0000"/>
                </a:solidFill>
                <a:latin typeface="Bookman Old Style" pitchFamily="18" charset="0"/>
              </a:rPr>
              <a:t>Lujot</a:t>
            </a:r>
            <a:r>
              <a:rPr lang="es-ES" dirty="0" smtClean="0">
                <a:solidFill>
                  <a:srgbClr val="FF0000"/>
                </a:solidFill>
                <a:latin typeface="Bookman Old Style" pitchFamily="18" charset="0"/>
              </a:rPr>
              <a:t> </a:t>
            </a:r>
            <a:r>
              <a:rPr lang="es-ES" dirty="0" err="1" smtClean="0">
                <a:solidFill>
                  <a:srgbClr val="FF0000"/>
                </a:solidFill>
                <a:latin typeface="Bookman Old Style" pitchFamily="18" charset="0"/>
              </a:rPr>
              <a:t>HaBrit</a:t>
            </a:r>
            <a:r>
              <a:rPr lang="es-ES" dirty="0" smtClean="0">
                <a:solidFill>
                  <a:srgbClr val="FF0000"/>
                </a:solidFill>
                <a:latin typeface="Bookman Old Style" pitchFamily="18" charset="0"/>
              </a:rPr>
              <a:t> (</a:t>
            </a:r>
            <a:r>
              <a:rPr lang="es-ES" dirty="0" err="1" smtClean="0">
                <a:solidFill>
                  <a:srgbClr val="FF0000"/>
                </a:solidFill>
                <a:latin typeface="Bookman Old Style" pitchFamily="18" charset="0"/>
              </a:rPr>
              <a:t>Shelah</a:t>
            </a:r>
            <a:r>
              <a:rPr lang="es-ES" dirty="0" smtClean="0">
                <a:solidFill>
                  <a:srgbClr val="FF0000"/>
                </a:solidFill>
                <a:latin typeface="Bookman Old Style" pitchFamily="18" charset="0"/>
              </a:rPr>
              <a:t>) es un comentario sobre la Torá. </a:t>
            </a:r>
          </a:p>
          <a:p>
            <a:r>
              <a:rPr lang="es-ES" dirty="0" smtClean="0">
                <a:solidFill>
                  <a:srgbClr val="FF0000"/>
                </a:solidFill>
                <a:latin typeface="Bookman Old Style" pitchFamily="18" charset="0"/>
              </a:rPr>
              <a:t>El trabajo contiene un capítulo para cada porción semanal de la Torá.</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Posteriormente, como resultado del "caminar" de Bilam, es decir, llevar un recado que tenía la intención de dañar al pueblo judío, Di-s transformó las maldiciones previstas en bendiciones en proporción inversa a la maldad que él pretendía.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Como dice Salomón en Proverbios 10,24: "El temor de los impíos vendrá sobre él; el deseo de los justos será concedido". </a:t>
            </a:r>
          </a:p>
          <a:p>
            <a:r>
              <a:rPr lang="es-ES" dirty="0" smtClean="0">
                <a:latin typeface="Bookman Old Style" pitchFamily="18" charset="0"/>
              </a:rPr>
              <a:t>Cuando </a:t>
            </a:r>
            <a:r>
              <a:rPr lang="es-ES" dirty="0" err="1" smtClean="0">
                <a:latin typeface="Bookman Old Style" pitchFamily="18" charset="0"/>
              </a:rPr>
              <a:t>Bileam</a:t>
            </a:r>
            <a:r>
              <a:rPr lang="es-ES" dirty="0" smtClean="0">
                <a:latin typeface="Bookman Old Style" pitchFamily="18" charset="0"/>
              </a:rPr>
              <a:t> anuncia "</a:t>
            </a:r>
            <a:r>
              <a:rPr lang="he-IL" dirty="0" smtClean="0">
                <a:latin typeface="Bookman Old Style" pitchFamily="18" charset="0"/>
              </a:rPr>
              <a:t>ואדעה מה יוסף ה 'דבר עמי", "</a:t>
            </a:r>
            <a:r>
              <a:rPr lang="en-US" dirty="0" smtClean="0">
                <a:latin typeface="Bookman Old Style" pitchFamily="18" charset="0"/>
              </a:rPr>
              <a:t> </a:t>
            </a:r>
            <a:r>
              <a:rPr lang="es-ES" dirty="0" smtClean="0">
                <a:latin typeface="Bookman Old Style" pitchFamily="18" charset="0"/>
              </a:rPr>
              <a:t>Sabré qué más me hablará Di-s" (22,19),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ya está insinuando inadvertidamente que se convertirá en el instrumento por medio del cual G –D bendecirá a Israel. </a:t>
            </a:r>
          </a:p>
          <a:p>
            <a:r>
              <a:rPr lang="es-ES" dirty="0" smtClean="0">
                <a:latin typeface="Bookman Old Style" pitchFamily="18" charset="0"/>
              </a:rPr>
              <a:t>Un ejemplo de esta bendición adicional se puede ver en las palabras "¡Qué bonitas son tus tiendas, oh Jacob, tus moradas, oh Israel!".</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Mientras que, originalmente, la bendición era válida solo mientras Israel estaba seguro en su tierra, las palabras adicionales que se refieren a las moradas temporales de Israel, es decir, </a:t>
            </a:r>
            <a:r>
              <a:rPr lang="he-IL" dirty="0" smtClean="0">
                <a:latin typeface="Bookman Old Style" pitchFamily="18" charset="0"/>
              </a:rPr>
              <a:t>משכנותיך, </a:t>
            </a:r>
            <a:r>
              <a:rPr lang="en-US" dirty="0" smtClean="0">
                <a:latin typeface="Bookman Old Style" pitchFamily="18" charset="0"/>
              </a:rPr>
              <a:t> -</a:t>
            </a:r>
            <a:r>
              <a:rPr lang="en-US" dirty="0" err="1" smtClean="0">
                <a:latin typeface="Bookman Old Style" pitchFamily="18" charset="0"/>
              </a:rPr>
              <a:t>mishkenoteja</a:t>
            </a:r>
            <a:r>
              <a:rPr lang="en-US" dirty="0" smtClean="0">
                <a:latin typeface="Bookman Old Style" pitchFamily="18" charset="0"/>
              </a:rPr>
              <a:t>-(</a:t>
            </a:r>
            <a:r>
              <a:rPr lang="en-US" dirty="0" err="1" smtClean="0">
                <a:latin typeface="Bookman Old Style" pitchFamily="18" charset="0"/>
              </a:rPr>
              <a:t>tus</a:t>
            </a:r>
            <a:r>
              <a:rPr lang="en-US" dirty="0" smtClean="0">
                <a:latin typeface="Bookman Old Style" pitchFamily="18" charset="0"/>
              </a:rPr>
              <a:t> </a:t>
            </a:r>
            <a:r>
              <a:rPr lang="en-US" dirty="0" err="1" smtClean="0">
                <a:latin typeface="Bookman Old Style" pitchFamily="18" charset="0"/>
              </a:rPr>
              <a:t>moradas</a:t>
            </a:r>
            <a:r>
              <a:rPr lang="en-US" dirty="0" smtClean="0">
                <a:latin typeface="Bookman Old Style" pitchFamily="18" charset="0"/>
              </a:rPr>
              <a:t>) </a:t>
            </a:r>
            <a:r>
              <a:rPr lang="es-ES" dirty="0" smtClean="0">
                <a:latin typeface="Bookman Old Style" pitchFamily="18" charset="0"/>
              </a:rPr>
              <a:t>incluyen períodos durante los cuales Israel será exiliado (24,5).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El mismo exilio es una fuente de bendición, ya que produce arrepentimiento y posteriormente un rejuvenecimiento del pueblo judío. </a:t>
            </a:r>
          </a:p>
          <a:p>
            <a:r>
              <a:rPr lang="es-ES" sz="3000" dirty="0" smtClean="0">
                <a:latin typeface="Bookman Old Style" pitchFamily="18" charset="0"/>
              </a:rPr>
              <a:t>Es por eso que el nombre Jacob, y la naturaleza temporal de las viviendas llamadas "chozas", se asocia con la antigua residencia temporal del pueblo judío, en su propia tierra,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900" dirty="0" smtClean="0">
                <a:latin typeface="Bookman Old Style" pitchFamily="18" charset="0"/>
              </a:rPr>
              <a:t>mientras que "Israel", el nombre más escogido para este pueblo, como así como "viviendas", se emplea cuando describe -paradójicamente- su estado de exilio. </a:t>
            </a:r>
          </a:p>
          <a:p>
            <a:r>
              <a:rPr lang="es-ES" sz="2900" dirty="0" smtClean="0">
                <a:latin typeface="Bookman Old Style" pitchFamily="18" charset="0"/>
              </a:rPr>
              <a:t>El Talmud en Baba </a:t>
            </a:r>
            <a:r>
              <a:rPr lang="es-ES" sz="2900" dirty="0" err="1" smtClean="0">
                <a:latin typeface="Bookman Old Style" pitchFamily="18" charset="0"/>
              </a:rPr>
              <a:t>Metzia</a:t>
            </a:r>
            <a:r>
              <a:rPr lang="es-ES" sz="2900" dirty="0" smtClean="0">
                <a:latin typeface="Bookman Old Style" pitchFamily="18" charset="0"/>
              </a:rPr>
              <a:t> 68a, al tratar de definir una hipoteca que se llama en arameo </a:t>
            </a:r>
            <a:r>
              <a:rPr lang="es-ES" sz="2900" dirty="0" err="1" smtClean="0">
                <a:latin typeface="Bookman Old Style" pitchFamily="18" charset="0"/>
              </a:rPr>
              <a:t>mashkanta</a:t>
            </a:r>
            <a:r>
              <a:rPr lang="es-ES" sz="2900" dirty="0" smtClean="0">
                <a:latin typeface="Bookman Old Style" pitchFamily="18" charset="0"/>
              </a:rPr>
              <a:t>, una palabra que se asemeja al hebreo </a:t>
            </a:r>
            <a:r>
              <a:rPr lang="es-ES" sz="2900" dirty="0" err="1" smtClean="0">
                <a:latin typeface="Bookman Old Style" pitchFamily="18" charset="0"/>
              </a:rPr>
              <a:t>Mishkan</a:t>
            </a:r>
            <a:r>
              <a:rPr lang="es-ES" sz="2900" dirty="0" smtClean="0">
                <a:latin typeface="Bookman Old Style" pitchFamily="18" charset="0"/>
              </a:rPr>
              <a:t>, vivienda,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la describe como algo que constantemente "habita" con el dueño del campo contra el cual se ha otorgado un préstamo.  </a:t>
            </a:r>
          </a:p>
          <a:p>
            <a:r>
              <a:rPr lang="es-ES" dirty="0" smtClean="0">
                <a:latin typeface="Bookman Old Style" pitchFamily="18" charset="0"/>
              </a:rPr>
              <a:t>La conciencia constante de la propia dependencia actúa como un acicate para librarse de tal obligación.</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La experiencia del exilio del pueblo judío está destinada a hacer lo mismo, a imbuirnos del deseo urgente de hacer todo lo que esté a nuestro alcance para ser dignos de redención. En ese momento se cumplirá la promesa de Di-s (Levítico 26,11) </a:t>
            </a:r>
            <a:r>
              <a:rPr lang="he-IL" dirty="0" smtClean="0">
                <a:latin typeface="Bookman Old Style" pitchFamily="18" charset="0"/>
              </a:rPr>
              <a:t>ונתתי משכני בתוככם "</a:t>
            </a:r>
            <a:r>
              <a:rPr lang="en-US" dirty="0" smtClean="0">
                <a:latin typeface="Bookman Old Style" pitchFamily="18" charset="0"/>
              </a:rPr>
              <a:t> </a:t>
            </a:r>
            <a:r>
              <a:rPr lang="es-ES" dirty="0" smtClean="0">
                <a:latin typeface="Bookman Old Style" pitchFamily="18" charset="0"/>
              </a:rPr>
              <a:t>Daré Mi morada para estar en medio de ti".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La destrucción del Templo y del estado judío fue un preludio necesario para construir una mejor nación judía. </a:t>
            </a:r>
          </a:p>
          <a:p>
            <a:r>
              <a:rPr lang="es-ES" dirty="0" smtClean="0">
                <a:latin typeface="Bookman Old Style" pitchFamily="18" charset="0"/>
              </a:rPr>
              <a:t>Este es el significado de la profecía </a:t>
            </a:r>
            <a:r>
              <a:rPr lang="he-IL" dirty="0" smtClean="0">
                <a:latin typeface="Bookman Old Style" pitchFamily="18" charset="0"/>
              </a:rPr>
              <a:t>וירד מיעקב והאביד שריד מעיר, "</a:t>
            </a:r>
            <a:r>
              <a:rPr lang="en-US" dirty="0" smtClean="0">
                <a:latin typeface="Bookman Old Style" pitchFamily="18" charset="0"/>
              </a:rPr>
              <a:t> </a:t>
            </a:r>
            <a:r>
              <a:rPr lang="es-ES" dirty="0" smtClean="0">
                <a:latin typeface="Bookman Old Style" pitchFamily="18" charset="0"/>
              </a:rPr>
              <a:t>Un vencedor surgirá de Jacob para borrar lo que queda de‘ </a:t>
            </a:r>
            <a:r>
              <a:rPr lang="es-ES" dirty="0" err="1" smtClean="0">
                <a:latin typeface="Bookman Old Style" pitchFamily="18" charset="0"/>
              </a:rPr>
              <a:t>lr</a:t>
            </a:r>
            <a:r>
              <a:rPr lang="es-ES" dirty="0" smtClean="0">
                <a:latin typeface="Bookman Old Style" pitchFamily="18" charset="0"/>
              </a:rPr>
              <a:t>’ -ciudad" (24,19).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err="1" smtClean="0">
                <a:latin typeface="Bookman Old Style" pitchFamily="18" charset="0"/>
              </a:rPr>
              <a:t>Bileam</a:t>
            </a:r>
            <a:r>
              <a:rPr lang="es-ES" dirty="0" smtClean="0">
                <a:latin typeface="Bookman Old Style" pitchFamily="18" charset="0"/>
              </a:rPr>
              <a:t> tuvo una visión de la grandeza del Mesías, alguien más grande que él. </a:t>
            </a:r>
          </a:p>
          <a:p>
            <a:r>
              <a:rPr lang="es-ES" dirty="0" smtClean="0">
                <a:latin typeface="Bookman Old Style" pitchFamily="18" charset="0"/>
              </a:rPr>
              <a:t>Lo que no apreció fue que la pureza podía tener sus raíces en la impureza, tal como Abraham salió de un </a:t>
            </a:r>
            <a:r>
              <a:rPr lang="es-ES" dirty="0" err="1" smtClean="0">
                <a:latin typeface="Bookman Old Style" pitchFamily="18" charset="0"/>
              </a:rPr>
              <a:t>Teraj</a:t>
            </a:r>
            <a:r>
              <a:rPr lang="es-ES"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Cuando llegue el Mesías, se desvanecerán los últimos vestigios de la escoria que queda de los esfuerzos anteriores por destilar lo puro de lo impuro. </a:t>
            </a:r>
          </a:p>
          <a:p>
            <a:r>
              <a:rPr lang="es-ES" sz="3100" dirty="0" smtClean="0">
                <a:latin typeface="Bookman Old Style" pitchFamily="18" charset="0"/>
              </a:rPr>
              <a:t>El </a:t>
            </a:r>
            <a:r>
              <a:rPr lang="he-IL" sz="3100" dirty="0" smtClean="0">
                <a:latin typeface="Bookman Old Style" pitchFamily="18" charset="0"/>
              </a:rPr>
              <a:t>מלאך רע, "</a:t>
            </a:r>
            <a:r>
              <a:rPr lang="en-US" sz="3100" dirty="0" smtClean="0">
                <a:latin typeface="Bookman Old Style" pitchFamily="18" charset="0"/>
              </a:rPr>
              <a:t> –</a:t>
            </a:r>
            <a:r>
              <a:rPr lang="en-US" sz="3100" dirty="0" err="1" smtClean="0">
                <a:latin typeface="Bookman Old Style" pitchFamily="18" charset="0"/>
              </a:rPr>
              <a:t>málaj</a:t>
            </a:r>
            <a:r>
              <a:rPr lang="en-US" sz="3100" dirty="0" smtClean="0">
                <a:latin typeface="Bookman Old Style" pitchFamily="18" charset="0"/>
              </a:rPr>
              <a:t> </a:t>
            </a:r>
            <a:r>
              <a:rPr lang="en-US" sz="3100" dirty="0" err="1" smtClean="0">
                <a:latin typeface="Bookman Old Style" pitchFamily="18" charset="0"/>
              </a:rPr>
              <a:t>rá</a:t>
            </a:r>
            <a:r>
              <a:rPr lang="en-US" sz="3100" dirty="0" smtClean="0">
                <a:latin typeface="Bookman Old Style" pitchFamily="18" charset="0"/>
              </a:rPr>
              <a:t>- </a:t>
            </a:r>
            <a:r>
              <a:rPr lang="es-ES" sz="3100" dirty="0" smtClean="0">
                <a:latin typeface="Bookman Old Style" pitchFamily="18" charset="0"/>
              </a:rPr>
              <a:t>ángel maligno", que es personificado por Bilam, tuvo que reconocer esto, es decir, decir Amén "a este concepto.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err="1" smtClean="0">
                <a:latin typeface="Bookman Old Style" pitchFamily="18" charset="0"/>
              </a:rPr>
              <a:t>Bileam</a:t>
            </a:r>
            <a:r>
              <a:rPr lang="es-ES" dirty="0" smtClean="0">
                <a:latin typeface="Bookman Old Style" pitchFamily="18" charset="0"/>
              </a:rPr>
              <a:t> amplió este tema de la redención cuando dijo:" Lo que veo para ellos aún no es, lo que Veo que no será pronto "(24,17). </a:t>
            </a:r>
          </a:p>
          <a:p>
            <a:r>
              <a:rPr lang="es-ES" dirty="0" smtClean="0">
                <a:latin typeface="Bookman Old Style" pitchFamily="18" charset="0"/>
              </a:rPr>
              <a:t>Parece estar repitiéndose. </a:t>
            </a:r>
          </a:p>
          <a:p>
            <a:r>
              <a:rPr lang="es-ES" dirty="0" smtClean="0">
                <a:latin typeface="Bookman Old Style" pitchFamily="18" charset="0"/>
              </a:rPr>
              <a:t>Otra dificultad en las palabras de Bilam es el hecho de que parecen contradictorias.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Primero dice: "Puedo verlo", sugiriendo una visión clara. , mientras que inmediatamente después describe esto como en un futuro lejano, es decir, no siendo tan claro.</a:t>
            </a:r>
          </a:p>
          <a:p>
            <a:r>
              <a:rPr lang="es-ES" sz="3100" dirty="0" smtClean="0">
                <a:latin typeface="Bookman Old Style" pitchFamily="18" charset="0"/>
              </a:rPr>
              <a:t>Lo que se quiere decir es que cada día que pasa contiene elementos de la eventual Redención total.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Esto es lo que Bilam se da cuenta claramente. </a:t>
            </a:r>
          </a:p>
          <a:p>
            <a:r>
              <a:rPr lang="es-ES" dirty="0" smtClean="0">
                <a:latin typeface="Bookman Old Style" pitchFamily="18" charset="0"/>
              </a:rPr>
              <a:t>Lo que no ve tan Claramente es la fecha en la que este proceso estará completo. </a:t>
            </a:r>
          </a:p>
          <a:p>
            <a:r>
              <a:rPr lang="es-ES" dirty="0" smtClean="0">
                <a:latin typeface="Bookman Old Style" pitchFamily="18" charset="0"/>
              </a:rPr>
              <a:t>Nuestros rabinos han descrito este proceso como "una sola oveja reside entre setenta lobos.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Estos lobos intentan diariamente devorar a las ovejas, pero el Todopoderoso las salva de sus garras", como en Pesikta Rabá 9.2.</a:t>
            </a:r>
          </a:p>
          <a:p>
            <a:r>
              <a:rPr lang="es-ES" dirty="0" smtClean="0">
                <a:latin typeface="Bookman Old Style" pitchFamily="18" charset="0"/>
              </a:rPr>
              <a:t>El mismo hecho de que la nación judía continúe existiendo es parte de la prueba de que la Redención es un proceso continuo.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Di-s está ocupado realizando tales milagros sin que la persona para quien se estén realizando tales milagros ni siquiera se dé cuenta de ellos. </a:t>
            </a:r>
          </a:p>
          <a:p>
            <a:r>
              <a:rPr lang="es-ES" sz="3000" dirty="0" smtClean="0">
                <a:latin typeface="Bookman Old Style" pitchFamily="18" charset="0"/>
              </a:rPr>
              <a:t>Es por eso que Bilam dice "Lo veo", es decir, como un proceso continuo, "pero no ahora", es decir, el verdadero La redención, la llegada del Mesías, aún no se ha cumplido.</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Posteriormente, Bilam vuelve a la visión de la Redención, de la que dice: "Lo veo, pero no en el futuro cercano". </a:t>
            </a:r>
          </a:p>
          <a:p>
            <a:r>
              <a:rPr lang="es-ES" dirty="0" smtClean="0">
                <a:latin typeface="Bookman Old Style" pitchFamily="18" charset="0"/>
              </a:rPr>
              <a:t>Revela que hay un fecha que Di-s le ha fijado, aunque si la gente mereciera esa fecha podría adelantarse.</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Esto es paralelo a la explicación de los sabios sobre la aparente paradoja en Isaías 60,22, "en su tiempo señalado, apresuraré“ </a:t>
            </a:r>
          </a:p>
          <a:p>
            <a:r>
              <a:rPr lang="es-ES" dirty="0" smtClean="0">
                <a:latin typeface="Bookman Old Style" pitchFamily="18" charset="0"/>
              </a:rPr>
              <a:t>El significado es que aunque hay un tiempo señalado más allá del cual la Redención no será demorado, por tanto, puede ocurrir antes si Israel lo merece (Sanedrín 98a).</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Leemos en Deuteronomio 23,6: "Di-s transformó la maldición (de Bilam) en una bendición para ti, porque el Señor tu Di-s te ama". </a:t>
            </a:r>
          </a:p>
          <a:p>
            <a:r>
              <a:rPr lang="es-ES" dirty="0" smtClean="0">
                <a:latin typeface="Bookman Old Style" pitchFamily="18" charset="0"/>
              </a:rPr>
              <a:t>Las últimas palabras parecen superfluas, ya que nadie asumiría que alguien que te odia convierte tus maldiciones en bendiciones.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Sin embargo, el significado puede ser que el arrepentimiento es "grande", ya que tiene el poder de convertir las malas acciones anteriores en méritos. </a:t>
            </a:r>
          </a:p>
          <a:p>
            <a:r>
              <a:rPr lang="es-ES" dirty="0" smtClean="0">
                <a:latin typeface="Bookman Old Style" pitchFamily="18" charset="0"/>
              </a:rPr>
              <a:t>Ese arrepentimiento de hecho tiene tal poder cuando es el resultado del amor a Di-s y no el miedo al castigo.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Las maldiciones pueden ser una muestra oculta del amor de Di-s, porque una vez que han cumplido su propósito, eventualmente le permiten convertirlas en bendiciones. </a:t>
            </a:r>
          </a:p>
          <a:p>
            <a:r>
              <a:rPr lang="es-ES" sz="2800" dirty="0" smtClean="0">
                <a:latin typeface="Bookman Old Style" pitchFamily="18" charset="0"/>
              </a:rPr>
              <a:t>El amor por Di-s por parte del pecador arrepentido es correspondido por Él, de modo que lo que solía ser deméritos se contabilizan como méritos retroactivamente.</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err="1" smtClean="0">
                <a:latin typeface="Bookman Old Style" pitchFamily="18" charset="0"/>
              </a:rPr>
              <a:t>Habiamos</a:t>
            </a:r>
            <a:r>
              <a:rPr lang="es-ES" sz="2800" dirty="0" smtClean="0">
                <a:latin typeface="Bookman Old Style" pitchFamily="18" charset="0"/>
              </a:rPr>
              <a:t> dicho que el Rabino Alexandri dijo: Rabí Yehoshúa hizo clara una contradicción: </a:t>
            </a:r>
          </a:p>
          <a:p>
            <a:r>
              <a:rPr lang="es-ES" sz="2800" dirty="0" smtClean="0">
                <a:latin typeface="Bookman Old Style" pitchFamily="18" charset="0"/>
              </a:rPr>
              <a:t>Por un lado esta escrito: “Y he aquí, con las nubes del Cielo, uno como un hombre vino”, como lo muestra Daniel 7:13</a:t>
            </a:r>
          </a:p>
          <a:p>
            <a:r>
              <a:rPr lang="es-ES" sz="2800" dirty="0" smtClean="0">
                <a:latin typeface="Bookman Old Style" pitchFamily="18" charset="0"/>
              </a:rPr>
              <a:t>Lo anterior implica que el Mesías </a:t>
            </a:r>
            <a:r>
              <a:rPr lang="es-ES" sz="2800" dirty="0" smtClean="0">
                <a:latin typeface="Bookman Old Style" pitchFamily="18" charset="0"/>
              </a:rPr>
              <a:t>vendría rápidamente, pero por otro lado dice: “ un hombre humilde, montando un burro”.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a:t>
            </a:r>
            <a:r>
              <a:rPr lang="es-ES" sz="2800" dirty="0" smtClean="0">
                <a:latin typeface="Bookman Old Style" pitchFamily="18" charset="0"/>
              </a:rPr>
              <a:t>He aquí, tu rey vendrá a ti; es justo y victorioso; humilde y cabalgando sobre un asno y sobre un pollino hijo de asna” (Zacarías 9:9). </a:t>
            </a:r>
            <a:endParaRPr lang="es-ES" sz="2800" dirty="0" smtClean="0">
              <a:latin typeface="Bookman Old Style" pitchFamily="18" charset="0"/>
            </a:endParaRPr>
          </a:p>
          <a:p>
            <a:r>
              <a:rPr lang="es-ES" sz="2800" dirty="0" smtClean="0">
                <a:latin typeface="Bookman Old Style" pitchFamily="18" charset="0"/>
              </a:rPr>
              <a:t>El </a:t>
            </a:r>
            <a:r>
              <a:rPr lang="es-ES" sz="2800" dirty="0" smtClean="0">
                <a:latin typeface="Bookman Old Style" pitchFamily="18" charset="0"/>
              </a:rPr>
              <a:t>rabino Alexandri explica: Si el pueblo judío merece la redención, el Mesías vendrá de manera milagrosa con las nubes del cielo. Si no merecen la redención, el Mesías vendrá humilde y montado en un burro.</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El rey Sapor de Persia le dijo burlonamente a Shmuel: Tú dices que el Mesías vendrá en un burro; Le enviaré el caballo de montar [</a:t>
            </a:r>
            <a:r>
              <a:rPr lang="es-ES" sz="2800" b="1" i="1" dirty="0" err="1" smtClean="0">
                <a:latin typeface="Bookman Old Style" pitchFamily="18" charset="0"/>
              </a:rPr>
              <a:t>barka</a:t>
            </a:r>
            <a:r>
              <a:rPr lang="es-ES" sz="2800" dirty="0" smtClean="0">
                <a:latin typeface="Bookman Old Style" pitchFamily="18" charset="0"/>
              </a:rPr>
              <a:t>] que tengo. </a:t>
            </a:r>
            <a:endParaRPr lang="es-ES" sz="2800" dirty="0" smtClean="0">
              <a:latin typeface="Bookman Old Style" pitchFamily="18" charset="0"/>
            </a:endParaRPr>
          </a:p>
          <a:p>
            <a:r>
              <a:rPr lang="es-ES" sz="2800" dirty="0" smtClean="0">
                <a:latin typeface="Bookman Old Style" pitchFamily="18" charset="0"/>
              </a:rPr>
              <a:t>Shmuel </a:t>
            </a:r>
            <a:r>
              <a:rPr lang="es-ES" sz="2800" dirty="0" smtClean="0">
                <a:latin typeface="Bookman Old Style" pitchFamily="18" charset="0"/>
              </a:rPr>
              <a:t>le dijo: ¿Tienes un caballo con mil colores [</a:t>
            </a:r>
            <a:r>
              <a:rPr lang="es-ES" sz="2800" b="1" i="1" dirty="0" smtClean="0">
                <a:latin typeface="Bookman Old Style" pitchFamily="18" charset="0"/>
              </a:rPr>
              <a:t>bar </a:t>
            </a:r>
            <a:r>
              <a:rPr lang="es-ES" sz="2800" b="1" i="1" dirty="0" err="1" smtClean="0">
                <a:latin typeface="Bookman Old Style" pitchFamily="18" charset="0"/>
              </a:rPr>
              <a:t>ḥivar</a:t>
            </a:r>
            <a:r>
              <a:rPr lang="es-ES" sz="2800" b="1" i="1" dirty="0" smtClean="0">
                <a:latin typeface="Bookman Old Style" pitchFamily="18" charset="0"/>
              </a:rPr>
              <a:t> </a:t>
            </a:r>
            <a:r>
              <a:rPr lang="es-ES" sz="2800" b="1" i="1" dirty="0" err="1" smtClean="0">
                <a:latin typeface="Bookman Old Style" pitchFamily="18" charset="0"/>
              </a:rPr>
              <a:t>gavanei</a:t>
            </a:r>
            <a:r>
              <a:rPr lang="es-ES" sz="2800" dirty="0" smtClean="0">
                <a:latin typeface="Bookman Old Style" pitchFamily="18" charset="0"/>
              </a:rPr>
              <a:t>] como el burro del Mesías? Seguro que su burro será milagroso.</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En conclusión, existe una fecha pre ordenada para la venida del Mashíaj, como lo nota Rambán en Séfer HaGeulá.</a:t>
            </a:r>
          </a:p>
          <a:p>
            <a:r>
              <a:rPr lang="es-ES" sz="2800" dirty="0" smtClean="0">
                <a:latin typeface="Bookman Old Style" pitchFamily="18" charset="0"/>
              </a:rPr>
              <a:t>Pero esta fecha es desconocida para el hombre, como dice Rambán en Igeret Temán.</a:t>
            </a:r>
          </a:p>
          <a:p>
            <a:r>
              <a:rPr lang="es-ES" sz="2800" dirty="0" smtClean="0">
                <a:latin typeface="Bookman Old Style" pitchFamily="18" charset="0"/>
              </a:rPr>
              <a:t>Nuestros Tanna'im han discutido sobre el tema de si el pueblo debe arrepentirse o no para lograr la presencia del Mashíaj.</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En ello vemos que Rabí Eliezer eventualmente concedió lugar al Rabí Yehoshúa quien mantiene que si el pueblo no se arrepiente para la fecha pre ordenada, Dios los forzará a ello “estableciendo” un rey sobre sus cabezas que les dictará decretos mas fuertes que los del mismo </a:t>
            </a:r>
            <a:r>
              <a:rPr lang="es-ES" sz="2800" dirty="0" err="1" smtClean="0">
                <a:latin typeface="Bookman Old Style" pitchFamily="18" charset="0"/>
              </a:rPr>
              <a:t>Hamán</a:t>
            </a:r>
            <a:r>
              <a:rPr lang="es-ES" sz="2800" dirty="0" smtClean="0">
                <a:latin typeface="Bookman Old Style" pitchFamily="18" charset="0"/>
              </a:rPr>
              <a:t>.</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También vemos que Rabí Eliezer y Rabí Yehoshúa están de acuerdo en que si el pueblo posee el merito suficiente, el Mashíaj vendría aún mucho antes de la fecha pre establecida.</a:t>
            </a:r>
          </a:p>
          <a:p>
            <a:r>
              <a:rPr lang="es-ES" sz="2800" dirty="0" smtClean="0">
                <a:latin typeface="Bookman Old Style" pitchFamily="18" charset="0"/>
              </a:rPr>
              <a:t>Conocemos también sobre la visión de Daniel que el alcanza a ver lo que sería la inminente aparición del Mashíaj.</a:t>
            </a:r>
          </a:p>
          <a:p>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Zejaría también (9:9) nos anuncia sobre su “humildad”, donde el Mashíaj vendría montado sobre un pollino, lo que da una semblanza totalmente opuesta a la realidad ya que los reyes siempre vienen montados sobre un corcel.</a:t>
            </a:r>
          </a:p>
          <a:p>
            <a:r>
              <a:rPr lang="es-ES" sz="2800" dirty="0" smtClean="0">
                <a:latin typeface="Bookman Old Style" pitchFamily="18" charset="0"/>
              </a:rPr>
              <a:t>El burrito simboliza que el Mashíaj vendría por otra razón diferente a los meritos de la gente, vale decir, como resultado del alto precio del exilio.</a:t>
            </a:r>
          </a:p>
          <a:p>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Alternativamente, se muestra al Mashíaj viniendo por los meritos de nuestro padre Abraham, de acuerdo a lo que nos dice la Escritura en Bereshit 22:3:</a:t>
            </a:r>
          </a:p>
          <a:p>
            <a:r>
              <a:rPr lang="es-CO" sz="2800" dirty="0" smtClean="0">
                <a:latin typeface="Bookman Old Style" pitchFamily="18" charset="0"/>
                <a:hlinkClick r:id="rId4"/>
              </a:rPr>
              <a:t>22:3</a:t>
            </a:r>
            <a:r>
              <a:rPr lang="es-CO" sz="2800" dirty="0" smtClean="0">
                <a:latin typeface="Bookman Old Style" pitchFamily="18" charset="0"/>
              </a:rPr>
              <a:t>  </a:t>
            </a:r>
            <a:r>
              <a:rPr lang="es-CO" sz="2800" i="1" dirty="0" err="1" smtClean="0">
                <a:latin typeface="Bookman Old Style" pitchFamily="18" charset="0"/>
              </a:rPr>
              <a:t>Vayashkem</a:t>
            </a:r>
            <a:r>
              <a:rPr lang="es-CO" sz="2800" i="1" dirty="0" smtClean="0">
                <a:latin typeface="Bookman Old Style" pitchFamily="18" charset="0"/>
              </a:rPr>
              <a:t> Avraham </a:t>
            </a:r>
            <a:r>
              <a:rPr lang="es-CO" sz="2800" i="1" dirty="0" err="1" smtClean="0">
                <a:latin typeface="Bookman Old Style" pitchFamily="18" charset="0"/>
              </a:rPr>
              <a:t>baboker</a:t>
            </a:r>
            <a:r>
              <a:rPr lang="es-CO" sz="2800" i="1" dirty="0" smtClean="0">
                <a:latin typeface="Bookman Old Style" pitchFamily="18" charset="0"/>
              </a:rPr>
              <a:t> </a:t>
            </a:r>
            <a:r>
              <a:rPr lang="es-CO" sz="2800" i="1" dirty="0" err="1" smtClean="0">
                <a:latin typeface="Bookman Old Style" pitchFamily="18" charset="0"/>
              </a:rPr>
              <a:t>vayajavosh</a:t>
            </a:r>
            <a:r>
              <a:rPr lang="es-CO" sz="2800" i="1" dirty="0" smtClean="0">
                <a:latin typeface="Bookman Old Style" pitchFamily="18" charset="0"/>
              </a:rPr>
              <a:t> et-</a:t>
            </a:r>
            <a:r>
              <a:rPr lang="es-CO" sz="2800" i="1" dirty="0" err="1" smtClean="0">
                <a:latin typeface="Bookman Old Style" pitchFamily="18" charset="0"/>
              </a:rPr>
              <a:t>jamoro</a:t>
            </a:r>
            <a:r>
              <a:rPr lang="es-CO" sz="2800" i="1" dirty="0" smtClean="0">
                <a:latin typeface="Bookman Old Style" pitchFamily="18" charset="0"/>
              </a:rPr>
              <a:t> </a:t>
            </a:r>
            <a:r>
              <a:rPr lang="es-CO" sz="2800" i="1" dirty="0" err="1" smtClean="0">
                <a:latin typeface="Bookman Old Style" pitchFamily="18" charset="0"/>
              </a:rPr>
              <a:t>vayikaj</a:t>
            </a:r>
            <a:r>
              <a:rPr lang="es-CO" sz="2800" i="1" dirty="0" smtClean="0">
                <a:latin typeface="Bookman Old Style" pitchFamily="18" charset="0"/>
              </a:rPr>
              <a:t> et-</a:t>
            </a:r>
            <a:r>
              <a:rPr lang="es-CO" sz="2800" i="1" dirty="0" err="1" smtClean="0">
                <a:latin typeface="Bookman Old Style" pitchFamily="18" charset="0"/>
              </a:rPr>
              <a:t>shney</a:t>
            </a:r>
            <a:r>
              <a:rPr lang="es-CO" sz="2800" i="1" dirty="0" smtClean="0">
                <a:latin typeface="Bookman Old Style" pitchFamily="18" charset="0"/>
              </a:rPr>
              <a:t> </a:t>
            </a:r>
            <a:r>
              <a:rPr lang="es-CO" sz="2800" i="1" dirty="0" err="1" smtClean="0">
                <a:latin typeface="Bookman Old Style" pitchFamily="18" charset="0"/>
              </a:rPr>
              <a:t>ne'arav</a:t>
            </a:r>
            <a:r>
              <a:rPr lang="es-CO" sz="2800" i="1" dirty="0" smtClean="0">
                <a:latin typeface="Bookman Old Style" pitchFamily="18" charset="0"/>
              </a:rPr>
              <a:t> </a:t>
            </a:r>
            <a:r>
              <a:rPr lang="es-CO" sz="2800" i="1" dirty="0" err="1" smtClean="0">
                <a:latin typeface="Bookman Old Style" pitchFamily="18" charset="0"/>
              </a:rPr>
              <a:t>ito</a:t>
            </a:r>
            <a:r>
              <a:rPr lang="es-CO" sz="2800" i="1" dirty="0" smtClean="0">
                <a:latin typeface="Bookman Old Style" pitchFamily="18" charset="0"/>
              </a:rPr>
              <a:t> </a:t>
            </a:r>
            <a:r>
              <a:rPr lang="es-CO" sz="2800" i="1" dirty="0" err="1" smtClean="0">
                <a:latin typeface="Bookman Old Style" pitchFamily="18" charset="0"/>
              </a:rPr>
              <a:t>ve'et</a:t>
            </a:r>
            <a:r>
              <a:rPr lang="es-CO" sz="2800" i="1" dirty="0" smtClean="0">
                <a:latin typeface="Bookman Old Style" pitchFamily="18" charset="0"/>
              </a:rPr>
              <a:t> </a:t>
            </a:r>
            <a:r>
              <a:rPr lang="es-CO" sz="2800" i="1" dirty="0" err="1" smtClean="0">
                <a:latin typeface="Bookman Old Style" pitchFamily="18" charset="0"/>
              </a:rPr>
              <a:t>Yitsjak</a:t>
            </a:r>
            <a:r>
              <a:rPr lang="es-CO" sz="2800" i="1" dirty="0" smtClean="0">
                <a:latin typeface="Bookman Old Style" pitchFamily="18" charset="0"/>
              </a:rPr>
              <a:t> </a:t>
            </a:r>
            <a:r>
              <a:rPr lang="es-CO" sz="2800" i="1" dirty="0" err="1" smtClean="0">
                <a:latin typeface="Bookman Old Style" pitchFamily="18" charset="0"/>
              </a:rPr>
              <a:t>beno</a:t>
            </a:r>
            <a:r>
              <a:rPr lang="es-CO" sz="2800" i="1" dirty="0" smtClean="0">
                <a:latin typeface="Bookman Old Style" pitchFamily="18" charset="0"/>
              </a:rPr>
              <a:t> </a:t>
            </a:r>
            <a:r>
              <a:rPr lang="es-CO" sz="2800" i="1" dirty="0" err="1" smtClean="0">
                <a:latin typeface="Bookman Old Style" pitchFamily="18" charset="0"/>
              </a:rPr>
              <a:t>vayevaka</a:t>
            </a:r>
            <a:r>
              <a:rPr lang="es-CO" sz="2800" i="1" dirty="0" smtClean="0">
                <a:latin typeface="Bookman Old Style" pitchFamily="18" charset="0"/>
              </a:rPr>
              <a:t> </a:t>
            </a:r>
            <a:r>
              <a:rPr lang="es-CO" sz="2800" i="1" dirty="0" err="1" smtClean="0">
                <a:latin typeface="Bookman Old Style" pitchFamily="18" charset="0"/>
              </a:rPr>
              <a:t>atsey</a:t>
            </a:r>
            <a:r>
              <a:rPr lang="es-CO" sz="2800" i="1" dirty="0" smtClean="0">
                <a:latin typeface="Bookman Old Style" pitchFamily="18" charset="0"/>
              </a:rPr>
              <a:t> </a:t>
            </a:r>
            <a:r>
              <a:rPr lang="es-CO" sz="2800" i="1" dirty="0" err="1" smtClean="0">
                <a:latin typeface="Bookman Old Style" pitchFamily="18" charset="0"/>
              </a:rPr>
              <a:t>olah</a:t>
            </a:r>
            <a:r>
              <a:rPr lang="es-CO" sz="2800" i="1" dirty="0" smtClean="0">
                <a:latin typeface="Bookman Old Style" pitchFamily="18" charset="0"/>
              </a:rPr>
              <a:t> </a:t>
            </a:r>
            <a:r>
              <a:rPr lang="es-CO" sz="2800" i="1" dirty="0" err="1" smtClean="0">
                <a:latin typeface="Bookman Old Style" pitchFamily="18" charset="0"/>
              </a:rPr>
              <a:t>vayakom</a:t>
            </a:r>
            <a:r>
              <a:rPr lang="es-CO" sz="2800" i="1" dirty="0" smtClean="0">
                <a:latin typeface="Bookman Old Style" pitchFamily="18" charset="0"/>
              </a:rPr>
              <a:t> </a:t>
            </a:r>
            <a:r>
              <a:rPr lang="es-CO" sz="2800" i="1" dirty="0" err="1" smtClean="0">
                <a:latin typeface="Bookman Old Style" pitchFamily="18" charset="0"/>
              </a:rPr>
              <a:t>vayelej</a:t>
            </a:r>
            <a:r>
              <a:rPr lang="es-CO" sz="2800" i="1" dirty="0" smtClean="0">
                <a:latin typeface="Bookman Old Style" pitchFamily="18" charset="0"/>
              </a:rPr>
              <a:t> el-</a:t>
            </a:r>
            <a:r>
              <a:rPr lang="es-CO" sz="2800" i="1" dirty="0" err="1" smtClean="0">
                <a:latin typeface="Bookman Old Style" pitchFamily="18" charset="0"/>
              </a:rPr>
              <a:t>hamakom</a:t>
            </a:r>
            <a:r>
              <a:rPr lang="es-CO" sz="2800" i="1" dirty="0" smtClean="0">
                <a:latin typeface="Bookman Old Style" pitchFamily="18" charset="0"/>
              </a:rPr>
              <a:t> </a:t>
            </a:r>
            <a:r>
              <a:rPr lang="es-CO" sz="2800" i="1" dirty="0" err="1" smtClean="0">
                <a:latin typeface="Bookman Old Style" pitchFamily="18" charset="0"/>
              </a:rPr>
              <a:t>asher</a:t>
            </a:r>
            <a:r>
              <a:rPr lang="es-CO" sz="2800" i="1" dirty="0" smtClean="0">
                <a:latin typeface="Bookman Old Style" pitchFamily="18" charset="0"/>
              </a:rPr>
              <a:t>-amar-lo </a:t>
            </a:r>
            <a:r>
              <a:rPr lang="es-CO" sz="2800" i="1" dirty="0" err="1" smtClean="0">
                <a:latin typeface="Bookman Old Style" pitchFamily="18" charset="0"/>
              </a:rPr>
              <a:t>ha'Elohim</a:t>
            </a:r>
            <a:r>
              <a:rPr lang="es-CO" sz="2800" i="1" dirty="0" smtClean="0">
                <a:latin typeface="Bookman Old Style" pitchFamily="18" charset="0"/>
              </a:rPr>
              <a:t>.    </a:t>
            </a:r>
            <a:r>
              <a:rPr lang="es-CO" sz="2800" dirty="0" smtClean="0">
                <a:latin typeface="Bookman Old Style" pitchFamily="18" charset="0"/>
              </a:rPr>
              <a:t>  </a:t>
            </a:r>
            <a:endParaRPr lang="es-CO"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a:t>
            </a:r>
            <a:r>
              <a:rPr lang="es-CO" sz="1600" b="1" dirty="0" smtClean="0">
                <a:latin typeface="Bookman Old Style" pitchFamily="18" charset="0"/>
              </a:rPr>
              <a:t>MESIANICA</a:t>
            </a:r>
            <a:r>
              <a:rPr lang="es-CO" sz="2800" dirty="0" smtClean="0">
                <a:latin typeface="Bookman Old Style" pitchFamily="18" charset="0"/>
              </a:rPr>
              <a:t>  </a:t>
            </a:r>
            <a:endParaRPr lang="es-CO" sz="2800" dirty="0" smtClean="0">
              <a:latin typeface="Bookman Old Style" pitchFamily="18" charset="0"/>
            </a:endParaRPr>
          </a:p>
          <a:p>
            <a:r>
              <a:rPr lang="es-CO" sz="2800" dirty="0" smtClean="0">
                <a:latin typeface="Bookman Old Style" pitchFamily="18" charset="0"/>
              </a:rPr>
              <a:t>Y </a:t>
            </a:r>
            <a:r>
              <a:rPr lang="es-CO" sz="2800" dirty="0" smtClean="0">
                <a:latin typeface="Bookman Old Style" pitchFamily="18" charset="0"/>
              </a:rPr>
              <a:t>se levantó Abraham muy de mañana, enalbardó su asno y tomó sus dos mozos consigo, y a Isaac, su hijo; y cortó leña de holocausto, y se levantó y fue al lugar que Dios le dijo.</a:t>
            </a:r>
          </a:p>
          <a:p>
            <a:r>
              <a:rPr lang="es-CO" sz="2800" dirty="0" smtClean="0">
                <a:latin typeface="Bookman Old Style" pitchFamily="18" charset="0"/>
              </a:rPr>
              <a:t>Para obedecer la orden de Dios de ir a sacrificar a su propio hijo Abraham enalbardó su asno.</a:t>
            </a:r>
            <a:r>
              <a:rPr lang="es-CO" sz="2800" dirty="0" smtClean="0">
                <a:latin typeface="Bookman Old Style" pitchFamily="18" charset="0"/>
              </a:rPr>
              <a:t>                  </a:t>
            </a:r>
          </a:p>
          <a:p>
            <a:endParaRPr lang="es-ES" sz="2800" dirty="0" smtClean="0">
              <a:latin typeface="Bookman Old Style" pitchFamily="18" charset="0"/>
            </a:endParaRPr>
          </a:p>
          <a:p>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a:t>
            </a:r>
            <a:r>
              <a:rPr lang="es-CO" sz="1600" b="1" dirty="0" smtClean="0">
                <a:latin typeface="Bookman Old Style" pitchFamily="18" charset="0"/>
              </a:rPr>
              <a:t>MESIANICA</a:t>
            </a:r>
            <a:r>
              <a:rPr lang="es-CO" sz="2800" dirty="0" smtClean="0">
                <a:latin typeface="Bookman Old Style" pitchFamily="18" charset="0"/>
              </a:rPr>
              <a:t>  </a:t>
            </a:r>
            <a:endParaRPr lang="es-CO" sz="2800" dirty="0" smtClean="0">
              <a:latin typeface="Bookman Old Style" pitchFamily="18" charset="0"/>
            </a:endParaRPr>
          </a:p>
          <a:p>
            <a:r>
              <a:rPr lang="es-CO" sz="2800" dirty="0" err="1" smtClean="0">
                <a:latin typeface="Bookman Old Style" pitchFamily="18" charset="0"/>
              </a:rPr>
              <a:t>Maharsal</a:t>
            </a:r>
            <a:r>
              <a:rPr lang="es-CO" sz="2800" dirty="0" smtClean="0">
                <a:latin typeface="Bookman Old Style" pitchFamily="18" charset="0"/>
              </a:rPr>
              <a:t> explica que la palabra </a:t>
            </a:r>
            <a:r>
              <a:rPr lang="es-CO" sz="2800" dirty="0" err="1" smtClean="0">
                <a:latin typeface="Bookman Old Style" pitchFamily="18" charset="0"/>
              </a:rPr>
              <a:t>Jamor</a:t>
            </a:r>
            <a:r>
              <a:rPr lang="es-CO" sz="2800" dirty="0" smtClean="0">
                <a:latin typeface="Bookman Old Style" pitchFamily="18" charset="0"/>
              </a:rPr>
              <a:t> –burro, se deriva de Jomer, materia prima, algo brusco, básico, que necesita darle forma y toque final.</a:t>
            </a:r>
          </a:p>
          <a:p>
            <a:r>
              <a:rPr lang="es-CO" sz="2800" dirty="0" smtClean="0">
                <a:latin typeface="Bookman Old Style" pitchFamily="18" charset="0"/>
              </a:rPr>
              <a:t>Esto es lo opuesto a la espiritualidad, porque esta es lo ultimo que ya goza de acabado y toque final.</a:t>
            </a:r>
          </a:p>
          <a:p>
            <a:r>
              <a:rPr lang="es-CO" sz="2800" dirty="0" smtClean="0">
                <a:latin typeface="Bookman Old Style" pitchFamily="18" charset="0"/>
              </a:rPr>
              <a:t>Alguien que monta un animal es visto como totalmente separado de el.</a:t>
            </a:r>
            <a:r>
              <a:rPr lang="es-CO" sz="2800" dirty="0" smtClean="0">
                <a:latin typeface="Bookman Old Style" pitchFamily="18" charset="0"/>
              </a:rPr>
              <a:t>          </a:t>
            </a:r>
          </a:p>
          <a:p>
            <a:endParaRPr lang="es-ES" sz="2800" dirty="0" smtClean="0">
              <a:latin typeface="Bookman Old Style" pitchFamily="18" charset="0"/>
            </a:endParaRPr>
          </a:p>
          <a:p>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a:t>
            </a:r>
            <a:r>
              <a:rPr lang="es-CO" sz="1600" b="1" dirty="0" smtClean="0">
                <a:latin typeface="Bookman Old Style" pitchFamily="18" charset="0"/>
              </a:rPr>
              <a:t>MESIANICA</a:t>
            </a:r>
            <a:r>
              <a:rPr lang="es-CO" sz="2800" dirty="0" smtClean="0">
                <a:latin typeface="Bookman Old Style" pitchFamily="18" charset="0"/>
              </a:rPr>
              <a:t>  </a:t>
            </a:r>
            <a:endParaRPr lang="es-CO" sz="2800" dirty="0" smtClean="0">
              <a:latin typeface="Bookman Old Style" pitchFamily="18" charset="0"/>
            </a:endParaRPr>
          </a:p>
          <a:p>
            <a:r>
              <a:rPr lang="es-CO" sz="2800" dirty="0" smtClean="0">
                <a:latin typeface="Bookman Old Style" pitchFamily="18" charset="0"/>
              </a:rPr>
              <a:t>De esta manera, el Mashíaj siendo un jinete de un burro es mostrado en completa oposición a Jomer, fisicalidad bruta.</a:t>
            </a:r>
          </a:p>
          <a:p>
            <a:r>
              <a:rPr lang="es-CO" sz="2800" dirty="0" smtClean="0">
                <a:latin typeface="Bookman Old Style" pitchFamily="18" charset="0"/>
              </a:rPr>
              <a:t>El esta cerca a los hombres de pureza espiritual, pero al mismo tiempo, el está en control de la fisicalidad, el la gobierna y se adapta a su propósito espiritual.</a:t>
            </a:r>
            <a:endParaRPr lang="es-CO" sz="2800" dirty="0" smtClean="0">
              <a:latin typeface="Bookman Old Style" pitchFamily="18" charset="0"/>
            </a:endParaRPr>
          </a:p>
          <a:p>
            <a:endParaRPr lang="es-ES" sz="2800" dirty="0" smtClean="0">
              <a:latin typeface="Bookman Old Style" pitchFamily="18" charset="0"/>
            </a:endParaRPr>
          </a:p>
          <a:p>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a:t>
            </a:r>
            <a:r>
              <a:rPr lang="es-CO" sz="1600" b="1" dirty="0" smtClean="0">
                <a:latin typeface="Bookman Old Style" pitchFamily="18" charset="0"/>
              </a:rPr>
              <a:t>MESIANICA</a:t>
            </a:r>
            <a:r>
              <a:rPr lang="es-CO" sz="2800" dirty="0" smtClean="0">
                <a:latin typeface="Bookman Old Style" pitchFamily="18" charset="0"/>
              </a:rPr>
              <a:t>  </a:t>
            </a:r>
            <a:endParaRPr lang="es-CO" sz="2800" dirty="0" smtClean="0">
              <a:latin typeface="Bookman Old Style" pitchFamily="18" charset="0"/>
            </a:endParaRPr>
          </a:p>
          <a:p>
            <a:r>
              <a:rPr lang="es-CO" sz="2800" dirty="0" smtClean="0">
                <a:latin typeface="Bookman Old Style" pitchFamily="18" charset="0"/>
              </a:rPr>
              <a:t>Ahora bien, una nube es creada por el agua, la cual no tiene forma por si misma.</a:t>
            </a:r>
          </a:p>
          <a:p>
            <a:r>
              <a:rPr lang="es-CO" sz="2800" dirty="0" smtClean="0">
                <a:latin typeface="Bookman Old Style" pitchFamily="18" charset="0"/>
              </a:rPr>
              <a:t>El agua automáticamente asume la forma de su contenedor.</a:t>
            </a:r>
          </a:p>
          <a:p>
            <a:r>
              <a:rPr lang="es-CO" sz="2800" dirty="0" smtClean="0">
                <a:latin typeface="Bookman Old Style" pitchFamily="18" charset="0"/>
              </a:rPr>
              <a:t>Entonces, una nube también denota materia prima, fisicalidad cruda.</a:t>
            </a:r>
          </a:p>
          <a:p>
            <a:r>
              <a:rPr lang="es-CO" sz="2800" dirty="0" smtClean="0">
                <a:latin typeface="Bookman Old Style" pitchFamily="18" charset="0"/>
              </a:rPr>
              <a:t>Una nube difiere de un burro en que siendo un cuerpo celeste una nube representa fisicalidad de un nivel celestial.</a:t>
            </a:r>
            <a:endParaRPr lang="es-CO" sz="2800" dirty="0" smtClean="0">
              <a:latin typeface="Bookman Old Style" pitchFamily="18" charset="0"/>
            </a:endParaRPr>
          </a:p>
          <a:p>
            <a:endParaRPr lang="es-ES" sz="2800" dirty="0" smtClean="0">
              <a:latin typeface="Bookman Old Style" pitchFamily="18" charset="0"/>
            </a:endParaRPr>
          </a:p>
          <a:p>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a:t>
            </a:r>
            <a:r>
              <a:rPr lang="es-CO" sz="1600" b="1" dirty="0" smtClean="0">
                <a:latin typeface="Bookman Old Style" pitchFamily="18" charset="0"/>
              </a:rPr>
              <a:t>MESIANICA</a:t>
            </a:r>
            <a:r>
              <a:rPr lang="es-CO" sz="2800" dirty="0" smtClean="0">
                <a:latin typeface="Bookman Old Style" pitchFamily="18" charset="0"/>
              </a:rPr>
              <a:t>  </a:t>
            </a:r>
            <a:endParaRPr lang="es-CO" sz="2800" dirty="0" smtClean="0">
              <a:latin typeface="Bookman Old Style" pitchFamily="18" charset="0"/>
            </a:endParaRPr>
          </a:p>
          <a:p>
            <a:r>
              <a:rPr lang="en-US" sz="2800" dirty="0" smtClean="0">
                <a:latin typeface="Bookman Old Style" pitchFamily="18" charset="0"/>
              </a:rPr>
              <a:t>Así, si los judíos lo merecen, el Mashíaj </a:t>
            </a:r>
            <a:r>
              <a:rPr lang="es-ES" sz="2800" dirty="0" smtClean="0">
                <a:latin typeface="Bookman Old Style" pitchFamily="18" charset="0"/>
              </a:rPr>
              <a:t>cabalgará </a:t>
            </a:r>
            <a:r>
              <a:rPr lang="es-ES" sz="2800" dirty="0" smtClean="0">
                <a:latin typeface="Bookman Old Style" pitchFamily="18" charset="0"/>
              </a:rPr>
              <a:t>sobre las nubes a un nivel mucho más sublime que el representado por un jinete sobre un burro</a:t>
            </a:r>
            <a:r>
              <a:rPr lang="es-ES" sz="2800" dirty="0" smtClean="0">
                <a:latin typeface="Bookman Old Style" pitchFamily="18" charset="0"/>
              </a:rPr>
              <a:t>. (Jidushei agadot).</a:t>
            </a:r>
          </a:p>
          <a:p>
            <a:endParaRPr lang="es-ES" sz="2800" dirty="0" smtClean="0">
              <a:latin typeface="Bookman Old Style" pitchFamily="18" charset="0"/>
            </a:endParaRPr>
          </a:p>
          <a:p>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El rey Sapor de Persia </a:t>
            </a:r>
            <a:r>
              <a:rPr lang="es-ES" sz="2800" dirty="0" smtClean="0">
                <a:latin typeface="Bookman Old Style" pitchFamily="18" charset="0"/>
              </a:rPr>
              <a:t>(dinastía Sasánida m. 272) le </a:t>
            </a:r>
            <a:r>
              <a:rPr lang="es-ES" sz="2800" dirty="0" smtClean="0">
                <a:latin typeface="Bookman Old Style" pitchFamily="18" charset="0"/>
              </a:rPr>
              <a:t>dijo burlonamente a Shmuel: Tú dices que el Mesías vendrá en un burro; Le enviaré el caballo de montar [</a:t>
            </a:r>
            <a:r>
              <a:rPr lang="es-ES" sz="2800" b="1" i="1" dirty="0" err="1" smtClean="0">
                <a:latin typeface="Bookman Old Style" pitchFamily="18" charset="0"/>
              </a:rPr>
              <a:t>barka</a:t>
            </a:r>
            <a:r>
              <a:rPr lang="es-ES" sz="2800" dirty="0" smtClean="0">
                <a:latin typeface="Bookman Old Style" pitchFamily="18" charset="0"/>
              </a:rPr>
              <a:t>] que tengo. </a:t>
            </a:r>
            <a:endParaRPr lang="es-ES" sz="2800" dirty="0" smtClean="0">
              <a:latin typeface="Bookman Old Style" pitchFamily="18" charset="0"/>
            </a:endParaRPr>
          </a:p>
          <a:p>
            <a:r>
              <a:rPr lang="es-ES" sz="2800" dirty="0" smtClean="0">
                <a:latin typeface="Bookman Old Style" pitchFamily="18" charset="0"/>
              </a:rPr>
              <a:t>Shmuel </a:t>
            </a:r>
            <a:r>
              <a:rPr lang="es-ES" sz="2800" dirty="0" smtClean="0">
                <a:latin typeface="Bookman Old Style" pitchFamily="18" charset="0"/>
              </a:rPr>
              <a:t>le dijo: ¿Tienes un caballo con mil colores [</a:t>
            </a:r>
            <a:r>
              <a:rPr lang="es-ES" sz="2800" b="1" i="1" dirty="0" smtClean="0">
                <a:latin typeface="Bookman Old Style" pitchFamily="18" charset="0"/>
              </a:rPr>
              <a:t>bar </a:t>
            </a:r>
            <a:r>
              <a:rPr lang="es-ES" sz="2800" b="1" i="1" dirty="0" err="1" smtClean="0">
                <a:latin typeface="Bookman Old Style" pitchFamily="18" charset="0"/>
              </a:rPr>
              <a:t>ḥivar</a:t>
            </a:r>
            <a:r>
              <a:rPr lang="es-ES" sz="2800" b="1" i="1" dirty="0" smtClean="0">
                <a:latin typeface="Bookman Old Style" pitchFamily="18" charset="0"/>
              </a:rPr>
              <a:t> </a:t>
            </a:r>
            <a:r>
              <a:rPr lang="es-ES" sz="2800" b="1" i="1" dirty="0" err="1" smtClean="0">
                <a:latin typeface="Bookman Old Style" pitchFamily="18" charset="0"/>
              </a:rPr>
              <a:t>gavanei</a:t>
            </a:r>
            <a:r>
              <a:rPr lang="es-ES" sz="2800" dirty="0" smtClean="0">
                <a:latin typeface="Bookman Old Style" pitchFamily="18" charset="0"/>
              </a:rPr>
              <a:t>] como el burro del Mesías? Seguro que su burro será milagroso.</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Sapor se estaba burlando. No le importaba exaltar al Mashíaj.</a:t>
            </a:r>
          </a:p>
          <a:p>
            <a:r>
              <a:rPr lang="es-ES" sz="2800" dirty="0" smtClean="0">
                <a:latin typeface="Bookman Old Style" pitchFamily="18" charset="0"/>
              </a:rPr>
              <a:t>De acuerdo a lo que dice el Talmud, está tratando de decir que el Mashíaj no ha venido porque tiene que venir montado en un burro que es muy lento, en vez de montar su caballo mas veloz y de ser así, ello haría que el viniera pronto.</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El rabino </a:t>
            </a:r>
            <a:r>
              <a:rPr lang="es-ES" sz="2800" dirty="0" err="1" smtClean="0">
                <a:latin typeface="Bookman Old Style" pitchFamily="18" charset="0"/>
              </a:rPr>
              <a:t>Yehoshua</a:t>
            </a:r>
            <a:r>
              <a:rPr lang="es-ES" sz="2800" dirty="0" smtClean="0">
                <a:latin typeface="Bookman Old Style" pitchFamily="18" charset="0"/>
              </a:rPr>
              <a:t> ben </a:t>
            </a:r>
            <a:r>
              <a:rPr lang="es-ES" sz="2800" dirty="0" err="1" smtClean="0">
                <a:latin typeface="Bookman Old Style" pitchFamily="18" charset="0"/>
              </a:rPr>
              <a:t>Levi</a:t>
            </a:r>
            <a:r>
              <a:rPr lang="es-ES" sz="2800" dirty="0" smtClean="0">
                <a:latin typeface="Bookman Old Style" pitchFamily="18" charset="0"/>
              </a:rPr>
              <a:t> encontró al profeta </a:t>
            </a:r>
            <a:r>
              <a:rPr lang="es-ES" sz="2800" dirty="0" smtClean="0">
                <a:latin typeface="Bookman Old Style" pitchFamily="18" charset="0"/>
              </a:rPr>
              <a:t>Eliyahu, </a:t>
            </a:r>
            <a:r>
              <a:rPr lang="es-ES" sz="2800" dirty="0" smtClean="0">
                <a:latin typeface="Bookman Old Style" pitchFamily="18" charset="0"/>
              </a:rPr>
              <a:t>que estaba parado en la entrada de la cueva del entierro de Rabí </a:t>
            </a:r>
            <a:r>
              <a:rPr lang="es-ES" sz="2800" dirty="0" err="1" smtClean="0">
                <a:latin typeface="Bookman Old Style" pitchFamily="18" charset="0"/>
              </a:rPr>
              <a:t>Shimon</a:t>
            </a:r>
            <a:r>
              <a:rPr lang="es-ES" sz="2800" dirty="0" smtClean="0">
                <a:latin typeface="Bookman Old Style" pitchFamily="18" charset="0"/>
              </a:rPr>
              <a:t> ben </a:t>
            </a:r>
            <a:r>
              <a:rPr lang="es-ES" sz="2800" dirty="0" err="1" smtClean="0">
                <a:latin typeface="Bookman Old Style" pitchFamily="18" charset="0"/>
              </a:rPr>
              <a:t>Yoḥai</a:t>
            </a:r>
            <a:r>
              <a:rPr lang="es-ES" sz="2800" dirty="0" smtClean="0">
                <a:latin typeface="Bookman Old Style" pitchFamily="18" charset="0"/>
              </a:rPr>
              <a:t>. </a:t>
            </a:r>
            <a:endParaRPr lang="es-ES" sz="2800" dirty="0" smtClean="0">
              <a:latin typeface="Bookman Old Style" pitchFamily="18" charset="0"/>
            </a:endParaRPr>
          </a:p>
          <a:p>
            <a:r>
              <a:rPr lang="es-ES" sz="2800" dirty="0" smtClean="0">
                <a:latin typeface="Bookman Old Style" pitchFamily="18" charset="0"/>
              </a:rPr>
              <a:t>El </a:t>
            </a:r>
            <a:r>
              <a:rPr lang="es-ES" sz="2800" dirty="0" smtClean="0">
                <a:latin typeface="Bookman Old Style" pitchFamily="18" charset="0"/>
              </a:rPr>
              <a:t>rabino </a:t>
            </a:r>
            <a:r>
              <a:rPr lang="es-ES" sz="2800" dirty="0" err="1" smtClean="0">
                <a:latin typeface="Bookman Old Style" pitchFamily="18" charset="0"/>
              </a:rPr>
              <a:t>Yehoshua</a:t>
            </a:r>
            <a:r>
              <a:rPr lang="es-ES" sz="2800" dirty="0" smtClean="0">
                <a:latin typeface="Bookman Old Style" pitchFamily="18" charset="0"/>
              </a:rPr>
              <a:t> ben </a:t>
            </a:r>
            <a:r>
              <a:rPr lang="es-ES" sz="2800" dirty="0" err="1" smtClean="0">
                <a:latin typeface="Bookman Old Style" pitchFamily="18" charset="0"/>
              </a:rPr>
              <a:t>Levi</a:t>
            </a:r>
            <a:r>
              <a:rPr lang="es-ES" sz="2800" dirty="0" smtClean="0">
                <a:latin typeface="Bookman Old Style" pitchFamily="18" charset="0"/>
              </a:rPr>
              <a:t> le dijo: ¿Tendré el privilegio de venir al Mundo Venidero? </a:t>
            </a:r>
            <a:endParaRPr lang="es-ES" sz="2800" dirty="0" smtClean="0">
              <a:latin typeface="Bookman Old Style" pitchFamily="18" charset="0"/>
            </a:endParaRPr>
          </a:p>
          <a:p>
            <a:r>
              <a:rPr lang="es-ES" sz="2800" dirty="0" smtClean="0">
                <a:latin typeface="Bookman Old Style" pitchFamily="18" charset="0"/>
              </a:rPr>
              <a:t>Elías </a:t>
            </a:r>
            <a:r>
              <a:rPr lang="es-ES" sz="2800" dirty="0" smtClean="0">
                <a:latin typeface="Bookman Old Style" pitchFamily="18" charset="0"/>
              </a:rPr>
              <a:t>le dijo: Si </a:t>
            </a:r>
            <a:r>
              <a:rPr lang="es-ES" sz="2800" dirty="0" smtClean="0">
                <a:latin typeface="Bookman Old Style" pitchFamily="18" charset="0"/>
              </a:rPr>
              <a:t>este Maestro, el </a:t>
            </a:r>
            <a:r>
              <a:rPr lang="es-ES" sz="2800" dirty="0" smtClean="0">
                <a:latin typeface="Bookman Old Style" pitchFamily="18" charset="0"/>
              </a:rPr>
              <a:t>Santo, Bendito sea, así lo quiere.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El </a:t>
            </a:r>
            <a:r>
              <a:rPr lang="es-ES" sz="2800" dirty="0" smtClean="0">
                <a:latin typeface="Bookman Old Style" pitchFamily="18" charset="0"/>
              </a:rPr>
              <a:t>rabino </a:t>
            </a:r>
            <a:r>
              <a:rPr lang="es-ES" sz="2800" dirty="0" err="1" smtClean="0">
                <a:latin typeface="Bookman Old Style" pitchFamily="18" charset="0"/>
              </a:rPr>
              <a:t>Yehoshua</a:t>
            </a:r>
            <a:r>
              <a:rPr lang="es-ES" sz="2800" dirty="0" smtClean="0">
                <a:latin typeface="Bookman Old Style" pitchFamily="18" charset="0"/>
              </a:rPr>
              <a:t> ben </a:t>
            </a:r>
            <a:r>
              <a:rPr lang="es-ES" sz="2800" dirty="0" err="1" smtClean="0">
                <a:latin typeface="Bookman Old Style" pitchFamily="18" charset="0"/>
              </a:rPr>
              <a:t>Levi</a:t>
            </a:r>
            <a:r>
              <a:rPr lang="es-ES" sz="2800" dirty="0" smtClean="0">
                <a:latin typeface="Bookman Old Style" pitchFamily="18" charset="0"/>
              </a:rPr>
              <a:t> dice: Dos vi, Elías y yo, y la voz de tres oí, ya que la Presencia Divina también estaba allí, y fue en referencia a Él que Elías dijo: Si este Maestro así lo desea</a:t>
            </a:r>
            <a:r>
              <a:rPr lang="es-ES" sz="2800" dirty="0" smtClean="0">
                <a:latin typeface="Bookman Old Style" pitchFamily="18" charset="0"/>
              </a:rPr>
              <a:t>.</a:t>
            </a:r>
          </a:p>
          <a:p>
            <a:r>
              <a:rPr lang="es-ES" sz="2800" dirty="0" smtClean="0">
                <a:latin typeface="Bookman Old Style" pitchFamily="18" charset="0"/>
              </a:rPr>
              <a:t>Como conocemos, Rabí Shimón Bar </a:t>
            </a:r>
            <a:r>
              <a:rPr lang="es-ES" sz="2800" dirty="0" err="1" smtClean="0">
                <a:latin typeface="Bookman Old Style" pitchFamily="18" charset="0"/>
              </a:rPr>
              <a:t>Yohai</a:t>
            </a:r>
            <a:r>
              <a:rPr lang="es-ES" sz="2800" dirty="0" smtClean="0">
                <a:latin typeface="Bookman Old Style" pitchFamily="18" charset="0"/>
              </a:rPr>
              <a:t> y su hijo se escondieron en una cueva para evitar el arresto de los romanos. Fueron sostenidos de forma milagrosa mientras estudiaban </a:t>
            </a:r>
            <a:r>
              <a:rPr lang="es-ES" sz="2800" dirty="0" err="1" smtClean="0">
                <a:latin typeface="Bookman Old Style" pitchFamily="18" charset="0"/>
              </a:rPr>
              <a:t>Torah</a:t>
            </a:r>
            <a:r>
              <a:rPr lang="es-ES" sz="2800" dirty="0" smtClean="0">
                <a:latin typeface="Bookman Old Style" pitchFamily="18" charset="0"/>
              </a:rPr>
              <a:t>.</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El rabino </a:t>
            </a:r>
            <a:r>
              <a:rPr lang="es-ES" dirty="0" err="1" smtClean="0">
                <a:latin typeface="Bookman Old Style" pitchFamily="18" charset="0"/>
              </a:rPr>
              <a:t>Yehoshua</a:t>
            </a:r>
            <a:r>
              <a:rPr lang="es-ES" dirty="0" smtClean="0">
                <a:latin typeface="Bookman Old Style" pitchFamily="18" charset="0"/>
              </a:rPr>
              <a:t> ben </a:t>
            </a:r>
            <a:r>
              <a:rPr lang="es-ES" dirty="0" err="1" smtClean="0">
                <a:latin typeface="Bookman Old Style" pitchFamily="18" charset="0"/>
              </a:rPr>
              <a:t>Levi</a:t>
            </a:r>
            <a:r>
              <a:rPr lang="es-ES" dirty="0" smtClean="0">
                <a:latin typeface="Bookman Old Style" pitchFamily="18" charset="0"/>
              </a:rPr>
              <a:t> le dijo a </a:t>
            </a:r>
            <a:r>
              <a:rPr lang="es-ES" dirty="0" smtClean="0">
                <a:latin typeface="Bookman Old Style" pitchFamily="18" charset="0"/>
              </a:rPr>
              <a:t>Eliyahu: </a:t>
            </a:r>
            <a:r>
              <a:rPr lang="es-ES" dirty="0" smtClean="0">
                <a:latin typeface="Bookman Old Style" pitchFamily="18" charset="0"/>
              </a:rPr>
              <a:t>¿Cuándo vendrá el Mesías? </a:t>
            </a:r>
            <a:endParaRPr lang="es-ES" dirty="0" smtClean="0">
              <a:latin typeface="Bookman Old Style" pitchFamily="18" charset="0"/>
            </a:endParaRPr>
          </a:p>
          <a:p>
            <a:r>
              <a:rPr lang="es-ES" dirty="0" smtClean="0">
                <a:latin typeface="Bookman Old Style" pitchFamily="18" charset="0"/>
              </a:rPr>
              <a:t>Elías </a:t>
            </a:r>
            <a:r>
              <a:rPr lang="es-ES" dirty="0" smtClean="0">
                <a:latin typeface="Bookman Old Style" pitchFamily="18" charset="0"/>
              </a:rPr>
              <a:t>le dijo: Ve a preguntarle. </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rabino </a:t>
            </a:r>
            <a:r>
              <a:rPr lang="es-ES" dirty="0" err="1" smtClean="0">
                <a:latin typeface="Bookman Old Style" pitchFamily="18" charset="0"/>
              </a:rPr>
              <a:t>Yehoshua</a:t>
            </a:r>
            <a:r>
              <a:rPr lang="es-ES" dirty="0" smtClean="0">
                <a:latin typeface="Bookman Old Style" pitchFamily="18" charset="0"/>
              </a:rPr>
              <a:t> ben </a:t>
            </a:r>
            <a:r>
              <a:rPr lang="es-ES" dirty="0" err="1" smtClean="0">
                <a:latin typeface="Bookman Old Style" pitchFamily="18" charset="0"/>
              </a:rPr>
              <a:t>Levi</a:t>
            </a:r>
            <a:r>
              <a:rPr lang="es-ES" dirty="0" smtClean="0">
                <a:latin typeface="Bookman Old Style" pitchFamily="18" charset="0"/>
              </a:rPr>
              <a:t> preguntó: ¿Y dónde está sentado? </a:t>
            </a:r>
            <a:endParaRPr lang="es-ES" dirty="0" smtClean="0">
              <a:latin typeface="Bookman Old Style" pitchFamily="18" charset="0"/>
            </a:endParaRPr>
          </a:p>
          <a:p>
            <a:r>
              <a:rPr lang="es-ES" dirty="0" smtClean="0">
                <a:latin typeface="Bookman Old Style" pitchFamily="18" charset="0"/>
              </a:rPr>
              <a:t>Elías </a:t>
            </a:r>
            <a:r>
              <a:rPr lang="es-ES" dirty="0" smtClean="0">
                <a:latin typeface="Bookman Old Style" pitchFamily="18" charset="0"/>
              </a:rPr>
              <a:t>le dijo: A la entrada de la ciudad de Roma.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El </a:t>
            </a:r>
            <a:r>
              <a:rPr lang="es-ES" sz="3000" dirty="0" smtClean="0">
                <a:latin typeface="Bookman Old Style" pitchFamily="18" charset="0"/>
              </a:rPr>
              <a:t>rabino </a:t>
            </a:r>
            <a:r>
              <a:rPr lang="es-ES" sz="3000" dirty="0" err="1" smtClean="0">
                <a:latin typeface="Bookman Old Style" pitchFamily="18" charset="0"/>
              </a:rPr>
              <a:t>Yehoshua</a:t>
            </a:r>
            <a:r>
              <a:rPr lang="es-ES" sz="3000" dirty="0" smtClean="0">
                <a:latin typeface="Bookman Old Style" pitchFamily="18" charset="0"/>
              </a:rPr>
              <a:t> ben </a:t>
            </a:r>
            <a:r>
              <a:rPr lang="es-ES" sz="3000" dirty="0" err="1" smtClean="0">
                <a:latin typeface="Bookman Old Style" pitchFamily="18" charset="0"/>
              </a:rPr>
              <a:t>Levi</a:t>
            </a:r>
            <a:r>
              <a:rPr lang="es-ES" sz="3000" dirty="0" smtClean="0">
                <a:latin typeface="Bookman Old Style" pitchFamily="18" charset="0"/>
              </a:rPr>
              <a:t> le preguntó: ¿Y cuál es su signo de identificación por medio del cual puedo reconocerlo? </a:t>
            </a:r>
            <a:endParaRPr lang="es-ES" sz="3000" dirty="0" smtClean="0">
              <a:latin typeface="Bookman Old Style" pitchFamily="18" charset="0"/>
            </a:endParaRPr>
          </a:p>
          <a:p>
            <a:r>
              <a:rPr lang="es-ES" sz="3000" dirty="0" smtClean="0">
                <a:latin typeface="Bookman Old Style" pitchFamily="18" charset="0"/>
              </a:rPr>
              <a:t>Elías </a:t>
            </a:r>
            <a:r>
              <a:rPr lang="es-ES" sz="3000" dirty="0" smtClean="0">
                <a:latin typeface="Bookman Old Style" pitchFamily="18" charset="0"/>
              </a:rPr>
              <a:t>respondió: Él se sienta entre los pobres que sufren de enfermedades. Y todos ellos desatan sus vendas y las atan todas a la vez, pero el Mesías desata una venda y ata una a la vez.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Él </a:t>
            </a:r>
            <a:r>
              <a:rPr lang="es-ES" dirty="0" smtClean="0">
                <a:latin typeface="Bookman Old Style" pitchFamily="18" charset="0"/>
              </a:rPr>
              <a:t>dice: Tal vez seré necesario para servir en la realización de la redención. Por lo tanto, nunca ataré más de una venda, para no demorarme</a:t>
            </a:r>
            <a:r>
              <a:rPr lang="es-ES" dirty="0" smtClean="0">
                <a:latin typeface="Bookman Old Style" pitchFamily="18" charset="0"/>
              </a:rPr>
              <a:t>.</a:t>
            </a:r>
          </a:p>
          <a:p>
            <a:r>
              <a:rPr lang="es-ES" dirty="0" smtClean="0">
                <a:latin typeface="Bookman Old Style" pitchFamily="18" charset="0"/>
              </a:rPr>
              <a:t>El rabino </a:t>
            </a:r>
            <a:r>
              <a:rPr lang="es-ES" dirty="0" err="1" smtClean="0">
                <a:latin typeface="Bookman Old Style" pitchFamily="18" charset="0"/>
              </a:rPr>
              <a:t>Yehoshua</a:t>
            </a:r>
            <a:r>
              <a:rPr lang="es-ES" dirty="0" smtClean="0">
                <a:latin typeface="Bookman Old Style" pitchFamily="18" charset="0"/>
              </a:rPr>
              <a:t> ben </a:t>
            </a:r>
            <a:r>
              <a:rPr lang="es-ES" dirty="0" err="1" smtClean="0">
                <a:latin typeface="Bookman Old Style" pitchFamily="18" charset="0"/>
              </a:rPr>
              <a:t>Levi</a:t>
            </a:r>
            <a:r>
              <a:rPr lang="es-ES" dirty="0" smtClean="0">
                <a:latin typeface="Bookman Old Style" pitchFamily="18" charset="0"/>
              </a:rPr>
              <a:t> fue al Mesías. Le dijo al Mesías: Saludos a ti, mi rabino y mi maestro.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El </a:t>
            </a:r>
            <a:r>
              <a:rPr lang="es-ES" dirty="0" smtClean="0">
                <a:latin typeface="Bookman Old Style" pitchFamily="18" charset="0"/>
              </a:rPr>
              <a:t>Mesías le dijo: Saludos a ti, bar </a:t>
            </a:r>
            <a:r>
              <a:rPr lang="es-ES" dirty="0" err="1" smtClean="0">
                <a:latin typeface="Bookman Old Style" pitchFamily="18" charset="0"/>
              </a:rPr>
              <a:t>Leva'i</a:t>
            </a:r>
            <a:r>
              <a:rPr lang="es-ES" dirty="0" smtClean="0">
                <a:latin typeface="Bookman Old Style" pitchFamily="18" charset="0"/>
              </a:rPr>
              <a:t>. </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rabino </a:t>
            </a:r>
            <a:r>
              <a:rPr lang="es-ES" dirty="0" err="1" smtClean="0">
                <a:latin typeface="Bookman Old Style" pitchFamily="18" charset="0"/>
              </a:rPr>
              <a:t>Yehoshua</a:t>
            </a:r>
            <a:r>
              <a:rPr lang="es-ES" dirty="0" smtClean="0">
                <a:latin typeface="Bookman Old Style" pitchFamily="18" charset="0"/>
              </a:rPr>
              <a:t> ben </a:t>
            </a:r>
            <a:r>
              <a:rPr lang="es-ES" dirty="0" err="1" smtClean="0">
                <a:latin typeface="Bookman Old Style" pitchFamily="18" charset="0"/>
              </a:rPr>
              <a:t>Levi</a:t>
            </a:r>
            <a:r>
              <a:rPr lang="es-ES" dirty="0" smtClean="0">
                <a:latin typeface="Bookman Old Style" pitchFamily="18" charset="0"/>
              </a:rPr>
              <a:t> le dijo: ¿Cuándo vendrá el Maestro? </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Mesías le dijo: Hoy. </a:t>
            </a:r>
            <a:endParaRPr lang="es-ES" dirty="0" smtClean="0">
              <a:latin typeface="Bookman Old Style" pitchFamily="18" charset="0"/>
            </a:endParaRPr>
          </a:p>
          <a:p>
            <a:r>
              <a:rPr lang="es-ES" dirty="0" smtClean="0">
                <a:latin typeface="Bookman Old Style" pitchFamily="18" charset="0"/>
              </a:rPr>
              <a:t>Un </a:t>
            </a:r>
            <a:r>
              <a:rPr lang="es-ES" dirty="0" smtClean="0">
                <a:latin typeface="Bookman Old Style" pitchFamily="18" charset="0"/>
              </a:rPr>
              <a:t>tiempo después, el rabino </a:t>
            </a:r>
            <a:r>
              <a:rPr lang="es-ES" dirty="0" err="1" smtClean="0">
                <a:latin typeface="Bookman Old Style" pitchFamily="18" charset="0"/>
              </a:rPr>
              <a:t>Yehoshua</a:t>
            </a:r>
            <a:r>
              <a:rPr lang="es-ES" dirty="0" smtClean="0">
                <a:latin typeface="Bookman Old Style" pitchFamily="18" charset="0"/>
              </a:rPr>
              <a:t> ben </a:t>
            </a:r>
            <a:r>
              <a:rPr lang="es-ES" dirty="0" err="1" smtClean="0">
                <a:latin typeface="Bookman Old Style" pitchFamily="18" charset="0"/>
              </a:rPr>
              <a:t>Levi</a:t>
            </a:r>
            <a:r>
              <a:rPr lang="es-ES" dirty="0" smtClean="0">
                <a:latin typeface="Bookman Old Style" pitchFamily="18" charset="0"/>
              </a:rPr>
              <a:t> se acercó a </a:t>
            </a:r>
            <a:r>
              <a:rPr lang="es-ES" dirty="0" smtClean="0">
                <a:latin typeface="Bookman Old Style" pitchFamily="18" charset="0"/>
              </a:rPr>
              <a:t>Eliyahu.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Elías </a:t>
            </a:r>
            <a:r>
              <a:rPr lang="es-ES" dirty="0" smtClean="0">
                <a:latin typeface="Bookman Old Style" pitchFamily="18" charset="0"/>
              </a:rPr>
              <a:t>le dijo: ¿Qué te dijo el Mesías? </a:t>
            </a:r>
            <a:endParaRPr lang="es-ES" dirty="0" smtClean="0">
              <a:latin typeface="Bookman Old Style" pitchFamily="18" charset="0"/>
            </a:endParaRPr>
          </a:p>
          <a:p>
            <a:r>
              <a:rPr lang="es-ES" dirty="0" smtClean="0">
                <a:latin typeface="Bookman Old Style" pitchFamily="18" charset="0"/>
              </a:rPr>
              <a:t>Le </a:t>
            </a:r>
            <a:r>
              <a:rPr lang="es-ES" dirty="0" smtClean="0">
                <a:latin typeface="Bookman Old Style" pitchFamily="18" charset="0"/>
              </a:rPr>
              <a:t>dijo a Elías que el Mesías dijo: Saludos [</a:t>
            </a:r>
            <a:r>
              <a:rPr lang="es-ES" dirty="0" err="1" smtClean="0">
                <a:latin typeface="Bookman Old Style" pitchFamily="18" charset="0"/>
              </a:rPr>
              <a:t>shalom</a:t>
            </a:r>
            <a:r>
              <a:rPr lang="es-ES" dirty="0" smtClean="0">
                <a:latin typeface="Bookman Old Style" pitchFamily="18" charset="0"/>
              </a:rPr>
              <a:t>] a ti, bar </a:t>
            </a:r>
            <a:r>
              <a:rPr lang="es-ES" dirty="0" err="1" smtClean="0">
                <a:latin typeface="Bookman Old Style" pitchFamily="18" charset="0"/>
              </a:rPr>
              <a:t>Leva'i</a:t>
            </a:r>
            <a:r>
              <a:rPr lang="es-ES" dirty="0" smtClean="0">
                <a:latin typeface="Bookman Old Style" pitchFamily="18" charset="0"/>
              </a:rPr>
              <a:t>. </a:t>
            </a:r>
            <a:endParaRPr lang="es-ES" dirty="0" smtClean="0">
              <a:latin typeface="Bookman Old Style" pitchFamily="18" charset="0"/>
            </a:endParaRPr>
          </a:p>
          <a:p>
            <a:r>
              <a:rPr lang="es-ES" dirty="0" smtClean="0">
                <a:latin typeface="Bookman Old Style" pitchFamily="18" charset="0"/>
              </a:rPr>
              <a:t>Elías </a:t>
            </a:r>
            <a:r>
              <a:rPr lang="es-ES" dirty="0" smtClean="0">
                <a:latin typeface="Bookman Old Style" pitchFamily="18" charset="0"/>
              </a:rPr>
              <a:t>le dijo: Él garantizó que tú y tu padre entrarán en el Mundo Venidero, mientras te saludaba con </a:t>
            </a:r>
            <a:r>
              <a:rPr lang="es-ES" dirty="0" err="1" smtClean="0">
                <a:latin typeface="Bookman Old Style" pitchFamily="18" charset="0"/>
              </a:rPr>
              <a:t>shalom</a:t>
            </a:r>
            <a:r>
              <a:rPr lang="es-ES" dirty="0" smtClean="0">
                <a:latin typeface="Bookman Old Style" pitchFamily="18" charset="0"/>
              </a:rPr>
              <a:t>.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El </a:t>
            </a:r>
            <a:r>
              <a:rPr lang="es-ES" dirty="0" smtClean="0">
                <a:latin typeface="Bookman Old Style" pitchFamily="18" charset="0"/>
              </a:rPr>
              <a:t>rabino </a:t>
            </a:r>
            <a:r>
              <a:rPr lang="es-ES" dirty="0" err="1" smtClean="0">
                <a:latin typeface="Bookman Old Style" pitchFamily="18" charset="0"/>
              </a:rPr>
              <a:t>Yehoshua</a:t>
            </a:r>
            <a:r>
              <a:rPr lang="es-ES" dirty="0" smtClean="0">
                <a:latin typeface="Bookman Old Style" pitchFamily="18" charset="0"/>
              </a:rPr>
              <a:t> ben </a:t>
            </a:r>
            <a:r>
              <a:rPr lang="es-ES" dirty="0" err="1" smtClean="0">
                <a:latin typeface="Bookman Old Style" pitchFamily="18" charset="0"/>
              </a:rPr>
              <a:t>Levi</a:t>
            </a:r>
            <a:r>
              <a:rPr lang="es-ES" dirty="0" smtClean="0">
                <a:latin typeface="Bookman Old Style" pitchFamily="18" charset="0"/>
              </a:rPr>
              <a:t> le dijo a </a:t>
            </a:r>
            <a:r>
              <a:rPr lang="es-ES" dirty="0" smtClean="0">
                <a:latin typeface="Bookman Old Style" pitchFamily="18" charset="0"/>
              </a:rPr>
              <a:t>Eliyahu: </a:t>
            </a:r>
            <a:r>
              <a:rPr lang="es-ES" dirty="0" smtClean="0">
                <a:latin typeface="Bookman Old Style" pitchFamily="18" charset="0"/>
              </a:rPr>
              <a:t>El Mesías me mintió, ya que me dijo: Voy a venir hoy, y él no vino. </a:t>
            </a:r>
            <a:endParaRPr lang="es-ES" dirty="0" smtClean="0">
              <a:latin typeface="Bookman Old Style" pitchFamily="18" charset="0"/>
            </a:endParaRPr>
          </a:p>
          <a:p>
            <a:r>
              <a:rPr lang="es-ES" dirty="0" smtClean="0">
                <a:latin typeface="Bookman Old Style" pitchFamily="18" charset="0"/>
              </a:rPr>
              <a:t>Elías </a:t>
            </a:r>
            <a:r>
              <a:rPr lang="es-ES" dirty="0" smtClean="0">
                <a:latin typeface="Bookman Old Style" pitchFamily="18" charset="0"/>
              </a:rPr>
              <a:t>le dijo que esto es lo que te dijo: Él dijo que vendrá “hoy, si escuchas su voz” (Salmos 95:7).</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Qué entendemos aquí?</a:t>
            </a:r>
          </a:p>
          <a:p>
            <a:r>
              <a:rPr lang="es-ES" sz="3000" dirty="0" smtClean="0">
                <a:latin typeface="Bookman Old Style" pitchFamily="18" charset="0"/>
              </a:rPr>
              <a:t>Eliyahu no quiso decir literalmente que el Mashíaj estará en la puerta de la ciudad, sino que el Mashíaj estaba en la parte del Gan Edén que esta frente a la ciudad. (Rashí)</a:t>
            </a:r>
          </a:p>
          <a:p>
            <a:r>
              <a:rPr lang="es-ES" sz="3000" dirty="0" smtClean="0">
                <a:latin typeface="Bookman Old Style" pitchFamily="18" charset="0"/>
              </a:rPr>
              <a:t>El Midrash manifiesta que el Mashíaj nació cuando el Templo fue destruido y fue llevado al Gan Edén.</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Esto no debe ser entendido como que el </a:t>
            </a:r>
            <a:r>
              <a:rPr lang="es-ES" sz="3000" dirty="0" err="1" smtClean="0">
                <a:latin typeface="Bookman Old Style" pitchFamily="18" charset="0"/>
              </a:rPr>
              <a:t>Mashiaj</a:t>
            </a:r>
            <a:r>
              <a:rPr lang="es-ES" sz="3000" dirty="0" smtClean="0">
                <a:latin typeface="Bookman Old Style" pitchFamily="18" charset="0"/>
              </a:rPr>
              <a:t> no es nacido de una manera natural.</a:t>
            </a:r>
          </a:p>
          <a:p>
            <a:r>
              <a:rPr lang="es-ES" sz="3000" dirty="0" smtClean="0">
                <a:latin typeface="Bookman Old Style" pitchFamily="18" charset="0"/>
              </a:rPr>
              <a:t>Por el contrario, indica que en cada generación, desde que el Templo fue destruido ha vivido una persona de una piedad intachable, dispuesta para ser revestida con el espíritu del Mashíaj cuando el tiempo de la redención venga.</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Estas personas enfermas habla de afectadas con tzaraat (lepra) [Lev.13].</a:t>
            </a:r>
          </a:p>
          <a:p>
            <a:r>
              <a:rPr lang="es-ES" sz="3000" dirty="0" smtClean="0">
                <a:latin typeface="Bookman Old Style" pitchFamily="18" charset="0"/>
              </a:rPr>
              <a:t>El Mashíaj por si mismo es afligido por tzaraat, como se dice en Isaías 53:4</a:t>
            </a:r>
          </a:p>
          <a:p>
            <a:r>
              <a:rPr lang="es-ES" sz="3000" dirty="0" smtClean="0">
                <a:latin typeface="Bookman Old Style" pitchFamily="18" charset="0"/>
              </a:rPr>
              <a:t>“En verdad, fueron nuestras enfermedades las que cargó y nuestros dolores los que soportó, mientras que nosotros lo consideramos azotado, herido de Dios y </a:t>
            </a:r>
            <a:r>
              <a:rPr lang="es-ES" sz="3000" dirty="0" smtClean="0">
                <a:latin typeface="Bookman Old Style" pitchFamily="18" charset="0"/>
              </a:rPr>
              <a:t>afligido”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Este verso enseña que </a:t>
            </a:r>
            <a:r>
              <a:rPr lang="es-ES" sz="3000" dirty="0" smtClean="0">
                <a:latin typeface="Bookman Old Style" pitchFamily="18" charset="0"/>
              </a:rPr>
              <a:t>las que las enfermedades que el pueblo debería haber sufrido a causa de sus pecados las lleva el </a:t>
            </a:r>
            <a:r>
              <a:rPr lang="es-ES" sz="3000" dirty="0" smtClean="0">
                <a:latin typeface="Bookman Old Style" pitchFamily="18" charset="0"/>
              </a:rPr>
              <a:t>mesías.</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400" b="1" dirty="0" smtClean="0">
                <a:latin typeface="Bookman Old Style" pitchFamily="18" charset="0"/>
              </a:rPr>
              <a:t>PROXIMA:</a:t>
            </a:r>
          </a:p>
          <a:p>
            <a:r>
              <a:rPr lang="es-ES" sz="3000" dirty="0" smtClean="0">
                <a:latin typeface="Bookman Old Style" pitchFamily="18" charset="0"/>
              </a:rPr>
              <a:t>Los </a:t>
            </a:r>
            <a:r>
              <a:rPr lang="es-ES" sz="3000" dirty="0" smtClean="0">
                <a:latin typeface="Bookman Old Style" pitchFamily="18" charset="0"/>
              </a:rPr>
              <a:t>alumnos de Rabí </a:t>
            </a:r>
            <a:r>
              <a:rPr lang="es-ES" sz="3000" dirty="0" err="1" smtClean="0">
                <a:latin typeface="Bookman Old Style" pitchFamily="18" charset="0"/>
              </a:rPr>
              <a:t>Yosei</a:t>
            </a:r>
            <a:r>
              <a:rPr lang="es-ES" sz="3000" dirty="0" smtClean="0">
                <a:latin typeface="Bookman Old Style" pitchFamily="18" charset="0"/>
              </a:rPr>
              <a:t> ben </a:t>
            </a:r>
            <a:r>
              <a:rPr lang="es-ES" sz="3000" dirty="0" err="1" smtClean="0">
                <a:latin typeface="Bookman Old Style" pitchFamily="18" charset="0"/>
              </a:rPr>
              <a:t>Kisma</a:t>
            </a:r>
            <a:r>
              <a:rPr lang="es-ES" sz="3000" dirty="0" smtClean="0">
                <a:latin typeface="Bookman Old Style" pitchFamily="18" charset="0"/>
              </a:rPr>
              <a:t> le preguntaron: ¿Cuándo vendrá el hijo de David? </a:t>
            </a:r>
            <a:endParaRPr lang="es-ES" sz="3000" dirty="0" smtClean="0">
              <a:latin typeface="Bookman Old Style" pitchFamily="18" charset="0"/>
            </a:endParaRPr>
          </a:p>
          <a:p>
            <a:r>
              <a:rPr lang="es-ES" sz="3000" dirty="0" smtClean="0">
                <a:latin typeface="Bookman Old Style" pitchFamily="18" charset="0"/>
              </a:rPr>
              <a:t>El </a:t>
            </a:r>
            <a:r>
              <a:rPr lang="es-ES" sz="3000" dirty="0" smtClean="0">
                <a:latin typeface="Bookman Old Style" pitchFamily="18" charset="0"/>
              </a:rPr>
              <a:t>rabino </a:t>
            </a:r>
            <a:r>
              <a:rPr lang="es-ES" sz="3000" dirty="0" err="1" smtClean="0">
                <a:latin typeface="Bookman Old Style" pitchFamily="18" charset="0"/>
              </a:rPr>
              <a:t>Yosei</a:t>
            </a:r>
            <a:r>
              <a:rPr lang="es-ES" sz="3000" dirty="0" smtClean="0">
                <a:latin typeface="Bookman Old Style" pitchFamily="18" charset="0"/>
              </a:rPr>
              <a:t> ben </a:t>
            </a:r>
            <a:r>
              <a:rPr lang="es-ES" sz="3000" dirty="0" err="1" smtClean="0">
                <a:latin typeface="Bookman Old Style" pitchFamily="18" charset="0"/>
              </a:rPr>
              <a:t>Kisma</a:t>
            </a:r>
            <a:r>
              <a:rPr lang="es-ES" sz="3000" dirty="0" smtClean="0">
                <a:latin typeface="Bookman Old Style" pitchFamily="18" charset="0"/>
              </a:rPr>
              <a:t> dijo: Dudo en responderte, no sea que me solicites una señal para corroborar mi declaración. Ellos le dijeron: No te estamos pidiendo una señal.</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pPr marL="342900" lvl="0" indent="-342900" algn="ctr"/>
            <a:endParaRPr lang="es-CO" sz="1600" dirty="0" smtClean="0">
              <a:latin typeface="Bookman Old Style" pitchFamily="18" charset="0"/>
            </a:endParaRPr>
          </a:p>
          <a:p>
            <a:pPr marL="342900" lvl="0" indent="-342900" algn="ctr"/>
            <a:r>
              <a:rPr lang="es-CO" sz="1600" dirty="0" smtClean="0">
                <a:latin typeface="Bookman Old Style" pitchFamily="18" charset="0"/>
              </a:rPr>
              <a:t>BIBLIOGRAFÍA:G.F. Moore, Judaísmo en los primeros siglos de la era cristiana, 2 (1946), 377–95; </a:t>
            </a:r>
            <a:r>
              <a:rPr lang="es-CO" sz="1600" dirty="0" err="1" smtClean="0">
                <a:latin typeface="Bookman Old Style" pitchFamily="18" charset="0"/>
              </a:rPr>
              <a:t>Saadiah</a:t>
            </a:r>
            <a:r>
              <a:rPr lang="es-CO" sz="1600" dirty="0" smtClean="0">
                <a:latin typeface="Bookman Old Style" pitchFamily="18" charset="0"/>
              </a:rPr>
              <a:t> </a:t>
            </a:r>
            <a:r>
              <a:rPr lang="es-CO" sz="1600" dirty="0" err="1" smtClean="0">
                <a:latin typeface="Bookman Old Style" pitchFamily="18" charset="0"/>
              </a:rPr>
              <a:t>Gaon</a:t>
            </a:r>
            <a:r>
              <a:rPr lang="es-CO" sz="1600" dirty="0" smtClean="0">
                <a:latin typeface="Bookman Old Style" pitchFamily="18" charset="0"/>
              </a:rPr>
              <a:t>, El libro de creencias y opiniones, </a:t>
            </a:r>
            <a:r>
              <a:rPr lang="es-CO" sz="1600" dirty="0" err="1" smtClean="0">
                <a:latin typeface="Bookman Old Style" pitchFamily="18" charset="0"/>
              </a:rPr>
              <a:t>tr</a:t>
            </a:r>
            <a:r>
              <a:rPr lang="es-CO" sz="1600" dirty="0" smtClean="0">
                <a:latin typeface="Bookman Old Style" pitchFamily="18" charset="0"/>
              </a:rPr>
              <a:t>. por S. </a:t>
            </a:r>
            <a:r>
              <a:rPr lang="es-CO" sz="1600" dirty="0" err="1" smtClean="0">
                <a:latin typeface="Bookman Old Style" pitchFamily="18" charset="0"/>
              </a:rPr>
              <a:t>Rosenblatt</a:t>
            </a:r>
            <a:r>
              <a:rPr lang="es-CO" sz="1600" dirty="0" smtClean="0">
                <a:latin typeface="Bookman Old Style" pitchFamily="18" charset="0"/>
              </a:rPr>
              <a:t> (1948), 323–56; Moisés Maimónides, El guía de los perplejos, </a:t>
            </a:r>
            <a:r>
              <a:rPr lang="es-CO" sz="1600" dirty="0" err="1" smtClean="0">
                <a:latin typeface="Bookman Old Style" pitchFamily="18" charset="0"/>
              </a:rPr>
              <a:t>tr</a:t>
            </a:r>
            <a:r>
              <a:rPr lang="es-CO" sz="1600" dirty="0" smtClean="0">
                <a:latin typeface="Bookman Old Style" pitchFamily="18" charset="0"/>
              </a:rPr>
              <a:t>. por S. Pines (1963), passim; C. </a:t>
            </a:r>
            <a:r>
              <a:rPr lang="es-CO" sz="1600" dirty="0" err="1" smtClean="0">
                <a:latin typeface="Bookman Old Style" pitchFamily="18" charset="0"/>
              </a:rPr>
              <a:t>Montefiore</a:t>
            </a:r>
            <a:r>
              <a:rPr lang="es-CO" sz="1600" dirty="0" smtClean="0">
                <a:latin typeface="Bookman Old Style" pitchFamily="18" charset="0"/>
              </a:rPr>
              <a:t> y H. </a:t>
            </a:r>
            <a:r>
              <a:rPr lang="es-CO" sz="1600" dirty="0" err="1" smtClean="0">
                <a:latin typeface="Bookman Old Style" pitchFamily="18" charset="0"/>
              </a:rPr>
              <a:t>Loewe</a:t>
            </a:r>
            <a:r>
              <a:rPr lang="es-CO" sz="1600" dirty="0" smtClean="0">
                <a:latin typeface="Bookman Old Style" pitchFamily="18" charset="0"/>
              </a:rPr>
              <a:t>, Antología rabínica (1938), cap. 31 e índice, S.V. Mundo por venir; A. Cohen, </a:t>
            </a:r>
            <a:r>
              <a:rPr lang="es-CO" sz="1600" dirty="0" err="1" smtClean="0">
                <a:latin typeface="Bookman Old Style" pitchFamily="18" charset="0"/>
              </a:rPr>
              <a:t>Everyman's</a:t>
            </a:r>
            <a:r>
              <a:rPr lang="es-CO" sz="1600" dirty="0" smtClean="0">
                <a:latin typeface="Bookman Old Style" pitchFamily="18" charset="0"/>
              </a:rPr>
              <a:t> Talmud (1932), cap. 11 e índice, S.V. Mundo por venir; M. </a:t>
            </a:r>
            <a:r>
              <a:rPr lang="es-CO" sz="1600" dirty="0" err="1" smtClean="0">
                <a:latin typeface="Bookman Old Style" pitchFamily="18" charset="0"/>
              </a:rPr>
              <a:t>Kadushin</a:t>
            </a:r>
            <a:r>
              <a:rPr lang="es-CO" sz="1600" dirty="0" smtClean="0">
                <a:latin typeface="Bookman Old Style" pitchFamily="18" charset="0"/>
              </a:rPr>
              <a:t>, La mente rabínica (1952), índice, S.V. Olam ha-Ba; Mundo por venir.</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800" dirty="0" smtClean="0">
                <a:hlinkClick r:id="rId5"/>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https://www.sefaria.org/Rabbeinu_Bahya%2C_Shemot.20.14.7?lang=bi&amp;with=all&amp;lang2=en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7"/>
              </a:rPr>
              <a:t>https://silo.tips/download/historia-de-israel-por-eliyahu-bayonah-director-shalom-haverim-org-new-york</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8"/>
              </a:rPr>
              <a:t>https://www.sefaria.org/topics/olam-haba?tab=sources</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9"/>
              </a:rPr>
              <a:t>https://www.jewishvirtuallibrary.org/tractate-sanhedrin-chapter-11</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0"/>
              </a:rPr>
              <a:t>https://www.sacred-texts.com/jud/t08/t0814.htm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1"/>
              </a:rPr>
              <a:t>https://www.sefaria.org/Sanhedrin.97a.3?lang=bi&amp;with=Commentary&amp;lang2=en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000" b="0" i="0" u="none" strike="noStrike" cap="none" dirty="0" smtClean="0">
                <a:solidFill>
                  <a:srgbClr val="898989"/>
                </a:solidFill>
                <a:latin typeface="Bookman Old Style" pitchFamily="18" charset="0"/>
                <a:ea typeface="Adobe Myungjo Std M" panose="02020600000000000000" pitchFamily="18" charset="-128"/>
                <a:sym typeface="Calibri"/>
              </a:rPr>
              <a:t>Derechos </a:t>
            </a:r>
            <a:r>
              <a:rPr lang="es-CO" sz="2000" b="0" i="0" u="none" strike="noStrike" cap="none" dirty="0">
                <a:solidFill>
                  <a:srgbClr val="898989"/>
                </a:solidFill>
                <a:latin typeface="Bookman Old Style" pitchFamily="18" charset="0"/>
                <a:ea typeface="Adobe Myungjo Std M" panose="02020600000000000000" pitchFamily="18" charset="-128"/>
                <a:sym typeface="Calibri"/>
              </a:rPr>
              <a:t>Reservados Shalom Haverim Org</a:t>
            </a:r>
            <a:endParaRPr sz="20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sng" strike="noStrike" cap="none" dirty="0">
                <a:solidFill>
                  <a:schemeClr val="hlink"/>
                </a:solidFill>
                <a:latin typeface="Bookman Old Style" pitchFamily="18" charset="0"/>
                <a:ea typeface="Adobe Myungjo Std M" panose="02020600000000000000" pitchFamily="18" charset="-128"/>
                <a:sym typeface="Calibri"/>
                <a:hlinkClick r:id="rId12"/>
              </a:rPr>
              <a:t>http://www.shalomhaverim.org</a:t>
            </a:r>
            <a:endParaRPr sz="24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4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4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7 </a:t>
            </a:r>
            <a:r>
              <a:rPr lang="es-CO" sz="1800" dirty="0" err="1" smtClean="0">
                <a:latin typeface="Bookman Old Style" pitchFamily="18" charset="0"/>
                <a:ea typeface="Adobe Myungjo Std M" panose="02020600000000000000" pitchFamily="18" charset="-128"/>
              </a:rPr>
              <a:t>Adar</a:t>
            </a:r>
            <a:r>
              <a:rPr lang="es-CO" sz="1800" dirty="0" smtClean="0">
                <a:latin typeface="Bookman Old Style" pitchFamily="18" charset="0"/>
                <a:ea typeface="Adobe Myungjo Std M" panose="02020600000000000000" pitchFamily="18" charset="-128"/>
              </a:rPr>
              <a:t> II,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5782  </a:t>
            </a:r>
            <a:r>
              <a:rPr lang="es-CO" sz="1800" b="0" i="0" u="none" strike="noStrike" cap="none" smtClean="0">
                <a:solidFill>
                  <a:srgbClr val="898989"/>
                </a:solidFill>
                <a:latin typeface="Bookman Old Style" pitchFamily="18" charset="0"/>
                <a:ea typeface="Adobe Myungjo Std M" panose="02020600000000000000" pitchFamily="18" charset="-128"/>
                <a:sym typeface="Calibri"/>
              </a:rPr>
              <a:t>–  </a:t>
            </a:r>
            <a:r>
              <a:rPr lang="es-CO" sz="1800" smtClean="0">
                <a:latin typeface="Bookman Old Style" pitchFamily="18" charset="0"/>
                <a:ea typeface="Adobe Myungjo Std M" panose="02020600000000000000" pitchFamily="18" charset="-128"/>
              </a:rPr>
              <a:t>Febrero 8</a:t>
            </a:r>
            <a:r>
              <a:rPr lang="es-CO" sz="1800" b="0" i="0" u="none" strike="noStrike" cap="none"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2022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158771</TotalTime>
  <Words>3487</Words>
  <Application>Microsoft Office PowerPoint</Application>
  <PresentationFormat>Presentación en pantalla (4:3)</PresentationFormat>
  <Paragraphs>261</Paragraphs>
  <Slides>58</Slides>
  <Notes>58</Notes>
  <HiddenSlides>0</HiddenSlides>
  <MMClips>0</MMClips>
  <ScaleCrop>false</ScaleCrop>
  <HeadingPairs>
    <vt:vector size="4" baseType="variant">
      <vt:variant>
        <vt:lpstr>Tema</vt:lpstr>
      </vt:variant>
      <vt:variant>
        <vt:i4>1</vt:i4>
      </vt:variant>
      <vt:variant>
        <vt:lpstr>Títulos de diapositiva</vt:lpstr>
      </vt:variant>
      <vt:variant>
        <vt:i4>58</vt:i4>
      </vt:variant>
    </vt:vector>
  </HeadingPairs>
  <TitlesOfParts>
    <vt:vector size="59"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785</cp:revision>
  <dcterms:modified xsi:type="dcterms:W3CDTF">2022-02-23T01:08:52Z</dcterms:modified>
</cp:coreProperties>
</file>