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5"/>
  </p:notesMasterIdLst>
  <p:sldIdLst>
    <p:sldId id="256" r:id="rId2"/>
    <p:sldId id="543" r:id="rId3"/>
    <p:sldId id="507" r:id="rId4"/>
    <p:sldId id="897" r:id="rId5"/>
    <p:sldId id="939" r:id="rId6"/>
    <p:sldId id="953" r:id="rId7"/>
    <p:sldId id="1388" r:id="rId8"/>
    <p:sldId id="1389" r:id="rId9"/>
    <p:sldId id="1390" r:id="rId10"/>
    <p:sldId id="1391" r:id="rId11"/>
    <p:sldId id="1392" r:id="rId12"/>
    <p:sldId id="1395" r:id="rId13"/>
    <p:sldId id="1393" r:id="rId14"/>
    <p:sldId id="1394" r:id="rId15"/>
    <p:sldId id="1396" r:id="rId16"/>
    <p:sldId id="1397" r:id="rId17"/>
    <p:sldId id="1398" r:id="rId18"/>
    <p:sldId id="1399" r:id="rId19"/>
    <p:sldId id="1400" r:id="rId20"/>
    <p:sldId id="1401" r:id="rId21"/>
    <p:sldId id="1402" r:id="rId22"/>
    <p:sldId id="1403" r:id="rId23"/>
    <p:sldId id="1404" r:id="rId24"/>
    <p:sldId id="1405" r:id="rId25"/>
    <p:sldId id="1406" r:id="rId26"/>
    <p:sldId id="1407" r:id="rId27"/>
    <p:sldId id="1408" r:id="rId28"/>
    <p:sldId id="1409" r:id="rId29"/>
    <p:sldId id="1410" r:id="rId30"/>
    <p:sldId id="1411" r:id="rId31"/>
    <p:sldId id="1412" r:id="rId32"/>
    <p:sldId id="1413" r:id="rId33"/>
    <p:sldId id="1414" r:id="rId34"/>
    <p:sldId id="1415" r:id="rId35"/>
    <p:sldId id="1416" r:id="rId36"/>
    <p:sldId id="1417" r:id="rId37"/>
    <p:sldId id="1418" r:id="rId38"/>
    <p:sldId id="1419" r:id="rId39"/>
    <p:sldId id="1420" r:id="rId40"/>
    <p:sldId id="1421" r:id="rId41"/>
    <p:sldId id="1422" r:id="rId42"/>
    <p:sldId id="935" r:id="rId43"/>
    <p:sldId id="306" r:id="rId4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3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opics/olam-haba?tab=source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silo.tips/download/historia-de-israel-por-eliyahu-bayonah-director-shalom-haverim-org-new-york" TargetMode="External"/><Relationship Id="rId12" Type="http://schemas.openxmlformats.org/officeDocument/2006/relationships/hyperlink" Target="http://www.shalomhaverim.org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efaria.org/Rabbeinu_Bahya,_Shemot.20.14.7?lang=bi&amp;with=all&amp;lang2=en" TargetMode="External"/><Relationship Id="rId11" Type="http://schemas.openxmlformats.org/officeDocument/2006/relationships/hyperlink" Target="https://www.sefaria.org/Sanhedrin.97a.3?lang=bi&amp;with=Commentary&amp;lang2=en" TargetMode="External"/><Relationship Id="rId5" Type="http://schemas.openxmlformats.org/officeDocument/2006/relationships/hyperlink" Target="http://bit.ly/1dzs4zj" TargetMode="External"/><Relationship Id="rId10" Type="http://schemas.openxmlformats.org/officeDocument/2006/relationships/hyperlink" Target="https://www.sacred-texts.com/jud/t08/t0814.htm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www.jewishvirtuallibrary.org/tractate-sanhedrin-chapter-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2000" dirty="0" smtClean="0">
                <a:latin typeface="Bookman Old Style" pitchFamily="18" charset="0"/>
              </a:rPr>
              <a:t>Estudios de Judaísmo</a:t>
            </a:r>
            <a:endParaRPr lang="es-CO" sz="18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8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SERIE </a:t>
            </a:r>
            <a:r>
              <a:rPr lang="es-CO" sz="1600" b="1" dirty="0" smtClean="0">
                <a:latin typeface="Bookman Old Style" pitchFamily="18" charset="0"/>
              </a:rPr>
              <a:t>#20 </a:t>
            </a:r>
            <a:endParaRPr lang="es-CO" sz="16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CUAL ES SU NOMBRE?</a:t>
            </a:r>
            <a:endParaRPr lang="es-CO" sz="16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48" y="654881"/>
            <a:ext cx="8581178" cy="535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>
              <a:buNone/>
            </a:pPr>
            <a:r>
              <a:rPr lang="es-CO" sz="2800" b="1" dirty="0" smtClean="0">
                <a:latin typeface="Bookman Old Style" pitchFamily="18" charset="0"/>
              </a:rPr>
              <a:t>MESIANISMO – MESIAS – ERA MESIANICA </a:t>
            </a:r>
          </a:p>
          <a:p>
            <a:r>
              <a:rPr lang="es-MX" sz="1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Fuentes</a:t>
            </a:r>
            <a:r>
              <a:rPr lang="es-MX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: 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Tanaj 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Talmud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Midrash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Rashí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Maimonides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Rambán</a:t>
            </a:r>
          </a:p>
          <a:p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Otros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autores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es-MX" sz="1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Los judíos a menudo se refieren a la Era Mesiánica como olam ha-</a:t>
            </a:r>
            <a:r>
              <a:rPr lang="es-ES" sz="30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ba</a:t>
            </a:r>
            <a:r>
              <a:rPr lang="es-ES" sz="30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, que significa "el mundo venidero". Los judíos creen que este será un tiempo de paz con una ausencia total de guerra y odio. Durante la Era Mesiánica, los judíos creen que Dios será aceptado por todos y el judaísmo será conocido como la única religión verdadera.</a:t>
            </a:r>
            <a:endParaRPr lang="en-US" sz="30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Muchos judíos han sido escépticos durante mucho tiempo ante las predicciones que anunciaban la inminente llegada del Mesías.</a:t>
            </a:r>
          </a:p>
          <a:p>
            <a:r>
              <a:rPr lang="es-ES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El sabio del primer siglo, Rabban Yojanan ben Zakai, dijo una vez: "Si por casualidad tienes un árbol joven en la mano cuando te dicen que el Mesías ha llegado, primero siembra el árbol joven y luego sal a saludar al Mesías".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HA-BA. </a:t>
            </a:r>
            <a:r>
              <a:rPr lang="he-IL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עוֹלָם הַבָּא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</a:p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El término 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</a:t>
            </a:r>
            <a:r>
              <a:rPr lang="es-ES" sz="2400" b="1" i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bá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(literalmente, "el mundo venidero") en contraste con </a:t>
            </a:r>
            <a:r>
              <a:rPr lang="es-E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olam ha-</a:t>
            </a:r>
            <a:r>
              <a:rPr lang="es-ES" sz="2400" b="1" i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zeh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(literalmente "este mundo") se refiere al más allá, que comienza con la terminación de la vida terrenal del hombre. </a:t>
            </a:r>
          </a:p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Un sinónimo que se usa con frecuencia en lugar de "el mundo por venir" es </a:t>
            </a:r>
            <a:r>
              <a:rPr lang="es-ES" sz="2400" b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atid</a:t>
            </a:r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lavo -</a:t>
            </a:r>
            <a:r>
              <a:rPr lang="he-IL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עתיד  לבוא</a:t>
            </a:r>
            <a:r>
              <a:rPr lang="es-ES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("Lo que está por venir" o "el futuro") como en Tosefta </a:t>
            </a:r>
            <a:r>
              <a:rPr lang="es-ES" sz="2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Arakhin</a:t>
            </a:r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2: 7.</a:t>
            </a:r>
          </a:p>
          <a:p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600" dirty="0" smtClean="0">
                <a:latin typeface="Bookman Old Style" pitchFamily="18" charset="0"/>
              </a:rPr>
              <a:t>Y también el rabino </a:t>
            </a:r>
            <a:r>
              <a:rPr lang="es-ES" sz="2600" dirty="0" err="1" smtClean="0">
                <a:latin typeface="Bookman Old Style" pitchFamily="18" charset="0"/>
              </a:rPr>
              <a:t>Yoḥanan</a:t>
            </a:r>
            <a:r>
              <a:rPr lang="es-ES" sz="2600" dirty="0" smtClean="0">
                <a:latin typeface="Bookman Old Style" pitchFamily="18" charset="0"/>
              </a:rPr>
              <a:t> dijo: Que venga el Mesías, pero después de mi muerte, para que no lo vea. </a:t>
            </a:r>
            <a:r>
              <a:rPr lang="es-ES" sz="2600" dirty="0" err="1" smtClean="0">
                <a:latin typeface="Bookman Old Style" pitchFamily="18" charset="0"/>
              </a:rPr>
              <a:t>Reish</a:t>
            </a:r>
            <a:r>
              <a:rPr lang="es-ES" sz="2600" dirty="0" smtClean="0">
                <a:latin typeface="Bookman Old Style" pitchFamily="18" charset="0"/>
              </a:rPr>
              <a:t> </a:t>
            </a:r>
            <a:r>
              <a:rPr lang="es-ES" sz="2600" dirty="0" err="1" smtClean="0">
                <a:latin typeface="Bookman Old Style" pitchFamily="18" charset="0"/>
              </a:rPr>
              <a:t>Lakish</a:t>
            </a:r>
            <a:r>
              <a:rPr lang="es-ES" sz="2600" dirty="0" smtClean="0">
                <a:latin typeface="Bookman Old Style" pitchFamily="18" charset="0"/>
              </a:rPr>
              <a:t> le dijo: ¿Cuál es la razón por la que estás preocupado? Si decimos es porque está escrito con respecto al día de Dios: “Como cuando un hombre huyó de un león y un oso lo encontró, o entró en la casa y apoyó su brazo en la pared y una serpiente lo mordió (Amós 5:19), esa no es una razón.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800" dirty="0" smtClean="0">
                <a:latin typeface="Bookman Old Style" pitchFamily="18" charset="0"/>
              </a:rPr>
              <a:t>Ven, y te mostraré una contrapartida en este mundo a la situación descrita en este versículo, como aún hoy uno se encuentra con esas situaciones. En un momento en que una persona sale al campo y es abordada por un guardia [</a:t>
            </a:r>
            <a:r>
              <a:rPr lang="es-ES" sz="2800" dirty="0" err="1" smtClean="0">
                <a:latin typeface="Bookman Old Style" pitchFamily="18" charset="0"/>
              </a:rPr>
              <a:t>santar</a:t>
            </a:r>
            <a:r>
              <a:rPr lang="es-ES" sz="2800" dirty="0" smtClean="0">
                <a:latin typeface="Bookman Old Style" pitchFamily="18" charset="0"/>
              </a:rPr>
              <a:t>] que exige el pago, su situación es similar a la de quien es abordado por un león. Luego entra en la ciudad y es abordado por un recaudador de impuestos real.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Su situación es similar a la de quien es abordado por un oso. </a:t>
            </a:r>
          </a:p>
          <a:p>
            <a:r>
              <a:rPr lang="es-ES" dirty="0" smtClean="0">
                <a:latin typeface="Bookman Old Style" pitchFamily="18" charset="0"/>
              </a:rPr>
              <a:t>Luego entra en su casa y encuentra a sus hijos e hijas afligidos por el hambre. </a:t>
            </a:r>
          </a:p>
          <a:p>
            <a:r>
              <a:rPr lang="es-ES" dirty="0" smtClean="0">
                <a:latin typeface="Bookman Old Style" pitchFamily="18" charset="0"/>
              </a:rPr>
              <a:t>Su situación es similar a la de aquel a quien una serpiente mordió.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El rabino </a:t>
            </a:r>
            <a:r>
              <a:rPr lang="es-ES" dirty="0" smtClean="0">
                <a:latin typeface="Bookman Old Style" pitchFamily="18" charset="0"/>
              </a:rPr>
              <a:t>Yohanán </a:t>
            </a:r>
            <a:r>
              <a:rPr lang="es-ES" dirty="0" smtClean="0">
                <a:latin typeface="Bookman Old Style" pitchFamily="18" charset="0"/>
              </a:rPr>
              <a:t>le dijo: Más bien, la razón por la que me preocupa es que está escrito con respecto al día de Dios: “Pregunta ahora y mira si un hombre da a luz. </a:t>
            </a:r>
            <a:r>
              <a:rPr lang="es-ES" i="1" dirty="0" smtClean="0">
                <a:latin typeface="Bookman Old Style" pitchFamily="18" charset="0"/>
              </a:rPr>
              <a:t>¿Por qué, pues, veo a todos los hombres [kol gever] con las manos en los lomos, como mujer de parto, y todos los rostros se ponen verdes</a:t>
            </a:r>
            <a:r>
              <a:rPr lang="es-ES" dirty="0" smtClean="0">
                <a:latin typeface="Bookman Old Style" pitchFamily="18" charset="0"/>
              </a:rPr>
              <a:t>?” (Jeremías 30:6).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SIGUIENTE</a:t>
            </a:r>
            <a:r>
              <a:rPr lang="es-ES" dirty="0" smtClean="0">
                <a:latin typeface="Bookman Old Style" pitchFamily="18" charset="0"/>
              </a:rPr>
              <a:t>: La Guemará aclara: ¿Cuál es el significado de la frase "Veo </a:t>
            </a:r>
            <a:r>
              <a:rPr lang="es-ES" i="1" dirty="0" smtClean="0">
                <a:latin typeface="Bookman Old Style" pitchFamily="18" charset="0"/>
              </a:rPr>
              <a:t>kol gever</a:t>
            </a:r>
            <a:r>
              <a:rPr lang="es-ES" dirty="0" smtClean="0">
                <a:latin typeface="Bookman Old Style" pitchFamily="18" charset="0"/>
              </a:rPr>
              <a:t>"? </a:t>
            </a:r>
          </a:p>
          <a:p>
            <a:r>
              <a:rPr lang="es-ES" b="1" dirty="0" smtClean="0">
                <a:latin typeface="Bookman Old Style" pitchFamily="18" charset="0"/>
              </a:rPr>
              <a:t>Rava bar Yitzjak </a:t>
            </a:r>
            <a:r>
              <a:rPr lang="es-ES" dirty="0" smtClean="0">
                <a:latin typeface="Bookman Old Style" pitchFamily="18" charset="0"/>
              </a:rPr>
              <a:t>dice que Rav dice: Es una referencia a Aquel de Quien toda fuerza es Suya.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Rav </a:t>
            </a:r>
            <a:r>
              <a:rPr lang="es-ES" b="1" dirty="0" smtClean="0">
                <a:latin typeface="Bookman Old Style" pitchFamily="18" charset="0"/>
              </a:rPr>
              <a:t>Najman </a:t>
            </a:r>
            <a:r>
              <a:rPr lang="es-ES" b="1" dirty="0" smtClean="0">
                <a:latin typeface="Bookman Old Style" pitchFamily="18" charset="0"/>
              </a:rPr>
              <a:t>bar </a:t>
            </a:r>
            <a:r>
              <a:rPr lang="es-ES" b="1" dirty="0" smtClean="0">
                <a:latin typeface="Bookman Old Style" pitchFamily="18" charset="0"/>
              </a:rPr>
              <a:t>Yitzhak </a:t>
            </a:r>
            <a:r>
              <a:rPr lang="es-ES" dirty="0" smtClean="0">
                <a:latin typeface="Bookman Old Style" pitchFamily="18" charset="0"/>
              </a:rPr>
              <a:t>(en hebreo: </a:t>
            </a:r>
            <a:r>
              <a:rPr lang="he-IL" dirty="0" smtClean="0">
                <a:latin typeface="Bookman Old Style" pitchFamily="18" charset="0"/>
              </a:rPr>
              <a:t>רב נחמן בר </a:t>
            </a:r>
            <a:r>
              <a:rPr lang="he-IL" dirty="0" smtClean="0">
                <a:latin typeface="Bookman Old Style" pitchFamily="18" charset="0"/>
              </a:rPr>
              <a:t>יצחק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he-IL" dirty="0" smtClean="0">
                <a:latin typeface="Bookman Old Style" pitchFamily="18" charset="0"/>
              </a:rPr>
              <a:t>; </a:t>
            </a:r>
            <a:r>
              <a:rPr lang="es-ES" dirty="0" smtClean="0">
                <a:latin typeface="Bookman Old Style" pitchFamily="18" charset="0"/>
              </a:rPr>
              <a:t>muerto en 356 </a:t>
            </a:r>
            <a:r>
              <a:rPr lang="es-ES" dirty="0" smtClean="0">
                <a:latin typeface="Bookman Old Style" pitchFamily="18" charset="0"/>
              </a:rPr>
              <a:t> </a:t>
            </a:r>
            <a:r>
              <a:rPr lang="es-ES" dirty="0" smtClean="0">
                <a:latin typeface="Bookman Old Style" pitchFamily="18" charset="0"/>
              </a:rPr>
              <a:t>fue un rabino de Babilonia, de la cuarta y quinta generación de </a:t>
            </a:r>
            <a:r>
              <a:rPr lang="es-ES" dirty="0" smtClean="0">
                <a:latin typeface="Bookman Old Style" pitchFamily="18" charset="0"/>
              </a:rPr>
              <a:t>Amoraim. En </a:t>
            </a:r>
            <a:r>
              <a:rPr lang="es-ES" dirty="0" smtClean="0">
                <a:latin typeface="Bookman Old Style" pitchFamily="18" charset="0"/>
              </a:rPr>
              <a:t>general, se acepta que las referencias a "Rav </a:t>
            </a:r>
            <a:r>
              <a:rPr lang="es-ES" dirty="0" smtClean="0">
                <a:latin typeface="Bookman Old Style" pitchFamily="18" charset="0"/>
              </a:rPr>
              <a:t>Najman</a:t>
            </a:r>
            <a:r>
              <a:rPr lang="es-ES" dirty="0" smtClean="0">
                <a:latin typeface="Bookman Old Style" pitchFamily="18" charset="0"/>
              </a:rPr>
              <a:t>" en el Talmud se refieren a Rav </a:t>
            </a:r>
            <a:r>
              <a:rPr lang="es-ES" dirty="0" smtClean="0">
                <a:latin typeface="Bookman Old Style" pitchFamily="18" charset="0"/>
              </a:rPr>
              <a:t>Najman </a:t>
            </a:r>
            <a:r>
              <a:rPr lang="es-ES" dirty="0" smtClean="0">
                <a:latin typeface="Bookman Old Style" pitchFamily="18" charset="0"/>
              </a:rPr>
              <a:t>bar </a:t>
            </a:r>
            <a:r>
              <a:rPr lang="es-ES" dirty="0" smtClean="0">
                <a:latin typeface="Bookman Old Style" pitchFamily="18" charset="0"/>
              </a:rPr>
              <a:t>Yakov, </a:t>
            </a:r>
            <a:r>
              <a:rPr lang="es-ES" dirty="0" smtClean="0">
                <a:latin typeface="Bookman Old Style" pitchFamily="18" charset="0"/>
              </a:rPr>
              <a:t>no a Rav </a:t>
            </a:r>
            <a:r>
              <a:rPr lang="es-ES" dirty="0" smtClean="0">
                <a:latin typeface="Bookman Old Style" pitchFamily="18" charset="0"/>
              </a:rPr>
              <a:t>Najman </a:t>
            </a:r>
            <a:r>
              <a:rPr lang="es-ES" dirty="0" smtClean="0">
                <a:latin typeface="Bookman Old Style" pitchFamily="18" charset="0"/>
              </a:rPr>
              <a:t>bar </a:t>
            </a:r>
            <a:r>
              <a:rPr lang="es-ES" dirty="0" smtClean="0">
                <a:latin typeface="Bookman Old Style" pitchFamily="18" charset="0"/>
              </a:rPr>
              <a:t>Yitzjak.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Es como si incluso Dios sufriría como una mujer de parto debido a los problemas del pueblo judío.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¿</a:t>
            </a:r>
            <a:r>
              <a:rPr lang="es-ES" dirty="0" smtClean="0">
                <a:latin typeface="Bookman Old Style" pitchFamily="18" charset="0"/>
              </a:rPr>
              <a:t>Y cuál es el significado de la frase "</a:t>
            </a:r>
            <a:r>
              <a:rPr lang="es-ES" i="1" dirty="0" smtClean="0">
                <a:latin typeface="Bookman Old Style" pitchFamily="18" charset="0"/>
              </a:rPr>
              <a:t>Y todas las caras se pusieron verdes</a:t>
            </a:r>
            <a:r>
              <a:rPr lang="es-ES" dirty="0" smtClean="0">
                <a:latin typeface="Bookman Old Style" pitchFamily="18" charset="0"/>
              </a:rPr>
              <a:t>"?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El </a:t>
            </a:r>
            <a:r>
              <a:rPr lang="es-ES" dirty="0" smtClean="0">
                <a:latin typeface="Bookman Old Style" pitchFamily="18" charset="0"/>
              </a:rPr>
              <a:t>rabino </a:t>
            </a:r>
            <a:r>
              <a:rPr lang="es-ES" dirty="0" smtClean="0">
                <a:latin typeface="Bookman Old Style" pitchFamily="18" charset="0"/>
              </a:rPr>
              <a:t>Yohanán </a:t>
            </a:r>
            <a:r>
              <a:rPr lang="es-ES" dirty="0" smtClean="0">
                <a:latin typeface="Bookman Old Style" pitchFamily="18" charset="0"/>
              </a:rPr>
              <a:t>dice: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referencia es al séquito celestial de arriba, es decir, los ángeles, y al séquito terrenal de abajo, es decir, el pueblo judío, quienes sufrirán en el momento en que el Santo, Bendito Sea, diga: Estos, los El pueblo judío es obra de mis manos, y aquellos, los gentiles, son obra de mis manos.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¿</a:t>
            </a:r>
            <a:r>
              <a:rPr lang="es-ES" sz="3000" dirty="0" smtClean="0">
                <a:latin typeface="Bookman Old Style" pitchFamily="18" charset="0"/>
              </a:rPr>
              <a:t>Cómo destruiré a aquellos a causa de estos? Parece que el Santo, Bendito Sea, no distingue entre el pueblo judío y los gentiles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  <a:p>
            <a:r>
              <a:rPr lang="es-ES" sz="3000" dirty="0" smtClean="0">
                <a:latin typeface="Bookman Old Style" pitchFamily="18" charset="0"/>
              </a:rPr>
              <a:t>Por eso el rabino </a:t>
            </a:r>
            <a:r>
              <a:rPr lang="es-ES" sz="3000" dirty="0" smtClean="0">
                <a:latin typeface="Bookman Old Style" pitchFamily="18" charset="0"/>
              </a:rPr>
              <a:t>Yohanán </a:t>
            </a:r>
            <a:r>
              <a:rPr lang="es-ES" sz="3000" dirty="0" smtClean="0">
                <a:latin typeface="Bookman Old Style" pitchFamily="18" charset="0"/>
              </a:rPr>
              <a:t>estaba preocupado por la venida del Mesías</a:t>
            </a:r>
            <a:r>
              <a:rPr lang="es-ES" sz="3000" dirty="0" smtClean="0">
                <a:latin typeface="Bookman Old Style" pitchFamily="18" charset="0"/>
              </a:rPr>
              <a:t>. </a:t>
            </a:r>
          </a:p>
          <a:p>
            <a:r>
              <a:rPr lang="es-ES" sz="3000" dirty="0" smtClean="0">
                <a:latin typeface="Bookman Old Style" pitchFamily="18" charset="0"/>
              </a:rPr>
              <a:t>Rav </a:t>
            </a:r>
            <a:r>
              <a:rPr lang="es-ES" sz="3000" dirty="0" smtClean="0">
                <a:latin typeface="Bookman Old Style" pitchFamily="18" charset="0"/>
              </a:rPr>
              <a:t>Pappa dice que esto está de acuerdo con el adagio que dice la gente: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Un </a:t>
            </a:r>
            <a:r>
              <a:rPr lang="es-ES" dirty="0" smtClean="0">
                <a:latin typeface="Bookman Old Style" pitchFamily="18" charset="0"/>
              </a:rPr>
              <a:t>buey corre y cae, y su dueño va y arroja un caballo en su lugar.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Aunque </a:t>
            </a:r>
            <a:r>
              <a:rPr lang="es-ES" dirty="0" smtClean="0">
                <a:latin typeface="Bookman Old Style" pitchFamily="18" charset="0"/>
              </a:rPr>
              <a:t>el caballo es un animal de trabajo inferior en relación con el buey, cuando no hay buey disponible, un caballo debe ser suficiente.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2800" dirty="0" smtClean="0">
                <a:latin typeface="Bookman Old Style" pitchFamily="18" charset="0"/>
              </a:rPr>
              <a:t>Así </a:t>
            </a:r>
            <a:r>
              <a:rPr lang="es-ES" sz="2800" dirty="0" smtClean="0">
                <a:latin typeface="Bookman Old Style" pitchFamily="18" charset="0"/>
              </a:rPr>
              <a:t>también, después del pecado del pueblo judío, es como si el Santo, Bendito Sea, transfiriera su protagonismo a los gentiles</a:t>
            </a:r>
            <a:r>
              <a:rPr lang="es-ES" sz="2800" dirty="0" smtClean="0">
                <a:latin typeface="Bookman Old Style" pitchFamily="18" charset="0"/>
              </a:rPr>
              <a:t>.</a:t>
            </a:r>
          </a:p>
          <a:p>
            <a:r>
              <a:rPr lang="es-ES" sz="2800" b="1" dirty="0" smtClean="0">
                <a:latin typeface="Bookman Old Style" pitchFamily="18" charset="0"/>
              </a:rPr>
              <a:t>Rav Papa </a:t>
            </a:r>
            <a:r>
              <a:rPr lang="es-ES" sz="2800" dirty="0" smtClean="0">
                <a:latin typeface="Bookman Old Style" pitchFamily="18" charset="0"/>
              </a:rPr>
              <a:t>Amoraim </a:t>
            </a:r>
            <a:r>
              <a:rPr lang="es-ES" sz="2800" dirty="0" smtClean="0">
                <a:latin typeface="Bookman Old Style" pitchFamily="18" charset="0"/>
              </a:rPr>
              <a:t>- Quinta </a:t>
            </a:r>
            <a:r>
              <a:rPr lang="es-ES" sz="2800" dirty="0" smtClean="0">
                <a:latin typeface="Bookman Old Style" pitchFamily="18" charset="0"/>
              </a:rPr>
              <a:t>Generación c.350 </a:t>
            </a:r>
            <a:r>
              <a:rPr lang="es-ES" sz="2800" dirty="0" smtClean="0">
                <a:latin typeface="Bookman Old Style" pitchFamily="18" charset="0"/>
              </a:rPr>
              <a:t>- c.375 </a:t>
            </a:r>
            <a:r>
              <a:rPr lang="es-ES" sz="2800" dirty="0" smtClean="0">
                <a:latin typeface="Bookman Old Style" pitchFamily="18" charset="0"/>
              </a:rPr>
              <a:t>Rav </a:t>
            </a:r>
            <a:r>
              <a:rPr lang="es-ES" sz="2800" dirty="0" smtClean="0">
                <a:latin typeface="Bookman Old Style" pitchFamily="18" charset="0"/>
              </a:rPr>
              <a:t>Pappa estudió con </a:t>
            </a:r>
            <a:r>
              <a:rPr lang="es-ES" sz="2800" dirty="0" smtClean="0">
                <a:latin typeface="Bookman Old Style" pitchFamily="18" charset="0"/>
              </a:rPr>
              <a:t>Abayé </a:t>
            </a:r>
            <a:r>
              <a:rPr lang="es-ES" sz="2800" dirty="0" smtClean="0">
                <a:latin typeface="Bookman Old Style" pitchFamily="18" charset="0"/>
              </a:rPr>
              <a:t>y Rava, entre otros. Era rico y estableció su propia academia en Naresh, no lejos de Sura. A menudo se le recuerda por sus aforismos concisos</a:t>
            </a:r>
            <a:r>
              <a:rPr lang="es-ES" sz="2800" dirty="0" smtClean="0">
                <a:latin typeface="Bookman Old Style" pitchFamily="18" charset="0"/>
              </a:rPr>
              <a:t>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Rav Gidel </a:t>
            </a:r>
            <a:r>
              <a:rPr lang="es-ES" dirty="0" smtClean="0">
                <a:latin typeface="Bookman Old Style" pitchFamily="18" charset="0"/>
              </a:rPr>
              <a:t>dice que Rav dice: El pueblo judío está destinado a comer de la generosidad de, </a:t>
            </a:r>
            <a:r>
              <a:rPr lang="es-ES" dirty="0" smtClean="0">
                <a:latin typeface="Bookman Old Style" pitchFamily="18" charset="0"/>
              </a:rPr>
              <a:t>como </a:t>
            </a:r>
            <a:r>
              <a:rPr lang="es-ES" dirty="0" smtClean="0">
                <a:latin typeface="Bookman Old Style" pitchFamily="18" charset="0"/>
              </a:rPr>
              <a:t>decir, disfrutar, los años del Mesías.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Rav </a:t>
            </a:r>
            <a:r>
              <a:rPr lang="es-ES" dirty="0" smtClean="0">
                <a:latin typeface="Bookman Old Style" pitchFamily="18" charset="0"/>
              </a:rPr>
              <a:t>Yosef dice: ¿No es esto obvio? Y más bien, ¿quién más comerá de ellos? ¿Comerán de ellos </a:t>
            </a:r>
            <a:r>
              <a:rPr lang="es-ES" dirty="0" smtClean="0">
                <a:latin typeface="Bookman Old Style" pitchFamily="18" charset="0"/>
              </a:rPr>
              <a:t>Ḥilak </a:t>
            </a:r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Bilak</a:t>
            </a:r>
            <a:r>
              <a:rPr lang="es-ES" dirty="0" smtClean="0">
                <a:latin typeface="Bookman Old Style" pitchFamily="18" charset="0"/>
              </a:rPr>
              <a:t>, dos personajes holgazanes?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Guemará explica que la declaración de Rav </a:t>
            </a:r>
            <a:r>
              <a:rPr lang="es-ES" dirty="0" smtClean="0">
                <a:latin typeface="Bookman Old Style" pitchFamily="18" charset="0"/>
              </a:rPr>
              <a:t>Gidel </a:t>
            </a:r>
            <a:r>
              <a:rPr lang="es-ES" dirty="0" smtClean="0">
                <a:latin typeface="Bookman Old Style" pitchFamily="18" charset="0"/>
              </a:rPr>
              <a:t>sirve para excluir la declaración de Rabí </a:t>
            </a:r>
            <a:r>
              <a:rPr lang="es-ES" dirty="0" smtClean="0">
                <a:latin typeface="Bookman Old Style" pitchFamily="18" charset="0"/>
              </a:rPr>
              <a:t>Hilel</a:t>
            </a:r>
            <a:r>
              <a:rPr lang="es-ES" dirty="0" smtClean="0">
                <a:latin typeface="Bookman Old Style" pitchFamily="18" charset="0"/>
              </a:rPr>
              <a:t>, quien dice: No hay un Mesías que venga para el pueblo judío, ya que ellos ya comieron de él, ya que todas las profecías relacionadas con el Mesías ya se cumplieron durante los </a:t>
            </a:r>
            <a:r>
              <a:rPr lang="es-ES" dirty="0" smtClean="0">
                <a:latin typeface="Bookman Old Style" pitchFamily="18" charset="0"/>
              </a:rPr>
              <a:t>días </a:t>
            </a:r>
            <a:r>
              <a:rPr lang="es-ES" dirty="0" smtClean="0">
                <a:latin typeface="Bookman Old Style" pitchFamily="18" charset="0"/>
              </a:rPr>
              <a:t>de Ezequías.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Rav </a:t>
            </a:r>
            <a:r>
              <a:rPr lang="es-ES" b="1" dirty="0" smtClean="0">
                <a:latin typeface="Bookman Old Style" pitchFamily="18" charset="0"/>
              </a:rPr>
              <a:t>Gidel</a:t>
            </a:r>
            <a:r>
              <a:rPr lang="es-ES" dirty="0" smtClean="0">
                <a:latin typeface="Bookman Old Style" pitchFamily="18" charset="0"/>
              </a:rPr>
              <a:t>. Amoraim </a:t>
            </a:r>
            <a:r>
              <a:rPr lang="es-ES" dirty="0" smtClean="0">
                <a:latin typeface="Bookman Old Style" pitchFamily="18" charset="0"/>
              </a:rPr>
              <a:t>- Segunda </a:t>
            </a:r>
            <a:r>
              <a:rPr lang="es-ES" dirty="0" smtClean="0">
                <a:latin typeface="Bookman Old Style" pitchFamily="18" charset="0"/>
              </a:rPr>
              <a:t>Generación c.250 </a:t>
            </a:r>
            <a:r>
              <a:rPr lang="es-ES" dirty="0" smtClean="0">
                <a:latin typeface="Bookman Old Style" pitchFamily="18" charset="0"/>
              </a:rPr>
              <a:t>- c.290 </a:t>
            </a:r>
            <a:r>
              <a:rPr lang="es-ES" dirty="0" smtClean="0">
                <a:latin typeface="Bookman Old Style" pitchFamily="18" charset="0"/>
              </a:rPr>
              <a:t>Rav Gidel </a:t>
            </a:r>
            <a:r>
              <a:rPr lang="es-ES" dirty="0" smtClean="0">
                <a:latin typeface="Bookman Old Style" pitchFamily="18" charset="0"/>
              </a:rPr>
              <a:t>fue alumno de Rav, a quien a menudo se le cita citando a su maestro. Cuando este último murió, primero se convirtió en estudiante de Rav Huna, pero luego se mudó a Israel para estudiar con R. </a:t>
            </a:r>
            <a:r>
              <a:rPr lang="es-ES" dirty="0" smtClean="0">
                <a:latin typeface="Bookman Old Style" pitchFamily="18" charset="0"/>
              </a:rPr>
              <a:t>Yohanán.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Rav </a:t>
            </a:r>
            <a:r>
              <a:rPr lang="es-ES" dirty="0" smtClean="0">
                <a:latin typeface="Bookman Old Style" pitchFamily="18" charset="0"/>
              </a:rPr>
              <a:t>dice: El mundo fue creado solo por causa de David, en virtud de su mérito.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Shmuel dice: Fue creado en virtud del mérito de Moisés.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el rabino </a:t>
            </a:r>
            <a:r>
              <a:rPr lang="es-ES" dirty="0" smtClean="0">
                <a:latin typeface="Bookman Old Style" pitchFamily="18" charset="0"/>
              </a:rPr>
              <a:t>Yohanán </a:t>
            </a:r>
            <a:r>
              <a:rPr lang="es-ES" dirty="0" smtClean="0">
                <a:latin typeface="Bookman Old Style" pitchFamily="18" charset="0"/>
              </a:rPr>
              <a:t>dice: Fue creado en virtud del mérito del Mesías.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Rav. </a:t>
            </a:r>
            <a:r>
              <a:rPr lang="es-ES" dirty="0" smtClean="0">
                <a:latin typeface="Bookman Old Style" pitchFamily="18" charset="0"/>
              </a:rPr>
              <a:t>Amoraim </a:t>
            </a:r>
            <a:r>
              <a:rPr lang="es-ES" dirty="0" smtClean="0">
                <a:latin typeface="Bookman Old Style" pitchFamily="18" charset="0"/>
              </a:rPr>
              <a:t>- Primera </a:t>
            </a:r>
            <a:r>
              <a:rPr lang="es-ES" dirty="0" smtClean="0">
                <a:latin typeface="Bookman Old Style" pitchFamily="18" charset="0"/>
              </a:rPr>
              <a:t>Generación c.220 </a:t>
            </a:r>
            <a:r>
              <a:rPr lang="es-ES" dirty="0" smtClean="0">
                <a:latin typeface="Bookman Old Style" pitchFamily="18" charset="0"/>
              </a:rPr>
              <a:t>- c.250 </a:t>
            </a:r>
            <a:r>
              <a:rPr lang="es-ES" dirty="0" smtClean="0">
                <a:latin typeface="Bookman Old Style" pitchFamily="18" charset="0"/>
              </a:rPr>
              <a:t>Tras </a:t>
            </a:r>
            <a:r>
              <a:rPr lang="es-ES" dirty="0" smtClean="0">
                <a:latin typeface="Bookman Old Style" pitchFamily="18" charset="0"/>
              </a:rPr>
              <a:t>mudarse de Babilonia a Israel casi al mismo tiempo que su tío, Rav </a:t>
            </a:r>
            <a:r>
              <a:rPr lang="es-ES" dirty="0" smtClean="0">
                <a:latin typeface="Bookman Old Style" pitchFamily="18" charset="0"/>
              </a:rPr>
              <a:t>Jiya, </a:t>
            </a:r>
            <a:r>
              <a:rPr lang="es-ES" dirty="0" smtClean="0">
                <a:latin typeface="Bookman Old Style" pitchFamily="18" charset="0"/>
              </a:rPr>
              <a:t>Rav estudió en la academia del rabino </a:t>
            </a:r>
            <a:r>
              <a:rPr lang="es-ES" dirty="0" smtClean="0">
                <a:latin typeface="Bookman Old Style" pitchFamily="18" charset="0"/>
              </a:rPr>
              <a:t>Yehudáh haNasí. </a:t>
            </a:r>
            <a:r>
              <a:rPr lang="es-ES" dirty="0" smtClean="0">
                <a:latin typeface="Bookman Old Style" pitchFamily="18" charset="0"/>
              </a:rPr>
              <a:t>Al no encontrar su lugar allí, regresó para finalmente establecer una academia en Sura.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Su </a:t>
            </a:r>
            <a:r>
              <a:rPr lang="es-ES" dirty="0" smtClean="0">
                <a:latin typeface="Bookman Old Style" pitchFamily="18" charset="0"/>
              </a:rPr>
              <a:t>academia llegó a rivalizar con la academia de Shmuel en Nehardea, a medida que la fama de la sabiduría y el aprendizaje de Rav se extendía por todas partes. Además de sus muchas decisiones e interpretaciones legales, escribió muchas oraciones que todavía están en uso.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Shmuel</a:t>
            </a:r>
            <a:r>
              <a:rPr lang="es-ES" dirty="0" smtClean="0">
                <a:latin typeface="Bookman Old Style" pitchFamily="18" charset="0"/>
              </a:rPr>
              <a:t> (</a:t>
            </a:r>
            <a:r>
              <a:rPr lang="es-ES" dirty="0" smtClean="0">
                <a:latin typeface="Bookman Old Style" pitchFamily="18" charset="0"/>
              </a:rPr>
              <a:t>Amorá) Amoraim </a:t>
            </a:r>
            <a:r>
              <a:rPr lang="es-ES" dirty="0" smtClean="0">
                <a:latin typeface="Bookman Old Style" pitchFamily="18" charset="0"/>
              </a:rPr>
              <a:t>- Primera </a:t>
            </a:r>
            <a:r>
              <a:rPr lang="es-ES" dirty="0" smtClean="0">
                <a:latin typeface="Bookman Old Style" pitchFamily="18" charset="0"/>
              </a:rPr>
              <a:t>Generación c.220 </a:t>
            </a:r>
            <a:r>
              <a:rPr lang="es-ES" dirty="0" smtClean="0">
                <a:latin typeface="Bookman Old Style" pitchFamily="18" charset="0"/>
              </a:rPr>
              <a:t>- </a:t>
            </a:r>
            <a:r>
              <a:rPr lang="es-ES" dirty="0" smtClean="0">
                <a:latin typeface="Bookman Old Style" pitchFamily="18" charset="0"/>
              </a:rPr>
              <a:t>c.250 Shmuel </a:t>
            </a:r>
            <a:r>
              <a:rPr lang="es-ES" dirty="0" smtClean="0">
                <a:latin typeface="Bookman Old Style" pitchFamily="18" charset="0"/>
              </a:rPr>
              <a:t>también dejó su Babilonia natal para estudiar en la academia del </a:t>
            </a:r>
            <a:r>
              <a:rPr lang="es-ES" dirty="0" smtClean="0">
                <a:latin typeface="Bookman Old Style" pitchFamily="18" charset="0"/>
              </a:rPr>
              <a:t>rabino </a:t>
            </a:r>
            <a:r>
              <a:rPr lang="es-ES" dirty="0" err="1" smtClean="0">
                <a:latin typeface="Bookman Old Style" pitchFamily="18" charset="0"/>
              </a:rPr>
              <a:t>Yehudá</a:t>
            </a:r>
            <a:r>
              <a:rPr lang="es-ES" dirty="0" smtClean="0">
                <a:latin typeface="Bookman Old Style" pitchFamily="18" charset="0"/>
              </a:rPr>
              <a:t>. </a:t>
            </a:r>
            <a:r>
              <a:rPr lang="es-ES" dirty="0" smtClean="0">
                <a:latin typeface="Bookman Old Style" pitchFamily="18" charset="0"/>
              </a:rPr>
              <a:t>Regresando antes que Rav y sobreviviéndolo, Shmuel estableció a </a:t>
            </a:r>
            <a:r>
              <a:rPr lang="es-ES" dirty="0" err="1" smtClean="0">
                <a:latin typeface="Bookman Old Style" pitchFamily="18" charset="0"/>
              </a:rPr>
              <a:t>Neharedea</a:t>
            </a:r>
            <a:r>
              <a:rPr lang="es-ES" dirty="0" smtClean="0">
                <a:latin typeface="Bookman Old Style" pitchFamily="18" charset="0"/>
              </a:rPr>
              <a:t> como el principal centro de estudio de la Torá en Babilonia.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Además </a:t>
            </a:r>
            <a:r>
              <a:rPr lang="es-ES" dirty="0" smtClean="0">
                <a:latin typeface="Bookman Old Style" pitchFamily="18" charset="0"/>
              </a:rPr>
              <a:t>de su erudición en Torá, Shmuel era famoso por ser astrónomo y médico y fue honrado por el rey Sapor I de Persia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  <a:p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i="1" dirty="0" smtClean="0">
                <a:latin typeface="Bookman Old Style" pitchFamily="18" charset="0"/>
              </a:rPr>
              <a:t>El Nombre</a:t>
            </a:r>
          </a:p>
          <a:p>
            <a:r>
              <a:rPr lang="es-ES" dirty="0" smtClean="0">
                <a:latin typeface="Bookman Old Style" pitchFamily="18" charset="0"/>
              </a:rPr>
              <a:t>A </a:t>
            </a:r>
            <a:r>
              <a:rPr lang="es-ES" dirty="0" smtClean="0">
                <a:latin typeface="Bookman Old Style" pitchFamily="18" charset="0"/>
              </a:rPr>
              <a:t>propósito del Mesías, la </a:t>
            </a:r>
            <a:r>
              <a:rPr lang="es-ES" dirty="0" smtClean="0">
                <a:latin typeface="Bookman Old Style" pitchFamily="18" charset="0"/>
              </a:rPr>
              <a:t>Gemará </a:t>
            </a:r>
            <a:r>
              <a:rPr lang="es-ES" dirty="0" smtClean="0">
                <a:latin typeface="Bookman Old Style" pitchFamily="18" charset="0"/>
              </a:rPr>
              <a:t>pregunta: ¿Cuál es su nombre?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escuela de Rabí Sheila dice: </a:t>
            </a:r>
            <a:r>
              <a:rPr lang="es-ES" dirty="0" smtClean="0">
                <a:latin typeface="Bookman Old Style" pitchFamily="18" charset="0"/>
              </a:rPr>
              <a:t>Shilóh </a:t>
            </a:r>
            <a:r>
              <a:rPr lang="es-ES" dirty="0" smtClean="0">
                <a:latin typeface="Bookman Old Style" pitchFamily="18" charset="0"/>
              </a:rPr>
              <a:t>es su nombre, como está dicho: “Hasta cuando </a:t>
            </a:r>
            <a:r>
              <a:rPr lang="es-ES" dirty="0" smtClean="0">
                <a:latin typeface="Bookman Old Style" pitchFamily="18" charset="0"/>
              </a:rPr>
              <a:t>venga Shilóh” </a:t>
            </a:r>
            <a:r>
              <a:rPr lang="es-ES" dirty="0" smtClean="0">
                <a:latin typeface="Bookman Old Style" pitchFamily="18" charset="0"/>
              </a:rPr>
              <a:t>(Génesis 49:10).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49:10 No se apartará de Judá el cetro, ni la vara de mando de entre sus pies hasta que venga Shiló, </a:t>
            </a:r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a él seguirá la reunión de los pueblos.</a:t>
            </a:r>
          </a:p>
          <a:p>
            <a:r>
              <a:rPr lang="es-ES" b="1" dirty="0" smtClean="0">
                <a:latin typeface="Bookman Old Style" pitchFamily="18" charset="0"/>
              </a:rPr>
              <a:t>Lo-</a:t>
            </a:r>
            <a:r>
              <a:rPr lang="es-ES" b="1" dirty="0" err="1" smtClean="0">
                <a:latin typeface="Bookman Old Style" pitchFamily="18" charset="0"/>
              </a:rPr>
              <a:t>yasur</a:t>
            </a:r>
            <a:r>
              <a:rPr lang="es-ES" b="1" dirty="0" smtClean="0">
                <a:latin typeface="Bookman Old Style" pitchFamily="18" charset="0"/>
              </a:rPr>
              <a:t> shevet mi-</a:t>
            </a:r>
            <a:r>
              <a:rPr lang="es-ES" b="1" dirty="0" err="1" smtClean="0">
                <a:latin typeface="Bookman Old Style" pitchFamily="18" charset="0"/>
              </a:rPr>
              <a:t>Yehudah</a:t>
            </a:r>
            <a:r>
              <a:rPr lang="es-ES" b="1" dirty="0" smtClean="0">
                <a:latin typeface="Bookman Old Style" pitchFamily="18" charset="0"/>
              </a:rPr>
              <a:t> </a:t>
            </a:r>
            <a:r>
              <a:rPr lang="es-ES" b="1" dirty="0" err="1" smtClean="0">
                <a:latin typeface="Bookman Old Style" pitchFamily="18" charset="0"/>
              </a:rPr>
              <a:t>umejokek</a:t>
            </a:r>
            <a:r>
              <a:rPr lang="es-ES" b="1" dirty="0" smtClean="0">
                <a:latin typeface="Bookman Old Style" pitchFamily="18" charset="0"/>
              </a:rPr>
              <a:t> </a:t>
            </a:r>
            <a:r>
              <a:rPr lang="es-ES" b="1" dirty="0" err="1" smtClean="0">
                <a:latin typeface="Bookman Old Style" pitchFamily="18" charset="0"/>
              </a:rPr>
              <a:t>mibeyn</a:t>
            </a:r>
            <a:r>
              <a:rPr lang="es-ES" b="1" dirty="0" smtClean="0">
                <a:latin typeface="Bookman Old Style" pitchFamily="18" charset="0"/>
              </a:rPr>
              <a:t> </a:t>
            </a:r>
            <a:r>
              <a:rPr lang="es-ES" b="1" dirty="0" err="1" smtClean="0">
                <a:latin typeface="Bookman Old Style" pitchFamily="18" charset="0"/>
              </a:rPr>
              <a:t>raglav</a:t>
            </a:r>
            <a:r>
              <a:rPr lang="es-ES" b="1" dirty="0" smtClean="0">
                <a:latin typeface="Bookman Old Style" pitchFamily="18" charset="0"/>
              </a:rPr>
              <a:t> ad </a:t>
            </a:r>
            <a:r>
              <a:rPr lang="es-ES" b="1" dirty="0" err="1" smtClean="0">
                <a:latin typeface="Bookman Old Style" pitchFamily="18" charset="0"/>
              </a:rPr>
              <a:t>ki-yavo</a:t>
            </a:r>
            <a:r>
              <a:rPr lang="es-ES" b="1" dirty="0" smtClean="0">
                <a:latin typeface="Bookman Old Style" pitchFamily="18" charset="0"/>
              </a:rPr>
              <a:t> </a:t>
            </a:r>
            <a:r>
              <a:rPr lang="es-ES" b="1" dirty="0" err="1" smtClean="0">
                <a:latin typeface="Bookman Old Style" pitchFamily="18" charset="0"/>
              </a:rPr>
              <a:t>shiloh</a:t>
            </a:r>
            <a:r>
              <a:rPr lang="es-ES" b="1" dirty="0" smtClean="0">
                <a:latin typeface="Bookman Old Style" pitchFamily="18" charset="0"/>
              </a:rPr>
              <a:t> velo </a:t>
            </a:r>
            <a:r>
              <a:rPr lang="es-ES" b="1" dirty="0" err="1" smtClean="0">
                <a:latin typeface="Bookman Old Style" pitchFamily="18" charset="0"/>
              </a:rPr>
              <a:t>yikhat</a:t>
            </a:r>
            <a:r>
              <a:rPr lang="es-ES" b="1" dirty="0" smtClean="0">
                <a:latin typeface="Bookman Old Style" pitchFamily="18" charset="0"/>
              </a:rPr>
              <a:t> </a:t>
            </a:r>
            <a:r>
              <a:rPr lang="es-ES" b="1" dirty="0" err="1" smtClean="0">
                <a:latin typeface="Bookman Old Style" pitchFamily="18" charset="0"/>
              </a:rPr>
              <a:t>amim</a:t>
            </a:r>
            <a:r>
              <a:rPr lang="es-ES" b="1" dirty="0" smtClean="0">
                <a:latin typeface="Bookman Old Style" pitchFamily="18" charset="0"/>
              </a:rPr>
              <a:t>.</a:t>
            </a:r>
            <a:endParaRPr lang="es-E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escuela del rabino </a:t>
            </a:r>
            <a:r>
              <a:rPr lang="es-ES" dirty="0" smtClean="0">
                <a:latin typeface="Bookman Old Style" pitchFamily="18" charset="0"/>
              </a:rPr>
              <a:t>Yanai </a:t>
            </a:r>
            <a:r>
              <a:rPr lang="es-ES" dirty="0" smtClean="0">
                <a:latin typeface="Bookman Old Style" pitchFamily="18" charset="0"/>
              </a:rPr>
              <a:t>dice: </a:t>
            </a:r>
            <a:r>
              <a:rPr lang="es-ES" dirty="0" smtClean="0">
                <a:latin typeface="Bookman Old Style" pitchFamily="18" charset="0"/>
              </a:rPr>
              <a:t>Yinón </a:t>
            </a:r>
            <a:r>
              <a:rPr lang="es-ES" dirty="0" smtClean="0">
                <a:latin typeface="Bookman Old Style" pitchFamily="18" charset="0"/>
              </a:rPr>
              <a:t>es su nombre, como está dicho: “Que su nombre perdure para siempre; que su nombre continúe </a:t>
            </a:r>
            <a:r>
              <a:rPr lang="es-ES" dirty="0" smtClean="0">
                <a:latin typeface="Bookman Old Style" pitchFamily="18" charset="0"/>
              </a:rPr>
              <a:t>[Yinón] </a:t>
            </a:r>
            <a:r>
              <a:rPr lang="es-ES" dirty="0" smtClean="0">
                <a:latin typeface="Bookman Old Style" pitchFamily="18" charset="0"/>
              </a:rPr>
              <a:t>mientras dure el sol; y que en él se bendigan los hombres” (Salmos 72:17).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La </a:t>
            </a:r>
            <a:r>
              <a:rPr lang="es-ES" sz="3000" dirty="0" smtClean="0">
                <a:latin typeface="Bookman Old Style" pitchFamily="18" charset="0"/>
              </a:rPr>
              <a:t>escuela del rabino </a:t>
            </a:r>
            <a:r>
              <a:rPr lang="es-ES" sz="3000" dirty="0" smtClean="0">
                <a:latin typeface="Bookman Old Style" pitchFamily="18" charset="0"/>
              </a:rPr>
              <a:t>Janina </a:t>
            </a:r>
            <a:r>
              <a:rPr lang="es-ES" sz="3000" dirty="0" smtClean="0">
                <a:latin typeface="Bookman Old Style" pitchFamily="18" charset="0"/>
              </a:rPr>
              <a:t>dice: </a:t>
            </a:r>
            <a:r>
              <a:rPr lang="es-ES" sz="3000" dirty="0" smtClean="0">
                <a:latin typeface="Bookman Old Style" pitchFamily="18" charset="0"/>
              </a:rPr>
              <a:t>Janina </a:t>
            </a:r>
            <a:r>
              <a:rPr lang="es-ES" sz="3000" dirty="0" smtClean="0">
                <a:latin typeface="Bookman Old Style" pitchFamily="18" charset="0"/>
              </a:rPr>
              <a:t>es su nombre, como se afirma: "Porque no te mostraré ningún </a:t>
            </a:r>
            <a:r>
              <a:rPr lang="es-ES" sz="3000" dirty="0" smtClean="0">
                <a:latin typeface="Bookman Old Style" pitchFamily="18" charset="0"/>
              </a:rPr>
              <a:t>favor </a:t>
            </a:r>
            <a:r>
              <a:rPr lang="he-IL" sz="3000" dirty="0" smtClean="0"/>
              <a:t>חֲנִינָֽה</a:t>
            </a:r>
            <a:r>
              <a:rPr lang="en-US" sz="3000" dirty="0" smtClean="0"/>
              <a:t> </a:t>
            </a:r>
            <a:r>
              <a:rPr lang="es-ES" sz="3000" dirty="0" smtClean="0">
                <a:latin typeface="Bookman Old Style" pitchFamily="18" charset="0"/>
              </a:rPr>
              <a:t> </a:t>
            </a:r>
            <a:r>
              <a:rPr lang="es-ES" sz="3000" dirty="0" smtClean="0">
                <a:latin typeface="Bookman Old Style" pitchFamily="18" charset="0"/>
              </a:rPr>
              <a:t>[</a:t>
            </a:r>
            <a:r>
              <a:rPr lang="es-ES" sz="3000" dirty="0" smtClean="0">
                <a:latin typeface="Bookman Old Style" pitchFamily="18" charset="0"/>
              </a:rPr>
              <a:t>ḥaniná]" </a:t>
            </a:r>
            <a:r>
              <a:rPr lang="es-ES" sz="3000" dirty="0" smtClean="0">
                <a:latin typeface="Bookman Old Style" pitchFamily="18" charset="0"/>
              </a:rPr>
              <a:t>(Jeremías 16:13). Y algunos dicen que Menaḥem ben </a:t>
            </a:r>
            <a:r>
              <a:rPr lang="es-ES" sz="3000" dirty="0" smtClean="0">
                <a:latin typeface="Bookman Old Style" pitchFamily="18" charset="0"/>
              </a:rPr>
              <a:t>Ḥizkiyá </a:t>
            </a:r>
            <a:r>
              <a:rPr lang="es-ES" sz="3000" dirty="0" smtClean="0">
                <a:latin typeface="Bookman Old Style" pitchFamily="18" charset="0"/>
              </a:rPr>
              <a:t>es su nombre, como se afirma: “Porque el consolador [menaḥem] que debería aliviar mi alma está lejos de mí” (Lamentaciones 1:16).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los rabinos dicen: El leproso de la casa del rabino Yehuda HaNasi es su nombre, como está dicho: “Ciertamente, nuestras enfermedades él soportó y nuestros dolores soportó; pero lo tuvimos por herido, por azotado de Dios y abatido” (Isaías 53:4).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Rabino </a:t>
            </a:r>
            <a:r>
              <a:rPr lang="es-ES" b="1" dirty="0" smtClean="0">
                <a:latin typeface="Bookman Old Style" pitchFamily="18" charset="0"/>
              </a:rPr>
              <a:t>Sheila</a:t>
            </a:r>
            <a:r>
              <a:rPr lang="es-ES" dirty="0" smtClean="0">
                <a:latin typeface="Bookman Old Style" pitchFamily="18" charset="0"/>
              </a:rPr>
              <a:t>. R</a:t>
            </a:r>
            <a:r>
              <a:rPr lang="es-ES" dirty="0" smtClean="0">
                <a:latin typeface="Bookman Old Style" pitchFamily="18" charset="0"/>
              </a:rPr>
              <a:t>, Sheila era la principal erudita de Babilonia antes de la llegada de Rav y los gobernantes locales la honraban mucho. Tenía una academia en Nehardea. Eventualmente, sin embargo, fue eclipsado tanto por Rav como por Shmuel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Rabino Yanai</a:t>
            </a:r>
            <a:r>
              <a:rPr lang="es-ES" dirty="0" smtClean="0">
                <a:latin typeface="Bookman Old Style" pitchFamily="18" charset="0"/>
              </a:rPr>
              <a:t>. Amoraim </a:t>
            </a:r>
            <a:r>
              <a:rPr lang="es-ES" dirty="0" smtClean="0">
                <a:latin typeface="Bookman Old Style" pitchFamily="18" charset="0"/>
              </a:rPr>
              <a:t>- Primera </a:t>
            </a:r>
            <a:r>
              <a:rPr lang="es-ES" dirty="0" smtClean="0">
                <a:latin typeface="Bookman Old Style" pitchFamily="18" charset="0"/>
              </a:rPr>
              <a:t>Generación c.220 </a:t>
            </a:r>
            <a:r>
              <a:rPr lang="es-ES" dirty="0" smtClean="0">
                <a:latin typeface="Bookman Old Style" pitchFamily="18" charset="0"/>
              </a:rPr>
              <a:t>- c.250 </a:t>
            </a:r>
            <a:r>
              <a:rPr lang="es-ES" dirty="0" smtClean="0">
                <a:latin typeface="Bookman Old Style" pitchFamily="18" charset="0"/>
              </a:rPr>
              <a:t>Un </a:t>
            </a:r>
            <a:r>
              <a:rPr lang="es-ES" dirty="0" smtClean="0">
                <a:latin typeface="Bookman Old Style" pitchFamily="18" charset="0"/>
              </a:rPr>
              <a:t>preciado alumno de R. </a:t>
            </a:r>
            <a:r>
              <a:rPr lang="es-ES" dirty="0" smtClean="0">
                <a:latin typeface="Bookman Old Style" pitchFamily="18" charset="0"/>
              </a:rPr>
              <a:t>Jiya, </a:t>
            </a:r>
            <a:r>
              <a:rPr lang="es-ES" dirty="0" smtClean="0">
                <a:latin typeface="Bookman Old Style" pitchFamily="18" charset="0"/>
              </a:rPr>
              <a:t>R. </a:t>
            </a:r>
            <a:r>
              <a:rPr lang="es-ES" dirty="0" smtClean="0">
                <a:latin typeface="Bookman Old Style" pitchFamily="18" charset="0"/>
              </a:rPr>
              <a:t>Yanai </a:t>
            </a:r>
            <a:r>
              <a:rPr lang="es-ES" dirty="0" smtClean="0">
                <a:latin typeface="Bookman Old Style" pitchFamily="18" charset="0"/>
              </a:rPr>
              <a:t>casó a su hija con el hijo de su maestro. Un hombre rico, apoyó a algunos de sus muchos estudiantes haciéndolos trabajar sus tierras. Fue un maestro prolífico y también compuso oraciones.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Rav </a:t>
            </a:r>
            <a:r>
              <a:rPr lang="es-ES" dirty="0" smtClean="0">
                <a:latin typeface="Bookman Old Style" pitchFamily="18" charset="0"/>
              </a:rPr>
              <a:t>Najman </a:t>
            </a:r>
            <a:r>
              <a:rPr lang="es-ES" dirty="0" smtClean="0">
                <a:latin typeface="Bookman Old Style" pitchFamily="18" charset="0"/>
              </a:rPr>
              <a:t>dice: Si el Mesías está entre los vivos de esta generación, es una persona como yo, que ya tiene dominio sobre el pueblo judío, como está dicho: “Y su príncipe será de ellos mismos, y su gobernador </a:t>
            </a:r>
            <a:r>
              <a:rPr lang="es-ES" dirty="0" smtClean="0">
                <a:latin typeface="Bookman Old Style" pitchFamily="18" charset="0"/>
              </a:rPr>
              <a:t>procederá </a:t>
            </a:r>
            <a:r>
              <a:rPr lang="es-ES" dirty="0" smtClean="0">
                <a:latin typeface="Bookman Old Style" pitchFamily="18" charset="0"/>
              </a:rPr>
              <a:t>de en medio de ellos” (Jeremías 30:21), indicando que el redentor ya está en el poder.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Rav </a:t>
            </a:r>
            <a:r>
              <a:rPr lang="es-ES" dirty="0" smtClean="0">
                <a:latin typeface="Bookman Old Style" pitchFamily="18" charset="0"/>
              </a:rPr>
              <a:t>dice: Si el Mesías se encuentra entre los vivos de esta generación, es una persona como nuestro santo rabino Yehuda HaNasi, quien era famoso por su santidad, piedad y conocimiento de la Torá. Si el Mesías está entre los muertos es una persona como Daniel, el </a:t>
            </a:r>
            <a:r>
              <a:rPr lang="es-ES" dirty="0" smtClean="0">
                <a:latin typeface="Bookman Old Style" pitchFamily="18" charset="0"/>
              </a:rPr>
              <a:t>amado.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Rav Yehuda dice que Rav dice: El Santo, Bendito Sea, está destinado a establecer otro David para el pueblo judío como el Mesías, como está dicho: “Y servirán al Señor su Dios, y a David su rey, a quien Yo estableceré para ellos” (Jeremías 30:9).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No </a:t>
            </a:r>
            <a:r>
              <a:rPr lang="es-ES" dirty="0" smtClean="0">
                <a:latin typeface="Bookman Old Style" pitchFamily="18" charset="0"/>
              </a:rPr>
              <a:t>se dice: Yo establecí, sino “Yo estableceré”, indicando que el nombre del futuro rey será David.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Rav Papa </a:t>
            </a:r>
            <a:r>
              <a:rPr lang="es-ES" dirty="0" smtClean="0">
                <a:latin typeface="Bookman Old Style" pitchFamily="18" charset="0"/>
              </a:rPr>
              <a:t>le dijo a </a:t>
            </a:r>
            <a:r>
              <a:rPr lang="es-ES" dirty="0" smtClean="0">
                <a:latin typeface="Bookman Old Style" pitchFamily="18" charset="0"/>
              </a:rPr>
              <a:t>Abayé: </a:t>
            </a:r>
            <a:r>
              <a:rPr lang="es-ES" dirty="0" smtClean="0">
                <a:latin typeface="Bookman Old Style" pitchFamily="18" charset="0"/>
              </a:rPr>
              <a:t>¿Pero no está escrito: “Y mi siervo David será su príncipe para siempre” (Ezequiel 37:25), indicando que el mismo Rey David gobernará sobre el pueblo judío?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Abayé </a:t>
            </a:r>
            <a:r>
              <a:rPr lang="es-ES" sz="3000" dirty="0" smtClean="0">
                <a:latin typeface="Bookman Old Style" pitchFamily="18" charset="0"/>
              </a:rPr>
              <a:t>dijo: Gobernarán en tándem como un emperador y un virrey; el Mesías será rey y David será el segundo al mando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  <a:p>
            <a:r>
              <a:rPr lang="es-ES" sz="3000" dirty="0" smtClean="0">
                <a:latin typeface="Bookman Old Style" pitchFamily="18" charset="0"/>
              </a:rPr>
              <a:t>Rabí Simlai enseñó: ¿Cuál es el significado de lo que está escrito: “Ay de ustedes que desean el día del Señor. ¿Por qué tendrías este día del Señor? son tinieblas y no luz” (Amós 5:18)?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Es </a:t>
            </a:r>
            <a:r>
              <a:rPr lang="es-ES" dirty="0" smtClean="0">
                <a:latin typeface="Bookman Old Style" pitchFamily="18" charset="0"/>
              </a:rPr>
              <a:t>comparable a un gallo y un murciélago que esperaban la luz del día. El gallo le dijo al murciélago: espero con ansias la luz, ya que la luz es un indicador de mi tiempo para estar activo. Pero en cuanto a ti, ¿por qué necesitas luz? La noche para ti es como el día para mí.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sz="3000" dirty="0" smtClean="0">
                <a:latin typeface="Bookman Old Style" pitchFamily="18" charset="0"/>
              </a:rPr>
              <a:t>Y ese es el trasfondo del siguiente intercambio, como le dijo cierto hereje a Rabí </a:t>
            </a:r>
            <a:r>
              <a:rPr lang="es-ES" sz="3000" dirty="0" smtClean="0">
                <a:latin typeface="Bookman Old Style" pitchFamily="18" charset="0"/>
              </a:rPr>
              <a:t>Abahú: </a:t>
            </a:r>
            <a:r>
              <a:rPr lang="es-ES" sz="3000" dirty="0" smtClean="0">
                <a:latin typeface="Bookman Old Style" pitchFamily="18" charset="0"/>
              </a:rPr>
              <a:t>¿Cuándo vendrá el Mesías?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rabino </a:t>
            </a:r>
            <a:r>
              <a:rPr lang="es-ES" sz="3000" dirty="0" smtClean="0">
                <a:latin typeface="Bookman Old Style" pitchFamily="18" charset="0"/>
              </a:rPr>
              <a:t>Abahú </a:t>
            </a:r>
            <a:r>
              <a:rPr lang="es-ES" sz="3000" dirty="0" smtClean="0">
                <a:latin typeface="Bookman Old Style" pitchFamily="18" charset="0"/>
              </a:rPr>
              <a:t>le dijo: Él vendrá cuando la oscuridad envuelva a estas personas, es decir, a ti.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hereje le dijo: ¿Me maldices sin razón?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dirty="0" smtClean="0">
                <a:latin typeface="Bookman Old Style" pitchFamily="18" charset="0"/>
              </a:rPr>
              <a:t>El </a:t>
            </a:r>
            <a:r>
              <a:rPr lang="es-ES" dirty="0" smtClean="0">
                <a:latin typeface="Bookman Old Style" pitchFamily="18" charset="0"/>
              </a:rPr>
              <a:t>rabino </a:t>
            </a:r>
            <a:r>
              <a:rPr lang="es-ES" dirty="0" smtClean="0">
                <a:latin typeface="Bookman Old Style" pitchFamily="18" charset="0"/>
              </a:rPr>
              <a:t>Abahú </a:t>
            </a:r>
            <a:r>
              <a:rPr lang="es-ES" dirty="0" smtClean="0">
                <a:latin typeface="Bookman Old Style" pitchFamily="18" charset="0"/>
              </a:rPr>
              <a:t>le dijo: Simplemente te estoy relatando un verso que está escrito: “</a:t>
            </a:r>
            <a:r>
              <a:rPr lang="es-ES" i="1" dirty="0" smtClean="0">
                <a:latin typeface="Bookman Old Style" pitchFamily="18" charset="0"/>
              </a:rPr>
              <a:t>Porque he aquí, las tinieblas cubrirán la tierra y empañarán a los pueblos; mas sobre ti resplandecerá el Señor, y sobre ti será vista su gloria</a:t>
            </a:r>
            <a:r>
              <a:rPr lang="es-ES" dirty="0" smtClean="0">
                <a:latin typeface="Bookman Old Style" pitchFamily="18" charset="0"/>
              </a:rPr>
              <a:t>” (Isaías 60:2).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r>
              <a:rPr lang="es-ES" b="1" dirty="0" smtClean="0">
                <a:latin typeface="Bookman Old Style" pitchFamily="18" charset="0"/>
              </a:rPr>
              <a:t>SIGUIENTE</a:t>
            </a:r>
            <a:r>
              <a:rPr lang="es-ES" dirty="0" smtClean="0">
                <a:latin typeface="Bookman Old Style" pitchFamily="18" charset="0"/>
              </a:rPr>
              <a:t>: Se </a:t>
            </a:r>
            <a:r>
              <a:rPr lang="es-ES" dirty="0" smtClean="0">
                <a:latin typeface="Bookman Old Style" pitchFamily="18" charset="0"/>
              </a:rPr>
              <a:t>enseña en una baraita: Rabí Eliezer dice: La era mesiánica será de cuarenta años, como está dicho: “Cuarenta años lucharé con la generación” (Salmos 95:10).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</a:rPr>
              <a:t>BIBLIOGRAFÍA:G.F. Moore, Judaísmo en los primeros siglos de la era cristiana, 2 (1946), 377–95; </a:t>
            </a:r>
            <a:r>
              <a:rPr lang="es-CO" sz="1600" dirty="0" err="1" smtClean="0">
                <a:latin typeface="Bookman Old Style" pitchFamily="18" charset="0"/>
              </a:rPr>
              <a:t>Saadiah</a:t>
            </a:r>
            <a:r>
              <a:rPr lang="es-CO" sz="1600" dirty="0" smtClean="0">
                <a:latin typeface="Bookman Old Style" pitchFamily="18" charset="0"/>
              </a:rPr>
              <a:t> </a:t>
            </a:r>
            <a:r>
              <a:rPr lang="es-CO" sz="1600" dirty="0" err="1" smtClean="0">
                <a:latin typeface="Bookman Old Style" pitchFamily="18" charset="0"/>
              </a:rPr>
              <a:t>Gaon</a:t>
            </a:r>
            <a:r>
              <a:rPr lang="es-CO" sz="1600" dirty="0" smtClean="0">
                <a:latin typeface="Bookman Old Style" pitchFamily="18" charset="0"/>
              </a:rPr>
              <a:t>, El libro de creencias y opiniones,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</a:t>
            </a:r>
            <a:r>
              <a:rPr lang="es-CO" sz="1600" dirty="0" err="1" smtClean="0">
                <a:latin typeface="Bookman Old Style" pitchFamily="18" charset="0"/>
              </a:rPr>
              <a:t>Rosenblatt</a:t>
            </a:r>
            <a:r>
              <a:rPr lang="es-CO" sz="1600" dirty="0" smtClean="0">
                <a:latin typeface="Bookman Old Style" pitchFamily="18" charset="0"/>
              </a:rPr>
              <a:t> (1948), 323–56; Moisés Maimónides, El guía de los perplejos,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Pines (1963), passim; C. </a:t>
            </a:r>
            <a:r>
              <a:rPr lang="es-CO" sz="1600" dirty="0" err="1" smtClean="0">
                <a:latin typeface="Bookman Old Style" pitchFamily="18" charset="0"/>
              </a:rPr>
              <a:t>Montefiore</a:t>
            </a:r>
            <a:r>
              <a:rPr lang="es-CO" sz="1600" dirty="0" smtClean="0">
                <a:latin typeface="Bookman Old Style" pitchFamily="18" charset="0"/>
              </a:rPr>
              <a:t> y H. </a:t>
            </a:r>
            <a:r>
              <a:rPr lang="es-CO" sz="1600" dirty="0" err="1" smtClean="0">
                <a:latin typeface="Bookman Old Style" pitchFamily="18" charset="0"/>
              </a:rPr>
              <a:t>Loewe</a:t>
            </a:r>
            <a:r>
              <a:rPr lang="es-CO" sz="1600" dirty="0" smtClean="0">
                <a:latin typeface="Bookman Old Style" pitchFamily="18" charset="0"/>
              </a:rPr>
              <a:t>, Antología rabínica (1938), cap. 31 e índice, S.V. Mundo por venir; A. Cohen, </a:t>
            </a:r>
            <a:r>
              <a:rPr lang="es-CO" sz="1600" dirty="0" err="1" smtClean="0">
                <a:latin typeface="Bookman Old Style" pitchFamily="18" charset="0"/>
              </a:rPr>
              <a:t>Everyman's</a:t>
            </a:r>
            <a:r>
              <a:rPr lang="es-CO" sz="1600" dirty="0" smtClean="0">
                <a:latin typeface="Bookman Old Style" pitchFamily="18" charset="0"/>
              </a:rPr>
              <a:t> Talmud (1932), cap. 11 e índice, S.V. Mundo por venir; M. </a:t>
            </a:r>
            <a:r>
              <a:rPr lang="es-CO" sz="1600" dirty="0" err="1" smtClean="0">
                <a:latin typeface="Bookman Old Style" pitchFamily="18" charset="0"/>
              </a:rPr>
              <a:t>Kadushin</a:t>
            </a:r>
            <a:r>
              <a:rPr lang="es-CO" sz="1600" dirty="0" smtClean="0">
                <a:latin typeface="Bookman Old Style" pitchFamily="18" charset="0"/>
              </a:rPr>
              <a:t>, La mente rabínica (1952), índice, S.V. Olam ha-Ba; Mundo por venir.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800" dirty="0" smtClean="0">
                <a:hlinkClick r:id="rId5"/>
              </a:rPr>
              <a:t>http://bit.ly/1dzs4zj</a:t>
            </a:r>
            <a:r>
              <a:rPr lang="es-MX" sz="800" dirty="0" smtClean="0"/>
              <a:t> 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https://www.sefaria.org/Rabbeinu_Bahya%2C_Shemot.20.14.7?lang=bi&amp;with=all&amp;lang2=en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https://silo.tips/download/historia-de-israel-por-eliyahu-bayonah-director-shalom-haverim-org-new-york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8"/>
              </a:rPr>
              <a:t>https://www.sefaria.org/topics/olam-haba?tab=sources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9"/>
              </a:rPr>
              <a:t>https://www.jewishvirtuallibrary.org/tractate-sanhedrin-chapter-11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0"/>
              </a:rPr>
              <a:t>https://www.sacred-texts.com/jud/t08/t0814.htm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1"/>
              </a:rPr>
              <a:t>https://www.sefaria.org/Sanhedrin.97a.3?lang=bi&amp;with=Commentary&amp;lang2=en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0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</a:t>
            </a:r>
            <a:r>
              <a:rPr lang="es-CO" sz="20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Reservados Shalom Haverim Org</a:t>
            </a:r>
            <a:endParaRPr sz="20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12"/>
              </a:rPr>
              <a:t>http://www.shalomhaverim.org</a:t>
            </a:r>
            <a:endParaRPr sz="24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4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4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7 </a:t>
            </a:r>
            <a:r>
              <a:rPr lang="es-CO" sz="1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Adar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 II,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5782  </a:t>
            </a:r>
            <a:r>
              <a:rPr lang="es-CO" sz="1800" b="0" i="0" u="none" strike="noStrike" cap="none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–  </a:t>
            </a:r>
            <a:r>
              <a:rPr lang="es-CO" sz="1800" smtClean="0">
                <a:latin typeface="Bookman Old Style" pitchFamily="18" charset="0"/>
                <a:ea typeface="Adobe Myungjo Std M" panose="02020600000000000000" pitchFamily="18" charset="-128"/>
              </a:rPr>
              <a:t>Febrero 8</a:t>
            </a:r>
            <a:r>
              <a:rPr lang="es-CO" sz="1800" b="0" i="0" u="none" strike="noStrike" cap="none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2022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159064</TotalTime>
  <Words>2841</Words>
  <Application>Microsoft Office PowerPoint</Application>
  <PresentationFormat>Presentación en pantalla (4:3)</PresentationFormat>
  <Paragraphs>174</Paragraphs>
  <Slides>43</Slides>
  <Notes>43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Office Theme</vt:lpstr>
      <vt:lpstr> 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792</cp:revision>
  <dcterms:modified xsi:type="dcterms:W3CDTF">2022-03-22T21:37:45Z</dcterms:modified>
</cp:coreProperties>
</file>