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8"/>
  </p:notesMasterIdLst>
  <p:sldIdLst>
    <p:sldId id="256" r:id="rId2"/>
    <p:sldId id="543" r:id="rId3"/>
    <p:sldId id="1565" r:id="rId4"/>
    <p:sldId id="507" r:id="rId5"/>
    <p:sldId id="897" r:id="rId6"/>
    <p:sldId id="939" r:id="rId7"/>
    <p:sldId id="953" r:id="rId8"/>
    <p:sldId id="1466" r:id="rId9"/>
    <p:sldId id="1508" r:id="rId10"/>
    <p:sldId id="1509" r:id="rId11"/>
    <p:sldId id="1510" r:id="rId12"/>
    <p:sldId id="1525" r:id="rId13"/>
    <p:sldId id="1526" r:id="rId14"/>
    <p:sldId id="1527" r:id="rId15"/>
    <p:sldId id="1529" r:id="rId16"/>
    <p:sldId id="1536" r:id="rId17"/>
    <p:sldId id="1537" r:id="rId18"/>
    <p:sldId id="1538" r:id="rId19"/>
    <p:sldId id="1539" r:id="rId20"/>
    <p:sldId id="1540" r:id="rId21"/>
    <p:sldId id="1541" r:id="rId22"/>
    <p:sldId id="1542" r:id="rId23"/>
    <p:sldId id="1543" r:id="rId24"/>
    <p:sldId id="1544" r:id="rId25"/>
    <p:sldId id="1546" r:id="rId26"/>
    <p:sldId id="1545" r:id="rId27"/>
    <p:sldId id="1547" r:id="rId28"/>
    <p:sldId id="1548" r:id="rId29"/>
    <p:sldId id="1549" r:id="rId30"/>
    <p:sldId id="1550" r:id="rId31"/>
    <p:sldId id="1551" r:id="rId32"/>
    <p:sldId id="1552" r:id="rId33"/>
    <p:sldId id="1553" r:id="rId34"/>
    <p:sldId id="1554" r:id="rId35"/>
    <p:sldId id="1555" r:id="rId36"/>
    <p:sldId id="1556" r:id="rId37"/>
    <p:sldId id="1557" r:id="rId38"/>
    <p:sldId id="1558" r:id="rId39"/>
    <p:sldId id="1559" r:id="rId40"/>
    <p:sldId id="1560" r:id="rId41"/>
    <p:sldId id="1561" r:id="rId42"/>
    <p:sldId id="1562" r:id="rId43"/>
    <p:sldId id="1563" r:id="rId44"/>
    <p:sldId id="1564" r:id="rId45"/>
    <p:sldId id="935" r:id="rId46"/>
    <p:sldId id="306" r:id="rId4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77" autoAdjust="0"/>
    <p:restoredTop sz="94660"/>
  </p:normalViewPr>
  <p:slideViewPr>
    <p:cSldViewPr snapToGrid="0">
      <p:cViewPr varScale="1">
        <p:scale>
          <a:sx n="68" d="100"/>
          <a:sy n="68" d="100"/>
        </p:scale>
        <p:origin x="-474" y="-13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en.wikipedia.org/wiki/Sialiec,_Biaroza_raio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https://www.sefaria.org/Kol_HaTor.1.12?ven=Kol_HaTor&amp;vhe=Kol_HaTor&amp;lang=bi&amp;with=all&amp;lang2=en" TargetMode="External"/><Relationship Id="rId5" Type="http://schemas.openxmlformats.org/officeDocument/2006/relationships/hyperlink" Target="http://www.come-and-hear.com/shabbath/shabbath_31.html" TargetMode="External"/><Relationship Id="rId4" Type="http://schemas.openxmlformats.org/officeDocument/2006/relationships/hyperlink" Target="https://www.jewishvirtuallibrary.org/messiah"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s://www.sefaria.org/topics/olam-haba?tab=sources" TargetMode="External"/><Relationship Id="rId3" Type="http://schemas.openxmlformats.org/officeDocument/2006/relationships/image" Target="../media/image1.png"/><Relationship Id="rId7" Type="http://schemas.openxmlformats.org/officeDocument/2006/relationships/hyperlink" Target="https://silo.tips/download/historia-de-israel-por-eliyahu-bayonah-director-shalom-haverim-org-new-york" TargetMode="External"/><Relationship Id="rId12" Type="http://schemas.openxmlformats.org/officeDocument/2006/relationships/hyperlink" Target="http://www.shalomhaverim.org/" TargetMode="External"/><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hyperlink" Target="https://www.sefaria.org/Rabbeinu_Bahya,_Shemot.20.14.7?lang=bi&amp;with=all&amp;lang2=en" TargetMode="External"/><Relationship Id="rId11" Type="http://schemas.openxmlformats.org/officeDocument/2006/relationships/hyperlink" Target="https://www.sefaria.org/Sanhedrin.97a.3?lang=bi&amp;with=Commentary&amp;lang2=en" TargetMode="External"/><Relationship Id="rId5" Type="http://schemas.openxmlformats.org/officeDocument/2006/relationships/hyperlink" Target="http://bit.ly/1dzs4zj" TargetMode="External"/><Relationship Id="rId10" Type="http://schemas.openxmlformats.org/officeDocument/2006/relationships/hyperlink" Target="https://www.sacred-texts.com/jud/t08/t0814.htm" TargetMode="External"/><Relationship Id="rId4" Type="http://schemas.openxmlformats.org/officeDocument/2006/relationships/image" Target="../media/image4.png"/><Relationship Id="rId9" Type="http://schemas.openxmlformats.org/officeDocument/2006/relationships/hyperlink" Target="https://www.jewishvirtuallibrary.org/tractate-sanhedrin-chapter-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dirty="0" smtClean="0">
                <a:sym typeface="Calibri"/>
              </a:rPr>
              <a:t> </a:t>
            </a:r>
            <a:endParaRPr lang="es-CO" dirty="0"/>
          </a:p>
        </p:txBody>
      </p:sp>
      <p:sp>
        <p:nvSpPr>
          <p:cNvPr id="10" name="9 Subtítulo"/>
          <p:cNvSpPr>
            <a:spLocks noGrp="1"/>
          </p:cNvSpPr>
          <p:nvPr>
            <p:ph type="subTitle" idx="1"/>
          </p:nvPr>
        </p:nvSpPr>
        <p:spPr/>
        <p:txBody>
          <a:bodyPr/>
          <a:lstStyle/>
          <a:p>
            <a:endParaRPr lang="es-CO" dirty="0"/>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2000" dirty="0" smtClean="0">
                <a:latin typeface="Bookman Old Style" pitchFamily="18" charset="0"/>
              </a:rPr>
              <a:t>Estudios de Judaísmo</a:t>
            </a:r>
            <a:endParaRPr lang="es-CO" sz="1800" b="1" dirty="0" smtClean="0">
              <a:latin typeface="Bookman Old Style" pitchFamily="18" charset="0"/>
            </a:endParaRPr>
          </a:p>
          <a:p>
            <a:pPr marL="342900" lvl="0" indent="-342900" algn="ctr"/>
            <a:r>
              <a:rPr lang="es-CO" sz="1800" b="1" dirty="0" smtClean="0">
                <a:latin typeface="Bookman Old Style" pitchFamily="18" charset="0"/>
              </a:rPr>
              <a:t>EL MESIANISMO – MESIAS – ERA MESIANICA</a:t>
            </a:r>
          </a:p>
          <a:p>
            <a:pPr marL="342900" lvl="0" indent="-342900" algn="ctr"/>
            <a:r>
              <a:rPr lang="es-CO" sz="1600" b="1" dirty="0" smtClean="0">
                <a:latin typeface="Bookman Old Style" pitchFamily="18" charset="0"/>
              </a:rPr>
              <a:t>SERIE #</a:t>
            </a:r>
            <a:r>
              <a:rPr lang="es-CO" sz="1600" b="1" dirty="0" smtClean="0">
                <a:latin typeface="Bookman Old Style" pitchFamily="18" charset="0"/>
              </a:rPr>
              <a:t>25 </a:t>
            </a:r>
            <a:endParaRPr lang="es-CO" sz="1600" b="1" dirty="0" smtClean="0">
              <a:latin typeface="Bookman Old Style" pitchFamily="18" charset="0"/>
            </a:endParaRPr>
          </a:p>
          <a:p>
            <a:pPr marL="342900" lvl="0" indent="-342900" algn="ctr"/>
            <a:r>
              <a:rPr lang="es-CO" sz="1600" b="1" dirty="0" smtClean="0">
                <a:latin typeface="Bookman Old Style" pitchFamily="18" charset="0"/>
              </a:rPr>
              <a:t>LA GUERRA CONTRA AMALEC</a:t>
            </a:r>
            <a:endParaRPr lang="es-CO" sz="1600" b="1" dirty="0" smtClean="0">
              <a:latin typeface="Bookman Old Style" pitchFamily="18" charset="0"/>
            </a:endParaRP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Por: Eliyahu BaYona</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CO"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11" name="10 Imagen" descr="Copy of SHALOM-HAVERIM-LOGO.gif"/>
          <p:cNvPicPr>
            <a:picLocks noChangeAspect="1"/>
          </p:cNvPicPr>
          <p:nvPr/>
        </p:nvPicPr>
        <p:blipFill>
          <a:blip r:embed="rId4"/>
          <a:stretch>
            <a:fillRect/>
          </a:stretch>
        </p:blipFill>
        <p:spPr>
          <a:xfrm>
            <a:off x="475011" y="1000868"/>
            <a:ext cx="3769179" cy="1493254"/>
          </a:xfrm>
          <a:prstGeom prst="rect">
            <a:avLst/>
          </a:prstGeom>
        </p:spPr>
      </p:pic>
      <p:pic>
        <p:nvPicPr>
          <p:cNvPr id="12" name="11 Imagen" descr="Copy of SHALOM-HAVERIM-LOGO.gif"/>
          <p:cNvPicPr>
            <a:picLocks noChangeAspect="1"/>
          </p:cNvPicPr>
          <p:nvPr/>
        </p:nvPicPr>
        <p:blipFill>
          <a:blip r:embed="rId4"/>
          <a:stretch>
            <a:fillRect/>
          </a:stretch>
        </p:blipFill>
        <p:spPr>
          <a:xfrm>
            <a:off x="7659588" y="6070582"/>
            <a:ext cx="1134836" cy="4495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6" name="Picture 2"/>
          <p:cNvPicPr>
            <a:picLocks noChangeAspect="1" noChangeArrowheads="1"/>
          </p:cNvPicPr>
          <p:nvPr/>
        </p:nvPicPr>
        <p:blipFill>
          <a:blip r:embed="rId4"/>
          <a:srcRect/>
          <a:stretch>
            <a:fillRect/>
          </a:stretch>
        </p:blipFill>
        <p:spPr bwMode="auto">
          <a:xfrm>
            <a:off x="171230" y="653563"/>
            <a:ext cx="8752234" cy="5733171"/>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dirty="0" smtClean="0">
                <a:latin typeface="Bookman Old Style" pitchFamily="18" charset="0"/>
                <a:ea typeface="Adobe Myungjo Std M" panose="02020600000000000000" pitchFamily="18" charset="-128"/>
              </a:rPr>
              <a:t>Estudios de 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buNone/>
            </a:pPr>
            <a:endParaRPr lang="es-ES" dirty="0" smtClean="0">
              <a:latin typeface="Bookman Old Style" pitchFamily="18" charset="0"/>
              <a:ea typeface="Adobe Myungjo Std M" panose="02020600000000000000" pitchFamily="18" charset="-128"/>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26" name="Picture 2"/>
          <p:cNvPicPr>
            <a:picLocks noChangeAspect="1" noChangeArrowheads="1"/>
          </p:cNvPicPr>
          <p:nvPr/>
        </p:nvPicPr>
        <p:blipFill>
          <a:blip r:embed="rId4"/>
          <a:srcRect/>
          <a:stretch>
            <a:fillRect/>
          </a:stretch>
        </p:blipFill>
        <p:spPr bwMode="auto">
          <a:xfrm>
            <a:off x="0" y="653564"/>
            <a:ext cx="9144000" cy="4923828"/>
          </a:xfrm>
          <a:prstGeom prst="rect">
            <a:avLst/>
          </a:prstGeom>
          <a:noFill/>
          <a:ln w="9525">
            <a:noFill/>
            <a:miter lim="800000"/>
            <a:headEnd/>
            <a:tailEnd/>
          </a:ln>
        </p:spPr>
      </p:pic>
    </p:spTree>
    <p:extLst>
      <p:ext uri="{BB962C8B-B14F-4D97-AF65-F5344CB8AC3E}">
        <p14:creationId xmlns:p14="http://schemas.microsoft.com/office/powerpoint/2010/main" xmlns="" val="1664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6096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lvl="0" indent="-342900" algn="ctr">
              <a:buNone/>
            </a:pPr>
            <a:r>
              <a:rPr lang="es-CO" sz="2800" b="1" dirty="0" smtClean="0">
                <a:latin typeface="Bookman Old Style" pitchFamily="18" charset="0"/>
              </a:rPr>
              <a:t>MESIANISMO – MESIAS – ERA MESIANICA </a:t>
            </a:r>
          </a:p>
          <a:p>
            <a:r>
              <a:rPr lang="es-MX" sz="1400" b="1" dirty="0" smtClean="0">
                <a:solidFill>
                  <a:schemeClr val="accent6">
                    <a:lumMod val="50000"/>
                  </a:schemeClr>
                </a:solidFill>
                <a:latin typeface="Bookman Old Style" pitchFamily="18" charset="0"/>
              </a:rPr>
              <a:t>Fuentes</a:t>
            </a:r>
            <a:r>
              <a:rPr lang="es-MX" sz="1400" dirty="0" smtClean="0">
                <a:solidFill>
                  <a:schemeClr val="accent6">
                    <a:lumMod val="50000"/>
                  </a:schemeClr>
                </a:solidFill>
                <a:latin typeface="Bookman Old Style" pitchFamily="18" charset="0"/>
              </a:rPr>
              <a:t>: </a:t>
            </a:r>
            <a:endParaRPr lang="en-US" sz="1400" dirty="0" smtClean="0">
              <a:solidFill>
                <a:schemeClr val="accent6">
                  <a:lumMod val="50000"/>
                </a:schemeClr>
              </a:solidFill>
              <a:latin typeface="Bookman Old Style" pitchFamily="18" charset="0"/>
            </a:endParaRPr>
          </a:p>
          <a:p>
            <a:r>
              <a:rPr lang="en-US" sz="1400" dirty="0" smtClean="0">
                <a:solidFill>
                  <a:schemeClr val="accent6">
                    <a:lumMod val="50000"/>
                  </a:schemeClr>
                </a:solidFill>
                <a:latin typeface="Bookman Old Style" pitchFamily="18" charset="0"/>
              </a:rPr>
              <a:t>Tanaj </a:t>
            </a:r>
          </a:p>
          <a:p>
            <a:r>
              <a:rPr lang="en-US" sz="1400" dirty="0" smtClean="0">
                <a:solidFill>
                  <a:schemeClr val="accent6">
                    <a:lumMod val="50000"/>
                  </a:schemeClr>
                </a:solidFill>
                <a:latin typeface="Bookman Old Style" pitchFamily="18" charset="0"/>
              </a:rPr>
              <a:t>Talmud</a:t>
            </a:r>
          </a:p>
          <a:p>
            <a:r>
              <a:rPr lang="en-US" sz="1400" dirty="0" smtClean="0">
                <a:solidFill>
                  <a:schemeClr val="accent6">
                    <a:lumMod val="50000"/>
                  </a:schemeClr>
                </a:solidFill>
                <a:latin typeface="Bookman Old Style" pitchFamily="18" charset="0"/>
              </a:rPr>
              <a:t>Midrash</a:t>
            </a:r>
          </a:p>
          <a:p>
            <a:r>
              <a:rPr lang="en-US" sz="1400" dirty="0" smtClean="0">
                <a:solidFill>
                  <a:schemeClr val="accent6">
                    <a:lumMod val="50000"/>
                  </a:schemeClr>
                </a:solidFill>
                <a:latin typeface="Bookman Old Style" pitchFamily="18" charset="0"/>
              </a:rPr>
              <a:t>Rashí</a:t>
            </a:r>
          </a:p>
          <a:p>
            <a:r>
              <a:rPr lang="en-US" sz="1400" dirty="0" smtClean="0">
                <a:solidFill>
                  <a:schemeClr val="accent6">
                    <a:lumMod val="50000"/>
                  </a:schemeClr>
                </a:solidFill>
                <a:latin typeface="Bookman Old Style" pitchFamily="18" charset="0"/>
              </a:rPr>
              <a:t>Maimonides</a:t>
            </a:r>
          </a:p>
          <a:p>
            <a:r>
              <a:rPr lang="en-US" sz="1400" dirty="0" smtClean="0">
                <a:solidFill>
                  <a:schemeClr val="accent6">
                    <a:lumMod val="50000"/>
                  </a:schemeClr>
                </a:solidFill>
                <a:latin typeface="Bookman Old Style" pitchFamily="18" charset="0"/>
              </a:rPr>
              <a:t>Rambán</a:t>
            </a:r>
          </a:p>
          <a:p>
            <a:r>
              <a:rPr lang="en-US" sz="1400" dirty="0" err="1" smtClean="0">
                <a:solidFill>
                  <a:schemeClr val="accent6">
                    <a:lumMod val="50000"/>
                  </a:schemeClr>
                </a:solidFill>
                <a:latin typeface="Bookman Old Style" pitchFamily="18" charset="0"/>
              </a:rPr>
              <a:t>Otros</a:t>
            </a:r>
            <a:r>
              <a:rPr lang="en-US" sz="1400" dirty="0" smtClean="0">
                <a:solidFill>
                  <a:schemeClr val="accent6">
                    <a:lumMod val="50000"/>
                  </a:schemeClr>
                </a:solidFill>
                <a:latin typeface="Bookman Old Style" pitchFamily="18" charset="0"/>
              </a:rPr>
              <a:t> </a:t>
            </a:r>
            <a:r>
              <a:rPr lang="en-US" sz="1400" dirty="0" err="1" smtClean="0">
                <a:solidFill>
                  <a:schemeClr val="accent6">
                    <a:lumMod val="50000"/>
                  </a:schemeClr>
                </a:solidFill>
                <a:latin typeface="Bookman Old Style" pitchFamily="18" charset="0"/>
              </a:rPr>
              <a:t>autores</a:t>
            </a:r>
            <a:endParaRPr lang="en-US" sz="1400" dirty="0" smtClean="0">
              <a:solidFill>
                <a:schemeClr val="accent6">
                  <a:lumMod val="50000"/>
                </a:schemeClr>
              </a:solidFill>
              <a:latin typeface="Bookman Old Style" pitchFamily="18" charset="0"/>
            </a:endParaRPr>
          </a:p>
          <a:p>
            <a:endParaRPr lang="es-MX" sz="1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solidFill>
                  <a:schemeClr val="accent6">
                    <a:lumMod val="50000"/>
                  </a:schemeClr>
                </a:solidFill>
                <a:latin typeface="Bookman Old Style" pitchFamily="18" charset="0"/>
              </a:rPr>
              <a:t>Los judíos a menudo se refieren a la Era Mesiánica como olam ha-</a:t>
            </a:r>
            <a:r>
              <a:rPr lang="es-ES" sz="3000" dirty="0" err="1" smtClean="0">
                <a:solidFill>
                  <a:schemeClr val="accent6">
                    <a:lumMod val="50000"/>
                  </a:schemeClr>
                </a:solidFill>
                <a:latin typeface="Bookman Old Style" pitchFamily="18" charset="0"/>
              </a:rPr>
              <a:t>ba</a:t>
            </a:r>
            <a:r>
              <a:rPr lang="es-ES" sz="3000" dirty="0" smtClean="0">
                <a:solidFill>
                  <a:schemeClr val="accent6">
                    <a:lumMod val="50000"/>
                  </a:schemeClr>
                </a:solidFill>
                <a:latin typeface="Bookman Old Style" pitchFamily="18" charset="0"/>
              </a:rPr>
              <a:t>, que significa "el mundo venidero". Los judíos creen que este será un tiempo de paz con una ausencia total de guerra y odio. Durante la Era Mesiánica, los judíos creen que Dios será aceptado por todos y el judaísmo será conocido como la única religión verdadera.</a:t>
            </a:r>
            <a:endParaRPr lang="en-US" sz="3000" dirty="0" smtClean="0">
              <a:solidFill>
                <a:schemeClr val="accent6">
                  <a:lumMod val="50000"/>
                </a:schemeClr>
              </a:solidFill>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solidFill>
                  <a:schemeClr val="accent6">
                    <a:lumMod val="50000"/>
                  </a:schemeClr>
                </a:solidFill>
                <a:latin typeface="Bookman Old Style" pitchFamily="18" charset="0"/>
              </a:rPr>
              <a:t>Muchos judíos han sido escépticos durante mucho tiempo ante las predicciones que anunciaban la inminente llegada del Mesías.</a:t>
            </a:r>
          </a:p>
          <a:p>
            <a:r>
              <a:rPr lang="es-ES" sz="2800" dirty="0" smtClean="0">
                <a:solidFill>
                  <a:schemeClr val="accent6">
                    <a:lumMod val="50000"/>
                  </a:schemeClr>
                </a:solidFill>
                <a:latin typeface="Bookman Old Style" pitchFamily="18" charset="0"/>
              </a:rPr>
              <a:t>El sabio del primer siglo, Rabban Yojanan ben Zakai, dijo una vez: "Si por casualidad tienes un árbol joven en la mano cuando te dicen que el Mesías ha llegado, primero siembra el árbol joven y luego sal a saludar al Mesías".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400" b="1" dirty="0" smtClean="0">
                <a:solidFill>
                  <a:schemeClr val="accent6">
                    <a:lumMod val="50000"/>
                  </a:schemeClr>
                </a:solidFill>
                <a:latin typeface="Bookman Old Style" pitchFamily="18" charset="0"/>
              </a:rPr>
              <a:t>OLAM HA-BA. </a:t>
            </a:r>
            <a:r>
              <a:rPr lang="he-IL" sz="2400" b="1" dirty="0" smtClean="0">
                <a:solidFill>
                  <a:schemeClr val="accent6">
                    <a:lumMod val="50000"/>
                  </a:schemeClr>
                </a:solidFill>
                <a:latin typeface="Bookman Old Style" pitchFamily="18" charset="0"/>
              </a:rPr>
              <a:t>עוֹלָם הַבָּא</a:t>
            </a:r>
            <a:r>
              <a:rPr lang="en-US" sz="2400" b="1" dirty="0" smtClean="0">
                <a:solidFill>
                  <a:schemeClr val="accent6">
                    <a:lumMod val="50000"/>
                  </a:schemeClr>
                </a:solidFill>
                <a:latin typeface="Bookman Old Style" pitchFamily="18" charset="0"/>
              </a:rPr>
              <a:t> </a:t>
            </a:r>
          </a:p>
          <a:p>
            <a:r>
              <a:rPr lang="es-ES" sz="2400" dirty="0" smtClean="0">
                <a:solidFill>
                  <a:schemeClr val="accent6">
                    <a:lumMod val="50000"/>
                  </a:schemeClr>
                </a:solidFill>
                <a:latin typeface="Bookman Old Style" pitchFamily="18" charset="0"/>
              </a:rPr>
              <a:t>El término </a:t>
            </a:r>
            <a:r>
              <a:rPr lang="es-ES" sz="2400" b="1" i="1" dirty="0" smtClean="0">
                <a:solidFill>
                  <a:schemeClr val="accent6">
                    <a:lumMod val="50000"/>
                  </a:schemeClr>
                </a:solidFill>
                <a:latin typeface="Bookman Old Style" pitchFamily="18" charset="0"/>
              </a:rPr>
              <a:t>olam ha-</a:t>
            </a:r>
            <a:r>
              <a:rPr lang="es-ES" sz="2400" b="1" i="1" dirty="0" err="1" smtClean="0">
                <a:solidFill>
                  <a:schemeClr val="accent6">
                    <a:lumMod val="50000"/>
                  </a:schemeClr>
                </a:solidFill>
                <a:latin typeface="Bookman Old Style" pitchFamily="18" charset="0"/>
              </a:rPr>
              <a:t>bá</a:t>
            </a:r>
            <a:r>
              <a:rPr lang="es-ES" sz="2400" b="1" i="1" dirty="0" smtClean="0">
                <a:solidFill>
                  <a:schemeClr val="accent6">
                    <a:lumMod val="50000"/>
                  </a:schemeClr>
                </a:solidFill>
                <a:latin typeface="Bookman Old Style" pitchFamily="18" charset="0"/>
              </a:rPr>
              <a:t> </a:t>
            </a:r>
            <a:r>
              <a:rPr lang="es-ES" sz="2400" dirty="0" smtClean="0">
                <a:solidFill>
                  <a:schemeClr val="accent6">
                    <a:lumMod val="50000"/>
                  </a:schemeClr>
                </a:solidFill>
                <a:latin typeface="Bookman Old Style" pitchFamily="18" charset="0"/>
              </a:rPr>
              <a:t>(literalmente, "el mundo venidero") en contraste con </a:t>
            </a:r>
            <a:r>
              <a:rPr lang="es-ES" sz="2400" b="1" i="1" dirty="0" smtClean="0">
                <a:solidFill>
                  <a:schemeClr val="accent6">
                    <a:lumMod val="50000"/>
                  </a:schemeClr>
                </a:solidFill>
                <a:latin typeface="Bookman Old Style" pitchFamily="18" charset="0"/>
              </a:rPr>
              <a:t>olam ha-</a:t>
            </a:r>
            <a:r>
              <a:rPr lang="es-ES" sz="2400" b="1" i="1" dirty="0" err="1" smtClean="0">
                <a:solidFill>
                  <a:schemeClr val="accent6">
                    <a:lumMod val="50000"/>
                  </a:schemeClr>
                </a:solidFill>
                <a:latin typeface="Bookman Old Style" pitchFamily="18" charset="0"/>
              </a:rPr>
              <a:t>zeh</a:t>
            </a:r>
            <a:r>
              <a:rPr lang="es-ES" sz="2400" dirty="0" smtClean="0">
                <a:solidFill>
                  <a:schemeClr val="accent6">
                    <a:lumMod val="50000"/>
                  </a:schemeClr>
                </a:solidFill>
                <a:latin typeface="Bookman Old Style" pitchFamily="18" charset="0"/>
              </a:rPr>
              <a:t> (literalmente "este mundo") se refiere al más allá, que comienza con la terminación de la vida terrenal del hombre. </a:t>
            </a:r>
          </a:p>
          <a:p>
            <a:r>
              <a:rPr lang="es-ES" sz="2400" dirty="0" smtClean="0">
                <a:solidFill>
                  <a:schemeClr val="accent6">
                    <a:lumMod val="50000"/>
                  </a:schemeClr>
                </a:solidFill>
                <a:latin typeface="Bookman Old Style" pitchFamily="18" charset="0"/>
              </a:rPr>
              <a:t>Un sinónimo que se usa con frecuencia en lugar de "el mundo por venir" es </a:t>
            </a:r>
            <a:r>
              <a:rPr lang="es-ES" sz="2400" b="1" dirty="0" err="1" smtClean="0">
                <a:solidFill>
                  <a:schemeClr val="accent6">
                    <a:lumMod val="50000"/>
                  </a:schemeClr>
                </a:solidFill>
                <a:latin typeface="Bookman Old Style" pitchFamily="18" charset="0"/>
              </a:rPr>
              <a:t>atid</a:t>
            </a:r>
            <a:r>
              <a:rPr lang="es-ES" sz="2400" b="1" dirty="0" smtClean="0">
                <a:solidFill>
                  <a:schemeClr val="accent6">
                    <a:lumMod val="50000"/>
                  </a:schemeClr>
                </a:solidFill>
                <a:latin typeface="Bookman Old Style" pitchFamily="18" charset="0"/>
              </a:rPr>
              <a:t> lavo -</a:t>
            </a:r>
            <a:r>
              <a:rPr lang="he-IL" sz="2400" b="1" dirty="0" smtClean="0">
                <a:solidFill>
                  <a:schemeClr val="accent6">
                    <a:lumMod val="50000"/>
                  </a:schemeClr>
                </a:solidFill>
                <a:latin typeface="Bookman Old Style" pitchFamily="18" charset="0"/>
              </a:rPr>
              <a:t>עתיד  לבוא</a:t>
            </a:r>
            <a:r>
              <a:rPr lang="es-ES" sz="2400" b="1" dirty="0" smtClean="0">
                <a:solidFill>
                  <a:schemeClr val="accent6">
                    <a:lumMod val="50000"/>
                  </a:schemeClr>
                </a:solidFill>
                <a:latin typeface="Bookman Old Style" pitchFamily="18" charset="0"/>
              </a:rPr>
              <a:t> </a:t>
            </a:r>
            <a:r>
              <a:rPr lang="es-ES" sz="2400" dirty="0" smtClean="0">
                <a:solidFill>
                  <a:schemeClr val="accent6">
                    <a:lumMod val="50000"/>
                  </a:schemeClr>
                </a:solidFill>
                <a:latin typeface="Bookman Old Style" pitchFamily="18" charset="0"/>
              </a:rPr>
              <a:t>("Lo que está por venir" o "el futuro") como en Tosefta </a:t>
            </a:r>
            <a:r>
              <a:rPr lang="es-ES" sz="2400" dirty="0" err="1" smtClean="0">
                <a:solidFill>
                  <a:schemeClr val="accent6">
                    <a:lumMod val="50000"/>
                  </a:schemeClr>
                </a:solidFill>
                <a:latin typeface="Bookman Old Style" pitchFamily="18" charset="0"/>
              </a:rPr>
              <a:t>Arakhin</a:t>
            </a:r>
            <a:r>
              <a:rPr lang="es-ES" sz="2400" dirty="0" smtClean="0">
                <a:solidFill>
                  <a:schemeClr val="accent6">
                    <a:lumMod val="50000"/>
                  </a:schemeClr>
                </a:solidFill>
                <a:latin typeface="Bookman Old Style" pitchFamily="18" charset="0"/>
              </a:rPr>
              <a:t> 2: 7.</a:t>
            </a:r>
          </a:p>
          <a:p>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000" dirty="0" smtClean="0">
                <a:latin typeface="Bookman Old Style" pitchFamily="18" charset="0"/>
              </a:rPr>
              <a:t>Comentarios tomados de Kol HaTor, Autor: Hillel Rivlin, Compuesto: c.1798 - c.1838 </a:t>
            </a:r>
          </a:p>
          <a:p>
            <a:r>
              <a:rPr lang="es-ES" sz="2650" dirty="0" smtClean="0">
                <a:latin typeface="Bookman Old Style" pitchFamily="18" charset="0"/>
              </a:rPr>
              <a:t>Mientras nos encontramos en el umbral del comienzo de la Redención (cuando “el tiempo del pájaro cantor ha llegado”, que es el año 542 del 6º Milenio), a instancias del Gaón de Vilna y con su santa bendición, y con la ayuda de Dios, estamos obligados a aprender y comprender todos los caminos de los pasos del Mashíaj y la forma de las acciones futuras,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El Gaón </a:t>
            </a:r>
            <a:r>
              <a:rPr lang="en-US" sz="2800" dirty="0" smtClean="0">
                <a:latin typeface="Bookman Old Style" pitchFamily="18" charset="0"/>
              </a:rPr>
              <a:t>(</a:t>
            </a:r>
            <a:r>
              <a:rPr lang="en-US" sz="2800" dirty="0" err="1" smtClean="0">
                <a:latin typeface="Bookman Old Style" pitchFamily="18" charset="0"/>
                <a:hlinkClick r:id="rId4" tooltip="Sialiec, Biaroza raion"/>
              </a:rPr>
              <a:t>Sialiec</a:t>
            </a:r>
            <a:r>
              <a:rPr lang="en-US" sz="2800" dirty="0" smtClean="0">
                <a:latin typeface="Bookman Old Style" pitchFamily="18" charset="0"/>
              </a:rPr>
              <a:t>, April 23, 1720 – Vilnius October 9, 1797)</a:t>
            </a:r>
            <a:r>
              <a:rPr lang="es-ES" sz="3100" dirty="0" smtClean="0">
                <a:latin typeface="Bookman Old Style" pitchFamily="18" charset="0"/>
              </a:rPr>
              <a:t> mereció ser la luz de Mashíaj ben Yosef, para promover la reunión de los exiliados y revelar las pistas de la Torá sobre los pasos de Mashíaj ben Yosef. </a:t>
            </a:r>
          </a:p>
          <a:p>
            <a:r>
              <a:rPr lang="es-ES" sz="3100" dirty="0" smtClean="0">
                <a:latin typeface="Bookman Old Style" pitchFamily="18" charset="0"/>
              </a:rPr>
              <a:t>Por lo tanto, fue enviado del cielo [esto se basa en [Isa. 60:22] “el más pequeño llegará a ser mil”, etc.</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900" dirty="0" smtClean="0">
                <a:latin typeface="Bookman Old Style" pitchFamily="18" charset="0"/>
              </a:rPr>
              <a:t>Todas las pistas sobre el comienzo de la Redención y los secretos relacionados con los pasos del Mashíaj, hasta el final inclusive, fueron revelados a Gaón.</a:t>
            </a:r>
          </a:p>
          <a:p>
            <a:r>
              <a:rPr lang="es-ES" sz="2900" dirty="0" smtClean="0">
                <a:latin typeface="Bookman Old Style" pitchFamily="18" charset="0"/>
              </a:rPr>
              <a:t>Escribió extensamente sobre el final de las cosas en su comentario sobre el Sifrá Dezniuta, conjurando a otros en el nombre del Dios de Israel para que no lo revelaran.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50" dirty="0" smtClean="0">
                <a:latin typeface="Bookman Old Style" pitchFamily="18" charset="0"/>
              </a:rPr>
              <a:t>Después de que muchos de sus estudiantes le habían prometido fielmente ir a Sión y comenzar a trabajar allí para reunir a los exiliados cuando el despertar comenzara desde abajo, con la ayuda de Dios, entonces el Gaón les reveló todos los pasos del comienzo de la Redención.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Según Gaón, rabino Eliyahu de Vilna, a continuación se encuentran los </a:t>
            </a:r>
            <a:r>
              <a:rPr lang="es-ES" sz="3100" b="1" dirty="0" smtClean="0">
                <a:latin typeface="Bookman Old Style" pitchFamily="18" charset="0"/>
              </a:rPr>
              <a:t>siete principios</a:t>
            </a:r>
            <a:r>
              <a:rPr lang="es-ES" sz="3100" dirty="0" smtClean="0">
                <a:latin typeface="Bookman Old Style" pitchFamily="18" charset="0"/>
              </a:rPr>
              <a:t> principales relacionados con el enfoque llamado </a:t>
            </a:r>
            <a:r>
              <a:rPr lang="es-ES" sz="3100" b="1" i="1" dirty="0" smtClean="0">
                <a:latin typeface="Bookman Old Style" pitchFamily="18" charset="0"/>
              </a:rPr>
              <a:t>los pasos del Mashíaj</a:t>
            </a:r>
            <a:r>
              <a:rPr lang="es-ES" sz="3100" dirty="0" smtClean="0">
                <a:latin typeface="Bookman Old Style" pitchFamily="18" charset="0"/>
              </a:rPr>
              <a:t>, que se basa en la oración, "en cada piedra había siete ojos [aberturas]" [</a:t>
            </a:r>
            <a:r>
              <a:rPr lang="es-ES" sz="3100" dirty="0" err="1" smtClean="0">
                <a:latin typeface="Bookman Old Style" pitchFamily="18" charset="0"/>
              </a:rPr>
              <a:t>Zach</a:t>
            </a:r>
            <a:r>
              <a:rPr lang="es-ES" sz="3100" dirty="0" smtClean="0">
                <a:latin typeface="Bookman Old Style" pitchFamily="18" charset="0"/>
              </a:rPr>
              <a:t>. 3:9]:</a:t>
            </a:r>
          </a:p>
          <a:p>
            <a:r>
              <a:rPr lang="es-ES" sz="3100" b="1" dirty="0" smtClean="0">
                <a:latin typeface="Bookman Old Style" pitchFamily="18" charset="0"/>
              </a:rPr>
              <a:t>1. </a:t>
            </a:r>
            <a:r>
              <a:rPr lang="es-ES" sz="3100" b="1" i="1" dirty="0" smtClean="0">
                <a:latin typeface="Bookman Old Style" pitchFamily="18" charset="0"/>
              </a:rPr>
              <a:t>“Yosef todavía está vivo”.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50" dirty="0" smtClean="0">
                <a:latin typeface="Bookman Old Style" pitchFamily="18" charset="0"/>
              </a:rPr>
              <a:t>El enfoque básico del </a:t>
            </a:r>
            <a:r>
              <a:rPr lang="es-ES" sz="2850" dirty="0" smtClean="0">
                <a:latin typeface="Bookman Old Style" pitchFamily="18" charset="0"/>
              </a:rPr>
              <a:t>Gaón </a:t>
            </a:r>
            <a:r>
              <a:rPr lang="es-ES" sz="2850" dirty="0" smtClean="0">
                <a:latin typeface="Bookman Old Style" pitchFamily="18" charset="0"/>
              </a:rPr>
              <a:t>está resumido en el principio "Yosef todavía está vivo", lo que significa que el Mashíaj ben Yosef todavía está vivo y vivirá porque, como está escrito, cada aspecto del comienzo de la Redención depende de él.  </a:t>
            </a:r>
          </a:p>
          <a:p>
            <a:r>
              <a:rPr lang="es-ES" sz="2850" dirty="0" smtClean="0">
                <a:latin typeface="Bookman Old Style" pitchFamily="18" charset="0"/>
              </a:rPr>
              <a:t>Por lo tanto, el decreto sobre su asesinato por parte de Armilus el Malvado será cancelado.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Armilus (en hebreo: </a:t>
            </a:r>
            <a:r>
              <a:rPr lang="he-IL" sz="3100" dirty="0" smtClean="0">
                <a:latin typeface="Bookman Old Style" pitchFamily="18" charset="0"/>
              </a:rPr>
              <a:t>ארמילוס</a:t>
            </a:r>
            <a:r>
              <a:rPr lang="en-US" sz="3100" dirty="0" smtClean="0">
                <a:latin typeface="Bookman Old Style" pitchFamily="18" charset="0"/>
              </a:rPr>
              <a:t> </a:t>
            </a:r>
            <a:r>
              <a:rPr lang="he-IL" sz="3100" dirty="0" smtClean="0">
                <a:latin typeface="Bookman Old Style" pitchFamily="18" charset="0"/>
              </a:rPr>
              <a:t>) (</a:t>
            </a:r>
            <a:r>
              <a:rPr lang="es-ES" sz="3100" dirty="0" smtClean="0">
                <a:latin typeface="Bookman Old Style" pitchFamily="18" charset="0"/>
              </a:rPr>
              <a:t>también deletreado Armilos y Armilius) es una figura anti-mesías en la escatología judía medieval que conquistará toda la Tierra, centralizándose en Jerusalén y persiguiendo a los creyentes judíos hasta su derrota final a manos del Mesías judío.</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900" dirty="0" smtClean="0">
                <a:latin typeface="Bookman Old Style" pitchFamily="18" charset="0"/>
              </a:rPr>
              <a:t>La misión general de Mashíaj ben Yosef es triple: revelación de los misterios de la Torá, reunión de los exiliados y eliminación del espíritu inmundo de la tierra. </a:t>
            </a:r>
          </a:p>
          <a:p>
            <a:r>
              <a:rPr lang="es-ES" sz="2900" dirty="0" smtClean="0">
                <a:latin typeface="Bookman Old Style" pitchFamily="18" charset="0"/>
              </a:rPr>
              <a:t>La reunión de los exiliados abarca tres tareas: construir Jerusalén, reunir a los exiliados y cumplir los mandamientos dependientes de la Tierra.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900" b="1" i="1" dirty="0" smtClean="0">
                <a:latin typeface="Bookman Old Style" pitchFamily="18" charset="0"/>
              </a:rPr>
              <a:t>2</a:t>
            </a:r>
            <a:r>
              <a:rPr lang="es-ES" sz="2900" b="1" i="1" dirty="0" smtClean="0">
                <a:latin typeface="Bookman Old Style" pitchFamily="18" charset="0"/>
              </a:rPr>
              <a:t>. </a:t>
            </a:r>
            <a:r>
              <a:rPr lang="es-ES" sz="2900" b="1" i="1" dirty="0" smtClean="0">
                <a:latin typeface="Bookman Old Style" pitchFamily="18" charset="0"/>
              </a:rPr>
              <a:t>Actúa y ten éxito. </a:t>
            </a:r>
            <a:endParaRPr lang="es-ES" sz="2900" b="1" i="1" dirty="0" smtClean="0">
              <a:latin typeface="Bookman Old Style" pitchFamily="18" charset="0"/>
            </a:endParaRPr>
          </a:p>
          <a:p>
            <a:r>
              <a:rPr lang="es-ES" sz="2900" dirty="0" smtClean="0">
                <a:latin typeface="Bookman Old Style" pitchFamily="18" charset="0"/>
              </a:rPr>
              <a:t>Una </a:t>
            </a:r>
            <a:r>
              <a:rPr lang="es-ES" sz="2900" dirty="0" smtClean="0">
                <a:latin typeface="Bookman Old Style" pitchFamily="18" charset="0"/>
              </a:rPr>
              <a:t>de las características especiales de </a:t>
            </a:r>
            <a:r>
              <a:rPr lang="es-ES" sz="2900" dirty="0" smtClean="0">
                <a:latin typeface="Bookman Old Style" pitchFamily="18" charset="0"/>
              </a:rPr>
              <a:t>Mashíaj </a:t>
            </a:r>
            <a:r>
              <a:rPr lang="es-ES" sz="2900" dirty="0" smtClean="0">
                <a:latin typeface="Bookman Old Style" pitchFamily="18" charset="0"/>
              </a:rPr>
              <a:t>ben Yosef es su éxito cuando actúa, como dice con respecto a Yosef (hijo de Jacob), [Gen. 39:3] “todo lo que hacía, el Señor lo hacía prosperar en su mano”. </a:t>
            </a:r>
            <a:endParaRPr lang="es-ES" sz="2900" dirty="0" smtClean="0">
              <a:latin typeface="Bookman Old Style" pitchFamily="18" charset="0"/>
            </a:endParaRPr>
          </a:p>
          <a:p>
            <a:r>
              <a:rPr lang="es-ES" sz="2900" dirty="0" smtClean="0">
                <a:latin typeface="Bookman Old Style" pitchFamily="18" charset="0"/>
              </a:rPr>
              <a:t>Se </a:t>
            </a:r>
            <a:r>
              <a:rPr lang="es-ES" sz="2900" dirty="0" smtClean="0">
                <a:latin typeface="Bookman Old Style" pitchFamily="18" charset="0"/>
              </a:rPr>
              <a:t>dio a conocer la siguiente gran idea del </a:t>
            </a:r>
            <a:r>
              <a:rPr lang="es-ES" sz="2900" dirty="0" smtClean="0">
                <a:latin typeface="Bookman Old Style" pitchFamily="18" charset="0"/>
              </a:rPr>
              <a:t>Gaón: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600" dirty="0" smtClean="0">
                <a:latin typeface="Bookman Old Style" pitchFamily="18" charset="0"/>
              </a:rPr>
              <a:t>Sólo </a:t>
            </a:r>
            <a:r>
              <a:rPr lang="es-ES" sz="2600" dirty="0" smtClean="0">
                <a:latin typeface="Bookman Old Style" pitchFamily="18" charset="0"/>
              </a:rPr>
              <a:t>hay dos mandamientos que todo el cuerpo de una persona tiene que entrar para cumplirlos: el mandamiento del tabernáculo y el de Eretz Israel. </a:t>
            </a:r>
            <a:endParaRPr lang="es-ES" sz="2600" dirty="0" smtClean="0">
              <a:latin typeface="Bookman Old Style" pitchFamily="18" charset="0"/>
            </a:endParaRPr>
          </a:p>
          <a:p>
            <a:r>
              <a:rPr lang="es-ES" sz="2600" dirty="0" smtClean="0">
                <a:latin typeface="Bookman Old Style" pitchFamily="18" charset="0"/>
              </a:rPr>
              <a:t>Esto </a:t>
            </a:r>
            <a:r>
              <a:rPr lang="es-ES" sz="2600" dirty="0" smtClean="0">
                <a:latin typeface="Bookman Old Style" pitchFamily="18" charset="0"/>
              </a:rPr>
              <a:t>se insinúa en la oración: “Y su tabernáculo estaba en Shalem, y su morada en Sión”, y </a:t>
            </a:r>
            <a:r>
              <a:rPr lang="es-ES" sz="2600" dirty="0" smtClean="0">
                <a:latin typeface="Bookman Old Style" pitchFamily="18" charset="0"/>
              </a:rPr>
              <a:t>Gaón </a:t>
            </a:r>
            <a:r>
              <a:rPr lang="es-ES" sz="2600" dirty="0" smtClean="0">
                <a:latin typeface="Bookman Old Style" pitchFamily="18" charset="0"/>
              </a:rPr>
              <a:t>agrega que el mandamiento con respecto a los Tabernáculos requiere que 'hagas', es decir, que cumplas un mandamiento positivo, no tomar de lo hecho. </a:t>
            </a:r>
            <a:endParaRPr lang="es-ES" sz="2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900" dirty="0" smtClean="0">
                <a:latin typeface="Bookman Old Style" pitchFamily="18" charset="0"/>
              </a:rPr>
              <a:t>Lo </a:t>
            </a:r>
            <a:r>
              <a:rPr lang="es-ES" sz="2900" dirty="0" smtClean="0">
                <a:latin typeface="Bookman Old Style" pitchFamily="18" charset="0"/>
              </a:rPr>
              <a:t>mismo con respecto a Sion. </a:t>
            </a:r>
            <a:endParaRPr lang="es-ES" sz="2900" dirty="0" smtClean="0">
              <a:latin typeface="Bookman Old Style" pitchFamily="18" charset="0"/>
            </a:endParaRPr>
          </a:p>
          <a:p>
            <a:r>
              <a:rPr lang="es-ES" sz="2900" dirty="0" smtClean="0">
                <a:latin typeface="Bookman Old Style" pitchFamily="18" charset="0"/>
              </a:rPr>
              <a:t>Como </a:t>
            </a:r>
            <a:r>
              <a:rPr lang="es-ES" sz="2900" dirty="0" smtClean="0">
                <a:latin typeface="Bookman Old Style" pitchFamily="18" charset="0"/>
              </a:rPr>
              <a:t>dice el Midrash sobre la frase: “un redentor vendrá a Sión”. </a:t>
            </a:r>
            <a:endParaRPr lang="es-ES" sz="2900" dirty="0" smtClean="0">
              <a:latin typeface="Bookman Old Style" pitchFamily="18" charset="0"/>
            </a:endParaRPr>
          </a:p>
          <a:p>
            <a:r>
              <a:rPr lang="es-ES" sz="2900" dirty="0" smtClean="0">
                <a:latin typeface="Bookman Old Style" pitchFamily="18" charset="0"/>
              </a:rPr>
              <a:t>Mientras </a:t>
            </a:r>
            <a:r>
              <a:rPr lang="es-ES" sz="2900" dirty="0" smtClean="0">
                <a:latin typeface="Bookman Old Style" pitchFamily="18" charset="0"/>
              </a:rPr>
              <a:t>Sion no esté edificada, no vendrá el redentor. Como dijeron Nuestros Sabios de bendita memoria (Meguilá 17b), “después de que se construya Jerusalén, vendrá el hijo de David [Mashíaj]”.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50" dirty="0" smtClean="0">
                <a:latin typeface="Bookman Old Style" pitchFamily="18" charset="0"/>
              </a:rPr>
              <a:t>Según </a:t>
            </a:r>
            <a:r>
              <a:rPr lang="es-ES" sz="2850" dirty="0" smtClean="0">
                <a:latin typeface="Bookman Old Style" pitchFamily="18" charset="0"/>
              </a:rPr>
              <a:t>el Midrash, el hijo de David no vendrá hasta que se construya Jerusalén</a:t>
            </a:r>
            <a:r>
              <a:rPr lang="es-ES" sz="2850" dirty="0" smtClean="0">
                <a:latin typeface="Bookman Old Style" pitchFamily="18" charset="0"/>
              </a:rPr>
              <a:t>.</a:t>
            </a:r>
          </a:p>
          <a:p>
            <a:r>
              <a:rPr lang="es-ES" sz="2850" b="1" i="1" dirty="0" smtClean="0">
                <a:latin typeface="Bookman Old Style" pitchFamily="18" charset="0"/>
              </a:rPr>
              <a:t>3. [</a:t>
            </a:r>
            <a:r>
              <a:rPr lang="es-ES" sz="2850" b="1" i="1" dirty="0" err="1" smtClean="0">
                <a:latin typeface="Bookman Old Style" pitchFamily="18" charset="0"/>
              </a:rPr>
              <a:t>Is</a:t>
            </a:r>
            <a:r>
              <a:rPr lang="es-ES" sz="2850" b="1" i="1" dirty="0" err="1" smtClean="0">
                <a:latin typeface="Bookman Old Style" pitchFamily="18" charset="0"/>
              </a:rPr>
              <a:t>.</a:t>
            </a:r>
            <a:r>
              <a:rPr lang="es-ES" sz="2850" b="1" i="1" dirty="0" smtClean="0">
                <a:latin typeface="Bookman Old Style" pitchFamily="18" charset="0"/>
              </a:rPr>
              <a:t> 60:22] “a su tiempo, lo apresuraré”. </a:t>
            </a:r>
            <a:endParaRPr lang="es-ES" sz="2850" b="1" i="1" dirty="0" smtClean="0">
              <a:latin typeface="Bookman Old Style" pitchFamily="18" charset="0"/>
            </a:endParaRPr>
          </a:p>
          <a:p>
            <a:r>
              <a:rPr lang="es-ES" sz="2850" dirty="0" smtClean="0">
                <a:latin typeface="Bookman Old Style" pitchFamily="18" charset="0"/>
              </a:rPr>
              <a:t>Nuestros </a:t>
            </a:r>
            <a:r>
              <a:rPr lang="es-ES" sz="2850" dirty="0" smtClean="0">
                <a:latin typeface="Bookman Old Style" pitchFamily="18" charset="0"/>
              </a:rPr>
              <a:t>Sabios interpretaron este principio en el sentido de que, si ellos [el Pueblo de Israel] lo merecen, Yo lo aceleraré [la Redención]; si no, lo traeré a su debido tiempo (Sanedrín 98a). </a:t>
            </a:r>
            <a:endParaRPr lang="es-ES" sz="285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900" dirty="0" smtClean="0">
                <a:latin typeface="Bookman Old Style" pitchFamily="18" charset="0"/>
              </a:rPr>
              <a:t>Al </a:t>
            </a:r>
            <a:r>
              <a:rPr lang="es-ES" sz="2900" dirty="0" smtClean="0">
                <a:latin typeface="Bookman Old Style" pitchFamily="18" charset="0"/>
              </a:rPr>
              <a:t>respecto, </a:t>
            </a:r>
            <a:r>
              <a:rPr lang="es-ES" sz="2900" dirty="0" smtClean="0">
                <a:latin typeface="Bookman Old Style" pitchFamily="18" charset="0"/>
              </a:rPr>
              <a:t>Gaón </a:t>
            </a:r>
            <a:r>
              <a:rPr lang="es-ES" sz="2900" dirty="0" smtClean="0">
                <a:latin typeface="Bookman Old Style" pitchFamily="18" charset="0"/>
              </a:rPr>
              <a:t>comentó que después de todo, el verso debe interpretarse literalmente. </a:t>
            </a:r>
            <a:endParaRPr lang="es-ES" sz="2900" dirty="0" smtClean="0">
              <a:latin typeface="Bookman Old Style" pitchFamily="18" charset="0"/>
            </a:endParaRPr>
          </a:p>
          <a:p>
            <a:r>
              <a:rPr lang="es-ES" sz="2900" dirty="0" smtClean="0">
                <a:latin typeface="Bookman Old Style" pitchFamily="18" charset="0"/>
              </a:rPr>
              <a:t>Según </a:t>
            </a:r>
            <a:r>
              <a:rPr lang="es-ES" sz="2900" dirty="0" smtClean="0">
                <a:latin typeface="Bookman Old Style" pitchFamily="18" charset="0"/>
              </a:rPr>
              <a:t>la interpretación llana, aunque la Redención llegue a su debido tiempo, Yo la apresuraré. </a:t>
            </a:r>
            <a:endParaRPr lang="es-ES" sz="2900" dirty="0" smtClean="0">
              <a:latin typeface="Bookman Old Style" pitchFamily="18" charset="0"/>
            </a:endParaRPr>
          </a:p>
          <a:p>
            <a:r>
              <a:rPr lang="es-ES" sz="2900" dirty="0" smtClean="0">
                <a:latin typeface="Bookman Old Style" pitchFamily="18" charset="0"/>
              </a:rPr>
              <a:t>¿</a:t>
            </a:r>
            <a:r>
              <a:rPr lang="es-ES" sz="2900" dirty="0" smtClean="0">
                <a:latin typeface="Bookman Old Style" pitchFamily="18" charset="0"/>
              </a:rPr>
              <a:t>Cuándo? --“cuando el más pequeño llegue a ser mil y el más joven una nación poderosa.”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Las </a:t>
            </a:r>
            <a:r>
              <a:rPr lang="es-ES" dirty="0" smtClean="0">
                <a:latin typeface="Bookman Old Style" pitchFamily="18" charset="0"/>
              </a:rPr>
              <a:t>palabras más pequeño y más joven se refieren a </a:t>
            </a:r>
            <a:r>
              <a:rPr lang="es-ES" dirty="0" smtClean="0">
                <a:latin typeface="Bookman Old Style" pitchFamily="18" charset="0"/>
              </a:rPr>
              <a:t>Efraím, </a:t>
            </a:r>
            <a:r>
              <a:rPr lang="es-ES" dirty="0" smtClean="0">
                <a:latin typeface="Bookman Old Style" pitchFamily="18" charset="0"/>
              </a:rPr>
              <a:t>que es Mashíaj ben Yosef. </a:t>
            </a:r>
            <a:endParaRPr lang="es-ES" dirty="0" smtClean="0">
              <a:latin typeface="Bookman Old Style" pitchFamily="18" charset="0"/>
            </a:endParaRPr>
          </a:p>
          <a:p>
            <a:r>
              <a:rPr lang="es-ES" dirty="0" smtClean="0">
                <a:latin typeface="Bookman Old Style" pitchFamily="18" charset="0"/>
              </a:rPr>
              <a:t>Se </a:t>
            </a:r>
            <a:r>
              <a:rPr lang="es-ES" dirty="0" smtClean="0">
                <a:latin typeface="Bookman Old Style" pitchFamily="18" charset="0"/>
              </a:rPr>
              <a:t>sabe que el nivel más alto de </a:t>
            </a:r>
            <a:r>
              <a:rPr lang="es-ES" dirty="0" smtClean="0">
                <a:latin typeface="Bookman Old Style" pitchFamily="18" charset="0"/>
              </a:rPr>
              <a:t>Mashíaj </a:t>
            </a:r>
            <a:r>
              <a:rPr lang="es-ES" dirty="0" smtClean="0">
                <a:latin typeface="Bookman Old Style" pitchFamily="18" charset="0"/>
              </a:rPr>
              <a:t>ben Yosef, que vendrá cuando el despertar venga desde abajo, es 1000 menos uno, o 999 en la </a:t>
            </a:r>
            <a:r>
              <a:rPr lang="es-ES" dirty="0" smtClean="0">
                <a:latin typeface="Bookman Old Style" pitchFamily="18" charset="0"/>
              </a:rPr>
              <a:t>Sefirá </a:t>
            </a:r>
            <a:r>
              <a:rPr lang="es-ES" dirty="0" smtClean="0">
                <a:latin typeface="Bookman Old Style" pitchFamily="18" charset="0"/>
              </a:rPr>
              <a:t>de Yesod</a:t>
            </a:r>
            <a:r>
              <a:rPr lang="es-ES" dirty="0" smtClean="0">
                <a:latin typeface="Bookman Old Style" pitchFamily="18" charset="0"/>
              </a:rPr>
              <a:t>.</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Cuando </a:t>
            </a:r>
            <a:r>
              <a:rPr lang="es-ES" sz="3100" dirty="0" smtClean="0">
                <a:latin typeface="Bookman Old Style" pitchFamily="18" charset="0"/>
              </a:rPr>
              <a:t>el más pequeño se convierta en 1000, es decir, cuando sus obras alcancen el nivel justo por debajo de 1000, entonces - Yo soy el Señor; aun en su tiempo, lo apresuraré. </a:t>
            </a:r>
            <a:endParaRPr lang="es-ES" sz="3100" dirty="0" smtClean="0">
              <a:latin typeface="Bookman Old Style" pitchFamily="18" charset="0"/>
            </a:endParaRPr>
          </a:p>
          <a:p>
            <a:r>
              <a:rPr lang="es-ES" sz="3100" dirty="0" smtClean="0">
                <a:latin typeface="Bookman Old Style" pitchFamily="18" charset="0"/>
              </a:rPr>
              <a:t>Este </a:t>
            </a:r>
            <a:r>
              <a:rPr lang="es-ES" sz="3100" dirty="0" smtClean="0">
                <a:latin typeface="Bookman Old Style" pitchFamily="18" charset="0"/>
              </a:rPr>
              <a:t>es también el significado de “y las cosas que les han de sobrevenir se apresurarán” (Deut. 32).</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En palabras del Gaón (en las que también hay alguna insinuación respecto a su nombre), “hay un tiempo para cada deseo” significa que la determinación del tiempo depende del objetivo de abajo, como dice respecto a Ciro, “y él cumplirá todo mi deseo.” </a:t>
            </a: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A Cyrus se le dio su misión en relación con Mashíaj ben Yosef desde el lado izquierdo, es decir, desde el lado de Din que está operativo cuando el despertar viene desde abajo. </a:t>
            </a:r>
          </a:p>
          <a:p>
            <a:r>
              <a:rPr lang="es-ES" sz="3100" dirty="0" smtClean="0">
                <a:latin typeface="Bookman Old Style" pitchFamily="18" charset="0"/>
              </a:rPr>
              <a:t>Muchas veces he visto a </a:t>
            </a:r>
            <a:r>
              <a:rPr lang="es-ES" sz="3100" dirty="0" err="1" smtClean="0">
                <a:latin typeface="Bookman Old Style" pitchFamily="18" charset="0"/>
              </a:rPr>
              <a:t>Gaon</a:t>
            </a:r>
            <a:r>
              <a:rPr lang="es-ES" sz="3100" dirty="0" smtClean="0">
                <a:latin typeface="Bookman Old Style" pitchFamily="18" charset="0"/>
              </a:rPr>
              <a:t> paseándose por su habitación, hablando agitadamente diciendo:</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"Señor del Universo, ¿no tienes un camino intermedio entre 'su tiempo' y 'lo aceleraré'". </a:t>
            </a:r>
          </a:p>
          <a:p>
            <a:r>
              <a:rPr lang="es-ES" dirty="0" smtClean="0">
                <a:latin typeface="Bookman Old Style" pitchFamily="18" charset="0"/>
              </a:rPr>
              <a:t>Nosotros insistimos en la interpretación simple de tu promesa: “Yo soy el Señor; en su tiempo, lo apresuraré.”</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b="1" i="1" dirty="0" smtClean="0">
                <a:latin typeface="Bookman Old Style" pitchFamily="18" charset="0"/>
              </a:rPr>
              <a:t>4</a:t>
            </a:r>
            <a:r>
              <a:rPr lang="es-ES" b="1" i="1" dirty="0" smtClean="0">
                <a:latin typeface="Bookman Old Style" pitchFamily="18" charset="0"/>
              </a:rPr>
              <a:t>. </a:t>
            </a:r>
            <a:r>
              <a:rPr lang="es-ES" b="1" i="1" dirty="0" smtClean="0">
                <a:latin typeface="Bookman Old Style" pitchFamily="18" charset="0"/>
              </a:rPr>
              <a:t>por posesión y conquista en el fin revelado. </a:t>
            </a:r>
            <a:endParaRPr lang="es-ES" b="1" i="1" dirty="0" smtClean="0">
              <a:latin typeface="Bookman Old Style" pitchFamily="18" charset="0"/>
            </a:endParaRPr>
          </a:p>
          <a:p>
            <a:r>
              <a:rPr lang="es-ES" dirty="0" smtClean="0">
                <a:latin typeface="Bookman Old Style" pitchFamily="18" charset="0"/>
              </a:rPr>
              <a:t>El </a:t>
            </a:r>
            <a:r>
              <a:rPr lang="es-ES" dirty="0" smtClean="0">
                <a:latin typeface="Bookman Old Style" pitchFamily="18" charset="0"/>
              </a:rPr>
              <a:t>cuarto principio es que al comienzo de la Redención en nuestro tiempo, es decir, la redención final en la última generación, todas las actividades deben estar de acuerdo con una de dos líneas o caminos: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uno </a:t>
            </a:r>
            <a:r>
              <a:rPr lang="es-ES" sz="2800" dirty="0" smtClean="0">
                <a:latin typeface="Bookman Old Style" pitchFamily="18" charset="0"/>
              </a:rPr>
              <a:t>es la línea de Esdras y Nehemías; </a:t>
            </a:r>
            <a:endParaRPr lang="es-ES" sz="2800" dirty="0" smtClean="0">
              <a:latin typeface="Bookman Old Style" pitchFamily="18" charset="0"/>
            </a:endParaRPr>
          </a:p>
          <a:p>
            <a:r>
              <a:rPr lang="es-ES" sz="2800" dirty="0" smtClean="0">
                <a:latin typeface="Bookman Old Style" pitchFamily="18" charset="0"/>
              </a:rPr>
              <a:t>la </a:t>
            </a:r>
            <a:r>
              <a:rPr lang="es-ES" sz="2800" dirty="0" smtClean="0">
                <a:latin typeface="Bookman Old Style" pitchFamily="18" charset="0"/>
              </a:rPr>
              <a:t>otra es la línea de Josué. </a:t>
            </a:r>
            <a:endParaRPr lang="es-ES" sz="2800" dirty="0" smtClean="0">
              <a:latin typeface="Bookman Old Style" pitchFamily="18" charset="0"/>
            </a:endParaRPr>
          </a:p>
          <a:p>
            <a:r>
              <a:rPr lang="es-CO" sz="2800" dirty="0" smtClean="0">
                <a:latin typeface="Bookman Old Style" pitchFamily="18" charset="0"/>
              </a:rPr>
              <a:t>Pues vosotros estáis a punto de pasar el Jordán, a fin de tomar posesión de la tierra que el Eterno, vuestro Dios, os da, y la poseeréis y habitaréis en ella;</a:t>
            </a:r>
          </a:p>
          <a:p>
            <a:r>
              <a:rPr lang="es-CO" sz="2400" b="1" dirty="0" smtClean="0">
                <a:latin typeface="Bookman Old Style" pitchFamily="18" charset="0"/>
              </a:rPr>
              <a:t>Ki </a:t>
            </a:r>
            <a:r>
              <a:rPr lang="es-CO" sz="2400" b="1" dirty="0" err="1" smtClean="0">
                <a:latin typeface="Bookman Old Style" pitchFamily="18" charset="0"/>
              </a:rPr>
              <a:t>atem</a:t>
            </a:r>
            <a:r>
              <a:rPr lang="es-CO" sz="2400" b="1" dirty="0" smtClean="0">
                <a:latin typeface="Bookman Old Style" pitchFamily="18" charset="0"/>
              </a:rPr>
              <a:t> </a:t>
            </a:r>
            <a:r>
              <a:rPr lang="es-CO" sz="2400" b="1" dirty="0" err="1" smtClean="0">
                <a:latin typeface="Bookman Old Style" pitchFamily="18" charset="0"/>
              </a:rPr>
              <a:t>ovrim</a:t>
            </a:r>
            <a:r>
              <a:rPr lang="es-CO" sz="2400" b="1" dirty="0" smtClean="0">
                <a:latin typeface="Bookman Old Style" pitchFamily="18" charset="0"/>
              </a:rPr>
              <a:t> et-</a:t>
            </a:r>
            <a:r>
              <a:rPr lang="es-CO" sz="2400" b="1" dirty="0" err="1" smtClean="0">
                <a:latin typeface="Bookman Old Style" pitchFamily="18" charset="0"/>
              </a:rPr>
              <a:t>haYarden</a:t>
            </a:r>
            <a:r>
              <a:rPr lang="es-CO" sz="2400" b="1" dirty="0" smtClean="0">
                <a:latin typeface="Bookman Old Style" pitchFamily="18" charset="0"/>
              </a:rPr>
              <a:t> lavo </a:t>
            </a:r>
            <a:r>
              <a:rPr lang="es-CO" sz="2400" b="1" dirty="0" err="1" smtClean="0">
                <a:latin typeface="Bookman Old Style" pitchFamily="18" charset="0"/>
              </a:rPr>
              <a:t>lareshet</a:t>
            </a:r>
            <a:r>
              <a:rPr lang="es-CO" sz="2400" b="1" dirty="0" smtClean="0">
                <a:latin typeface="Bookman Old Style" pitchFamily="18" charset="0"/>
              </a:rPr>
              <a:t> et-</a:t>
            </a:r>
            <a:r>
              <a:rPr lang="es-CO" sz="2400" b="1" dirty="0" err="1" smtClean="0">
                <a:latin typeface="Bookman Old Style" pitchFamily="18" charset="0"/>
              </a:rPr>
              <a:t>ha'arets</a:t>
            </a:r>
            <a:r>
              <a:rPr lang="es-CO" sz="2400" b="1" dirty="0" smtClean="0">
                <a:latin typeface="Bookman Old Style" pitchFamily="18" charset="0"/>
              </a:rPr>
              <a:t> </a:t>
            </a:r>
            <a:r>
              <a:rPr lang="es-CO" sz="2400" b="1" dirty="0" err="1" smtClean="0">
                <a:latin typeface="Bookman Old Style" pitchFamily="18" charset="0"/>
              </a:rPr>
              <a:t>asher</a:t>
            </a:r>
            <a:r>
              <a:rPr lang="es-CO" sz="2400" b="1" dirty="0" smtClean="0">
                <a:latin typeface="Bookman Old Style" pitchFamily="18" charset="0"/>
              </a:rPr>
              <a:t>-Adonay </a:t>
            </a:r>
            <a:r>
              <a:rPr lang="es-CO" sz="2400" b="1" dirty="0" err="1" smtClean="0">
                <a:latin typeface="Bookman Old Style" pitchFamily="18" charset="0"/>
              </a:rPr>
              <a:t>Eloheyjem</a:t>
            </a:r>
            <a:r>
              <a:rPr lang="es-CO" sz="2400" b="1" dirty="0" smtClean="0">
                <a:latin typeface="Bookman Old Style" pitchFamily="18" charset="0"/>
              </a:rPr>
              <a:t> noten </a:t>
            </a:r>
            <a:r>
              <a:rPr lang="es-CO" sz="2400" b="1" dirty="0" err="1" smtClean="0">
                <a:latin typeface="Bookman Old Style" pitchFamily="18" charset="0"/>
              </a:rPr>
              <a:t>lajem</a:t>
            </a:r>
            <a:r>
              <a:rPr lang="es-CO" sz="2400" b="1" dirty="0" smtClean="0">
                <a:latin typeface="Bookman Old Style" pitchFamily="18" charset="0"/>
              </a:rPr>
              <a:t> </a:t>
            </a:r>
            <a:r>
              <a:rPr lang="es-CO" sz="2400" b="1" dirty="0" err="1" smtClean="0">
                <a:latin typeface="Bookman Old Style" pitchFamily="18" charset="0"/>
              </a:rPr>
              <a:t>virishtem</a:t>
            </a:r>
            <a:r>
              <a:rPr lang="es-CO" sz="2400" b="1" dirty="0" smtClean="0">
                <a:latin typeface="Bookman Old Style" pitchFamily="18" charset="0"/>
              </a:rPr>
              <a:t> </a:t>
            </a:r>
            <a:r>
              <a:rPr lang="es-CO" sz="2400" b="1" dirty="0" err="1" smtClean="0">
                <a:latin typeface="Bookman Old Style" pitchFamily="18" charset="0"/>
              </a:rPr>
              <a:t>otah</a:t>
            </a:r>
            <a:r>
              <a:rPr lang="es-CO" sz="2400" b="1" dirty="0" smtClean="0">
                <a:latin typeface="Bookman Old Style" pitchFamily="18" charset="0"/>
              </a:rPr>
              <a:t> </a:t>
            </a:r>
            <a:r>
              <a:rPr lang="es-CO" sz="2400" b="1" dirty="0" err="1" smtClean="0">
                <a:latin typeface="Bookman Old Style" pitchFamily="18" charset="0"/>
              </a:rPr>
              <a:t>vishavtem</a:t>
            </a:r>
            <a:r>
              <a:rPr lang="es-CO" sz="2400" b="1" dirty="0" smtClean="0">
                <a:latin typeface="Bookman Old Style" pitchFamily="18" charset="0"/>
              </a:rPr>
              <a:t>-bah</a:t>
            </a:r>
            <a:r>
              <a:rPr lang="es-CO" sz="2400" b="1" dirty="0" smtClean="0">
                <a:latin typeface="Bookman Old Style" pitchFamily="18" charset="0"/>
              </a:rPr>
              <a:t>.</a:t>
            </a:r>
            <a:endParaRPr lang="es-CO" sz="24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Con </a:t>
            </a:r>
            <a:r>
              <a:rPr lang="es-ES" dirty="0" smtClean="0">
                <a:latin typeface="Bookman Old Style" pitchFamily="18" charset="0"/>
              </a:rPr>
              <a:t>respecto a la sentencia, [Deut. 11:31] “</a:t>
            </a:r>
            <a:r>
              <a:rPr lang="es-ES" dirty="0" smtClean="0">
                <a:latin typeface="Bookman Old Style" pitchFamily="18" charset="0"/>
              </a:rPr>
              <a:t>la </a:t>
            </a:r>
            <a:r>
              <a:rPr lang="es-ES" dirty="0" smtClean="0">
                <a:latin typeface="Bookman Old Style" pitchFamily="18" charset="0"/>
              </a:rPr>
              <a:t>poseerás y habitarás en </a:t>
            </a:r>
            <a:r>
              <a:rPr lang="es-ES" dirty="0" smtClean="0">
                <a:latin typeface="Bookman Old Style" pitchFamily="18" charset="0"/>
              </a:rPr>
              <a:t>ella”, </a:t>
            </a:r>
            <a:r>
              <a:rPr lang="es-ES" dirty="0" smtClean="0">
                <a:latin typeface="Bookman Old Style" pitchFamily="18" charset="0"/>
              </a:rPr>
              <a:t>dice Rabí Eliyahu, el Gaón de Vilna </a:t>
            </a:r>
            <a:r>
              <a:rPr lang="es-ES" sz="2000" b="1" dirty="0" smtClean="0">
                <a:latin typeface="Bookman Old Style" pitchFamily="18" charset="0"/>
              </a:rPr>
              <a:t>(en Aderet Eliyahu, sobre Deut. 11)</a:t>
            </a:r>
            <a:r>
              <a:rPr lang="es-ES" dirty="0" smtClean="0">
                <a:latin typeface="Bookman Old Style" pitchFamily="18" charset="0"/>
              </a:rPr>
              <a:t>, “Por tu mérito al tomar posesión de </a:t>
            </a:r>
            <a:r>
              <a:rPr lang="es-ES" dirty="0" smtClean="0">
                <a:latin typeface="Bookman Old Style" pitchFamily="18" charset="0"/>
              </a:rPr>
              <a:t>ella, </a:t>
            </a:r>
            <a:r>
              <a:rPr lang="es-ES" dirty="0" smtClean="0">
                <a:latin typeface="Bookman Old Style" pitchFamily="18" charset="0"/>
              </a:rPr>
              <a:t>habitarás en ella, y cómo tomarás posesión de ella, al establecer tu pretensión.” ¿Cómo se establece una reclamación?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Esto </a:t>
            </a:r>
            <a:r>
              <a:rPr lang="es-ES" dirty="0" smtClean="0">
                <a:latin typeface="Bookman Old Style" pitchFamily="18" charset="0"/>
              </a:rPr>
              <a:t>se hace edificando y plantando como es la ley en general con respecto a la posesión de la tierra. </a:t>
            </a:r>
            <a:endParaRPr lang="es-ES" dirty="0" smtClean="0">
              <a:latin typeface="Bookman Old Style" pitchFamily="18" charset="0"/>
            </a:endParaRPr>
          </a:p>
          <a:p>
            <a:r>
              <a:rPr lang="es-ES" dirty="0" smtClean="0">
                <a:latin typeface="Bookman Old Style" pitchFamily="18" charset="0"/>
              </a:rPr>
              <a:t>Esto </a:t>
            </a:r>
            <a:r>
              <a:rPr lang="es-ES" dirty="0" smtClean="0">
                <a:latin typeface="Bookman Old Style" pitchFamily="18" charset="0"/>
              </a:rPr>
              <a:t>está en línea con lo que hicieron Esdras y Nehemías. </a:t>
            </a:r>
            <a:endParaRPr lang="es-ES" dirty="0" smtClean="0">
              <a:latin typeface="Bookman Old Style" pitchFamily="18" charset="0"/>
            </a:endParaRPr>
          </a:p>
          <a:p>
            <a:r>
              <a:rPr lang="es-ES" dirty="0" smtClean="0">
                <a:latin typeface="Bookman Old Style" pitchFamily="18" charset="0"/>
              </a:rPr>
              <a:t>Sin </a:t>
            </a:r>
            <a:r>
              <a:rPr lang="es-ES" dirty="0" smtClean="0">
                <a:latin typeface="Bookman Old Style" pitchFamily="18" charset="0"/>
              </a:rPr>
              <a:t>embargo, cuando sea necesario, también se puede usar la fuerza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a:t>
            </a:r>
            <a:r>
              <a:rPr lang="es-ES" dirty="0" smtClean="0">
                <a:latin typeface="Bookman Old Style" pitchFamily="18" charset="0"/>
              </a:rPr>
              <a:t>en este caso, hay un </a:t>
            </a:r>
            <a:r>
              <a:rPr lang="es-ES" b="1" i="1" dirty="0" smtClean="0">
                <a:latin typeface="Bookman Old Style" pitchFamily="18" charset="0"/>
              </a:rPr>
              <a:t>kametz</a:t>
            </a:r>
            <a:r>
              <a:rPr lang="es-ES" dirty="0" smtClean="0">
                <a:latin typeface="Bookman Old Style" pitchFamily="18" charset="0"/>
              </a:rPr>
              <a:t> debajo de </a:t>
            </a:r>
            <a:r>
              <a:rPr lang="es-ES" b="1" i="1" dirty="0" smtClean="0">
                <a:latin typeface="Bookman Old Style" pitchFamily="18" charset="0"/>
              </a:rPr>
              <a:t>Het</a:t>
            </a:r>
            <a:r>
              <a:rPr lang="es-ES" dirty="0" smtClean="0">
                <a:latin typeface="Bookman Old Style" pitchFamily="18" charset="0"/>
              </a:rPr>
              <a:t>, es decir, por la fuerza; si hay un </a:t>
            </a:r>
            <a:r>
              <a:rPr lang="es-ES" b="1" i="1" dirty="0" err="1" smtClean="0">
                <a:latin typeface="Bookman Old Style" pitchFamily="18" charset="0"/>
              </a:rPr>
              <a:t>hataf-pataj</a:t>
            </a:r>
            <a:r>
              <a:rPr lang="es-ES" dirty="0" smtClean="0">
                <a:latin typeface="Bookman Old Style" pitchFamily="18" charset="0"/>
              </a:rPr>
              <a:t> </a:t>
            </a:r>
            <a:r>
              <a:rPr lang="es-ES" dirty="0" smtClean="0">
                <a:latin typeface="Bookman Old Style" pitchFamily="18" charset="0"/>
              </a:rPr>
              <a:t>debajo de </a:t>
            </a:r>
            <a:r>
              <a:rPr lang="es-ES" b="1" i="1" dirty="0" smtClean="0">
                <a:latin typeface="Bookman Old Style" pitchFamily="18" charset="0"/>
              </a:rPr>
              <a:t>het</a:t>
            </a:r>
            <a:r>
              <a:rPr lang="es-ES" dirty="0" smtClean="0">
                <a:latin typeface="Bookman Old Style" pitchFamily="18" charset="0"/>
              </a:rPr>
              <a:t>, significa establecer un reclamo, por posesión), y esto está en línea con lo que hizo Josué</a:t>
            </a:r>
            <a:r>
              <a:rPr lang="es-ES" dirty="0" smtClean="0">
                <a:latin typeface="Bookman Old Style" pitchFamily="18" charset="0"/>
              </a:rPr>
              <a:t>.</a:t>
            </a:r>
          </a:p>
          <a:p>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he-IL" sz="11500" dirty="0" smtClean="0">
                <a:latin typeface="Bookman Old Style" pitchFamily="18" charset="0"/>
              </a:rPr>
              <a:t>חָ</a:t>
            </a:r>
            <a:r>
              <a:rPr lang="en-US" sz="11500" dirty="0" smtClean="0">
                <a:latin typeface="Bookman Old Style" pitchFamily="18" charset="0"/>
              </a:rPr>
              <a:t> </a:t>
            </a:r>
            <a:r>
              <a:rPr lang="en-US" sz="4400" dirty="0" smtClean="0">
                <a:latin typeface="Bookman Old Style" pitchFamily="18" charset="0"/>
              </a:rPr>
              <a:t>Het con kamats</a:t>
            </a:r>
            <a:endParaRPr lang="en-US" sz="11500" dirty="0" smtClean="0">
              <a:latin typeface="Bookman Old Style" pitchFamily="18" charset="0"/>
            </a:endParaRPr>
          </a:p>
          <a:p>
            <a:r>
              <a:rPr lang="he-IL" sz="11500" dirty="0" smtClean="0">
                <a:latin typeface="Bookman Old Style" pitchFamily="18" charset="0"/>
              </a:rPr>
              <a:t>  חֲ</a:t>
            </a:r>
            <a:r>
              <a:rPr lang="en-US" sz="4800" dirty="0" smtClean="0">
                <a:latin typeface="Bookman Old Style" pitchFamily="18" charset="0"/>
              </a:rPr>
              <a:t>Het con hataj pataj </a:t>
            </a:r>
            <a:endParaRPr lang="es-ES" sz="115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El Gaón nos mostró una pista maravillosa con respecto a esta idea, es decir, que según la </a:t>
            </a:r>
            <a:r>
              <a:rPr lang="es-ES" i="1" dirty="0" smtClean="0">
                <a:latin typeface="Bookman Old Style" pitchFamily="18" charset="0"/>
              </a:rPr>
              <a:t>gematría</a:t>
            </a:r>
            <a:r>
              <a:rPr lang="es-ES" dirty="0" smtClean="0">
                <a:latin typeface="Bookman Old Style" pitchFamily="18" charset="0"/>
              </a:rPr>
              <a:t> Esdras y Nehemías juntos son iguales a Josué [391] Josué era descendiente de </a:t>
            </a:r>
            <a:r>
              <a:rPr lang="es-ES" dirty="0" smtClean="0">
                <a:latin typeface="Bookman Old Style" pitchFamily="18" charset="0"/>
              </a:rPr>
              <a:t>Efraím </a:t>
            </a:r>
            <a:r>
              <a:rPr lang="es-ES" dirty="0" smtClean="0">
                <a:latin typeface="Bookman Old Style" pitchFamily="18" charset="0"/>
              </a:rPr>
              <a:t>ben Joseph, el que luchó contra Amalec. </a:t>
            </a:r>
            <a:endParaRPr lang="es-ES" dirty="0" smtClean="0">
              <a:latin typeface="Bookman Old Style" pitchFamily="18" charset="0"/>
            </a:endParaRPr>
          </a:p>
          <a:p>
            <a:r>
              <a:rPr lang="he-IL" sz="4400" dirty="0" smtClean="0">
                <a:latin typeface="Bookman Old Style" pitchFamily="18" charset="0"/>
              </a:rPr>
              <a:t>עזרא </a:t>
            </a:r>
            <a:r>
              <a:rPr lang="he-IL" sz="4400" dirty="0" smtClean="0">
                <a:latin typeface="Bookman Old Style" pitchFamily="18" charset="0"/>
              </a:rPr>
              <a:t>נחמיה</a:t>
            </a:r>
            <a:r>
              <a:rPr lang="en-US" dirty="0" smtClean="0">
                <a:latin typeface="Bookman Old Style" pitchFamily="18" charset="0"/>
              </a:rPr>
              <a:t> =391</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En </a:t>
            </a:r>
            <a:r>
              <a:rPr lang="es-ES" dirty="0" smtClean="0">
                <a:latin typeface="Bookman Old Style" pitchFamily="18" charset="0"/>
              </a:rPr>
              <a:t>gematria, al contar el valor de todas las letras pronunciadas al decir la palabra [es decir, ], es igual a [490] Sitra Ajra. </a:t>
            </a:r>
            <a:endParaRPr lang="es-ES" dirty="0" smtClean="0">
              <a:latin typeface="Bookman Old Style" pitchFamily="18" charset="0"/>
            </a:endParaRPr>
          </a:p>
          <a:p>
            <a:r>
              <a:rPr lang="es-ES" dirty="0" smtClean="0">
                <a:latin typeface="Bookman Old Style" pitchFamily="18" charset="0"/>
              </a:rPr>
              <a:t>En la tradición judía, Amalek representa el mal puro, o aquellos que se han "entregado" a Sitra Ajra, el lado oscuro de la impureza.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100" dirty="0" smtClean="0">
                <a:latin typeface="Bookman Old Style" pitchFamily="18" charset="0"/>
              </a:rPr>
              <a:t>De </a:t>
            </a:r>
            <a:r>
              <a:rPr lang="es-ES" sz="3100" dirty="0" smtClean="0">
                <a:latin typeface="Bookman Old Style" pitchFamily="18" charset="0"/>
              </a:rPr>
              <a:t>hecho, el nombre Amalek ( </a:t>
            </a:r>
            <a:r>
              <a:rPr lang="he-IL" sz="3100" dirty="0" smtClean="0">
                <a:latin typeface="Bookman Old Style" pitchFamily="18" charset="0"/>
              </a:rPr>
              <a:t>עֲמָלֵק </a:t>
            </a:r>
            <a:r>
              <a:rPr lang="es-ES" sz="3100" dirty="0" smtClean="0">
                <a:latin typeface="Bookman Old Style" pitchFamily="18" charset="0"/>
              </a:rPr>
              <a:t>comienza </a:t>
            </a:r>
            <a:r>
              <a:rPr lang="es-ES" sz="3100" dirty="0" smtClean="0">
                <a:latin typeface="Bookman Old Style" pitchFamily="18" charset="0"/>
              </a:rPr>
              <a:t>con la letra </a:t>
            </a:r>
            <a:r>
              <a:rPr lang="es-ES" sz="3100" dirty="0" err="1" smtClean="0">
                <a:latin typeface="Bookman Old Style" pitchFamily="18" charset="0"/>
              </a:rPr>
              <a:t>Ayin</a:t>
            </a:r>
            <a:r>
              <a:rPr lang="es-ES" sz="3100" dirty="0" smtClean="0">
                <a:latin typeface="Bookman Old Style" pitchFamily="18" charset="0"/>
              </a:rPr>
              <a:t> (que simboliza el ojo) y equivale a 240 en gematria, el mismo valor para </a:t>
            </a:r>
            <a:r>
              <a:rPr lang="es-ES" sz="3100" b="1" i="1" dirty="0" err="1" smtClean="0">
                <a:latin typeface="Bookman Old Style" pitchFamily="18" charset="0"/>
              </a:rPr>
              <a:t>safek</a:t>
            </a:r>
            <a:r>
              <a:rPr lang="es-ES" sz="3100" dirty="0" smtClean="0">
                <a:latin typeface="Bookman Old Style" pitchFamily="18" charset="0"/>
              </a:rPr>
              <a:t> ( </a:t>
            </a:r>
            <a:r>
              <a:rPr lang="he-IL" sz="3100" dirty="0" smtClean="0">
                <a:latin typeface="Bookman Old Style" pitchFamily="18" charset="0"/>
              </a:rPr>
              <a:t>סָפֵק</a:t>
            </a:r>
            <a:r>
              <a:rPr lang="en-US" sz="3100" dirty="0" smtClean="0">
                <a:latin typeface="Bookman Old Style" pitchFamily="18" charset="0"/>
              </a:rPr>
              <a:t> </a:t>
            </a:r>
            <a:r>
              <a:rPr lang="es-ES" sz="3100" dirty="0" smtClean="0">
                <a:latin typeface="Bookman Old Style" pitchFamily="18" charset="0"/>
              </a:rPr>
              <a:t>que </a:t>
            </a:r>
            <a:r>
              <a:rPr lang="es-ES" sz="3100" dirty="0" smtClean="0">
                <a:latin typeface="Bookman Old Style" pitchFamily="18" charset="0"/>
              </a:rPr>
              <a:t>significa duda, </a:t>
            </a:r>
            <a:r>
              <a:rPr lang="es-ES" sz="3100" dirty="0" smtClean="0">
                <a:latin typeface="Bookman Old Style" pitchFamily="18" charset="0"/>
              </a:rPr>
              <a:t>y </a:t>
            </a:r>
            <a:r>
              <a:rPr lang="es-ES" sz="3100" b="1" i="1" dirty="0" err="1" smtClean="0">
                <a:latin typeface="Bookman Old Style" pitchFamily="18" charset="0"/>
              </a:rPr>
              <a:t>ram</a:t>
            </a:r>
            <a:r>
              <a:rPr lang="es-ES" sz="3100" dirty="0" smtClean="0">
                <a:latin typeface="Bookman Old Style" pitchFamily="18" charset="0"/>
              </a:rPr>
              <a:t> </a:t>
            </a:r>
            <a:r>
              <a:rPr lang="es-ES" sz="3100" dirty="0" smtClean="0">
                <a:latin typeface="Bookman Old Style" pitchFamily="18" charset="0"/>
              </a:rPr>
              <a:t>que significa altivo</a:t>
            </a:r>
            <a:endParaRPr lang="es-ES" sz="3100" dirty="0" smtClean="0">
              <a:latin typeface="Bookman Old Style" pitchFamily="18" charset="0"/>
            </a:endParaRPr>
          </a:p>
          <a:p>
            <a:r>
              <a:rPr lang="es-ES" sz="3100" dirty="0" smtClean="0">
                <a:latin typeface="Bookman Old Style" pitchFamily="18" charset="0"/>
              </a:rPr>
              <a:t>La </a:t>
            </a:r>
            <a:r>
              <a:rPr lang="es-ES" sz="3100" dirty="0" smtClean="0">
                <a:latin typeface="Bookman Old Style" pitchFamily="18" charset="0"/>
              </a:rPr>
              <a:t>misión de Josué hijo de Nun, descendiente de </a:t>
            </a:r>
            <a:r>
              <a:rPr lang="es-ES" sz="3100" dirty="0" smtClean="0">
                <a:latin typeface="Bookman Old Style" pitchFamily="18" charset="0"/>
              </a:rPr>
              <a:t>Efraím, </a:t>
            </a:r>
            <a:r>
              <a:rPr lang="es-ES" sz="3100" dirty="0" smtClean="0">
                <a:latin typeface="Bookman Old Style" pitchFamily="18" charset="0"/>
              </a:rPr>
              <a:t>era pelear contra Amalek. </a:t>
            </a:r>
            <a:endParaRPr lang="es-ES" sz="31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Josué </a:t>
            </a:r>
            <a:r>
              <a:rPr lang="es-ES" dirty="0" smtClean="0">
                <a:latin typeface="Bookman Old Style" pitchFamily="18" charset="0"/>
              </a:rPr>
              <a:t>era el Mashíaj ben Yosef, quien se suponía que debía contraatacar [lit.: llevar la guerra de vuelta a las puertas de Jerusalén] a la entrada de la ciudad. </a:t>
            </a:r>
            <a:endParaRPr lang="es-ES" dirty="0" smtClean="0">
              <a:latin typeface="Bookman Old Style" pitchFamily="18" charset="0"/>
            </a:endParaRPr>
          </a:p>
          <a:p>
            <a:r>
              <a:rPr lang="es-ES" dirty="0" smtClean="0">
                <a:latin typeface="Bookman Old Style" pitchFamily="18" charset="0"/>
              </a:rPr>
              <a:t>Aquí </a:t>
            </a:r>
            <a:r>
              <a:rPr lang="es-ES" dirty="0" smtClean="0">
                <a:latin typeface="Bookman Old Style" pitchFamily="18" charset="0"/>
              </a:rPr>
              <a:t>estaría el centro de la guerra contra Esaú, como dice [Sal. 76:4] “allí quebró las llamas del arco”.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Esta </a:t>
            </a:r>
            <a:r>
              <a:rPr lang="es-ES" sz="3000" dirty="0" smtClean="0">
                <a:latin typeface="Bookman Old Style" pitchFamily="18" charset="0"/>
              </a:rPr>
              <a:t>misión de </a:t>
            </a:r>
            <a:r>
              <a:rPr lang="es-ES" sz="3000" dirty="0" smtClean="0">
                <a:latin typeface="Bookman Old Style" pitchFamily="18" charset="0"/>
              </a:rPr>
              <a:t>Mashíaj </a:t>
            </a:r>
            <a:r>
              <a:rPr lang="es-ES" sz="3000" dirty="0" smtClean="0">
                <a:latin typeface="Bookman Old Style" pitchFamily="18" charset="0"/>
              </a:rPr>
              <a:t>ben Yosef fue insinuada en la oración anterior, [Sal. 76:3] “su tabernáculo [estaba/será] en Shalem y su morada en Sión. </a:t>
            </a:r>
            <a:endParaRPr lang="es-ES" sz="3000" dirty="0" smtClean="0">
              <a:latin typeface="Bookman Old Style" pitchFamily="18" charset="0"/>
            </a:endParaRPr>
          </a:p>
          <a:p>
            <a:r>
              <a:rPr lang="es-ES" sz="3000" dirty="0" smtClean="0">
                <a:latin typeface="Bookman Old Style" pitchFamily="18" charset="0"/>
              </a:rPr>
              <a:t>Estas cosas nos aseguran que en nuestra guerra contra Amalek, nuestro tabernáculo estará completo desde todos los aspectos con la ayuda de Dios.</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900" dirty="0" smtClean="0">
                <a:latin typeface="Bookman Old Style" pitchFamily="18" charset="0"/>
              </a:rPr>
              <a:t>Y </a:t>
            </a:r>
            <a:r>
              <a:rPr lang="es-ES" sz="2900" dirty="0" smtClean="0">
                <a:latin typeface="Bookman Old Style" pitchFamily="18" charset="0"/>
              </a:rPr>
              <a:t>el Gaón quiso decir con su interpretación de las palabras "lo heredarás al establecer tu derecho", que esto se refiere al tiempo del fin revelado mencionado por nuestros Sabios (Sanedrín 98a; Meguilá 17b) en la oración, [</a:t>
            </a:r>
            <a:r>
              <a:rPr lang="es-ES" sz="2900" dirty="0" err="1" smtClean="0">
                <a:latin typeface="Bookman Old Style" pitchFamily="18" charset="0"/>
              </a:rPr>
              <a:t>Ez.</a:t>
            </a:r>
            <a:r>
              <a:rPr lang="es-ES" sz="2900" dirty="0" smtClean="0">
                <a:latin typeface="Bookman Old Style" pitchFamily="18" charset="0"/>
              </a:rPr>
              <a:t> 36:8] “vosotros, montes de Israel, daréis vuestro renuevo, y daréis vuestro fruto para Mi Pueblo Israel, etc.” </a:t>
            </a:r>
            <a:endParaRPr lang="es-ES" sz="29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Este </a:t>
            </a:r>
            <a:r>
              <a:rPr lang="es-ES" dirty="0" smtClean="0">
                <a:latin typeface="Bookman Old Style" pitchFamily="18" charset="0"/>
              </a:rPr>
              <a:t>era el gran deseo del Vilna </a:t>
            </a:r>
            <a:r>
              <a:rPr lang="es-ES" dirty="0" smtClean="0">
                <a:latin typeface="Bookman Old Style" pitchFamily="18" charset="0"/>
              </a:rPr>
              <a:t>Gaón. </a:t>
            </a:r>
          </a:p>
          <a:p>
            <a:r>
              <a:rPr lang="es-ES" dirty="0" smtClean="0">
                <a:latin typeface="Bookman Old Style" pitchFamily="18" charset="0"/>
              </a:rPr>
              <a:t>Un </a:t>
            </a:r>
            <a:r>
              <a:rPr lang="es-ES" dirty="0" smtClean="0">
                <a:latin typeface="Bookman Old Style" pitchFamily="18" charset="0"/>
              </a:rPr>
              <a:t>principio importante del Gaón era que todas las actividades relacionadas con el comienzo de la Redención tenían que ser similares a las actividades durante la época de Esdras y Nehemías y en la época de Ciro.</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Gaón </a:t>
            </a:r>
            <a:r>
              <a:rPr lang="es-ES" dirty="0" smtClean="0">
                <a:latin typeface="Bookman Old Style" pitchFamily="18" charset="0"/>
              </a:rPr>
              <a:t>escribió específicamente que la reunión de los exiliados se puede merecer mediante el cumplimiento de las mitzvot que dependen de estar en Eretz Israel. El segundo significado de </a:t>
            </a:r>
            <a:r>
              <a:rPr lang="es-ES" dirty="0" smtClean="0">
                <a:latin typeface="Bookman Old Style" pitchFamily="18" charset="0"/>
              </a:rPr>
              <a:t>"</a:t>
            </a:r>
            <a:r>
              <a:rPr lang="es-ES" dirty="0" smtClean="0">
                <a:latin typeface="Bookman Old Style" pitchFamily="18" charset="0"/>
              </a:rPr>
              <a:t>tomar posesión por la fuerza" en las palabras del </a:t>
            </a:r>
            <a:r>
              <a:rPr lang="es-ES" dirty="0" smtClean="0">
                <a:latin typeface="Bookman Old Style" pitchFamily="18" charset="0"/>
              </a:rPr>
              <a:t>Gaón </a:t>
            </a:r>
            <a:r>
              <a:rPr lang="es-ES" dirty="0" smtClean="0">
                <a:latin typeface="Bookman Old Style" pitchFamily="18" charset="0"/>
              </a:rPr>
              <a:t>(es decir, el het con un kametz como se señaló anteriormente)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es</a:t>
            </a:r>
            <a:r>
              <a:rPr lang="es-ES" dirty="0" smtClean="0">
                <a:latin typeface="Bookman Old Style" pitchFamily="18" charset="0"/>
              </a:rPr>
              <a:t>, como dice (</a:t>
            </a:r>
            <a:r>
              <a:rPr lang="es-ES" dirty="0" smtClean="0">
                <a:latin typeface="Bookman Old Style" pitchFamily="18" charset="0"/>
              </a:rPr>
              <a:t>Kidushin </a:t>
            </a:r>
            <a:r>
              <a:rPr lang="es-ES" dirty="0" smtClean="0">
                <a:latin typeface="Bookman Old Style" pitchFamily="18" charset="0"/>
              </a:rPr>
              <a:t>26a) de acuerdo con la oración: [Jer. 40:10] “habitad en vuestras ciudades que habéis tomado”. El propósito de reunir a los exiliados es librar la guerra de Dios contra Amalek, que era la misión principal de Josué, en línea con </a:t>
            </a:r>
            <a:r>
              <a:rPr lang="es-ES" dirty="0" smtClean="0">
                <a:latin typeface="Bookman Old Style" pitchFamily="18" charset="0"/>
              </a:rPr>
              <a:t>Mashíaj </a:t>
            </a:r>
            <a:r>
              <a:rPr lang="es-ES" dirty="0" smtClean="0">
                <a:latin typeface="Bookman Old Style" pitchFamily="18" charset="0"/>
              </a:rPr>
              <a:t>ben Yosef.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La </a:t>
            </a:r>
            <a:r>
              <a:rPr lang="es-ES" dirty="0" smtClean="0">
                <a:latin typeface="Bookman Old Style" pitchFamily="18" charset="0"/>
              </a:rPr>
              <a:t>guerra contra Amalek incluye todos los aspectos, contra todos los enemigos de Israel, incluido Armilus, el príncipe de la multitud mixta. </a:t>
            </a:r>
            <a:endParaRPr lang="es-ES" dirty="0" smtClean="0">
              <a:latin typeface="Bookman Old Style" pitchFamily="18" charset="0"/>
            </a:endParaRPr>
          </a:p>
          <a:p>
            <a:r>
              <a:rPr lang="es-ES" dirty="0" smtClean="0">
                <a:latin typeface="Bookman Old Style" pitchFamily="18" charset="0"/>
              </a:rPr>
              <a:t>También </a:t>
            </a:r>
            <a:r>
              <a:rPr lang="es-ES" dirty="0" smtClean="0">
                <a:latin typeface="Bookman Old Style" pitchFamily="18" charset="0"/>
              </a:rPr>
              <a:t>tiene la intención de eliminar el espíritu de impureza de la Tierra y traer "</a:t>
            </a:r>
            <a:r>
              <a:rPr lang="es-ES" dirty="0" smtClean="0">
                <a:latin typeface="Bookman Old Style" pitchFamily="18" charset="0"/>
              </a:rPr>
              <a:t>Kneset </a:t>
            </a:r>
            <a:r>
              <a:rPr lang="es-ES" dirty="0" smtClean="0">
                <a:latin typeface="Bookman Old Style" pitchFamily="18" charset="0"/>
              </a:rPr>
              <a:t>Israel y Shejiná desde abajo, desde la tierra".</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2800" dirty="0" smtClean="0">
                <a:latin typeface="Bookman Old Style" pitchFamily="18" charset="0"/>
              </a:rPr>
              <a:t>La apertura de la guerra de Gog y Magog comenzará con la primera redención antes de la venida del justo </a:t>
            </a:r>
            <a:r>
              <a:rPr lang="es-ES" sz="2800" dirty="0" smtClean="0">
                <a:latin typeface="Bookman Old Style" pitchFamily="18" charset="0"/>
              </a:rPr>
              <a:t>Mashíaj </a:t>
            </a:r>
            <a:r>
              <a:rPr lang="es-ES" sz="2800" dirty="0" smtClean="0">
                <a:latin typeface="Bookman Old Style" pitchFamily="18" charset="0"/>
              </a:rPr>
              <a:t>- </a:t>
            </a:r>
            <a:r>
              <a:rPr lang="es-ES" sz="2800" dirty="0" smtClean="0">
                <a:latin typeface="Bookman Old Style" pitchFamily="18" charset="0"/>
              </a:rPr>
              <a:t>Mashíaj </a:t>
            </a:r>
            <a:r>
              <a:rPr lang="es-ES" sz="2800" dirty="0" smtClean="0">
                <a:latin typeface="Bookman Old Style" pitchFamily="18" charset="0"/>
              </a:rPr>
              <a:t>ben David, que sea pronto en nuestros días. </a:t>
            </a:r>
            <a:r>
              <a:rPr lang="es-ES" sz="2800" dirty="0" smtClean="0">
                <a:latin typeface="Bookman Old Style" pitchFamily="18" charset="0"/>
              </a:rPr>
              <a:t>La </a:t>
            </a:r>
            <a:r>
              <a:rPr lang="es-ES" sz="2800" dirty="0" smtClean="0">
                <a:latin typeface="Bookman Old Style" pitchFamily="18" charset="0"/>
              </a:rPr>
              <a:t>actividad principal se refiere a la construcción de Jerusalén y la reunión de los exiliados y el cumplimiento de los mandamientos relacionados con la Tierra según los secretos relacionados con el fin revelado. </a:t>
            </a:r>
            <a:endParaRPr lang="es-ES" sz="28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dirty="0" smtClean="0">
                <a:latin typeface="Bookman Old Style" pitchFamily="18" charset="0"/>
              </a:rPr>
              <a:t>Todo </a:t>
            </a:r>
            <a:r>
              <a:rPr lang="es-ES" dirty="0" smtClean="0">
                <a:latin typeface="Bookman Old Style" pitchFamily="18" charset="0"/>
              </a:rPr>
              <a:t>lo anterior es la misión del </a:t>
            </a:r>
            <a:r>
              <a:rPr lang="es-ES" dirty="0" err="1" smtClean="0">
                <a:latin typeface="Bookman Old Style" pitchFamily="18" charset="0"/>
              </a:rPr>
              <a:t>Gaon</a:t>
            </a:r>
            <a:r>
              <a:rPr lang="es-ES" dirty="0" smtClean="0">
                <a:latin typeface="Bookman Old Style" pitchFamily="18" charset="0"/>
              </a:rPr>
              <a:t>, la luz del Mashíaj ben Yosef, de acuerdo con sus exaltadas directivas, tanto explícitas como insinuadas por medio de </a:t>
            </a:r>
            <a:r>
              <a:rPr lang="es-ES" dirty="0" smtClean="0">
                <a:latin typeface="Bookman Old Style" pitchFamily="18" charset="0"/>
              </a:rPr>
              <a:t>Tsafnat Paneaj, </a:t>
            </a:r>
            <a:r>
              <a:rPr lang="es-ES" dirty="0" smtClean="0">
                <a:latin typeface="Bookman Old Style" pitchFamily="18" charset="0"/>
              </a:rPr>
              <a:t>o por cálculos, o por medio de secretos en Kol HaTor con respecto al comienzo real del final revelado. </a:t>
            </a:r>
            <a:endParaRPr lang="es-ES"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r>
              <a:rPr lang="es-ES" sz="3000" dirty="0" smtClean="0">
                <a:latin typeface="Bookman Old Style" pitchFamily="18" charset="0"/>
              </a:rPr>
              <a:t>Este </a:t>
            </a:r>
            <a:r>
              <a:rPr lang="es-ES" sz="3000" dirty="0" smtClean="0">
                <a:latin typeface="Bookman Old Style" pitchFamily="18" charset="0"/>
              </a:rPr>
              <a:t>fue el gran deseo de Vilna </a:t>
            </a:r>
            <a:r>
              <a:rPr lang="es-ES" sz="3000" dirty="0" err="1" smtClean="0">
                <a:latin typeface="Bookman Old Style" pitchFamily="18" charset="0"/>
              </a:rPr>
              <a:t>Gaon</a:t>
            </a:r>
            <a:r>
              <a:rPr lang="es-ES" sz="3000" dirty="0" smtClean="0">
                <a:latin typeface="Bookman Old Style" pitchFamily="18" charset="0"/>
              </a:rPr>
              <a:t> y sus estudiantes. La misión del rabino está oculta en la oración [Isa. 33:20] “visualiza a Sion, la ciudad de nuestros tiempos designados”, que se dijo con respecto a la misión de </a:t>
            </a:r>
            <a:r>
              <a:rPr lang="es-ES" sz="3000" dirty="0" smtClean="0">
                <a:latin typeface="Bookman Old Style" pitchFamily="18" charset="0"/>
              </a:rPr>
              <a:t>Mashíaj </a:t>
            </a:r>
            <a:r>
              <a:rPr lang="es-ES" sz="3000" dirty="0" smtClean="0">
                <a:latin typeface="Bookman Old Style" pitchFamily="18" charset="0"/>
              </a:rPr>
              <a:t>ben Joseph. Asimismo, basado en pistas conocidas, el Santo Ari vio su propia misión como la de </a:t>
            </a:r>
            <a:r>
              <a:rPr lang="es-ES" sz="3000" dirty="0" smtClean="0">
                <a:latin typeface="Bookman Old Style" pitchFamily="18" charset="0"/>
              </a:rPr>
              <a:t>Mashíaj </a:t>
            </a:r>
            <a:r>
              <a:rPr lang="es-ES" sz="3000" dirty="0" smtClean="0">
                <a:latin typeface="Bookman Old Style" pitchFamily="18" charset="0"/>
              </a:rPr>
              <a:t>ben Yosef.</a:t>
            </a:r>
            <a:endParaRPr lang="es-ES" sz="30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Estudios de </a:t>
            </a:r>
            <a:r>
              <a:rPr lang="en-US" sz="3200" dirty="0" smtClean="0">
                <a:latin typeface="Bookman Old Style" pitchFamily="18" charset="0"/>
                <a:ea typeface="Adobe Myungjo Std M" panose="02020600000000000000" pitchFamily="18" charset="-128"/>
              </a:rPr>
              <a:t>Judaísmo</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591671" y="1371600"/>
            <a:ext cx="8068235" cy="4648200"/>
          </a:xfrm>
          <a:prstGeom prst="rect">
            <a:avLst/>
          </a:prstGeom>
          <a:noFill/>
          <a:ln>
            <a:noFill/>
          </a:ln>
        </p:spPr>
        <p:txBody>
          <a:bodyPr spcFirstLastPara="1" wrap="square" lIns="91425" tIns="45700" rIns="91425" bIns="45700" anchor="t" anchorCtr="0">
            <a:noAutofit/>
          </a:bodyPr>
          <a:lstStyle/>
          <a:p>
            <a:pPr marL="342900" lvl="0" indent="-342900" algn="ctr"/>
            <a:r>
              <a:rPr lang="es-CO" sz="1600" b="1" dirty="0" smtClean="0">
                <a:latin typeface="Bookman Old Style" pitchFamily="18" charset="0"/>
              </a:rPr>
              <a:t>EL MESIANISMO – MESIAS – ERA MESIANICA</a:t>
            </a:r>
          </a:p>
          <a:p>
            <a:pPr marL="342900" lvl="0" indent="-342900" algn="ctr"/>
            <a:endParaRPr lang="es-CO" sz="1600" dirty="0" smtClean="0">
              <a:latin typeface="Bookman Old Style" pitchFamily="18" charset="0"/>
            </a:endParaRPr>
          </a:p>
          <a:p>
            <a:pPr marL="342900" lvl="0" indent="-342900" algn="ctr"/>
            <a:r>
              <a:rPr lang="es-CO" sz="1600" dirty="0" smtClean="0">
                <a:latin typeface="Bookman Old Style" pitchFamily="18" charset="0"/>
              </a:rPr>
              <a:t>BIBLIOGRAFÍA:G.F. Moore, Judaísmo en los primeros siglos de la era cristiana, 2 (1946), 377–95; </a:t>
            </a:r>
            <a:r>
              <a:rPr lang="es-CO" sz="1600" dirty="0" err="1" smtClean="0">
                <a:latin typeface="Bookman Old Style" pitchFamily="18" charset="0"/>
              </a:rPr>
              <a:t>Saadiah</a:t>
            </a:r>
            <a:r>
              <a:rPr lang="es-CO" sz="1600" dirty="0" smtClean="0">
                <a:latin typeface="Bookman Old Style" pitchFamily="18" charset="0"/>
              </a:rPr>
              <a:t> </a:t>
            </a:r>
            <a:r>
              <a:rPr lang="es-CO" sz="1600" dirty="0" err="1" smtClean="0">
                <a:latin typeface="Bookman Old Style" pitchFamily="18" charset="0"/>
              </a:rPr>
              <a:t>Gaon</a:t>
            </a:r>
            <a:r>
              <a:rPr lang="es-CO" sz="1600" dirty="0" smtClean="0">
                <a:latin typeface="Bookman Old Style" pitchFamily="18" charset="0"/>
              </a:rPr>
              <a:t>, El libro de creencias y opiniones, </a:t>
            </a:r>
            <a:r>
              <a:rPr lang="es-CO" sz="1600" dirty="0" err="1" smtClean="0">
                <a:latin typeface="Bookman Old Style" pitchFamily="18" charset="0"/>
              </a:rPr>
              <a:t>tr</a:t>
            </a:r>
            <a:r>
              <a:rPr lang="es-CO" sz="1600" dirty="0" smtClean="0">
                <a:latin typeface="Bookman Old Style" pitchFamily="18" charset="0"/>
              </a:rPr>
              <a:t>. por S. </a:t>
            </a:r>
            <a:r>
              <a:rPr lang="es-CO" sz="1600" dirty="0" err="1" smtClean="0">
                <a:latin typeface="Bookman Old Style" pitchFamily="18" charset="0"/>
              </a:rPr>
              <a:t>Rosenblatt</a:t>
            </a:r>
            <a:r>
              <a:rPr lang="es-CO" sz="1600" dirty="0" smtClean="0">
                <a:latin typeface="Bookman Old Style" pitchFamily="18" charset="0"/>
              </a:rPr>
              <a:t> (1948), 323–56; Moisés Maimónides, El guía de los perplejos, </a:t>
            </a:r>
            <a:r>
              <a:rPr lang="es-CO" sz="1600" dirty="0" err="1" smtClean="0">
                <a:latin typeface="Bookman Old Style" pitchFamily="18" charset="0"/>
              </a:rPr>
              <a:t>tr</a:t>
            </a:r>
            <a:r>
              <a:rPr lang="es-CO" sz="1600" dirty="0" smtClean="0">
                <a:latin typeface="Bookman Old Style" pitchFamily="18" charset="0"/>
              </a:rPr>
              <a:t>. por S. Pines (1963), passim; C. </a:t>
            </a:r>
            <a:r>
              <a:rPr lang="es-CO" sz="1600" dirty="0" err="1" smtClean="0">
                <a:latin typeface="Bookman Old Style" pitchFamily="18" charset="0"/>
              </a:rPr>
              <a:t>Montefiore</a:t>
            </a:r>
            <a:r>
              <a:rPr lang="es-CO" sz="1600" dirty="0" smtClean="0">
                <a:latin typeface="Bookman Old Style" pitchFamily="18" charset="0"/>
              </a:rPr>
              <a:t> y H. </a:t>
            </a:r>
            <a:r>
              <a:rPr lang="es-CO" sz="1600" dirty="0" err="1" smtClean="0">
                <a:latin typeface="Bookman Old Style" pitchFamily="18" charset="0"/>
              </a:rPr>
              <a:t>Loewe</a:t>
            </a:r>
            <a:r>
              <a:rPr lang="es-CO" sz="1600" dirty="0" smtClean="0">
                <a:latin typeface="Bookman Old Style" pitchFamily="18" charset="0"/>
              </a:rPr>
              <a:t>, Antología rabínica (1938), cap. 31 e índice, S.V. Mundo por venir; A. Cohen, </a:t>
            </a:r>
            <a:r>
              <a:rPr lang="es-CO" sz="1600" dirty="0" err="1" smtClean="0">
                <a:latin typeface="Bookman Old Style" pitchFamily="18" charset="0"/>
              </a:rPr>
              <a:t>Everyman's</a:t>
            </a:r>
            <a:r>
              <a:rPr lang="es-CO" sz="1600" dirty="0" smtClean="0">
                <a:latin typeface="Bookman Old Style" pitchFamily="18" charset="0"/>
              </a:rPr>
              <a:t> Talmud (1932), cap. 11 e índice, S.V. Mundo por venir; M. </a:t>
            </a:r>
            <a:r>
              <a:rPr lang="es-CO" sz="1600" dirty="0" err="1" smtClean="0">
                <a:latin typeface="Bookman Old Style" pitchFamily="18" charset="0"/>
              </a:rPr>
              <a:t>Kadushin</a:t>
            </a:r>
            <a:r>
              <a:rPr lang="es-CO" sz="1600" dirty="0" smtClean="0">
                <a:latin typeface="Bookman Old Style" pitchFamily="18" charset="0"/>
              </a:rPr>
              <a:t>, La mente rabínica (1952), índice, S.V. Olam ha-Ba; Mundo por venir.</a:t>
            </a:r>
          </a:p>
          <a:p>
            <a:pPr marL="342900" lvl="0" indent="-342900" algn="ctr"/>
            <a:r>
              <a:rPr lang="es-CO" sz="1600" dirty="0" smtClean="0">
                <a:latin typeface="Bookman Old Style" pitchFamily="18" charset="0"/>
                <a:hlinkClick r:id="rId4"/>
              </a:rPr>
              <a:t>https://www.jewishvirtuallibrary.org/messiah</a:t>
            </a:r>
            <a:endParaRPr lang="es-CO" sz="1600" dirty="0" smtClean="0">
              <a:latin typeface="Bookman Old Style" pitchFamily="18" charset="0"/>
            </a:endParaRPr>
          </a:p>
          <a:p>
            <a:pPr marL="342900" lvl="0" indent="-342900" algn="ctr"/>
            <a:r>
              <a:rPr lang="es-CO" sz="1600" dirty="0" smtClean="0">
                <a:latin typeface="Bookman Old Style" pitchFamily="18" charset="0"/>
                <a:hlinkClick r:id="rId5"/>
              </a:rPr>
              <a:t>http://www.come-and-hear.com/shabbath/shabbath_31.html</a:t>
            </a:r>
            <a:endParaRPr lang="es-CO" sz="1600" dirty="0" smtClean="0">
              <a:latin typeface="Bookman Old Style" pitchFamily="18" charset="0"/>
            </a:endParaRPr>
          </a:p>
          <a:p>
            <a:pPr marL="342900" lvl="0" indent="-342900" algn="ctr"/>
            <a:r>
              <a:rPr lang="es-CO" sz="1600" dirty="0" smtClean="0">
                <a:latin typeface="Bookman Old Style" pitchFamily="18" charset="0"/>
                <a:hlinkClick r:id="rId6"/>
              </a:rPr>
              <a:t>https://www.sefaria.org/Kol_HaTor.1.12?ven=Kol_HaTor&amp;vhe=Kol_HaTor&amp;lang=bi&amp;with=all&amp;lang2=en</a:t>
            </a:r>
            <a:endParaRPr lang="es-CO" sz="1600" dirty="0" smtClean="0">
              <a:latin typeface="Bookman Old Style" pitchFamily="18" charset="0"/>
            </a:endParaRPr>
          </a:p>
          <a:p>
            <a:pPr marL="342900" lvl="0" indent="-342900" algn="ctr"/>
            <a:endParaRPr lang="es-CO" sz="1600" dirty="0" smtClean="0">
              <a:latin typeface="Bookman Old Style" pitchFamily="18" charset="0"/>
            </a:endParaRPr>
          </a:p>
        </p:txBody>
      </p:sp>
      <p:sp>
        <p:nvSpPr>
          <p:cNvPr id="75778" name="AutoShape 2" descr="Procarga – Procarg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xmlns="" val="16641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0" i="0" u="none" strike="noStrike" cap="none" dirty="0" smtClean="0">
                <a:solidFill>
                  <a:srgbClr val="000000"/>
                </a:solidFill>
                <a:latin typeface="Calibri"/>
                <a:ea typeface="Calibri"/>
                <a:cs typeface="Calibri"/>
                <a:sym typeface="Calibri"/>
              </a:rPr>
              <a:t>1</a:t>
            </a: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indent="0">
              <a:lnSpc>
                <a:spcPct val="90000"/>
              </a:lnSpc>
              <a:spcBef>
                <a:spcPts val="500"/>
              </a:spcBef>
              <a:buClr>
                <a:schemeClr val="dk1"/>
              </a:buClr>
              <a:buSzPts val="1000"/>
            </a:pPr>
            <a:r>
              <a:rPr lang="es-MX" sz="800" dirty="0" smtClean="0">
                <a:hlinkClick r:id="rId5"/>
              </a:rPr>
              <a:t>http://bit.ly/1dzs4zj</a:t>
            </a:r>
            <a:r>
              <a:rPr lang="es-MX" sz="800" dirty="0" smtClean="0"/>
              <a:t> </a:t>
            </a:r>
            <a:endParaRPr lang="en-US" sz="700" dirty="0" smtClean="0">
              <a:solidFill>
                <a:schemeClr val="bg1"/>
              </a:solidFill>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https://www.sefaria.org/Rabbeinu_Bahya%2C_Shemot.20.14.7?lang=bi&amp;with=all&amp;lang2=en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7"/>
              </a:rPr>
              <a:t>https://silo.tips/download/historia-de-israel-por-eliyahu-bayonah-director-shalom-haverim-org-new-york</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8"/>
              </a:rPr>
              <a:t>https://www.sefaria.org/topics/olam-haba?tab=sources</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9"/>
              </a:rPr>
              <a:t>https://www.jewishvirtuallibrary.org/tractate-sanhedrin-chapter-11</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0"/>
              </a:rPr>
              <a:t>https://www.sacred-texts.com/jud/t08/t0814.htm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11"/>
              </a:rPr>
              <a:t>https://www.sefaria.org/Sanhedrin.97a.3?lang=bi&amp;with=Commentary&amp;lang2=en</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2000" b="0" i="0" u="none" strike="noStrike" cap="none" dirty="0" smtClean="0">
                <a:solidFill>
                  <a:srgbClr val="898989"/>
                </a:solidFill>
                <a:latin typeface="Bookman Old Style" pitchFamily="18" charset="0"/>
                <a:ea typeface="Adobe Myungjo Std M" panose="02020600000000000000" pitchFamily="18" charset="-128"/>
                <a:sym typeface="Calibri"/>
              </a:rPr>
              <a:t>Derechos </a:t>
            </a:r>
            <a:r>
              <a:rPr lang="es-CO" sz="2000" b="0" i="0" u="none" strike="noStrike" cap="none" dirty="0">
                <a:solidFill>
                  <a:srgbClr val="898989"/>
                </a:solidFill>
                <a:latin typeface="Bookman Old Style" pitchFamily="18" charset="0"/>
                <a:ea typeface="Adobe Myungjo Std M" panose="02020600000000000000" pitchFamily="18" charset="-128"/>
                <a:sym typeface="Calibri"/>
              </a:rPr>
              <a:t>Reservados Shalom Haverim Org</a:t>
            </a:r>
            <a:endParaRPr sz="20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sng" strike="noStrike" cap="none" dirty="0">
                <a:solidFill>
                  <a:schemeClr val="hlink"/>
                </a:solidFill>
                <a:latin typeface="Bookman Old Style" pitchFamily="18" charset="0"/>
                <a:ea typeface="Adobe Myungjo Std M" panose="02020600000000000000" pitchFamily="18" charset="-128"/>
                <a:sym typeface="Calibri"/>
                <a:hlinkClick r:id="rId12"/>
              </a:rPr>
              <a:t>http://www.shalomhaverim.org</a:t>
            </a:r>
            <a:endParaRPr sz="24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sz="24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2400" b="0" i="0" u="none" strike="noStrike" cap="none" dirty="0">
                <a:solidFill>
                  <a:srgbClr val="898989"/>
                </a:solidFill>
                <a:latin typeface="Bookman Old Style" pitchFamily="18" charset="0"/>
                <a:ea typeface="Adobe Myungjo Std M" panose="02020600000000000000" pitchFamily="18" charset="-128"/>
                <a:sym typeface="Calibri"/>
              </a:rPr>
              <a:t>ELIYAHU BAYONA BEN </a:t>
            </a:r>
            <a:r>
              <a:rPr lang="es-CO" sz="2400" b="0" i="0" u="none" strike="noStrike" cap="none" dirty="0" smtClean="0">
                <a:solidFill>
                  <a:srgbClr val="898989"/>
                </a:solidFill>
                <a:latin typeface="Bookman Old Style" pitchFamily="18" charset="0"/>
                <a:ea typeface="Adobe Myungjo Std M" panose="02020600000000000000" pitchFamily="18" charset="-128"/>
                <a:sym typeface="Calibri"/>
              </a:rPr>
              <a:t>YOSEF</a:t>
            </a:r>
            <a:endParaRPr sz="2400" dirty="0" smtClean="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2 </a:t>
            </a:r>
            <a:r>
              <a:rPr lang="es-CO" sz="1800" dirty="0" err="1" smtClean="0">
                <a:latin typeface="Bookman Old Style" pitchFamily="18" charset="0"/>
                <a:ea typeface="Adobe Myungjo Std M" panose="02020600000000000000" pitchFamily="18" charset="-128"/>
              </a:rPr>
              <a:t>Iyar</a:t>
            </a:r>
            <a:r>
              <a:rPr lang="es-CO" sz="1800" dirty="0" smtClean="0">
                <a:latin typeface="Bookman Old Style" pitchFamily="18" charset="0"/>
                <a:ea typeface="Adobe Myungjo Std M" panose="02020600000000000000" pitchFamily="18" charset="-128"/>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5782  –  </a:t>
            </a:r>
            <a:r>
              <a:rPr lang="es-CO" sz="1800" dirty="0" smtClean="0">
                <a:latin typeface="Bookman Old Style" pitchFamily="18" charset="0"/>
                <a:ea typeface="Adobe Myungjo Std M" panose="02020600000000000000" pitchFamily="18" charset="-128"/>
              </a:rPr>
              <a:t>Mayo</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 3,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2022 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162492</TotalTime>
  <Words>2984</Words>
  <Application>Microsoft Office PowerPoint</Application>
  <PresentationFormat>Presentación en pantalla (4:3)</PresentationFormat>
  <Paragraphs>198</Paragraphs>
  <Slides>46</Slides>
  <Notes>46</Notes>
  <HiddenSlides>0</HiddenSlides>
  <MMClips>0</MMClips>
  <ScaleCrop>false</ScaleCrop>
  <HeadingPairs>
    <vt:vector size="4" baseType="variant">
      <vt:variant>
        <vt:lpstr>Tema</vt:lpstr>
      </vt:variant>
      <vt:variant>
        <vt:i4>1</vt:i4>
      </vt:variant>
      <vt:variant>
        <vt:lpstr>Títulos de diapositiva</vt:lpstr>
      </vt:variant>
      <vt:variant>
        <vt:i4>46</vt:i4>
      </vt:variant>
    </vt:vector>
  </HeadingPairs>
  <TitlesOfParts>
    <vt:vector size="47" baseType="lpstr">
      <vt:lpstr>Office Theme</vt:lpstr>
      <vt:lpstr> </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Estudios de Judaísmo</vt:lpstr>
      <vt:lpstr>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810</cp:revision>
  <dcterms:modified xsi:type="dcterms:W3CDTF">2022-05-04T00:16:51Z</dcterms:modified>
</cp:coreProperties>
</file>