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2"/>
  </p:notesMasterIdLst>
  <p:sldIdLst>
    <p:sldId id="256" r:id="rId2"/>
    <p:sldId id="543" r:id="rId3"/>
    <p:sldId id="507" r:id="rId4"/>
    <p:sldId id="1602" r:id="rId5"/>
    <p:sldId id="1601" r:id="rId6"/>
    <p:sldId id="1603" r:id="rId7"/>
    <p:sldId id="1604" r:id="rId8"/>
    <p:sldId id="1605" r:id="rId9"/>
    <p:sldId id="1606" r:id="rId10"/>
    <p:sldId id="1607" r:id="rId11"/>
    <p:sldId id="1608" r:id="rId12"/>
    <p:sldId id="1609" r:id="rId13"/>
    <p:sldId id="1610" r:id="rId14"/>
    <p:sldId id="1611" r:id="rId15"/>
    <p:sldId id="1612" r:id="rId16"/>
    <p:sldId id="1613" r:id="rId17"/>
    <p:sldId id="1614" r:id="rId18"/>
    <p:sldId id="1615" r:id="rId19"/>
    <p:sldId id="1616" r:id="rId20"/>
    <p:sldId id="1617" r:id="rId21"/>
    <p:sldId id="1618" r:id="rId22"/>
    <p:sldId id="1619" r:id="rId23"/>
    <p:sldId id="1620" r:id="rId24"/>
    <p:sldId id="1621" r:id="rId25"/>
    <p:sldId id="1622" r:id="rId26"/>
    <p:sldId id="1623" r:id="rId27"/>
    <p:sldId id="1624" r:id="rId28"/>
    <p:sldId id="1625" r:id="rId29"/>
    <p:sldId id="935" r:id="rId30"/>
    <p:sldId id="306" r:id="rId31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77" autoAdjust="0"/>
    <p:restoredTop sz="94660"/>
  </p:normalViewPr>
  <p:slideViewPr>
    <p:cSldViewPr snapToGrid="0">
      <p:cViewPr varScale="1">
        <p:scale>
          <a:sx n="62" d="100"/>
          <a:sy n="62" d="100"/>
        </p:scale>
        <p:origin x="-62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‹Nº›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6" name="Shape 8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Shape 4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90" name="Shape 49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ctrTitle"/>
          </p:nvPr>
        </p:nvSpPr>
        <p:spPr>
          <a:xfrm>
            <a:off x="685800" y="2130423"/>
            <a:ext cx="7772400" cy="1470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/>
          <a:lstStyle>
            <a:lvl1pPr marR="0" lvl="0" algn="ctr" rtl="0"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9" name="Shape 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5" name="Shape 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xfrm>
            <a:off x="722311" y="4406895"/>
            <a:ext cx="7772400" cy="1362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1"/>
          </p:nvPr>
        </p:nvSpPr>
        <p:spPr>
          <a:xfrm>
            <a:off x="722311" y="2906713"/>
            <a:ext cx="7772400" cy="15001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5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1" name="Shape 3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2" name="Shape 3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3" cy="4525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body" idx="2"/>
          </p:nvPr>
        </p:nvSpPr>
        <p:spPr>
          <a:xfrm>
            <a:off x="4648196" y="1600200"/>
            <a:ext cx="4038603" cy="4525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9" name="Shape 3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4" cy="639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2"/>
          </p:nvPr>
        </p:nvSpPr>
        <p:spPr>
          <a:xfrm>
            <a:off x="457200" y="2174872"/>
            <a:ext cx="4040184" cy="3951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body" idx="3"/>
          </p:nvPr>
        </p:nvSpPr>
        <p:spPr>
          <a:xfrm>
            <a:off x="4645023" y="1535113"/>
            <a:ext cx="4041776" cy="639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body" idx="4"/>
          </p:nvPr>
        </p:nvSpPr>
        <p:spPr>
          <a:xfrm>
            <a:off x="4645023" y="2174872"/>
            <a:ext cx="4041776" cy="3951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47" name="Shape 4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2" name="Shape 5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6" name="Shape 5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7" name="Shape 5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457200" y="273048"/>
            <a:ext cx="3008311" cy="11620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3575047" y="273048"/>
            <a:ext cx="5111752" cy="5853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2"/>
          </p:nvPr>
        </p:nvSpPr>
        <p:spPr>
          <a:xfrm>
            <a:off x="457200" y="1435095"/>
            <a:ext cx="3008311" cy="4691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63" name="Shape 6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64" name="Shape 6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pic" idx="2"/>
          </p:nvPr>
        </p:nvSpPr>
        <p:spPr>
          <a:xfrm>
            <a:off x="1792288" y="612776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1792288" y="5367335"/>
            <a:ext cx="5486400" cy="804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0" name="Shape 7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6" name="Shape 7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7" name="Shape 7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>
            <a:spLocks noGrp="1"/>
          </p:cNvSpPr>
          <p:nvPr>
            <p:ph type="title"/>
          </p:nvPr>
        </p:nvSpPr>
        <p:spPr>
          <a:xfrm rot="5400000">
            <a:off x="4732335" y="2171704"/>
            <a:ext cx="5851529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 rot="5400000">
            <a:off x="541334" y="190506"/>
            <a:ext cx="5851529" cy="6019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2" name="Shape 8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3" name="Shape 8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3" name="Shape 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sefaria.org/Kol_HaTor.1.12?ven=Kol_HaTor&amp;vhe=Kol_HaTor&amp;lang=bi&amp;with=all&amp;lang2=en" TargetMode="External"/><Relationship Id="rId5" Type="http://schemas.openxmlformats.org/officeDocument/2006/relationships/hyperlink" Target="http://www.come-and-hear.com/shabbath/shabbath_31.html" TargetMode="External"/><Relationship Id="rId4" Type="http://schemas.openxmlformats.org/officeDocument/2006/relationships/hyperlink" Target="https://www.jewishvirtuallibrary.org/messiah" TargetMode="Externa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efaria.org/topics/olam-haba?tab=sources" TargetMode="External"/><Relationship Id="rId3" Type="http://schemas.openxmlformats.org/officeDocument/2006/relationships/image" Target="../media/image1.png"/><Relationship Id="rId7" Type="http://schemas.openxmlformats.org/officeDocument/2006/relationships/hyperlink" Target="https://silo.tips/download/historia-de-israel-por-eliyahu-bayonah-director-shalom-haverim-org-new-york" TargetMode="External"/><Relationship Id="rId12" Type="http://schemas.openxmlformats.org/officeDocument/2006/relationships/hyperlink" Target="http://www.shalomhaverim.org/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sefaria.org/Rabbeinu_Bahya,_Shemot.20.14.7?lang=bi&amp;with=all&amp;lang2=en" TargetMode="External"/><Relationship Id="rId11" Type="http://schemas.openxmlformats.org/officeDocument/2006/relationships/hyperlink" Target="https://www.sefaria.org/Sanhedrin.97a.3?lang=bi&amp;with=Commentary&amp;lang2=en" TargetMode="External"/><Relationship Id="rId5" Type="http://schemas.openxmlformats.org/officeDocument/2006/relationships/hyperlink" Target="http://bit.ly/1dzs4zj" TargetMode="External"/><Relationship Id="rId10" Type="http://schemas.openxmlformats.org/officeDocument/2006/relationships/hyperlink" Target="https://www.sacred-texts.com/jud/t08/t0814.htm" TargetMode="External"/><Relationship Id="rId4" Type="http://schemas.openxmlformats.org/officeDocument/2006/relationships/image" Target="../media/image5.png"/><Relationship Id="rId9" Type="http://schemas.openxmlformats.org/officeDocument/2006/relationships/hyperlink" Target="https://www.jewishvirtuallibrary.org/tractate-sanhedrin-chapter-1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/>
            <a:r>
              <a:rPr lang="es-CO" dirty="0" smtClean="0">
                <a:sym typeface="Calibri"/>
              </a:rPr>
              <a:t> </a:t>
            </a:r>
            <a:endParaRPr lang="es-CO" dirty="0"/>
          </a:p>
        </p:txBody>
      </p:sp>
      <p:sp>
        <p:nvSpPr>
          <p:cNvPr id="10" name="9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 dirty="0"/>
          </a:p>
        </p:txBody>
      </p:sp>
      <p:pic>
        <p:nvPicPr>
          <p:cNvPr id="90" name="Shape 9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8680" y="143637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Shape 91"/>
          <p:cNvSpPr txBox="1"/>
          <p:nvPr/>
        </p:nvSpPr>
        <p:spPr>
          <a:xfrm>
            <a:off x="685800" y="233997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 algn="ctr"/>
            <a:r>
              <a:rPr lang="es-CO" sz="2000" dirty="0" smtClean="0">
                <a:latin typeface="Bookman Old Style" pitchFamily="18" charset="0"/>
              </a:rPr>
              <a:t>Estudios de Judaísmo</a:t>
            </a:r>
            <a:endParaRPr lang="es-CO" sz="1800" b="1" dirty="0" smtClean="0">
              <a:latin typeface="Bookman Old Style" pitchFamily="18" charset="0"/>
            </a:endParaRPr>
          </a:p>
          <a:p>
            <a:pPr marL="342900" lvl="0" indent="-342900" algn="ctr"/>
            <a:r>
              <a:rPr lang="es-CO" sz="1800" b="1" dirty="0" smtClean="0">
                <a:latin typeface="Bookman Old Style" pitchFamily="18" charset="0"/>
              </a:rPr>
              <a:t>EL MESIANISMO – MESIAS – ERA MESIANICA</a:t>
            </a:r>
          </a:p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SERIE #</a:t>
            </a:r>
            <a:r>
              <a:rPr lang="es-CO" sz="1600" b="1" dirty="0" smtClean="0">
                <a:latin typeface="Bookman Old Style" pitchFamily="18" charset="0"/>
              </a:rPr>
              <a:t>28 </a:t>
            </a:r>
            <a:endParaRPr lang="es-CO" sz="1600" b="1" dirty="0" smtClean="0">
              <a:latin typeface="Bookman Old Style" pitchFamily="18" charset="0"/>
            </a:endParaRPr>
          </a:p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PREGUNTAS</a:t>
            </a:r>
            <a:endParaRPr lang="es-CO" sz="1600" b="1" dirty="0" smtClean="0">
              <a:latin typeface="Bookman Old Style" pitchFamily="18" charset="0"/>
            </a:endParaRPr>
          </a:p>
        </p:txBody>
      </p:sp>
      <p:sp>
        <p:nvSpPr>
          <p:cNvPr id="92" name="Shape 92"/>
          <p:cNvSpPr txBox="1"/>
          <p:nvPr/>
        </p:nvSpPr>
        <p:spPr>
          <a:xfrm>
            <a:off x="1371600" y="4175575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400" b="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Calibri"/>
                <a:cs typeface="Calibri"/>
                <a:sym typeface="Calibri"/>
              </a:rPr>
              <a:t>Por: Eliyahu BaYona</a:t>
            </a:r>
            <a:endParaRPr sz="2400" b="0" i="0" u="none" strike="noStrike" cap="none" dirty="0">
              <a:solidFill>
                <a:srgbClr val="000000"/>
              </a:solidFill>
              <a:latin typeface="Bookman Old Style" pitchFamily="18" charset="0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s-CO" sz="2400" b="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Calibri"/>
                <a:cs typeface="Calibri"/>
                <a:sym typeface="Calibri"/>
              </a:rPr>
              <a:t>Director Shalom Haverim Org</a:t>
            </a:r>
            <a:endParaRPr sz="1100" dirty="0">
              <a:latin typeface="Bookman Old Style" pitchFamily="18" charset="0"/>
            </a:endParaRPr>
          </a:p>
          <a:p>
            <a:pPr marL="0" marR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s-CO" sz="2400" b="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Calibri"/>
                <a:cs typeface="Calibri"/>
                <a:sym typeface="Calibri"/>
              </a:rPr>
              <a:t>New York</a:t>
            </a:r>
            <a:endParaRPr sz="2400" b="0" i="0" u="none" strike="noStrike" cap="none" dirty="0">
              <a:solidFill>
                <a:srgbClr val="000000"/>
              </a:solidFill>
              <a:latin typeface="Bookman Old Style" pitchFamily="18" charset="0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endParaRPr sz="3200" b="0" i="0" u="none" strike="noStrike" cap="none" dirty="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" name="10 Imagen" descr="Copy of SHALOM-HAVERIM-LOGO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011" y="1000868"/>
            <a:ext cx="3769179" cy="1493254"/>
          </a:xfrm>
          <a:prstGeom prst="rect">
            <a:avLst/>
          </a:prstGeom>
        </p:spPr>
      </p:pic>
      <p:pic>
        <p:nvPicPr>
          <p:cNvPr id="12" name="11 Imagen" descr="Copy of SHALOM-HAVERIM-LOGO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9588" y="6070582"/>
            <a:ext cx="1134836" cy="44959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Estudios de 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>
              <a:buNone/>
            </a:pPr>
            <a:endParaRPr lang="es-ES" dirty="0" smtClean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193710"/>
            <a:ext cx="9144000" cy="4656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5441" y="1100726"/>
            <a:ext cx="9300401" cy="4736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96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>
              <a:buNone/>
            </a:pPr>
            <a:r>
              <a:rPr lang="es-CO" sz="2800" b="1" dirty="0" smtClean="0">
                <a:latin typeface="Bookman Old Style" pitchFamily="18" charset="0"/>
              </a:rPr>
              <a:t>MESIANISMO – MESIAS – ERA MESIANICA </a:t>
            </a:r>
          </a:p>
          <a:p>
            <a:r>
              <a:rPr lang="es-MX" sz="1400" b="1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Fuentes</a:t>
            </a:r>
            <a:r>
              <a:rPr lang="es-MX" sz="14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: </a:t>
            </a:r>
            <a:endParaRPr lang="en-US" sz="1400" dirty="0" smtClean="0">
              <a:solidFill>
                <a:schemeClr val="accent6">
                  <a:lumMod val="50000"/>
                </a:schemeClr>
              </a:solidFill>
              <a:latin typeface="Bookman Old Style" pitchFamily="18" charset="0"/>
            </a:endParaRPr>
          </a:p>
          <a:p>
            <a:r>
              <a:rPr lang="en-US" sz="14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Tanaj </a:t>
            </a:r>
          </a:p>
          <a:p>
            <a:r>
              <a:rPr lang="en-US" sz="14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Talmud</a:t>
            </a:r>
          </a:p>
          <a:p>
            <a:r>
              <a:rPr lang="en-US" sz="14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Midrash</a:t>
            </a:r>
          </a:p>
          <a:p>
            <a:r>
              <a:rPr lang="en-US" sz="14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Rashí</a:t>
            </a:r>
          </a:p>
          <a:p>
            <a:r>
              <a:rPr lang="en-US" sz="14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Maimonides</a:t>
            </a:r>
          </a:p>
          <a:p>
            <a:r>
              <a:rPr lang="en-US" sz="14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Rambán</a:t>
            </a:r>
          </a:p>
          <a:p>
            <a:r>
              <a:rPr lang="en-US" sz="1400" dirty="0" err="1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Otros</a:t>
            </a:r>
            <a:r>
              <a:rPr lang="en-US" sz="14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 </a:t>
            </a:r>
            <a:r>
              <a:rPr lang="en-US" sz="1400" dirty="0" err="1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autores</a:t>
            </a:r>
            <a:endParaRPr lang="en-US" sz="1400" dirty="0" smtClean="0">
              <a:solidFill>
                <a:schemeClr val="accent6">
                  <a:lumMod val="50000"/>
                </a:schemeClr>
              </a:solidFill>
              <a:latin typeface="Bookman Old Style" pitchFamily="18" charset="0"/>
            </a:endParaRPr>
          </a:p>
          <a:p>
            <a:endParaRPr lang="es-MX" sz="1400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pPr lvl="0"/>
            <a:endParaRPr lang="es-CO" sz="4400" dirty="0" smtClean="0">
              <a:latin typeface="Bookman Old Style" pitchFamily="18" charset="0"/>
            </a:endParaRPr>
          </a:p>
          <a:p>
            <a:pPr lvl="0"/>
            <a:r>
              <a:rPr lang="es-CO" sz="4400" dirty="0" smtClean="0">
                <a:latin typeface="Bookman Old Style" pitchFamily="18" charset="0"/>
              </a:rPr>
              <a:t>1. Qué </a:t>
            </a:r>
            <a:r>
              <a:rPr lang="es-CO" sz="4400" dirty="0" smtClean="0">
                <a:latin typeface="Bookman Old Style" pitchFamily="18" charset="0"/>
              </a:rPr>
              <a:t>cree el judaísmo sobre el mesías? (Clase 1)</a:t>
            </a:r>
            <a:endParaRPr lang="en-US" sz="4400" dirty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pPr lvl="0"/>
            <a:endParaRPr lang="es-CO" sz="4400" dirty="0" smtClean="0">
              <a:latin typeface="Bookman Old Style" pitchFamily="18" charset="0"/>
            </a:endParaRPr>
          </a:p>
          <a:p>
            <a:pPr lvl="0"/>
            <a:r>
              <a:rPr lang="es-CO" sz="4400" dirty="0" smtClean="0">
                <a:latin typeface="Bookman Old Style" pitchFamily="18" charset="0"/>
              </a:rPr>
              <a:t>2. A </a:t>
            </a:r>
            <a:r>
              <a:rPr lang="es-CO" sz="4400" dirty="0" smtClean="0">
                <a:latin typeface="Bookman Old Style" pitchFamily="18" charset="0"/>
              </a:rPr>
              <a:t>qué palabra hace referencia la Toráh sobre un mesías y cómo se compone esa palabra? (Clase 2)</a:t>
            </a:r>
            <a:endParaRPr lang="en-US" sz="4400" dirty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pPr lvl="0"/>
            <a:endParaRPr lang="es-CO" sz="4400" dirty="0" smtClean="0">
              <a:latin typeface="Bookman Old Style" pitchFamily="18" charset="0"/>
            </a:endParaRPr>
          </a:p>
          <a:p>
            <a:pPr lvl="0"/>
            <a:r>
              <a:rPr lang="es-CO" sz="4400" dirty="0" smtClean="0">
                <a:latin typeface="Bookman Old Style" pitchFamily="18" charset="0"/>
              </a:rPr>
              <a:t>3. Cuál </a:t>
            </a:r>
            <a:r>
              <a:rPr lang="es-CO" sz="4400" dirty="0" smtClean="0">
                <a:latin typeface="Bookman Old Style" pitchFamily="18" charset="0"/>
              </a:rPr>
              <a:t>es el significado de la palabra Olam Habá y qué palabra contrasta con ella? (Clase 3)</a:t>
            </a:r>
            <a:endParaRPr lang="en-US" sz="4400" dirty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pPr lvl="0"/>
            <a:endParaRPr lang="es-CO" sz="4400" dirty="0" smtClean="0">
              <a:latin typeface="Bookman Old Style" pitchFamily="18" charset="0"/>
            </a:endParaRPr>
          </a:p>
          <a:p>
            <a:pPr lvl="0"/>
            <a:r>
              <a:rPr lang="es-CO" sz="4400" dirty="0" smtClean="0">
                <a:latin typeface="Bookman Old Style" pitchFamily="18" charset="0"/>
              </a:rPr>
              <a:t>4. El </a:t>
            </a:r>
            <a:r>
              <a:rPr lang="es-CO" sz="4400" dirty="0" smtClean="0">
                <a:latin typeface="Bookman Old Style" pitchFamily="18" charset="0"/>
              </a:rPr>
              <a:t>que dice que la Toráh no fue dada por el Cielo es seguidor de quién, y qué significa ese personaje? (Clase 4) </a:t>
            </a:r>
            <a:endParaRPr lang="en-US" sz="4400" dirty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pPr lvl="0"/>
            <a:endParaRPr lang="es-CO" sz="4400" dirty="0" smtClean="0">
              <a:latin typeface="Bookman Old Style" pitchFamily="18" charset="0"/>
            </a:endParaRPr>
          </a:p>
          <a:p>
            <a:pPr lvl="0"/>
            <a:r>
              <a:rPr lang="es-CO" sz="4400" dirty="0" smtClean="0">
                <a:latin typeface="Bookman Old Style" pitchFamily="18" charset="0"/>
              </a:rPr>
              <a:t>5. Cuál </a:t>
            </a:r>
            <a:r>
              <a:rPr lang="es-CO" sz="4400" dirty="0" smtClean="0">
                <a:latin typeface="Bookman Old Style" pitchFamily="18" charset="0"/>
              </a:rPr>
              <a:t>fue la pregunta que le hizo Cleopatra al Rabino Meir sobre la resurrección? (Clase 5)</a:t>
            </a:r>
            <a:endParaRPr lang="en-US" sz="4400" dirty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pPr lvl="0"/>
            <a:endParaRPr lang="es-CO" sz="4400" dirty="0" smtClean="0">
              <a:latin typeface="Bookman Old Style" pitchFamily="18" charset="0"/>
            </a:endParaRPr>
          </a:p>
          <a:p>
            <a:pPr lvl="0"/>
            <a:r>
              <a:rPr lang="es-CO" sz="4400" dirty="0" smtClean="0">
                <a:latin typeface="Bookman Old Style" pitchFamily="18" charset="0"/>
              </a:rPr>
              <a:t>6. Cuál </a:t>
            </a:r>
            <a:r>
              <a:rPr lang="es-CO" sz="4400" dirty="0" smtClean="0">
                <a:latin typeface="Bookman Old Style" pitchFamily="18" charset="0"/>
              </a:rPr>
              <a:t>es el significado de la frase “vi la noche”? (Clase 8)</a:t>
            </a:r>
            <a:endParaRPr lang="en-US" sz="4400" dirty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pPr lvl="0"/>
            <a:endParaRPr lang="es-CO" sz="4400" dirty="0" smtClean="0">
              <a:latin typeface="Bookman Old Style" pitchFamily="18" charset="0"/>
            </a:endParaRPr>
          </a:p>
          <a:p>
            <a:pPr lvl="0"/>
            <a:r>
              <a:rPr lang="es-CO" sz="4400" dirty="0" smtClean="0">
                <a:latin typeface="Bookman Old Style" pitchFamily="18" charset="0"/>
              </a:rPr>
              <a:t>7. Por </a:t>
            </a:r>
            <a:r>
              <a:rPr lang="es-CO" sz="4400" dirty="0" smtClean="0">
                <a:latin typeface="Bookman Old Style" pitchFamily="18" charset="0"/>
              </a:rPr>
              <a:t>qué se dice de Yehoshúa, el Sumo Sacerdote que fue un tizón arrebatado del fuego? (Clase 9)</a:t>
            </a:r>
            <a:endParaRPr lang="en-US" sz="4400" dirty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pPr lvl="0"/>
            <a:endParaRPr lang="es-CO" sz="4400" dirty="0" smtClean="0">
              <a:latin typeface="Bookman Old Style" pitchFamily="18" charset="0"/>
            </a:endParaRPr>
          </a:p>
          <a:p>
            <a:pPr lvl="0"/>
            <a:r>
              <a:rPr lang="es-CO" sz="4400" dirty="0" smtClean="0">
                <a:latin typeface="Bookman Old Style" pitchFamily="18" charset="0"/>
              </a:rPr>
              <a:t>8. Cuál </a:t>
            </a:r>
            <a:r>
              <a:rPr lang="es-CO" sz="4400" dirty="0" smtClean="0">
                <a:latin typeface="Bookman Old Style" pitchFamily="18" charset="0"/>
              </a:rPr>
              <a:t>es el significado de Ishbibenob y quién era este personaje? (Clase 10)</a:t>
            </a:r>
            <a:endParaRPr lang="en-US" sz="4400" dirty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pPr lvl="0"/>
            <a:endParaRPr lang="es-CO" sz="4400" dirty="0" smtClean="0">
              <a:latin typeface="Bookman Old Style" pitchFamily="18" charset="0"/>
            </a:endParaRPr>
          </a:p>
          <a:p>
            <a:pPr lvl="0"/>
            <a:r>
              <a:rPr lang="es-CO" sz="4400" dirty="0" smtClean="0">
                <a:latin typeface="Bookman Old Style" pitchFamily="18" charset="0"/>
              </a:rPr>
              <a:t>9. Por </a:t>
            </a:r>
            <a:r>
              <a:rPr lang="es-CO" sz="4400" dirty="0" smtClean="0">
                <a:latin typeface="Bookman Old Style" pitchFamily="18" charset="0"/>
              </a:rPr>
              <a:t>qué al mesías se le llama Bar </a:t>
            </a:r>
            <a:r>
              <a:rPr lang="es-CO" sz="4400" dirty="0" err="1" smtClean="0">
                <a:latin typeface="Bookman Old Style" pitchFamily="18" charset="0"/>
              </a:rPr>
              <a:t>Nifli</a:t>
            </a:r>
            <a:r>
              <a:rPr lang="es-CO" sz="4400" dirty="0" smtClean="0">
                <a:latin typeface="Bookman Old Style" pitchFamily="18" charset="0"/>
              </a:rPr>
              <a:t>? (Clase 11)</a:t>
            </a:r>
            <a:endParaRPr lang="en-US" sz="4400" dirty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pPr lvl="0"/>
            <a:endParaRPr lang="es-CO" sz="4400" dirty="0" smtClean="0">
              <a:latin typeface="Bookman Old Style" pitchFamily="18" charset="0"/>
            </a:endParaRPr>
          </a:p>
          <a:p>
            <a:pPr lvl="0"/>
            <a:r>
              <a:rPr lang="es-CO" sz="4400" dirty="0" smtClean="0">
                <a:latin typeface="Bookman Old Style" pitchFamily="18" charset="0"/>
              </a:rPr>
              <a:t>10. Qué </a:t>
            </a:r>
            <a:r>
              <a:rPr lang="es-CO" sz="4400" dirty="0" smtClean="0">
                <a:latin typeface="Bookman Old Style" pitchFamily="18" charset="0"/>
              </a:rPr>
              <a:t>sucederá con los jóvenes durante la generación en que viene el hijo de David? (Clase 12)</a:t>
            </a:r>
            <a:endParaRPr lang="en-US" sz="4400" dirty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pPr lvl="0"/>
            <a:endParaRPr lang="es-CO" sz="4400" dirty="0" smtClean="0">
              <a:latin typeface="Bookman Old Style" pitchFamily="18" charset="0"/>
            </a:endParaRPr>
          </a:p>
          <a:p>
            <a:pPr lvl="0"/>
            <a:r>
              <a:rPr lang="es-CO" sz="4400" dirty="0" smtClean="0">
                <a:latin typeface="Bookman Old Style" pitchFamily="18" charset="0"/>
              </a:rPr>
              <a:t>11. Qué </a:t>
            </a:r>
            <a:r>
              <a:rPr lang="es-CO" sz="4400" dirty="0" smtClean="0">
                <a:latin typeface="Bookman Old Style" pitchFamily="18" charset="0"/>
              </a:rPr>
              <a:t>significado tienen las dos letras Nun invertidas en el texto de Números 10:35 y 36? (Clase 13)</a:t>
            </a:r>
            <a:endParaRPr lang="en-US" sz="4400" dirty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pPr lvl="0"/>
            <a:endParaRPr lang="es-CO" sz="4400" dirty="0" smtClean="0">
              <a:latin typeface="Bookman Old Style" pitchFamily="18" charset="0"/>
            </a:endParaRPr>
          </a:p>
          <a:p>
            <a:pPr lvl="0"/>
            <a:r>
              <a:rPr lang="es-CO" sz="4400" dirty="0" smtClean="0">
                <a:latin typeface="Bookman Old Style" pitchFamily="18" charset="0"/>
              </a:rPr>
              <a:t>12. Bajo </a:t>
            </a:r>
            <a:r>
              <a:rPr lang="es-CO" sz="4400" dirty="0" smtClean="0">
                <a:latin typeface="Bookman Old Style" pitchFamily="18" charset="0"/>
              </a:rPr>
              <a:t>qué titulo eran conocidos los reyes de Egipto y de Filistea? (Clase 15)</a:t>
            </a:r>
            <a:endParaRPr lang="en-US" sz="4400" dirty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pPr lvl="0"/>
            <a:endParaRPr lang="es-CO" sz="4400" dirty="0" smtClean="0">
              <a:latin typeface="Bookman Old Style" pitchFamily="18" charset="0"/>
            </a:endParaRPr>
          </a:p>
          <a:p>
            <a:pPr lvl="0"/>
            <a:r>
              <a:rPr lang="es-CO" sz="4400" dirty="0" smtClean="0">
                <a:latin typeface="Bookman Old Style" pitchFamily="18" charset="0"/>
              </a:rPr>
              <a:t>13. De </a:t>
            </a:r>
            <a:r>
              <a:rPr lang="es-CO" sz="4400" dirty="0" smtClean="0">
                <a:latin typeface="Bookman Old Style" pitchFamily="18" charset="0"/>
              </a:rPr>
              <a:t>acuerdo con el rabino Yehoshúa cuál es el significado del “hombre vestido de lino” de Daniel 12? (Clase 16)</a:t>
            </a:r>
            <a:endParaRPr lang="en-US" sz="4400" dirty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pPr lvl="0"/>
            <a:endParaRPr lang="es-CO" sz="4400" dirty="0" smtClean="0">
              <a:latin typeface="Bookman Old Style" pitchFamily="18" charset="0"/>
            </a:endParaRPr>
          </a:p>
          <a:p>
            <a:pPr lvl="0"/>
            <a:r>
              <a:rPr lang="es-CO" sz="4400" dirty="0" smtClean="0">
                <a:latin typeface="Bookman Old Style" pitchFamily="18" charset="0"/>
              </a:rPr>
              <a:t>14. Cuál </a:t>
            </a:r>
            <a:r>
              <a:rPr lang="es-CO" sz="4400" dirty="0" smtClean="0">
                <a:latin typeface="Bookman Old Style" pitchFamily="18" charset="0"/>
              </a:rPr>
              <a:t>es el significado de la frase </a:t>
            </a:r>
            <a:r>
              <a:rPr lang="es-ES" sz="4400" dirty="0" smtClean="0">
                <a:latin typeface="Bookman Old Style" pitchFamily="18" charset="0"/>
              </a:rPr>
              <a:t>"Ni hubo paz del opresor para el que sale y para el que entra"? (Clase 17)</a:t>
            </a:r>
            <a:endParaRPr lang="en-US" sz="4400" dirty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pPr lvl="0"/>
            <a:endParaRPr lang="es-CO" sz="4400" dirty="0" smtClean="0">
              <a:latin typeface="Bookman Old Style" pitchFamily="18" charset="0"/>
            </a:endParaRPr>
          </a:p>
          <a:p>
            <a:pPr lvl="0"/>
            <a:r>
              <a:rPr lang="es-ES" sz="4400" dirty="0" smtClean="0">
                <a:latin typeface="Bookman Old Style" pitchFamily="18" charset="0"/>
              </a:rPr>
              <a:t>15. Cómo </a:t>
            </a:r>
            <a:r>
              <a:rPr lang="es-ES" sz="4400" dirty="0" smtClean="0">
                <a:latin typeface="Bookman Old Style" pitchFamily="18" charset="0"/>
              </a:rPr>
              <a:t>podemos interpretar “el caminar de Bilam”? (Clase 18)</a:t>
            </a:r>
            <a:endParaRPr lang="en-US" sz="4400" dirty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pPr lvl="0"/>
            <a:endParaRPr lang="es-CO" sz="4400" dirty="0" smtClean="0">
              <a:latin typeface="Bookman Old Style" pitchFamily="18" charset="0"/>
            </a:endParaRPr>
          </a:p>
          <a:p>
            <a:pPr lvl="0"/>
            <a:r>
              <a:rPr lang="es-ES" sz="4400" dirty="0" smtClean="0">
                <a:latin typeface="Bookman Old Style" pitchFamily="18" charset="0"/>
              </a:rPr>
              <a:t>16. Qué </a:t>
            </a:r>
            <a:r>
              <a:rPr lang="es-ES" sz="4400" dirty="0" smtClean="0">
                <a:latin typeface="Bookman Old Style" pitchFamily="18" charset="0"/>
              </a:rPr>
              <a:t>dice el rabino Alexandri sobre el mesías que vendrá cabalgando en un burrito? (Clase 19)</a:t>
            </a:r>
            <a:endParaRPr lang="en-US" sz="4400" dirty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pPr lvl="0"/>
            <a:endParaRPr lang="es-CO" sz="4400" dirty="0" smtClean="0">
              <a:latin typeface="Bookman Old Style" pitchFamily="18" charset="0"/>
            </a:endParaRPr>
          </a:p>
          <a:p>
            <a:pPr lvl="0"/>
            <a:r>
              <a:rPr lang="es-ES" sz="4400" dirty="0" smtClean="0">
                <a:latin typeface="Bookman Old Style" pitchFamily="18" charset="0"/>
              </a:rPr>
              <a:t>17. Qué </a:t>
            </a:r>
            <a:r>
              <a:rPr lang="es-ES" sz="4400" dirty="0" smtClean="0">
                <a:latin typeface="Bookman Old Style" pitchFamily="18" charset="0"/>
              </a:rPr>
              <a:t>dice Rav respecto de cuándo vendrá el hijo de David? (Clase 20)</a:t>
            </a:r>
            <a:endParaRPr lang="en-US" sz="4400" dirty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pPr lvl="0"/>
            <a:endParaRPr lang="es-CO" sz="4400" dirty="0" smtClean="0">
              <a:latin typeface="Bookman Old Style" pitchFamily="18" charset="0"/>
            </a:endParaRPr>
          </a:p>
          <a:p>
            <a:pPr lvl="0"/>
            <a:r>
              <a:rPr lang="es-ES" sz="4400" dirty="0" smtClean="0">
                <a:latin typeface="Bookman Old Style" pitchFamily="18" charset="0"/>
              </a:rPr>
              <a:t>18. Qué </a:t>
            </a:r>
            <a:r>
              <a:rPr lang="es-ES" sz="4400" dirty="0" smtClean="0">
                <a:latin typeface="Bookman Old Style" pitchFamily="18" charset="0"/>
              </a:rPr>
              <a:t>dice la escuela de Yanai con respecto al Nombre de mesías? (Clase 21)</a:t>
            </a:r>
            <a:endParaRPr lang="en-US" sz="4400" dirty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pPr lvl="0"/>
            <a:endParaRPr lang="es-CO" sz="4400" dirty="0" smtClean="0">
              <a:latin typeface="Bookman Old Style" pitchFamily="18" charset="0"/>
            </a:endParaRPr>
          </a:p>
          <a:p>
            <a:pPr lvl="0"/>
            <a:r>
              <a:rPr lang="es-ES" sz="4400" dirty="0" smtClean="0">
                <a:latin typeface="Bookman Old Style" pitchFamily="18" charset="0"/>
              </a:rPr>
              <a:t>19. Cuánto </a:t>
            </a:r>
            <a:r>
              <a:rPr lang="es-ES" sz="4400" dirty="0" smtClean="0">
                <a:latin typeface="Bookman Old Style" pitchFamily="18" charset="0"/>
              </a:rPr>
              <a:t>durará la Era Mesiánica, según el rabino Elazar Ben Azaría? (Clase 22)</a:t>
            </a:r>
            <a:endParaRPr lang="en-US" sz="4400" dirty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pPr lvl="0"/>
            <a:endParaRPr lang="es-CO" sz="4400" dirty="0" smtClean="0">
              <a:latin typeface="Bookman Old Style" pitchFamily="18" charset="0"/>
            </a:endParaRPr>
          </a:p>
          <a:p>
            <a:pPr lvl="0"/>
            <a:r>
              <a:rPr lang="es-ES" sz="4400" dirty="0" smtClean="0">
                <a:latin typeface="Bookman Old Style" pitchFamily="18" charset="0"/>
              </a:rPr>
              <a:t>20. El </a:t>
            </a:r>
            <a:r>
              <a:rPr lang="es-ES" sz="4400" dirty="0" smtClean="0">
                <a:latin typeface="Bookman Old Style" pitchFamily="18" charset="0"/>
              </a:rPr>
              <a:t>rabino Huna dice que el mundo fue creado por el merito de 3 cosas, cuáles son? (Clase 24)</a:t>
            </a:r>
            <a:endParaRPr lang="en-US" sz="4400" dirty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pPr lvl="0"/>
            <a:endParaRPr lang="es-CO" sz="4400" dirty="0" smtClean="0">
              <a:latin typeface="Bookman Old Style" pitchFamily="18" charset="0"/>
            </a:endParaRPr>
          </a:p>
          <a:p>
            <a:pPr lvl="0"/>
            <a:r>
              <a:rPr lang="es-ES" sz="4400" dirty="0" smtClean="0">
                <a:latin typeface="Bookman Old Style" pitchFamily="18" charset="0"/>
              </a:rPr>
              <a:t>21. De </a:t>
            </a:r>
            <a:r>
              <a:rPr lang="es-ES" sz="4400" dirty="0" smtClean="0">
                <a:latin typeface="Bookman Old Style" pitchFamily="18" charset="0"/>
              </a:rPr>
              <a:t>acuerdo al Gaón de Vilna, qué significa el mesías Ben Yosef? (Clase 25)</a:t>
            </a:r>
            <a:endParaRPr lang="en-US" sz="4400" dirty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pPr lvl="0"/>
            <a:endParaRPr lang="es-CO" sz="4400" dirty="0" smtClean="0">
              <a:latin typeface="Bookman Old Style" pitchFamily="18" charset="0"/>
            </a:endParaRPr>
          </a:p>
          <a:p>
            <a:pPr lvl="0"/>
            <a:r>
              <a:rPr lang="es-ES" sz="4400" dirty="0" smtClean="0">
                <a:latin typeface="Bookman Old Style" pitchFamily="18" charset="0"/>
              </a:rPr>
              <a:t>22. Cuándo </a:t>
            </a:r>
            <a:r>
              <a:rPr lang="es-ES" sz="4400" dirty="0" smtClean="0">
                <a:latin typeface="Bookman Old Style" pitchFamily="18" charset="0"/>
              </a:rPr>
              <a:t>comenzó la Redención o “los pasos del mesías”, de acuerdo al Gaón de Vilna? (Clase 25)</a:t>
            </a:r>
            <a:endParaRPr lang="en-US" sz="4400" dirty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pPr lvl="0"/>
            <a:endParaRPr lang="es-CO" sz="4400" dirty="0" smtClean="0">
              <a:latin typeface="Bookman Old Style" pitchFamily="18" charset="0"/>
            </a:endParaRPr>
          </a:p>
          <a:p>
            <a:pPr lvl="0"/>
            <a:r>
              <a:rPr lang="es-ES" sz="4400" dirty="0" smtClean="0">
                <a:latin typeface="Bookman Old Style" pitchFamily="18" charset="0"/>
              </a:rPr>
              <a:t>23. Quién </a:t>
            </a:r>
            <a:r>
              <a:rPr lang="es-ES" sz="4400" dirty="0" smtClean="0">
                <a:latin typeface="Bookman Old Style" pitchFamily="18" charset="0"/>
              </a:rPr>
              <a:t>es conocido como Armilus, de acuerdo a la escatología judía? (Clase 25)</a:t>
            </a:r>
            <a:endParaRPr lang="en-US" sz="4400" dirty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pPr lvl="0"/>
            <a:endParaRPr lang="es-CO" sz="4400" dirty="0" smtClean="0">
              <a:latin typeface="Bookman Old Style" pitchFamily="18" charset="0"/>
            </a:endParaRPr>
          </a:p>
          <a:p>
            <a:pPr lvl="0"/>
            <a:r>
              <a:rPr lang="es-ES" sz="4400" dirty="0" smtClean="0">
                <a:latin typeface="Bookman Old Style" pitchFamily="18" charset="0"/>
              </a:rPr>
              <a:t>24. En </a:t>
            </a:r>
            <a:r>
              <a:rPr lang="es-ES" sz="4400" dirty="0" smtClean="0">
                <a:latin typeface="Bookman Old Style" pitchFamily="18" charset="0"/>
              </a:rPr>
              <a:t>la tradición judía qué representa Amalec y a qué y cuánto equivale en Gematria? (Clase 26)</a:t>
            </a:r>
            <a:endParaRPr lang="en-US" sz="4400" dirty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pPr lvl="0"/>
            <a:endParaRPr lang="es-CO" sz="4400" dirty="0" smtClean="0">
              <a:latin typeface="Bookman Old Style" pitchFamily="18" charset="0"/>
            </a:endParaRPr>
          </a:p>
          <a:p>
            <a:pPr lvl="0"/>
            <a:r>
              <a:rPr lang="es-ES" sz="4400" dirty="0" smtClean="0">
                <a:latin typeface="Bookman Old Style" pitchFamily="18" charset="0"/>
              </a:rPr>
              <a:t>25. Cuáles </a:t>
            </a:r>
            <a:r>
              <a:rPr lang="es-ES" sz="4400" dirty="0" smtClean="0">
                <a:latin typeface="Bookman Old Style" pitchFamily="18" charset="0"/>
              </a:rPr>
              <a:t>son los 7 Caminos para la Redención? (Clase 27)</a:t>
            </a:r>
            <a:endParaRPr lang="en-US" sz="4400" dirty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pPr marL="342900" lvl="0" indent="-342900" algn="ctr"/>
            <a:endParaRPr lang="es-CO" sz="1600" dirty="0" smtClean="0">
              <a:latin typeface="Bookman Old Style" pitchFamily="18" charset="0"/>
            </a:endParaRPr>
          </a:p>
          <a:p>
            <a:pPr marL="342900" lvl="0" indent="-342900" algn="ctr"/>
            <a:r>
              <a:rPr lang="es-CO" sz="1600" dirty="0" smtClean="0">
                <a:latin typeface="Bookman Old Style" pitchFamily="18" charset="0"/>
              </a:rPr>
              <a:t>BIBLIOGRAFÍA:G.F. Moore, Judaísmo en los primeros siglos de la era cristiana, 2 (1946), 377–95; </a:t>
            </a:r>
            <a:r>
              <a:rPr lang="es-CO" sz="1600" dirty="0" err="1" smtClean="0">
                <a:latin typeface="Bookman Old Style" pitchFamily="18" charset="0"/>
              </a:rPr>
              <a:t>Saadiah</a:t>
            </a:r>
            <a:r>
              <a:rPr lang="es-CO" sz="1600" dirty="0" smtClean="0">
                <a:latin typeface="Bookman Old Style" pitchFamily="18" charset="0"/>
              </a:rPr>
              <a:t> </a:t>
            </a:r>
            <a:r>
              <a:rPr lang="es-CO" sz="1600" dirty="0" err="1" smtClean="0">
                <a:latin typeface="Bookman Old Style" pitchFamily="18" charset="0"/>
              </a:rPr>
              <a:t>Gaon</a:t>
            </a:r>
            <a:r>
              <a:rPr lang="es-CO" sz="1600" dirty="0" smtClean="0">
                <a:latin typeface="Bookman Old Style" pitchFamily="18" charset="0"/>
              </a:rPr>
              <a:t>, El libro de creencias y opiniones, </a:t>
            </a:r>
            <a:r>
              <a:rPr lang="es-CO" sz="1600" dirty="0" err="1" smtClean="0">
                <a:latin typeface="Bookman Old Style" pitchFamily="18" charset="0"/>
              </a:rPr>
              <a:t>tr</a:t>
            </a:r>
            <a:r>
              <a:rPr lang="es-CO" sz="1600" dirty="0" smtClean="0">
                <a:latin typeface="Bookman Old Style" pitchFamily="18" charset="0"/>
              </a:rPr>
              <a:t>. por S. </a:t>
            </a:r>
            <a:r>
              <a:rPr lang="es-CO" sz="1600" dirty="0" err="1" smtClean="0">
                <a:latin typeface="Bookman Old Style" pitchFamily="18" charset="0"/>
              </a:rPr>
              <a:t>Rosenblatt</a:t>
            </a:r>
            <a:r>
              <a:rPr lang="es-CO" sz="1600" dirty="0" smtClean="0">
                <a:latin typeface="Bookman Old Style" pitchFamily="18" charset="0"/>
              </a:rPr>
              <a:t> (1948), 323–56; Moisés Maimónides, El guía de los perplejos, </a:t>
            </a:r>
            <a:r>
              <a:rPr lang="es-CO" sz="1600" dirty="0" err="1" smtClean="0">
                <a:latin typeface="Bookman Old Style" pitchFamily="18" charset="0"/>
              </a:rPr>
              <a:t>tr</a:t>
            </a:r>
            <a:r>
              <a:rPr lang="es-CO" sz="1600" dirty="0" smtClean="0">
                <a:latin typeface="Bookman Old Style" pitchFamily="18" charset="0"/>
              </a:rPr>
              <a:t>. por S. Pines (1963), passim; C. </a:t>
            </a:r>
            <a:r>
              <a:rPr lang="es-CO" sz="1600" dirty="0" err="1" smtClean="0">
                <a:latin typeface="Bookman Old Style" pitchFamily="18" charset="0"/>
              </a:rPr>
              <a:t>Montefiore</a:t>
            </a:r>
            <a:r>
              <a:rPr lang="es-CO" sz="1600" dirty="0" smtClean="0">
                <a:latin typeface="Bookman Old Style" pitchFamily="18" charset="0"/>
              </a:rPr>
              <a:t> y H. </a:t>
            </a:r>
            <a:r>
              <a:rPr lang="es-CO" sz="1600" dirty="0" err="1" smtClean="0">
                <a:latin typeface="Bookman Old Style" pitchFamily="18" charset="0"/>
              </a:rPr>
              <a:t>Loewe</a:t>
            </a:r>
            <a:r>
              <a:rPr lang="es-CO" sz="1600" dirty="0" smtClean="0">
                <a:latin typeface="Bookman Old Style" pitchFamily="18" charset="0"/>
              </a:rPr>
              <a:t>, Antología rabínica (1938), cap. 31 e índice, S.V. Mundo por venir; A. Cohen, </a:t>
            </a:r>
            <a:r>
              <a:rPr lang="es-CO" sz="1600" dirty="0" err="1" smtClean="0">
                <a:latin typeface="Bookman Old Style" pitchFamily="18" charset="0"/>
              </a:rPr>
              <a:t>Everyman's</a:t>
            </a:r>
            <a:r>
              <a:rPr lang="es-CO" sz="1600" dirty="0" smtClean="0">
                <a:latin typeface="Bookman Old Style" pitchFamily="18" charset="0"/>
              </a:rPr>
              <a:t> Talmud (1932), cap. 11 e índice, S.V. Mundo por venir; M. </a:t>
            </a:r>
            <a:r>
              <a:rPr lang="es-CO" sz="1600" dirty="0" err="1" smtClean="0">
                <a:latin typeface="Bookman Old Style" pitchFamily="18" charset="0"/>
              </a:rPr>
              <a:t>Kadushin</a:t>
            </a:r>
            <a:r>
              <a:rPr lang="es-CO" sz="1600" dirty="0" smtClean="0">
                <a:latin typeface="Bookman Old Style" pitchFamily="18" charset="0"/>
              </a:rPr>
              <a:t>, La mente rabínica (1952), índice, S.V. Olam ha-Ba; Mundo por venir.</a:t>
            </a:r>
          </a:p>
          <a:p>
            <a:pPr marL="342900" lvl="0" indent="-342900" algn="ctr"/>
            <a:r>
              <a:rPr lang="es-CO" sz="1600" dirty="0" smtClean="0">
                <a:latin typeface="Bookman Old Style" pitchFamily="18" charset="0"/>
                <a:hlinkClick r:id="rId4"/>
              </a:rPr>
              <a:t>https://www.jewishvirtuallibrary.org/messiah</a:t>
            </a:r>
            <a:endParaRPr lang="es-CO" sz="1600" dirty="0" smtClean="0">
              <a:latin typeface="Bookman Old Style" pitchFamily="18" charset="0"/>
            </a:endParaRPr>
          </a:p>
          <a:p>
            <a:pPr marL="342900" lvl="0" indent="-342900" algn="ctr"/>
            <a:r>
              <a:rPr lang="es-CO" sz="1600" dirty="0" smtClean="0">
                <a:latin typeface="Bookman Old Style" pitchFamily="18" charset="0"/>
                <a:hlinkClick r:id="rId5"/>
              </a:rPr>
              <a:t>http://www.come-and-hear.com/shabbath/shabbath_31.html</a:t>
            </a:r>
            <a:endParaRPr lang="es-CO" sz="1600" dirty="0" smtClean="0">
              <a:latin typeface="Bookman Old Style" pitchFamily="18" charset="0"/>
            </a:endParaRPr>
          </a:p>
          <a:p>
            <a:pPr marL="342900" lvl="0" indent="-342900" algn="ctr"/>
            <a:r>
              <a:rPr lang="es-CO" sz="1600" dirty="0" smtClean="0">
                <a:latin typeface="Bookman Old Style" pitchFamily="18" charset="0"/>
                <a:hlinkClick r:id="rId6"/>
              </a:rPr>
              <a:t>https://www.sefaria.org/Kol_HaTor.1.12?ven=Kol_HaTor&amp;vhe=Kol_HaTor&amp;lang=bi&amp;with=all&amp;lang2=en</a:t>
            </a:r>
            <a:endParaRPr lang="es-CO" sz="1600" dirty="0" smtClean="0">
              <a:latin typeface="Bookman Old Style" pitchFamily="18" charset="0"/>
            </a:endParaRPr>
          </a:p>
          <a:p>
            <a:pPr marL="342900" lvl="0" indent="-342900" algn="ctr"/>
            <a:endParaRPr lang="es-CO" sz="1600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Shape 492"/>
          <p:cNvSpPr txBox="1">
            <a:spLocks noGrp="1"/>
          </p:cNvSpPr>
          <p:nvPr>
            <p:ph type="ctrTitle"/>
          </p:nvPr>
        </p:nvSpPr>
        <p:spPr>
          <a:xfrm>
            <a:off x="685800" y="304800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0" i="0" u="none" strike="noStrike" cap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4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93" name="Shape 49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1988" y="1447800"/>
            <a:ext cx="7796212" cy="47577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94" name="Shape 49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67038" y="457200"/>
            <a:ext cx="3209925" cy="1171575"/>
          </a:xfrm>
          <a:prstGeom prst="rect">
            <a:avLst/>
          </a:prstGeom>
          <a:noFill/>
          <a:ln>
            <a:noFill/>
          </a:ln>
        </p:spPr>
      </p:pic>
      <p:sp>
        <p:nvSpPr>
          <p:cNvPr id="495" name="Shape 495"/>
          <p:cNvSpPr txBox="1">
            <a:spLocks noGrp="1"/>
          </p:cNvSpPr>
          <p:nvPr>
            <p:ph type="subTitle" idx="1"/>
          </p:nvPr>
        </p:nvSpPr>
        <p:spPr>
          <a:xfrm>
            <a:off x="609600" y="1981200"/>
            <a:ext cx="7924800" cy="44196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1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CO" sz="2000" b="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Fuentes: Torah, Talmud, </a:t>
            </a:r>
            <a:r>
              <a:rPr lang="es-CO" sz="20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Sefaria, Jewish </a:t>
            </a:r>
            <a:r>
              <a:rPr lang="es-CO" sz="2000" b="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Concepts, Wikipedia, Kabbalah Online, Zohar, Rambán, Rashí, Maimonides, Bereshit con Rashí, Rabí Shimsom Rafael Hirsch, El Jumash, </a:t>
            </a:r>
            <a:r>
              <a:rPr lang="es-CO" sz="2000" b="0" i="0" u="none" strike="noStrike" cap="none" dirty="0">
                <a:solidFill>
                  <a:schemeClr val="dk1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Dr. Yael Ziegler.</a:t>
            </a:r>
            <a:endParaRPr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MX" sz="800" dirty="0" smtClean="0">
                <a:hlinkClick r:id="rId5"/>
              </a:rPr>
              <a:t>http://bit.ly/1dzs4zj</a:t>
            </a:r>
            <a:r>
              <a:rPr lang="es-MX" sz="800" dirty="0" smtClean="0"/>
              <a:t> </a:t>
            </a:r>
            <a:endParaRPr lang="en-US" sz="700" dirty="0" smtClean="0">
              <a:solidFill>
                <a:schemeClr val="bg1"/>
              </a:solidFill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CO" sz="1000" dirty="0" smtClean="0">
                <a:solidFill>
                  <a:schemeClr val="dk1"/>
                </a:solidFill>
                <a:latin typeface="Bookman Old Style" pitchFamily="18" charset="0"/>
                <a:ea typeface="Adobe Myungjo Std M" panose="02020600000000000000" pitchFamily="18" charset="-128"/>
                <a:hlinkClick r:id="rId6"/>
              </a:rPr>
              <a:t>https://www.sefaria.org/Rabbeinu_Bahya%2C_Shemot.20.14.7?lang=bi&amp;with=all&amp;lang2=en</a:t>
            </a:r>
            <a:endParaRPr lang="es-CO" sz="1000" dirty="0" smtClean="0">
              <a:solidFill>
                <a:schemeClr val="dk1"/>
              </a:solidFill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CO" sz="1000" dirty="0" smtClean="0">
                <a:solidFill>
                  <a:schemeClr val="dk1"/>
                </a:solidFill>
                <a:latin typeface="Bookman Old Style" pitchFamily="18" charset="0"/>
                <a:ea typeface="Adobe Myungjo Std M" panose="02020600000000000000" pitchFamily="18" charset="-128"/>
                <a:hlinkClick r:id="rId7"/>
              </a:rPr>
              <a:t>https://silo.tips/download/historia-de-israel-por-eliyahu-bayonah-director-shalom-haverim-org-new-york</a:t>
            </a:r>
            <a:endParaRPr lang="es-CO" sz="1000" dirty="0" smtClean="0">
              <a:solidFill>
                <a:schemeClr val="dk1"/>
              </a:solidFill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CO" sz="1000" dirty="0" smtClean="0">
                <a:solidFill>
                  <a:schemeClr val="dk1"/>
                </a:solidFill>
                <a:latin typeface="Bookman Old Style" pitchFamily="18" charset="0"/>
                <a:ea typeface="Adobe Myungjo Std M" panose="02020600000000000000" pitchFamily="18" charset="-128"/>
                <a:hlinkClick r:id="rId8"/>
              </a:rPr>
              <a:t>https://www.sefaria.org/topics/olam-haba?tab=sources</a:t>
            </a:r>
            <a:endParaRPr lang="es-CO" sz="1000" dirty="0" smtClean="0">
              <a:solidFill>
                <a:schemeClr val="dk1"/>
              </a:solidFill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CO" sz="1000" dirty="0" smtClean="0">
                <a:solidFill>
                  <a:schemeClr val="dk1"/>
                </a:solidFill>
                <a:latin typeface="Bookman Old Style" pitchFamily="18" charset="0"/>
                <a:ea typeface="Adobe Myungjo Std M" panose="02020600000000000000" pitchFamily="18" charset="-128"/>
                <a:hlinkClick r:id="rId9"/>
              </a:rPr>
              <a:t>https://www.jewishvirtuallibrary.org/tractate-sanhedrin-chapter-11</a:t>
            </a:r>
            <a:endParaRPr lang="es-CO" sz="1000" dirty="0" smtClean="0">
              <a:solidFill>
                <a:schemeClr val="dk1"/>
              </a:solidFill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CO" sz="1000" dirty="0" smtClean="0">
                <a:solidFill>
                  <a:schemeClr val="dk1"/>
                </a:solidFill>
                <a:latin typeface="Bookman Old Style" pitchFamily="18" charset="0"/>
                <a:ea typeface="Adobe Myungjo Std M" panose="02020600000000000000" pitchFamily="18" charset="-128"/>
                <a:hlinkClick r:id="rId10"/>
              </a:rPr>
              <a:t>https://www.sacred-texts.com/jud/t08/t0814.htm</a:t>
            </a:r>
            <a:endParaRPr lang="es-CO" sz="1000" dirty="0" smtClean="0">
              <a:solidFill>
                <a:schemeClr val="dk1"/>
              </a:solidFill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CO" sz="1000" dirty="0" smtClean="0">
                <a:solidFill>
                  <a:schemeClr val="dk1"/>
                </a:solidFill>
                <a:latin typeface="Bookman Old Style" pitchFamily="18" charset="0"/>
                <a:ea typeface="Adobe Myungjo Std M" panose="02020600000000000000" pitchFamily="18" charset="-128"/>
                <a:hlinkClick r:id="rId11"/>
              </a:rPr>
              <a:t>https://www.sefaria.org/Sanhedrin.97a.3?lang=bi&amp;with=Commentary&amp;lang2=en</a:t>
            </a:r>
            <a:endParaRPr lang="es-CO" sz="1000" dirty="0" smtClean="0">
              <a:solidFill>
                <a:schemeClr val="dk1"/>
              </a:solidFill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CO" sz="2000" b="0" i="0" u="none" strike="noStrike" cap="none" dirty="0" smtClean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Derechos </a:t>
            </a:r>
            <a:r>
              <a:rPr lang="es-CO" sz="2000" b="0" i="0" u="none" strike="noStrike" cap="none" dirty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Reservados Shalom Haverim Org</a:t>
            </a:r>
            <a:endParaRPr sz="2000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</a:pPr>
            <a:r>
              <a:rPr lang="es-CO" sz="2400" b="0" i="0" u="sng" strike="noStrike" cap="none" dirty="0">
                <a:solidFill>
                  <a:schemeClr val="hlink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  <a:hlinkClick r:id="rId12"/>
              </a:rPr>
              <a:t>http://www.shalomhaverim.org</a:t>
            </a:r>
            <a:endParaRPr sz="2400" b="0" i="0" u="none" strike="noStrike" cap="none" dirty="0">
              <a:solidFill>
                <a:srgbClr val="898989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</a:pPr>
            <a:r>
              <a:rPr lang="es-CO" sz="2400" b="0" i="0" u="none" strike="noStrike" cap="none" dirty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Director: -</a:t>
            </a:r>
            <a:endParaRPr sz="2400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</a:pPr>
            <a:r>
              <a:rPr lang="es-CO" sz="2400" b="0" i="0" u="none" strike="noStrike" cap="none" dirty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ELIYAHU BAYONA BEN </a:t>
            </a:r>
            <a:r>
              <a:rPr lang="es-CO" sz="2400" b="0" i="0" u="none" strike="noStrike" cap="none" dirty="0" smtClean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YOSEF</a:t>
            </a:r>
            <a:endParaRPr sz="24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</a:pP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8 Siván, </a:t>
            </a:r>
            <a:r>
              <a:rPr lang="es-CO" sz="1800" b="0" i="0" u="none" strike="noStrike" cap="none" dirty="0" smtClean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5782  –  </a:t>
            </a: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Junio 7</a:t>
            </a:r>
            <a:r>
              <a:rPr lang="es-CO" sz="1800" b="0" i="0" u="none" strike="noStrike" cap="none" dirty="0" smtClean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, </a:t>
            </a:r>
            <a:r>
              <a:rPr lang="es-CO" sz="1800" b="0" i="0" u="none" strike="noStrike" cap="none" dirty="0" smtClean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2022 Monsey New York</a:t>
            </a:r>
            <a:endParaRPr sz="1800" b="0" i="0" u="none" strike="noStrike" cap="none" dirty="0">
              <a:solidFill>
                <a:srgbClr val="898989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162669</TotalTime>
  <Words>1056</Words>
  <Application>Microsoft Office PowerPoint</Application>
  <PresentationFormat>Presentación en pantalla (4:3)</PresentationFormat>
  <Paragraphs>141</Paragraphs>
  <Slides>30</Slides>
  <Notes>30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31" baseType="lpstr">
      <vt:lpstr>Office Theme</vt:lpstr>
      <vt:lpstr> 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Elias</dc:creator>
  <cp:lastModifiedBy>Eliyahu Bayonah</cp:lastModifiedBy>
  <cp:revision>816</cp:revision>
  <dcterms:modified xsi:type="dcterms:W3CDTF">2022-06-07T21:03:45Z</dcterms:modified>
</cp:coreProperties>
</file>