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34"/>
  </p:notesMasterIdLst>
  <p:handoutMasterIdLst>
    <p:handoutMasterId r:id="rId135"/>
  </p:handoutMasterIdLst>
  <p:sldIdLst>
    <p:sldId id="256" r:id="rId2"/>
    <p:sldId id="708" r:id="rId3"/>
    <p:sldId id="297" r:id="rId4"/>
    <p:sldId id="1040" r:id="rId5"/>
    <p:sldId id="1379" r:id="rId6"/>
    <p:sldId id="1411" r:id="rId7"/>
    <p:sldId id="1412" r:id="rId8"/>
    <p:sldId id="1413" r:id="rId9"/>
    <p:sldId id="1477" r:id="rId10"/>
    <p:sldId id="1478" r:id="rId11"/>
    <p:sldId id="1415" r:id="rId12"/>
    <p:sldId id="1414" r:id="rId13"/>
    <p:sldId id="1418" r:id="rId14"/>
    <p:sldId id="1421" r:id="rId15"/>
    <p:sldId id="1422" r:id="rId16"/>
    <p:sldId id="1423" r:id="rId17"/>
    <p:sldId id="1424" r:id="rId18"/>
    <p:sldId id="1425" r:id="rId19"/>
    <p:sldId id="1426" r:id="rId20"/>
    <p:sldId id="1427" r:id="rId21"/>
    <p:sldId id="1416" r:id="rId22"/>
    <p:sldId id="1417" r:id="rId23"/>
    <p:sldId id="1420" r:id="rId24"/>
    <p:sldId id="1419" r:id="rId25"/>
    <p:sldId id="1428" r:id="rId26"/>
    <p:sldId id="1429" r:id="rId27"/>
    <p:sldId id="1430" r:id="rId28"/>
    <p:sldId id="1431" r:id="rId29"/>
    <p:sldId id="1432" r:id="rId30"/>
    <p:sldId id="1433" r:id="rId31"/>
    <p:sldId id="1434" r:id="rId32"/>
    <p:sldId id="1435" r:id="rId33"/>
    <p:sldId id="1436" r:id="rId34"/>
    <p:sldId id="1437" r:id="rId35"/>
    <p:sldId id="1438" r:id="rId36"/>
    <p:sldId id="1439" r:id="rId37"/>
    <p:sldId id="1440" r:id="rId38"/>
    <p:sldId id="1451" r:id="rId39"/>
    <p:sldId id="1515" r:id="rId40"/>
    <p:sldId id="1516" r:id="rId41"/>
    <p:sldId id="1517" r:id="rId42"/>
    <p:sldId id="1518" r:id="rId43"/>
    <p:sldId id="1519" r:id="rId44"/>
    <p:sldId id="1520" r:id="rId45"/>
    <p:sldId id="1521" r:id="rId46"/>
    <p:sldId id="1522" r:id="rId47"/>
    <p:sldId id="1523" r:id="rId48"/>
    <p:sldId id="1524" r:id="rId49"/>
    <p:sldId id="1533" r:id="rId50"/>
    <p:sldId id="1534" r:id="rId51"/>
    <p:sldId id="1535" r:id="rId52"/>
    <p:sldId id="1536" r:id="rId53"/>
    <p:sldId id="1537" r:id="rId54"/>
    <p:sldId id="1525" r:id="rId55"/>
    <p:sldId id="1526" r:id="rId56"/>
    <p:sldId id="1527" r:id="rId57"/>
    <p:sldId id="1528" r:id="rId58"/>
    <p:sldId id="1529" r:id="rId59"/>
    <p:sldId id="1530" r:id="rId60"/>
    <p:sldId id="1531" r:id="rId61"/>
    <p:sldId id="1532" r:id="rId62"/>
    <p:sldId id="1514" r:id="rId63"/>
    <p:sldId id="1480" r:id="rId64"/>
    <p:sldId id="1481" r:id="rId65"/>
    <p:sldId id="1482" r:id="rId66"/>
    <p:sldId id="1483" r:id="rId67"/>
    <p:sldId id="1484" r:id="rId68"/>
    <p:sldId id="1485" r:id="rId69"/>
    <p:sldId id="1486" r:id="rId70"/>
    <p:sldId id="1487" r:id="rId71"/>
    <p:sldId id="1488" r:id="rId72"/>
    <p:sldId id="1489" r:id="rId73"/>
    <p:sldId id="1490" r:id="rId74"/>
    <p:sldId id="1491" r:id="rId75"/>
    <p:sldId id="1492" r:id="rId76"/>
    <p:sldId id="1493" r:id="rId77"/>
    <p:sldId id="1494" r:id="rId78"/>
    <p:sldId id="1495" r:id="rId79"/>
    <p:sldId id="1496" r:id="rId80"/>
    <p:sldId id="1497" r:id="rId81"/>
    <p:sldId id="1498" r:id="rId82"/>
    <p:sldId id="1499" r:id="rId83"/>
    <p:sldId id="1500" r:id="rId84"/>
    <p:sldId id="1501" r:id="rId85"/>
    <p:sldId id="1502" r:id="rId86"/>
    <p:sldId id="1503" r:id="rId87"/>
    <p:sldId id="1504" r:id="rId88"/>
    <p:sldId id="1505" r:id="rId89"/>
    <p:sldId id="1506" r:id="rId90"/>
    <p:sldId id="1507" r:id="rId91"/>
    <p:sldId id="1508" r:id="rId92"/>
    <p:sldId id="1509" r:id="rId93"/>
    <p:sldId id="1510" r:id="rId94"/>
    <p:sldId id="1511" r:id="rId95"/>
    <p:sldId id="1512" r:id="rId96"/>
    <p:sldId id="1513" r:id="rId97"/>
    <p:sldId id="1479" r:id="rId98"/>
    <p:sldId id="1452" r:id="rId99"/>
    <p:sldId id="1453" r:id="rId100"/>
    <p:sldId id="1454" r:id="rId101"/>
    <p:sldId id="1455" r:id="rId102"/>
    <p:sldId id="1456" r:id="rId103"/>
    <p:sldId id="1457" r:id="rId104"/>
    <p:sldId id="1458" r:id="rId105"/>
    <p:sldId id="1460" r:id="rId106"/>
    <p:sldId id="1461" r:id="rId107"/>
    <p:sldId id="1462" r:id="rId108"/>
    <p:sldId id="1463" r:id="rId109"/>
    <p:sldId id="1464" r:id="rId110"/>
    <p:sldId id="1465" r:id="rId111"/>
    <p:sldId id="1466" r:id="rId112"/>
    <p:sldId id="1467" r:id="rId113"/>
    <p:sldId id="1468" r:id="rId114"/>
    <p:sldId id="1469" r:id="rId115"/>
    <p:sldId id="1470" r:id="rId116"/>
    <p:sldId id="1471" r:id="rId117"/>
    <p:sldId id="1472" r:id="rId118"/>
    <p:sldId id="1473" r:id="rId119"/>
    <p:sldId id="1474" r:id="rId120"/>
    <p:sldId id="1475" r:id="rId121"/>
    <p:sldId id="1476" r:id="rId122"/>
    <p:sldId id="1441" r:id="rId123"/>
    <p:sldId id="1442" r:id="rId124"/>
    <p:sldId id="1443" r:id="rId125"/>
    <p:sldId id="1444" r:id="rId126"/>
    <p:sldId id="1445" r:id="rId127"/>
    <p:sldId id="1446" r:id="rId128"/>
    <p:sldId id="1447" r:id="rId129"/>
    <p:sldId id="1448" r:id="rId130"/>
    <p:sldId id="1449" r:id="rId131"/>
    <p:sldId id="1450" r:id="rId132"/>
    <p:sldId id="296" r:id="rId13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1" autoAdjust="0"/>
    <p:restoredTop sz="94444" autoAdjust="0"/>
  </p:normalViewPr>
  <p:slideViewPr>
    <p:cSldViewPr snapToGrid="0">
      <p:cViewPr>
        <p:scale>
          <a:sx n="69" d="100"/>
          <a:sy n="69" d="100"/>
        </p:scale>
        <p:origin x="-40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6/09/2022</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5/2110.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devarim_kitetze.ht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bible.ort.org/webmedia/t5/2122.ra"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bible.ort.org/webmedia/t5/2123.r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2.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DEVARIM KITETZE</a:t>
            </a:r>
          </a:p>
          <a:p>
            <a:pPr lvl="0" algn="ctr">
              <a:lnSpc>
                <a:spcPct val="90000"/>
              </a:lnSpc>
            </a:pPr>
            <a:r>
              <a:rPr lang="es-CO" sz="2400" dirty="0" smtClean="0">
                <a:latin typeface="Bookman Old Style" pitchFamily="18" charset="0"/>
                <a:ea typeface="Calibri"/>
                <a:cs typeface="Calibri"/>
                <a:sym typeface="Calibri"/>
              </a:rPr>
              <a:t>Averá goreret Averá</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a:t>
            </a:r>
            <a:r>
              <a:rPr lang="es-ES" sz="3200" b="0" i="0" u="none" strike="noStrike" cap="none" dirty="0" smtClean="0">
                <a:solidFill>
                  <a:srgbClr val="000000"/>
                </a:solidFill>
                <a:latin typeface="Bookman Old Style" pitchFamily="18" charset="0"/>
                <a:ea typeface="Calibri"/>
                <a:cs typeface="Calibri"/>
                <a:sym typeface="Calibri"/>
              </a:rPr>
              <a:t>BaYona</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3" name="Picture 2"/>
          <p:cNvPicPr>
            <a:picLocks noChangeAspect="1" noChangeArrowheads="1"/>
          </p:cNvPicPr>
          <p:nvPr/>
        </p:nvPicPr>
        <p:blipFill>
          <a:blip r:embed="rId3"/>
          <a:srcRect/>
          <a:stretch>
            <a:fillRect/>
          </a:stretch>
        </p:blipFill>
        <p:spPr bwMode="auto">
          <a:xfrm>
            <a:off x="-37465" y="662749"/>
            <a:ext cx="9181465" cy="5555172"/>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Devarim 16:18 – 21:9 </a:t>
            </a:r>
            <a:r>
              <a:rPr lang="es-CO" sz="2400" b="1" noProof="1" smtClean="0">
                <a:latin typeface="Bookman Old Style" pitchFamily="18" charset="0"/>
              </a:rPr>
              <a:t>y Yeshayahu 51:12 al 52:12</a:t>
            </a:r>
          </a:p>
          <a:p>
            <a:r>
              <a:rPr lang="es-ES" b="1" dirty="0" smtClean="0">
                <a:latin typeface="Bookman Old Style" pitchFamily="18" charset="0"/>
                <a:hlinkClick r:id="rId3"/>
              </a:rPr>
              <a:t>21:10</a:t>
            </a:r>
            <a:r>
              <a:rPr lang="es-ES" b="1" dirty="0" smtClean="0">
                <a:latin typeface="Bookman Old Style" pitchFamily="18" charset="0"/>
              </a:rPr>
              <a:t>    </a:t>
            </a:r>
            <a:r>
              <a:rPr lang="es-ES" dirty="0" smtClean="0">
                <a:latin typeface="Bookman Old Style" pitchFamily="18" charset="0"/>
              </a:rPr>
              <a:t>Ki-</a:t>
            </a:r>
            <a:r>
              <a:rPr lang="es-ES" dirty="0" err="1" smtClean="0">
                <a:latin typeface="Bookman Old Style" pitchFamily="18" charset="0"/>
              </a:rPr>
              <a:t>tetse</a:t>
            </a:r>
            <a:r>
              <a:rPr lang="es-ES" dirty="0" smtClean="0">
                <a:latin typeface="Bookman Old Style" pitchFamily="18" charset="0"/>
              </a:rPr>
              <a:t> </a:t>
            </a:r>
            <a:r>
              <a:rPr lang="es-ES" dirty="0" err="1" smtClean="0">
                <a:latin typeface="Bookman Old Style" pitchFamily="18" charset="0"/>
              </a:rPr>
              <a:t>lamiljamah</a:t>
            </a:r>
            <a:r>
              <a:rPr lang="es-ES" dirty="0" smtClean="0">
                <a:latin typeface="Bookman Old Style" pitchFamily="18" charset="0"/>
              </a:rPr>
              <a:t> al-</a:t>
            </a:r>
            <a:r>
              <a:rPr lang="es-ES" dirty="0" err="1" smtClean="0">
                <a:latin typeface="Bookman Old Style" pitchFamily="18" charset="0"/>
              </a:rPr>
              <a:t>oyveyja</a:t>
            </a:r>
            <a:r>
              <a:rPr lang="es-ES" dirty="0" smtClean="0">
                <a:latin typeface="Bookman Old Style" pitchFamily="18" charset="0"/>
              </a:rPr>
              <a:t> </a:t>
            </a:r>
            <a:r>
              <a:rPr lang="es-ES" dirty="0" err="1" smtClean="0">
                <a:latin typeface="Bookman Old Style" pitchFamily="18" charset="0"/>
              </a:rPr>
              <a:t>unetano</a:t>
            </a:r>
            <a:r>
              <a:rPr lang="es-ES" dirty="0" smtClean="0">
                <a:latin typeface="Bookman Old Style" pitchFamily="18" charset="0"/>
              </a:rPr>
              <a:t> Adonay </a:t>
            </a:r>
            <a:r>
              <a:rPr lang="es-ES" dirty="0" err="1" smtClean="0">
                <a:latin typeface="Bookman Old Style" pitchFamily="18" charset="0"/>
              </a:rPr>
              <a:t>Eloheyja</a:t>
            </a:r>
            <a:r>
              <a:rPr lang="es-ES" dirty="0" smtClean="0">
                <a:latin typeface="Bookman Old Style" pitchFamily="18" charset="0"/>
              </a:rPr>
              <a:t> </a:t>
            </a:r>
            <a:r>
              <a:rPr lang="es-ES" dirty="0" err="1" smtClean="0">
                <a:latin typeface="Bookman Old Style" pitchFamily="18" charset="0"/>
              </a:rPr>
              <a:t>beyadeja</a:t>
            </a:r>
            <a:r>
              <a:rPr lang="es-ES" dirty="0" smtClean="0">
                <a:latin typeface="Bookman Old Style" pitchFamily="18" charset="0"/>
              </a:rPr>
              <a:t> </a:t>
            </a:r>
            <a:r>
              <a:rPr lang="es-ES" dirty="0" err="1" smtClean="0">
                <a:latin typeface="Bookman Old Style" pitchFamily="18" charset="0"/>
              </a:rPr>
              <a:t>veshavita</a:t>
            </a:r>
            <a:r>
              <a:rPr lang="es-ES" dirty="0" smtClean="0">
                <a:latin typeface="Bookman Old Style" pitchFamily="18" charset="0"/>
              </a:rPr>
              <a:t> </a:t>
            </a:r>
            <a:r>
              <a:rPr lang="es-ES" dirty="0" err="1" smtClean="0">
                <a:latin typeface="Bookman Old Style" pitchFamily="18" charset="0"/>
              </a:rPr>
              <a:t>shivyo</a:t>
            </a:r>
            <a:r>
              <a:rPr lang="es-ES" dirty="0" smtClean="0">
                <a:latin typeface="Bookman Old Style" pitchFamily="18" charset="0"/>
              </a:rPr>
              <a:t>.</a:t>
            </a:r>
          </a:p>
          <a:p>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hlinkClick r:id="rId4"/>
              </a:rPr>
              <a:t>Cuando salieres a la guerra </a:t>
            </a:r>
            <a:r>
              <a:rPr lang="es-ES" dirty="0" smtClean="0">
                <a:latin typeface="Bookman Old Style" pitchFamily="18" charset="0"/>
              </a:rPr>
              <a:t> contra tus enemigos, y el Eterno, tu Dios, los entregare en tu mano, y llevares de ellos cautivos,</a:t>
            </a:r>
          </a:p>
          <a:p>
            <a:pPr marL="0" indent="0" algn="ctr">
              <a:buNone/>
            </a:pPr>
            <a:endParaRPr lang="es-CO" sz="2000" b="1" noProof="1" smtClean="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Devarim 21:10 – 25:19 </a:t>
            </a:r>
            <a:r>
              <a:rPr lang="es-CO" sz="2400" b="1" noProof="1" smtClean="0">
                <a:latin typeface="Bookman Old Style" pitchFamily="18" charset="0"/>
              </a:rPr>
              <a:t>y Yeshayahu 54:1 al 54:10</a:t>
            </a:r>
          </a:p>
          <a:p>
            <a:r>
              <a:rPr lang="es-MX" sz="1600" dirty="0" smtClean="0">
                <a:latin typeface="Bookman Old Style" pitchFamily="18" charset="0"/>
              </a:rPr>
              <a:t>Fuente: MJL, agradecimientos a Nancy Reubén Greenfield </a:t>
            </a:r>
          </a:p>
          <a:p>
            <a:r>
              <a:rPr lang="es-MX" dirty="0" smtClean="0">
                <a:latin typeface="Bookman Old Style" pitchFamily="18" charset="0"/>
              </a:rPr>
              <a:t>Moisés enumera muchas leyes relacionadas con temas de relaciones familiares, ética interpersonal, mezclas prohibidas y sexualidad.</a:t>
            </a:r>
          </a:p>
          <a:p>
            <a:r>
              <a:rPr lang="es-MX" dirty="0" smtClean="0">
                <a:latin typeface="Bookman Old Style" pitchFamily="18" charset="0"/>
              </a:rPr>
              <a:t>Al continuar su último discurso, Moisés entrega reglas específicas sobre las relaciones familiares. </a:t>
            </a:r>
            <a:endParaRPr lang="en-US" dirty="0" smtClean="0">
              <a:latin typeface="Bookman Old Style" pitchFamily="18" charset="0"/>
            </a:endParaRPr>
          </a:p>
          <a:p>
            <a:pPr marL="0" indent="0" algn="ctr">
              <a:buNone/>
            </a:pPr>
            <a:endParaRPr lang="es-CO" sz="2000" b="1" noProof="1" smtClean="0"/>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“Si una bella mujer es llevada cautiva en la guerra, puedes tomarla como tu esposa. </a:t>
            </a:r>
          </a:p>
          <a:p>
            <a:r>
              <a:rPr lang="es-MX" sz="2800" dirty="0" smtClean="0">
                <a:latin typeface="Bookman Old Style" pitchFamily="18" charset="0"/>
              </a:rPr>
              <a:t>Sin embargo, debe esperar un mes antes de llevarla, para que pueda llorar por su madre y su padre. </a:t>
            </a:r>
          </a:p>
          <a:p>
            <a:r>
              <a:rPr lang="es-MX" sz="2800" dirty="0" smtClean="0">
                <a:latin typeface="Bookman Old Style" pitchFamily="18" charset="0"/>
              </a:rPr>
              <a:t>Si no le agrada, debe dejarla ir como lo desee, y no venderla por dinero ni aprovecharse de ella.</a:t>
            </a:r>
            <a:endParaRPr lang="es-CO" sz="1800" b="1" noProof="1"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“Si un hombre tiene dos esposas, una amada y otra odiada, y cada uno le da un hijo, entonces el hombre no tiene la libertad de otorgar los derechos del primogénito al hijo de la esposa amada sobre el hijo de la esposa odiada. </a:t>
            </a:r>
          </a:p>
          <a:p>
            <a:r>
              <a:rPr lang="es-MX" sz="2800" dirty="0" smtClean="0">
                <a:latin typeface="Bookman Old Style" pitchFamily="18" charset="0"/>
              </a:rPr>
              <a:t>Un caso de una amada y otra no amada?</a:t>
            </a:r>
          </a:p>
          <a:p>
            <a:r>
              <a:rPr lang="es-MX" sz="2800" dirty="0" err="1" smtClean="0">
                <a:latin typeface="Bookman Old Style" pitchFamily="18" charset="0"/>
              </a:rPr>
              <a:t>Leah</a:t>
            </a:r>
            <a:r>
              <a:rPr lang="es-MX" sz="2800" dirty="0" smtClean="0">
                <a:latin typeface="Bookman Old Style" pitchFamily="18" charset="0"/>
              </a:rPr>
              <a:t> y Raquel – </a:t>
            </a:r>
            <a:r>
              <a:rPr lang="es-MX" sz="2800" dirty="0" err="1" smtClean="0">
                <a:latin typeface="Bookman Old Style" pitchFamily="18" charset="0"/>
              </a:rPr>
              <a:t>Hanna</a:t>
            </a:r>
            <a:r>
              <a:rPr lang="es-MX" sz="2800" dirty="0" smtClean="0">
                <a:latin typeface="Bookman Old Style" pitchFamily="18" charset="0"/>
              </a:rPr>
              <a:t> y </a:t>
            </a:r>
            <a:r>
              <a:rPr lang="es-MX" sz="2800" dirty="0" err="1" smtClean="0">
                <a:latin typeface="Bookman Old Style" pitchFamily="18" charset="0"/>
              </a:rPr>
              <a:t>Peniná</a:t>
            </a:r>
            <a:endParaRPr lang="es-MX"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dirty="0" smtClean="0">
                <a:latin typeface="Bookman Old Style" pitchFamily="18" charset="0"/>
              </a:rPr>
              <a:t>Más bien, debe reconocer al primogénito, incluso si es el hijo del odiado, dándole una doble porción de todas las posesiones del hombre, porque es su derecho de nacimiento.</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000" dirty="0" smtClean="0">
                <a:latin typeface="Bookman Old Style" pitchFamily="18" charset="0"/>
              </a:rPr>
              <a:t>Daat </a:t>
            </a:r>
            <a:r>
              <a:rPr lang="es-ES" sz="2000" dirty="0" err="1" smtClean="0">
                <a:latin typeface="Bookman Old Style" pitchFamily="18" charset="0"/>
              </a:rPr>
              <a:t>Zkenim</a:t>
            </a:r>
            <a:r>
              <a:rPr lang="es-ES" sz="2000" dirty="0" smtClean="0">
                <a:latin typeface="Bookman Old Style" pitchFamily="18" charset="0"/>
              </a:rPr>
              <a:t> nos comenta:</a:t>
            </a:r>
          </a:p>
          <a:p>
            <a:r>
              <a:rPr lang="es-ES" sz="2800" i="1" dirty="0" smtClean="0">
                <a:latin typeface="Bookman Old Style" pitchFamily="18" charset="0"/>
              </a:rPr>
              <a:t>Cuando un hombre tiene. </a:t>
            </a:r>
            <a:r>
              <a:rPr lang="es-ES" sz="2800" dirty="0" smtClean="0">
                <a:latin typeface="Bookman Old Style" pitchFamily="18" charset="0"/>
              </a:rPr>
              <a:t>Por lo tanto, [estas] porciones [del matrimonio con una doncella capturada, del hijo amado / no amado y del hijo rebelde] están conectadas para enseñar que "un pecado hace que [uno cometa] otro pecado", que al tomar la hermosa [doncella capturada], él tendría dos esposas y ellas pelearían dentro de la casa y se odiarían entre sí.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800" dirty="0" smtClean="0">
                <a:latin typeface="Bookman Old Style" pitchFamily="18" charset="0"/>
              </a:rPr>
              <a:t>Y lo que está escrito después [son las leyes concernientes al] hijo rebelde y descarriado de un hombre, y así encontramos en el caso de David que tomó [</a:t>
            </a:r>
            <a:r>
              <a:rPr lang="es-ES" sz="2800" dirty="0" err="1" smtClean="0">
                <a:latin typeface="Bookman Old Style" pitchFamily="18" charset="0"/>
              </a:rPr>
              <a:t>Maacah</a:t>
            </a:r>
            <a:r>
              <a:rPr lang="es-ES" sz="2800" dirty="0" smtClean="0">
                <a:latin typeface="Bookman Old Style" pitchFamily="18" charset="0"/>
              </a:rPr>
              <a:t>] la hija de </a:t>
            </a:r>
            <a:r>
              <a:rPr lang="es-ES" sz="2800" dirty="0" err="1" smtClean="0">
                <a:latin typeface="Bookman Old Style" pitchFamily="18" charset="0"/>
              </a:rPr>
              <a:t>Talmi</a:t>
            </a:r>
            <a:r>
              <a:rPr lang="es-ES" sz="2800" dirty="0" smtClean="0">
                <a:latin typeface="Bookman Old Style" pitchFamily="18" charset="0"/>
              </a:rPr>
              <a:t>, el rey de </a:t>
            </a:r>
            <a:r>
              <a:rPr lang="es-ES" sz="2800" dirty="0" err="1" smtClean="0">
                <a:latin typeface="Bookman Old Style" pitchFamily="18" charset="0"/>
              </a:rPr>
              <a:t>Gashur</a:t>
            </a:r>
            <a:r>
              <a:rPr lang="es-ES" sz="2800" dirty="0" smtClean="0">
                <a:latin typeface="Bookman Old Style" pitchFamily="18" charset="0"/>
              </a:rPr>
              <a:t>, al final de su batalla, y [juntos] dieron a luz [un hijo] Absalón, quien [como resultó] trató de matar a David y se acostó con sus esposas (es decir, concubinas), y debido a su mano muchos israelitas fueron asesinados.</a:t>
            </a:r>
            <a:endParaRPr lang="es-MX"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dirty="0" smtClean="0">
                <a:latin typeface="Bookman Old Style" pitchFamily="18" charset="0"/>
              </a:rPr>
              <a:t> Cuando la Toráh dice que cuidarás al huérfano, la viuda y el extranjero, se trata de proteger a los estamentos de la sociedad que eran más vulnerables. </a:t>
            </a:r>
          </a:p>
          <a:p>
            <a:r>
              <a:rPr lang="es-ES" dirty="0" smtClean="0">
                <a:latin typeface="Bookman Old Style" pitchFamily="18" charset="0"/>
              </a:rPr>
              <a:t>Debes protegerlos "porque siervo fuiste en Egipto"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"Si un hombre tiene un hijo que es desobediente y no escucha a su padre y a su madre, entonces los padres lo llevarán a los ancianos de la ciudad para que lo juzguen".</a:t>
            </a:r>
            <a:endParaRPr lang="en-US" sz="2800" dirty="0" smtClean="0">
              <a:latin typeface="Bookman Old Style" pitchFamily="18" charset="0"/>
            </a:endParaRPr>
          </a:p>
          <a:p>
            <a:r>
              <a:rPr lang="es-MX" sz="2800" dirty="0" smtClean="0">
                <a:latin typeface="Bookman Old Style" pitchFamily="18" charset="0"/>
              </a:rPr>
              <a:t>Luego Moisés continúa con leyes que involucran muchos aspectos de la vida diaria, la justicia, la responsabilidad familiar, el trabajo y la sexualidad.</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3100" dirty="0" smtClean="0">
                <a:latin typeface="Bookman Old Style" pitchFamily="18" charset="0"/>
              </a:rPr>
              <a:t>Cuando algún hombre tuviere un hijo contumaz y rebelde, que no quisiere escuchar la voz de su padre o la voz de su madre, y que aunque le castiguen no les obedeciere, le tomarán su padre y su madre y le llevarán ante los ancianos de su ciudad, y a la puerta del tribunal de su lugar,</a:t>
            </a: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dirty="0" smtClean="0">
                <a:latin typeface="Bookman Old Style" pitchFamily="18" charset="0"/>
              </a:rPr>
              <a:t>y dirán a los ancianos de su ciudad: Este hijo nuestro es contumaz y rebelde, no obedece a nuestra voz; es glotón y bebedor.</a:t>
            </a:r>
          </a:p>
          <a:p>
            <a:r>
              <a:rPr lang="es-ES" dirty="0" smtClean="0">
                <a:latin typeface="Bookman Old Style" pitchFamily="18" charset="0"/>
              </a:rPr>
              <a:t>Y todos los hombres de su ciudad le apedrearán hasta que muera; así extirparás el mal de en medio de ti; y todo Israel oirá y temerá.</a:t>
            </a:r>
            <a:r>
              <a:rPr lang="es-ES" dirty="0" smtClean="0"/>
              <a:t/>
            </a:r>
            <a:br>
              <a:rPr lang="es-ES" dirty="0" smtClean="0"/>
            </a:b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800" dirty="0" smtClean="0">
                <a:latin typeface="Bookman Old Style" pitchFamily="18" charset="0"/>
              </a:rPr>
              <a:t>El Talmud dice que nunca se llegó a aplicar este castigo por apedreamiento. Pero lo que deja en claro la Torá es que el padre no puede tomar la justicia por sus propias manos, sino que debe ir con la madre y el hijo frente a los sabios y los jueces a la puerta de la ciudad, como una forma de evitar que haya violencia dentro de la familia.</a:t>
            </a:r>
            <a:r>
              <a:rPr lang="es-ES" dirty="0" smtClean="0"/>
              <a:t/>
            </a:r>
            <a:br>
              <a:rPr lang="es-ES" dirty="0" smtClean="0"/>
            </a:b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dirty="0" smtClean="0">
                <a:latin typeface="Bookman Old Style" pitchFamily="18" charset="0"/>
              </a:rPr>
              <a:t>La responsabilidad en la educación es compartida entre el hijo y los padres. </a:t>
            </a:r>
          </a:p>
          <a:p>
            <a:r>
              <a:rPr lang="es-ES" dirty="0" smtClean="0">
                <a:latin typeface="Bookman Old Style" pitchFamily="18" charset="0"/>
              </a:rPr>
              <a:t>No siempre el hecho de ser rebelde es culpa del hijo, sino que puede deberse a que son padres sordos, ciegos o mudos ante las necesidades de sus hijos.</a:t>
            </a:r>
            <a:r>
              <a:rPr lang="es-ES" dirty="0" smtClean="0"/>
              <a:t/>
            </a:r>
            <a:br>
              <a:rPr lang="es-ES" dirty="0" smtClean="0"/>
            </a:b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800" dirty="0" smtClean="0">
                <a:latin typeface="Bookman Old Style" pitchFamily="18" charset="0"/>
              </a:rPr>
              <a:t>Cuando la Torá nos dice que el padre y la madre deben llevar al hijo frente a los jueces, también nos está diciendo que esta es una oportunidad para pedir ayuda y acudir a alguien que es neutro, alguien que puede mirar las cosas desde afuera. </a:t>
            </a:r>
          </a:p>
          <a:p>
            <a:r>
              <a:rPr lang="en-US" sz="2800" dirty="0" smtClean="0">
                <a:latin typeface="Bookman Old Style" pitchFamily="18" charset="0"/>
              </a:rPr>
              <a:t>Yael </a:t>
            </a:r>
            <a:r>
              <a:rPr lang="en-US" sz="2800" dirty="0" err="1" smtClean="0">
                <a:latin typeface="Bookman Old Style" pitchFamily="18" charset="0"/>
              </a:rPr>
              <a:t>Waingortin</a:t>
            </a:r>
            <a:r>
              <a:rPr lang="en-US" sz="2800" dirty="0" smtClean="0">
                <a:latin typeface="Bookman Old Style" pitchFamily="18" charset="0"/>
              </a:rPr>
              <a:t>, </a:t>
            </a:r>
            <a:r>
              <a:rPr lang="en-US" sz="2800" dirty="0" err="1" smtClean="0">
                <a:latin typeface="Bookman Old Style" pitchFamily="18" charset="0"/>
              </a:rPr>
              <a:t>psicóloga</a:t>
            </a:r>
            <a:r>
              <a:rPr lang="en-US" sz="2800" dirty="0" smtClean="0">
                <a:latin typeface="Bookman Old Style" pitchFamily="18" charset="0"/>
              </a:rPr>
              <a:t> </a:t>
            </a:r>
            <a:r>
              <a:rPr lang="en-US" sz="2800" dirty="0" err="1" smtClean="0">
                <a:latin typeface="Bookman Old Style" pitchFamily="18" charset="0"/>
              </a:rPr>
              <a:t>chilena</a:t>
            </a:r>
            <a:r>
              <a:rPr lang="en-US" sz="2800" dirty="0" smtClean="0">
                <a:latin typeface="Bookman Old Style" pitchFamily="18" charset="0"/>
              </a:rPr>
              <a:t> dice </a:t>
            </a:r>
            <a:r>
              <a:rPr lang="en-US" sz="2800" dirty="0" err="1" smtClean="0">
                <a:latin typeface="Bookman Old Style" pitchFamily="18" charset="0"/>
              </a:rPr>
              <a:t>que</a:t>
            </a:r>
            <a:r>
              <a:rPr lang="en-U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n-US" sz="2800" dirty="0" smtClean="0">
                <a:latin typeface="Bookman Old Style" pitchFamily="18" charset="0"/>
              </a:rPr>
              <a:t>“C</a:t>
            </a:r>
            <a:r>
              <a:rPr lang="es-ES" sz="2800" dirty="0" err="1" smtClean="0">
                <a:latin typeface="Bookman Old Style" pitchFamily="18" charset="0"/>
              </a:rPr>
              <a:t>omo</a:t>
            </a:r>
            <a:r>
              <a:rPr lang="es-ES" sz="2800" dirty="0" smtClean="0">
                <a:latin typeface="Bookman Old Style" pitchFamily="18" charset="0"/>
              </a:rPr>
              <a:t> sicóloga lo entiendo como un aporte importante de la Torá para que haya una convivencia más sana, al abrir la posibilidad de recibir ayuda desde afuera del conflicto.”</a:t>
            </a:r>
          </a:p>
          <a:p>
            <a:r>
              <a:rPr lang="es-ES" sz="2800" dirty="0" smtClean="0">
                <a:latin typeface="Bookman Old Style" pitchFamily="18" charset="0"/>
              </a:rPr>
              <a:t>Si seguimos la secuencia de la lectura cuando se toma a una bella mujer en la guerra y llegamos hasta el hijo contumaz, podríamos agregar:</a:t>
            </a:r>
            <a:r>
              <a:rPr lang="es-ES" dirty="0" smtClean="0"/>
              <a:t/>
            </a:r>
            <a:br>
              <a:rPr lang="es-ES" dirty="0" smtClean="0"/>
            </a:b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n-US" sz="2800" dirty="0" smtClean="0">
                <a:latin typeface="Bookman Old Style" pitchFamily="18" charset="0"/>
              </a:rPr>
              <a:t>Como escribe el </a:t>
            </a:r>
            <a:r>
              <a:rPr lang="es-ES" sz="2800" dirty="0" smtClean="0">
                <a:latin typeface="Bookman Old Style" pitchFamily="18" charset="0"/>
              </a:rPr>
              <a:t>Rabino Marcelo </a:t>
            </a:r>
            <a:r>
              <a:rPr lang="es-ES" sz="2800" dirty="0" err="1" smtClean="0">
                <a:latin typeface="Bookman Old Style" pitchFamily="18" charset="0"/>
              </a:rPr>
              <a:t>Kormis</a:t>
            </a:r>
            <a:r>
              <a:rPr lang="es-ES" sz="2800" dirty="0" smtClean="0">
                <a:latin typeface="Bookman Old Style" pitchFamily="18" charset="0"/>
              </a:rPr>
              <a:t> - Si al escoger una pareja sólo nos fijamos en la apariencia física, sin fijarnos en otros puntos que pueden ser importantes para la estabilidad de la pareja, puede ocurrir que con el tiempo esa mujer, que parecía tan hermosa, se transforme en una mujer odiada; </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800" dirty="0" smtClean="0">
                <a:latin typeface="Bookman Old Style" pitchFamily="18" charset="0"/>
              </a:rPr>
              <a:t>y entonces es probable que se llegue a situaciones de injusticia y de abuso, de las que emerja un hijo rebelde. </a:t>
            </a:r>
          </a:p>
          <a:p>
            <a:r>
              <a:rPr lang="es-ES" sz="2800" dirty="0" smtClean="0">
                <a:latin typeface="Bookman Old Style" pitchFamily="18" charset="0"/>
              </a:rPr>
              <a:t>Y esta rebeldía no es sólo culpa del hijo, sino que puede deberse a toda una cadena de situaciones en las que los padres tienen mucha responsabilidad.</a:t>
            </a:r>
            <a:r>
              <a:rPr lang="es-ES" dirty="0" smtClean="0"/>
              <a:t/>
            </a:r>
            <a:br>
              <a:rPr lang="es-ES" dirty="0" smtClean="0"/>
            </a:b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“Si un asesino es asesinado por ahorcamiento, entonces debes enterrarlo el mismo día.</a:t>
            </a:r>
          </a:p>
          <a:p>
            <a:r>
              <a:rPr lang="es-ES" sz="2800" b="1" dirty="0" smtClean="0">
                <a:latin typeface="Bookman Old Style" pitchFamily="18" charset="0"/>
                <a:hlinkClick r:id="rId3"/>
              </a:rPr>
              <a:t>21:22</a:t>
            </a:r>
            <a:r>
              <a:rPr lang="es-ES" sz="2800" b="1" dirty="0" smtClean="0">
                <a:latin typeface="Bookman Old Style" pitchFamily="18" charset="0"/>
              </a:rPr>
              <a:t>  </a:t>
            </a:r>
            <a:r>
              <a:rPr lang="es-ES" sz="2800" dirty="0" err="1" smtClean="0">
                <a:latin typeface="Bookman Old Style" pitchFamily="18" charset="0"/>
              </a:rPr>
              <a:t>Veji-yiheyeh</a:t>
            </a:r>
            <a:r>
              <a:rPr lang="es-ES" sz="2800" dirty="0" smtClean="0">
                <a:latin typeface="Bookman Old Style" pitchFamily="18" charset="0"/>
              </a:rPr>
              <a:t> </a:t>
            </a:r>
            <a:r>
              <a:rPr lang="es-ES" sz="2800" dirty="0" err="1" smtClean="0">
                <a:latin typeface="Bookman Old Style" pitchFamily="18" charset="0"/>
              </a:rPr>
              <a:t>ve'ish</a:t>
            </a:r>
            <a:r>
              <a:rPr lang="es-ES" sz="2800" dirty="0" smtClean="0">
                <a:latin typeface="Bookman Old Style" pitchFamily="18" charset="0"/>
              </a:rPr>
              <a:t> jet mishpat-</a:t>
            </a:r>
            <a:r>
              <a:rPr lang="es-ES" sz="2800" dirty="0" err="1" smtClean="0">
                <a:latin typeface="Bookman Old Style" pitchFamily="18" charset="0"/>
              </a:rPr>
              <a:t>mavet</a:t>
            </a:r>
            <a:r>
              <a:rPr lang="es-ES" sz="2800" dirty="0" smtClean="0">
                <a:latin typeface="Bookman Old Style" pitchFamily="18" charset="0"/>
              </a:rPr>
              <a:t> </a:t>
            </a:r>
            <a:r>
              <a:rPr lang="es-ES" sz="2800" dirty="0" err="1" smtClean="0">
                <a:latin typeface="Bookman Old Style" pitchFamily="18" charset="0"/>
              </a:rPr>
              <a:t>vehumat</a:t>
            </a:r>
            <a:r>
              <a:rPr lang="es-ES" sz="2800" dirty="0" smtClean="0">
                <a:latin typeface="Bookman Old Style" pitchFamily="18" charset="0"/>
              </a:rPr>
              <a:t> </a:t>
            </a:r>
            <a:r>
              <a:rPr lang="es-ES" sz="2800" dirty="0" err="1" smtClean="0">
                <a:latin typeface="Bookman Old Style" pitchFamily="18" charset="0"/>
              </a:rPr>
              <a:t>vetalita</a:t>
            </a:r>
            <a:r>
              <a:rPr lang="es-ES" sz="2800" dirty="0" smtClean="0">
                <a:latin typeface="Bookman Old Style" pitchFamily="18" charset="0"/>
              </a:rPr>
              <a:t> </a:t>
            </a:r>
            <a:r>
              <a:rPr lang="es-ES" sz="2800" dirty="0" err="1" smtClean="0">
                <a:latin typeface="Bookman Old Style" pitchFamily="18" charset="0"/>
              </a:rPr>
              <a:t>oto</a:t>
            </a:r>
            <a:r>
              <a:rPr lang="es-ES" sz="2800" dirty="0" smtClean="0">
                <a:latin typeface="Bookman Old Style" pitchFamily="18" charset="0"/>
              </a:rPr>
              <a:t> al-</a:t>
            </a:r>
            <a:r>
              <a:rPr lang="es-ES" sz="2800" dirty="0" err="1" smtClean="0">
                <a:latin typeface="Bookman Old Style" pitchFamily="18" charset="0"/>
              </a:rPr>
              <a:t>ets</a:t>
            </a:r>
            <a:r>
              <a:rPr lang="es-ES" sz="2800" dirty="0" smtClean="0">
                <a:latin typeface="Bookman Old Style" pitchFamily="18" charset="0"/>
              </a:rPr>
              <a:t>.</a:t>
            </a:r>
          </a:p>
          <a:p>
            <a:r>
              <a:rPr lang="es-ES" sz="2800" dirty="0" smtClean="0">
                <a:latin typeface="Bookman Old Style" pitchFamily="18" charset="0"/>
              </a:rPr>
              <a:t>Y cuando hubiere en un hombre pecado digno de pena de muerte, y fuere muerto, lo colgarás en un madero;</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900" b="1" dirty="0" smtClean="0">
                <a:latin typeface="Bookman Old Style" pitchFamily="18" charset="0"/>
                <a:hlinkClick r:id="rId3"/>
              </a:rPr>
              <a:t>21:23</a:t>
            </a:r>
            <a:r>
              <a:rPr lang="es-ES" sz="2900" b="1" dirty="0" smtClean="0">
                <a:latin typeface="Bookman Old Style" pitchFamily="18" charset="0"/>
              </a:rPr>
              <a:t>  </a:t>
            </a:r>
            <a:r>
              <a:rPr lang="es-ES" sz="2900" dirty="0" smtClean="0">
                <a:latin typeface="Bookman Old Style" pitchFamily="18" charset="0"/>
              </a:rPr>
              <a:t>Lo-</a:t>
            </a:r>
            <a:r>
              <a:rPr lang="es-ES" sz="2900" dirty="0" err="1" smtClean="0">
                <a:latin typeface="Bookman Old Style" pitchFamily="18" charset="0"/>
              </a:rPr>
              <a:t>talin</a:t>
            </a:r>
            <a:r>
              <a:rPr lang="es-ES" sz="2900" dirty="0" smtClean="0">
                <a:latin typeface="Bookman Old Style" pitchFamily="18" charset="0"/>
              </a:rPr>
              <a:t> </a:t>
            </a:r>
            <a:r>
              <a:rPr lang="es-ES" sz="2900" dirty="0" err="1" smtClean="0">
                <a:latin typeface="Bookman Old Style" pitchFamily="18" charset="0"/>
              </a:rPr>
              <a:t>nivlato</a:t>
            </a:r>
            <a:r>
              <a:rPr lang="es-ES" sz="2900" dirty="0" smtClean="0">
                <a:latin typeface="Bookman Old Style" pitchFamily="18" charset="0"/>
              </a:rPr>
              <a:t> al-</a:t>
            </a:r>
            <a:r>
              <a:rPr lang="es-ES" sz="2900" dirty="0" err="1" smtClean="0">
                <a:latin typeface="Bookman Old Style" pitchFamily="18" charset="0"/>
              </a:rPr>
              <a:t>ha'ets</a:t>
            </a:r>
            <a:r>
              <a:rPr lang="es-ES" sz="2900" dirty="0" smtClean="0">
                <a:latin typeface="Bookman Old Style" pitchFamily="18" charset="0"/>
              </a:rPr>
              <a:t> ki-</a:t>
            </a:r>
            <a:r>
              <a:rPr lang="es-ES" sz="2900" dirty="0" err="1" smtClean="0">
                <a:latin typeface="Bookman Old Style" pitchFamily="18" charset="0"/>
              </a:rPr>
              <a:t>kavor</a:t>
            </a:r>
            <a:r>
              <a:rPr lang="es-ES" sz="2900" dirty="0" smtClean="0">
                <a:latin typeface="Bookman Old Style" pitchFamily="18" charset="0"/>
              </a:rPr>
              <a:t> </a:t>
            </a:r>
            <a:r>
              <a:rPr lang="es-ES" sz="2900" dirty="0" err="1" smtClean="0">
                <a:latin typeface="Bookman Old Style" pitchFamily="18" charset="0"/>
              </a:rPr>
              <a:t>tikberenu</a:t>
            </a:r>
            <a:r>
              <a:rPr lang="es-ES" sz="2900" dirty="0" smtClean="0">
                <a:latin typeface="Bookman Old Style" pitchFamily="18" charset="0"/>
              </a:rPr>
              <a:t> </a:t>
            </a:r>
            <a:r>
              <a:rPr lang="es-ES" sz="2900" dirty="0" err="1" smtClean="0">
                <a:latin typeface="Bookman Old Style" pitchFamily="18" charset="0"/>
              </a:rPr>
              <a:t>bayom</a:t>
            </a:r>
            <a:r>
              <a:rPr lang="es-ES" sz="2900" dirty="0" smtClean="0">
                <a:latin typeface="Bookman Old Style" pitchFamily="18" charset="0"/>
              </a:rPr>
              <a:t> </a:t>
            </a:r>
            <a:r>
              <a:rPr lang="es-ES" sz="2900" dirty="0" err="1" smtClean="0">
                <a:latin typeface="Bookman Old Style" pitchFamily="18" charset="0"/>
              </a:rPr>
              <a:t>hahu</a:t>
            </a:r>
            <a:r>
              <a:rPr lang="es-ES" sz="2900" dirty="0" smtClean="0">
                <a:latin typeface="Bookman Old Style" pitchFamily="18" charset="0"/>
              </a:rPr>
              <a:t> ki-</a:t>
            </a:r>
            <a:r>
              <a:rPr lang="es-ES" sz="2900" dirty="0" err="1" smtClean="0">
                <a:latin typeface="Bookman Old Style" pitchFamily="18" charset="0"/>
              </a:rPr>
              <a:t>kilelat</a:t>
            </a:r>
            <a:r>
              <a:rPr lang="es-ES" sz="2900" dirty="0" smtClean="0">
                <a:latin typeface="Bookman Old Style" pitchFamily="18" charset="0"/>
              </a:rPr>
              <a:t> </a:t>
            </a:r>
            <a:r>
              <a:rPr lang="es-ES" sz="2900" dirty="0" err="1" smtClean="0">
                <a:latin typeface="Bookman Old Style" pitchFamily="18" charset="0"/>
              </a:rPr>
              <a:t>Elohim</a:t>
            </a:r>
            <a:r>
              <a:rPr lang="es-ES" sz="2900" dirty="0" smtClean="0">
                <a:latin typeface="Bookman Old Style" pitchFamily="18" charset="0"/>
              </a:rPr>
              <a:t> </a:t>
            </a:r>
            <a:r>
              <a:rPr lang="es-ES" sz="2900" dirty="0" err="1" smtClean="0">
                <a:latin typeface="Bookman Old Style" pitchFamily="18" charset="0"/>
              </a:rPr>
              <a:t>taluy</a:t>
            </a:r>
            <a:r>
              <a:rPr lang="es-ES" sz="2900" dirty="0" smtClean="0">
                <a:latin typeface="Bookman Old Style" pitchFamily="18" charset="0"/>
              </a:rPr>
              <a:t> velo </a:t>
            </a:r>
            <a:r>
              <a:rPr lang="es-ES" sz="2900" dirty="0" err="1" smtClean="0">
                <a:latin typeface="Bookman Old Style" pitchFamily="18" charset="0"/>
              </a:rPr>
              <a:t>tetame</a:t>
            </a:r>
            <a:r>
              <a:rPr lang="es-ES" sz="2900" dirty="0" smtClean="0">
                <a:latin typeface="Bookman Old Style" pitchFamily="18" charset="0"/>
              </a:rPr>
              <a:t> et-</a:t>
            </a:r>
            <a:r>
              <a:rPr lang="es-ES" sz="2900" dirty="0" err="1" smtClean="0">
                <a:latin typeface="Bookman Old Style" pitchFamily="18" charset="0"/>
              </a:rPr>
              <a:t>admateja</a:t>
            </a:r>
            <a:r>
              <a:rPr lang="es-ES" sz="2900" dirty="0" smtClean="0">
                <a:latin typeface="Bookman Old Style" pitchFamily="18" charset="0"/>
              </a:rPr>
              <a:t> asher Adonay </a:t>
            </a:r>
            <a:r>
              <a:rPr lang="es-ES" sz="2900" dirty="0" err="1" smtClean="0">
                <a:latin typeface="Bookman Old Style" pitchFamily="18" charset="0"/>
              </a:rPr>
              <a:t>Eloheyja</a:t>
            </a:r>
            <a:r>
              <a:rPr lang="es-ES" sz="2900" dirty="0" smtClean="0">
                <a:latin typeface="Bookman Old Style" pitchFamily="18" charset="0"/>
              </a:rPr>
              <a:t> noten leja </a:t>
            </a:r>
            <a:r>
              <a:rPr lang="es-ES" sz="2900" dirty="0" err="1" smtClean="0">
                <a:latin typeface="Bookman Old Style" pitchFamily="18" charset="0"/>
              </a:rPr>
              <a:t>najalah</a:t>
            </a:r>
            <a:r>
              <a:rPr lang="es-ES" sz="2900" dirty="0" smtClean="0">
                <a:latin typeface="Bookman Old Style" pitchFamily="18" charset="0"/>
              </a:rPr>
              <a:t>.</a:t>
            </a:r>
          </a:p>
          <a:p>
            <a:r>
              <a:rPr lang="es-ES" sz="2900" dirty="0" smtClean="0">
                <a:latin typeface="Bookman Old Style" pitchFamily="18" charset="0"/>
              </a:rPr>
              <a:t>no pernoctará su cadáver en el madero, sino que ciertamente lo enterraras en el mismo día, porque desprecio a Dios es el colgado, y no has de contaminar tu tierra que el Eterno, tu Dios, te da en posesión.</a:t>
            </a: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“Si ves que los animales de tu hermano se extravían y los encuentran, debes devolver los animales a tu hermano. Si su hermano no está cerca o usted no conoce al dueño, entonces puede quedarse con el animal hasta que alguien lo pregunte y luego lo devolverá. </a:t>
            </a:r>
          </a:p>
          <a:p>
            <a:r>
              <a:rPr lang="es-MX" sz="2800" dirty="0" smtClean="0">
                <a:latin typeface="Bookman Old Style" pitchFamily="18" charset="0"/>
              </a:rPr>
              <a:t>Debes aplicar esta misma regla a cualquier objeto perdido de tu hermano.</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“Ninguna prenda de vestir masculina estará sobre una mujer, ni la vestimenta de ninguna mujer estará sobre un hombre.</a:t>
            </a:r>
          </a:p>
          <a:p>
            <a:r>
              <a:rPr lang="es-MX" sz="2800" dirty="0" smtClean="0">
                <a:latin typeface="Bookman Old Style" pitchFamily="18" charset="0"/>
              </a:rPr>
              <a:t>“Si una madre pájaro está sentada sobre sus huevos o está con sus crías, no debes llevar a la madre con sus crías. Debes liberar a la madre, pero puedes criar a la joven.</a:t>
            </a:r>
            <a:endParaRPr lang="en-US" sz="28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dirty="0" smtClean="0">
                <a:latin typeface="Bookman Old Style" pitchFamily="18" charset="0"/>
              </a:rPr>
              <a:t>la Torá acá nos demuestra una profunda preocupación por la ecología al prohibir cortar los árboles indiscriminadamente, y ahora nos dice que no debemos tener crueldad incluso frente a los pajaritos, que son pequeños y están en todas partes...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800" dirty="0" smtClean="0">
                <a:latin typeface="Bookman Old Style" pitchFamily="18" charset="0"/>
              </a:rPr>
              <a:t>Este episodio del nido nos lleva a Elisha ben Abuya, al que no se debía nombrar y por eso era llamado "</a:t>
            </a:r>
            <a:r>
              <a:rPr lang="es-ES" sz="2800" dirty="0" err="1" smtClean="0">
                <a:latin typeface="Bookman Old Style" pitchFamily="18" charset="0"/>
              </a:rPr>
              <a:t>ajer</a:t>
            </a:r>
            <a:r>
              <a:rPr lang="es-ES" sz="2800" dirty="0" smtClean="0">
                <a:latin typeface="Bookman Old Style" pitchFamily="18" charset="0"/>
              </a:rPr>
              <a:t>", "el otro". </a:t>
            </a:r>
          </a:p>
          <a:p>
            <a:r>
              <a:rPr lang="es-ES" sz="2800" dirty="0" smtClean="0">
                <a:latin typeface="Bookman Old Style" pitchFamily="18" charset="0"/>
              </a:rPr>
              <a:t>Elisha ben Abuya había sido un gran sabio, hasta que un día ve a un niño que siguiendo las instrucciones de su padre, se sube a un árbol para espantar a la pajarita y tomar los huevos de su nido.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sz="2800" dirty="0" smtClean="0">
                <a:latin typeface="Bookman Old Style" pitchFamily="18" charset="0"/>
              </a:rPr>
              <a:t>Estas son las dos mitzvot, la de obedecer a padre y madre, y la de espantar a la pajarita, que prometen prolongar los días de tu vida. </a:t>
            </a:r>
          </a:p>
          <a:p>
            <a:r>
              <a:rPr lang="es-ES" sz="2800" dirty="0" smtClean="0">
                <a:latin typeface="Bookman Old Style" pitchFamily="18" charset="0"/>
              </a:rPr>
              <a:t>Y sin embargo, Elisha ben Abuya ve que este niño cae del árbol y muere. </a:t>
            </a:r>
          </a:p>
          <a:p>
            <a:r>
              <a:rPr lang="es-ES" sz="2800" dirty="0" smtClean="0">
                <a:latin typeface="Bookman Old Style" pitchFamily="18" charset="0"/>
              </a:rPr>
              <a:t>Entonces dice, "no hay juez y no hay justicia", con lo cual quedó fuera del Judaísmo y pasó a ser el innombrable...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ES" dirty="0" smtClean="0">
                <a:latin typeface="Bookman Old Style" pitchFamily="18" charset="0"/>
              </a:rPr>
              <a:t>No siempre debemos entender estas mitzvot como promesas literales, como lo hizo Elisha ben Abuya, sino que se refieren a la prolongación de nuestra vida espiritual.</a:t>
            </a:r>
          </a:p>
          <a:p>
            <a:r>
              <a:rPr lang="es-MX" dirty="0" smtClean="0">
                <a:latin typeface="Bookman Old Style" pitchFamily="18" charset="0"/>
              </a:rPr>
              <a:t>“Cuando construyas una nueva casa, harás una barandilla para tu techo para que nadie se caiga.</a:t>
            </a:r>
            <a:endParaRPr lang="en-US"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dirty="0" smtClean="0">
                <a:latin typeface="Bookman Old Style" pitchFamily="18" charset="0"/>
              </a:rPr>
              <a:t>“No siembre su viñedo con variedades mixtas de especies.</a:t>
            </a:r>
            <a:endParaRPr lang="en-US" dirty="0" smtClean="0">
              <a:latin typeface="Bookman Old Style" pitchFamily="18" charset="0"/>
            </a:endParaRPr>
          </a:p>
          <a:p>
            <a:r>
              <a:rPr lang="es-MX" dirty="0" smtClean="0">
                <a:latin typeface="Bookman Old Style" pitchFamily="18" charset="0"/>
              </a:rPr>
              <a:t> “No arar con un buey y un burro juntos.</a:t>
            </a:r>
            <a:endParaRPr lang="en-US" dirty="0" smtClean="0">
              <a:latin typeface="Bookman Old Style" pitchFamily="18" charset="0"/>
            </a:endParaRPr>
          </a:p>
          <a:p>
            <a:r>
              <a:rPr lang="es-MX" dirty="0" smtClean="0">
                <a:latin typeface="Bookman Old Style" pitchFamily="18" charset="0"/>
              </a:rPr>
              <a:t> “No se vistan de lana y lino juntos.</a:t>
            </a:r>
            <a:endParaRPr lang="en-US" dirty="0" smtClean="0">
              <a:latin typeface="Bookman Old Style" pitchFamily="18" charset="0"/>
            </a:endParaRPr>
          </a:p>
          <a:p>
            <a:r>
              <a:rPr lang="es-MX" dirty="0" smtClean="0">
                <a:latin typeface="Bookman Old Style" pitchFamily="18" charset="0"/>
              </a:rPr>
              <a:t>"Hazte hilos retorcidos en las cuatro esquinas de tu prenda".</a:t>
            </a:r>
            <a:endParaRPr lang="en-US" dirty="0" smtClean="0">
              <a:latin typeface="Bookman Old Style" pitchFamily="18" charset="0"/>
            </a:endParaRPr>
          </a:p>
          <a:p>
            <a:r>
              <a:rPr lang="es-MX" dirty="0" smtClean="0"/>
              <a:t> </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dirty="0" smtClean="0">
                <a:latin typeface="Bookman Old Style" pitchFamily="18" charset="0"/>
              </a:rPr>
              <a:t> Las leyes específicas relacionadas con la sexualidad incluyen la promoción de la inocencia sexual antes del matrimonio y los mandamientos severos contra el adulterio, la violación, el incesto y los niños nacidos fuera del matrimonio.</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dirty="0" smtClean="0">
                <a:latin typeface="Bookman Old Style" pitchFamily="18" charset="0"/>
              </a:rPr>
              <a:t>“Mantente alejado de todo mal. Manténgase cerca de lo que está limpio y lo que no está limpio.</a:t>
            </a:r>
            <a:endParaRPr lang="en-US" dirty="0" smtClean="0">
              <a:latin typeface="Bookman Old Style" pitchFamily="18" charset="0"/>
            </a:endParaRPr>
          </a:p>
          <a:p>
            <a:r>
              <a:rPr lang="es-MX" dirty="0" smtClean="0">
                <a:latin typeface="Bookman Old Style" pitchFamily="18" charset="0"/>
              </a:rPr>
              <a:t> “No debes devolver a un esclavo que se ha refugiado contigo de su amo.</a:t>
            </a:r>
            <a:endParaRPr lang="en-US" dirty="0" smtClean="0">
              <a:latin typeface="Bookman Old Style" pitchFamily="18" charset="0"/>
            </a:endParaRPr>
          </a:p>
          <a:p>
            <a:r>
              <a:rPr lang="es-MX" dirty="0" smtClean="0">
                <a:latin typeface="Bookman Old Style" pitchFamily="18" charset="0"/>
              </a:rPr>
              <a:t> “No habrá lujuria entre los hombres y mujeres de Israel.</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“No le pagarás a tu hermano ningún interés, ya sea interés en dinero o comida, o cualquier cosa que pueda considerarse interés</a:t>
            </a:r>
            <a:r>
              <a:rPr lang="es-CO" sz="2800" dirty="0" smtClean="0">
                <a:latin typeface="Bookman Old Style" pitchFamily="18" charset="0"/>
              </a:rPr>
              <a:t>. Puede pagar intereses al extranjero.</a:t>
            </a:r>
          </a:p>
          <a:p>
            <a:r>
              <a:rPr lang="es-CO" sz="2800" dirty="0" smtClean="0">
                <a:latin typeface="Bookman Old Style" pitchFamily="18" charset="0"/>
              </a:rPr>
              <a:t> "Puedes comer </a:t>
            </a:r>
            <a:r>
              <a:rPr lang="es-MX" sz="2800" dirty="0" smtClean="0">
                <a:latin typeface="Bookman Old Style" pitchFamily="18" charset="0"/>
              </a:rPr>
              <a:t>las uvas de tu vecino pero no puedes llevar las uvas contigo.</a:t>
            </a:r>
            <a:endParaRPr lang="en-US" sz="2800" dirty="0" smtClean="0">
              <a:latin typeface="Bookman Old Style" pitchFamily="18" charset="0"/>
            </a:endParaRPr>
          </a:p>
          <a:p>
            <a:r>
              <a:rPr lang="es-MX" sz="2800" dirty="0" smtClean="0">
                <a:latin typeface="Bookman Old Style" pitchFamily="18" charset="0"/>
              </a:rPr>
              <a:t> “Existen leyes sobre la forma en que un hombre puede divorciarse de su esposa.</a:t>
            </a:r>
            <a:endParaRPr lang="en-US" sz="28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dirty="0" smtClean="0">
                <a:latin typeface="Bookman Old Style" pitchFamily="18" charset="0"/>
              </a:rPr>
              <a:t>“Cuando un hombre toma una nueva esposa, no saldrá al ejército sino que permanecerá libre en su hogar durante un año con su esposa.</a:t>
            </a:r>
            <a:endParaRPr lang="en-US" dirty="0" smtClean="0">
              <a:latin typeface="Bookman Old Style" pitchFamily="18" charset="0"/>
            </a:endParaRPr>
          </a:p>
          <a:p>
            <a:r>
              <a:rPr lang="es-MX" dirty="0" smtClean="0">
                <a:latin typeface="Bookman Old Style" pitchFamily="18" charset="0"/>
              </a:rPr>
              <a:t> “Si un hombre le roba a su hermano, el ladrón morirá.</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dirty="0" smtClean="0">
                <a:latin typeface="Bookman Old Style" pitchFamily="18" charset="0"/>
              </a:rPr>
              <a:t>“Presta atención a las marcas leprosas y observa y aplica todas las reglas relativas a los leprosos.</a:t>
            </a:r>
            <a:endParaRPr lang="en-US" dirty="0" smtClean="0">
              <a:latin typeface="Bookman Old Style" pitchFamily="18" charset="0"/>
            </a:endParaRPr>
          </a:p>
          <a:p>
            <a:r>
              <a:rPr lang="es-MX" dirty="0" smtClean="0">
                <a:latin typeface="Bookman Old Style" pitchFamily="18" charset="0"/>
              </a:rPr>
              <a:t>  “Al cobrar una deuda, lo harás de manera justa.</a:t>
            </a:r>
            <a:endParaRPr lang="en-US"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“No retengas nada de un jornalero que sea pobre o desconocido. Pagarles el salario que les corresponde antes del anochecer. No dejes que clame a Dios contra ti, porque ese pecado se aferraría a ti.</a:t>
            </a:r>
            <a:endParaRPr lang="en-US" sz="2800" dirty="0" smtClean="0">
              <a:latin typeface="Bookman Old Style" pitchFamily="18" charset="0"/>
            </a:endParaRPr>
          </a:p>
          <a:p>
            <a:r>
              <a:rPr lang="es-MX" sz="2800" dirty="0" smtClean="0">
                <a:latin typeface="Bookman Old Style" pitchFamily="18" charset="0"/>
              </a:rPr>
              <a:t> “Los padres no serán ejecutados a causa de los hijos, ni los hijos serán ejecutados a causa de los padres.</a:t>
            </a:r>
            <a:endParaRPr lang="en-US" sz="28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“No retorcerás la justicia para los huérfanos, viudas o extraños. Deje también algunos restos de sus cultivos en el campo.</a:t>
            </a:r>
            <a:endParaRPr lang="en-US" sz="2800" dirty="0" smtClean="0">
              <a:latin typeface="Bookman Old Style" pitchFamily="18" charset="0"/>
            </a:endParaRPr>
          </a:p>
          <a:p>
            <a:r>
              <a:rPr lang="es-MX" sz="2800" dirty="0" smtClean="0">
                <a:latin typeface="Bookman Old Style" pitchFamily="18" charset="0"/>
              </a:rPr>
              <a:t> “Si hay una disputa entre hombres, entonces deberán presentarse ante el tribunal para ser juzgados. Los justos serán justificados y los culpables condenados con pautas estrictas.</a:t>
            </a:r>
            <a:endParaRPr lang="en-US" sz="28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21:10 – 25:19 </a:t>
            </a:r>
            <a:r>
              <a:rPr lang="es-CO" sz="1600" b="1" noProof="1" smtClean="0">
                <a:latin typeface="Bookman Old Style" pitchFamily="18" charset="0"/>
              </a:rPr>
              <a:t>y Yeshayahu 54:1 al 54:10</a:t>
            </a:r>
          </a:p>
          <a:p>
            <a:r>
              <a:rPr lang="es-MX" sz="2800" dirty="0" smtClean="0">
                <a:latin typeface="Bookman Old Style" pitchFamily="18" charset="0"/>
              </a:rPr>
              <a:t>“Un cuñado se casará con la viuda de su hermano. Si tienen un hijo, llevará el nombre del hermano muerto para que su nombre siga vivo en Israel. Si el hombre no quiere llevarse a su cuñada, ella acudirá a los ancianos, quienes confirmarán este hecho, y el legado de este rechazo seguirá siendo parte de su nombre.</a:t>
            </a:r>
            <a:endParaRPr lang="en-US" sz="2800" dirty="0" smtClean="0">
              <a:latin typeface="Bookman Old Style" pitchFamily="18" charset="0"/>
            </a:endParaRPr>
          </a:p>
          <a:p>
            <a:r>
              <a:rPr lang="es-MX" sz="2800" dirty="0" smtClean="0">
                <a:latin typeface="Bookman Old Style" pitchFamily="18" charset="0"/>
              </a:rPr>
              <a:t> “Todos sus pesos y medidas serán veraces.</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latin typeface="Bookman Old Style" pitchFamily="18" charset="0"/>
              </a:rPr>
              <a:t>Averá goreret Averá</a:t>
            </a:r>
            <a:endParaRPr lang="es-ES" sz="2800" b="1" dirty="0" smtClean="0">
              <a:latin typeface="Bookman Old Style" pitchFamily="18" charset="0"/>
            </a:endParaRPr>
          </a:p>
          <a:p>
            <a:r>
              <a:rPr lang="es-ES" sz="2600" i="1" dirty="0" smtClean="0">
                <a:latin typeface="Bookman Old Style" pitchFamily="18" charset="0"/>
              </a:rPr>
              <a:t>Fuente: rabino </a:t>
            </a:r>
            <a:r>
              <a:rPr lang="es-ES" sz="2600" i="1" dirty="0" smtClean="0">
                <a:latin typeface="Bookman Old Style" pitchFamily="18" charset="0"/>
              </a:rPr>
              <a:t>Yosef Kalatzky</a:t>
            </a:r>
            <a:endParaRPr lang="es-ES" sz="2600" i="1" dirty="0" smtClean="0">
              <a:latin typeface="Bookman Old Style" pitchFamily="18" charset="0"/>
            </a:endParaRPr>
          </a:p>
          <a:p>
            <a:r>
              <a:rPr lang="es-ES" dirty="0" smtClean="0">
                <a:latin typeface="Bookman Old Style" pitchFamily="18" charset="0"/>
              </a:rPr>
              <a:t>Causalidad </a:t>
            </a:r>
            <a:r>
              <a:rPr lang="es-ES" dirty="0" smtClean="0">
                <a:latin typeface="Bookman Old Style" pitchFamily="18" charset="0"/>
              </a:rPr>
              <a:t>negativa</a:t>
            </a:r>
          </a:p>
          <a:p>
            <a:r>
              <a:rPr lang="es-ES" dirty="0" smtClean="0">
                <a:latin typeface="Bookman Old Style" pitchFamily="18" charset="0"/>
              </a:rPr>
              <a:t>La </a:t>
            </a:r>
            <a:r>
              <a:rPr lang="es-ES" dirty="0" smtClean="0">
                <a:latin typeface="Bookman Old Style" pitchFamily="18" charset="0"/>
              </a:rPr>
              <a:t>Mishná en Ética de nuestros padres afirma: </a:t>
            </a:r>
            <a:r>
              <a:rPr lang="es-ES" dirty="0" smtClean="0">
                <a:latin typeface="Bookman Old Style" pitchFamily="18" charset="0"/>
              </a:rPr>
              <a:t>"Averá goreret Averá: </a:t>
            </a:r>
            <a:r>
              <a:rPr lang="es-ES" dirty="0" smtClean="0">
                <a:latin typeface="Bookman Old Style" pitchFamily="18" charset="0"/>
              </a:rPr>
              <a:t>una transgresión (incluso de naturaleza menor) conducirá a otras transgresiones (de naturaleza más grave)".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Cuando </a:t>
            </a:r>
            <a:r>
              <a:rPr lang="es-ES" dirty="0" smtClean="0">
                <a:latin typeface="Bookman Old Style" pitchFamily="18" charset="0"/>
              </a:rPr>
              <a:t>uno </a:t>
            </a:r>
            <a:r>
              <a:rPr lang="es-ES" dirty="0" smtClean="0">
                <a:latin typeface="Bookman Old Style" pitchFamily="18" charset="0"/>
              </a:rPr>
              <a:t>comete una transgresión, </a:t>
            </a:r>
            <a:r>
              <a:rPr lang="es-ES" dirty="0" smtClean="0">
                <a:latin typeface="Bookman Old Style" pitchFamily="18" charset="0"/>
              </a:rPr>
              <a:t>da lugar a una fuerza negativa que anima al individuo a </a:t>
            </a:r>
            <a:r>
              <a:rPr lang="es-ES" dirty="0" smtClean="0">
                <a:latin typeface="Bookman Old Style" pitchFamily="18" charset="0"/>
              </a:rPr>
              <a:t>transgredir de </a:t>
            </a:r>
            <a:r>
              <a:rPr lang="es-ES" dirty="0" smtClean="0">
                <a:latin typeface="Bookman Old Style" pitchFamily="18" charset="0"/>
              </a:rPr>
              <a:t>nuevo. </a:t>
            </a:r>
            <a:endParaRPr lang="es-ES" dirty="0" smtClean="0">
              <a:latin typeface="Bookman Old Style" pitchFamily="18" charset="0"/>
            </a:endParaRPr>
          </a:p>
          <a:p>
            <a:r>
              <a:rPr lang="es-ES" dirty="0" smtClean="0">
                <a:latin typeface="Bookman Old Style" pitchFamily="18" charset="0"/>
              </a:rPr>
              <a:t>La </a:t>
            </a:r>
            <a:r>
              <a:rPr lang="es-ES" dirty="0" smtClean="0">
                <a:latin typeface="Bookman Old Style" pitchFamily="18" charset="0"/>
              </a:rPr>
              <a:t>Torá dice: “Pero si hay un hombre que odia a su prójimo, lo embosca y se levanta contra él, lo golpea mortalmente y muere…”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Rashí </a:t>
            </a:r>
            <a:r>
              <a:rPr lang="es-ES" dirty="0" smtClean="0">
                <a:latin typeface="Bookman Old Style" pitchFamily="18" charset="0"/>
              </a:rPr>
              <a:t>cita a </a:t>
            </a:r>
            <a:r>
              <a:rPr lang="es-ES" dirty="0" smtClean="0">
                <a:latin typeface="Bookman Old Style" pitchFamily="18" charset="0"/>
              </a:rPr>
              <a:t>Jazal</a:t>
            </a:r>
            <a:r>
              <a:rPr lang="es-ES" dirty="0" smtClean="0">
                <a:latin typeface="Bookman Old Style" pitchFamily="18" charset="0"/>
              </a:rPr>
              <a:t>, “Como resultado del odio inicial hacia su </a:t>
            </a:r>
            <a:r>
              <a:rPr lang="es-ES" dirty="0" smtClean="0">
                <a:latin typeface="Bookman Old Style" pitchFamily="18" charset="0"/>
              </a:rPr>
              <a:t>prójimo, </a:t>
            </a:r>
            <a:r>
              <a:rPr lang="es-ES" dirty="0" smtClean="0">
                <a:latin typeface="Bookman Old Style" pitchFamily="18" charset="0"/>
              </a:rPr>
              <a:t>este individuo lo esperaba en una emboscada. </a:t>
            </a:r>
            <a:endParaRPr lang="es-ES" dirty="0" smtClean="0">
              <a:latin typeface="Bookman Old Style" pitchFamily="18" charset="0"/>
            </a:endParaRPr>
          </a:p>
          <a:p>
            <a:r>
              <a:rPr lang="es-ES" dirty="0" smtClean="0">
                <a:latin typeface="Bookman Old Style" pitchFamily="18" charset="0"/>
              </a:rPr>
              <a:t>De </a:t>
            </a:r>
            <a:r>
              <a:rPr lang="es-ES" dirty="0" smtClean="0">
                <a:latin typeface="Bookman Old Style" pitchFamily="18" charset="0"/>
              </a:rPr>
              <a:t>aquí aprendemos que si uno transgrede una mitzvá menos severa, hará que transgreda una mitzvá de mayor severidad.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Dado </a:t>
            </a:r>
            <a:r>
              <a:rPr lang="es-ES" dirty="0" smtClean="0">
                <a:latin typeface="Bookman Old Style" pitchFamily="18" charset="0"/>
              </a:rPr>
              <a:t>que violó el mandamiento negativo que prohíbe odiar a un </a:t>
            </a:r>
            <a:r>
              <a:rPr lang="es-ES" dirty="0" smtClean="0">
                <a:latin typeface="Bookman Old Style" pitchFamily="18" charset="0"/>
              </a:rPr>
              <a:t>prójimo, </a:t>
            </a:r>
            <a:r>
              <a:rPr lang="es-ES" dirty="0" smtClean="0">
                <a:latin typeface="Bookman Old Style" pitchFamily="18" charset="0"/>
              </a:rPr>
              <a:t>finalmente lo llevó a transgredir el mandamiento: "No cometerás asesinato". Esta es la razón por la que el versículo predica el acto de asesinato con la mención de 'un hombre que odia a su prójimo.'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800" dirty="0" smtClean="0">
                <a:latin typeface="Bookman Old Style" pitchFamily="18" charset="0"/>
              </a:rPr>
              <a:t>Uno pensaría que si uno odia a su prójimo y permite que ese odio se encone y se intensifique, naturalmente conducirá a una conclusión severa y trágica. </a:t>
            </a:r>
            <a:endParaRPr lang="es-ES" sz="2800" dirty="0" smtClean="0">
              <a:latin typeface="Bookman Old Style" pitchFamily="18" charset="0"/>
            </a:endParaRPr>
          </a:p>
          <a:p>
            <a:r>
              <a:rPr lang="es-ES" sz="2800" dirty="0" smtClean="0">
                <a:latin typeface="Bookman Old Style" pitchFamily="18" charset="0"/>
              </a:rPr>
              <a:t>Si </a:t>
            </a:r>
            <a:r>
              <a:rPr lang="es-ES" sz="2800" dirty="0" smtClean="0">
                <a:latin typeface="Bookman Old Style" pitchFamily="18" charset="0"/>
              </a:rPr>
              <a:t>el asesinato fuera una consecuencia natural de odiar al prójimo, la Torá no necesitaría predicar el acto de asesinato sobre lo que lo precedió para enseñarnos esta lección.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900" dirty="0" smtClean="0">
                <a:latin typeface="Bookman Old Style" pitchFamily="18" charset="0"/>
              </a:rPr>
              <a:t>La </a:t>
            </a:r>
            <a:r>
              <a:rPr lang="es-ES" sz="2900" dirty="0" smtClean="0">
                <a:latin typeface="Bookman Old Style" pitchFamily="18" charset="0"/>
              </a:rPr>
              <a:t>Torá solo menciona al precursor del asesinato premeditado, el hombre que aguarda en la emboscada, para enseñarnos el principio de </a:t>
            </a:r>
            <a:r>
              <a:rPr lang="es-ES" sz="2900" dirty="0" smtClean="0">
                <a:latin typeface="Bookman Old Style" pitchFamily="18" charset="0"/>
              </a:rPr>
              <a:t>“Averá goreret Averá”. </a:t>
            </a:r>
          </a:p>
          <a:p>
            <a:r>
              <a:rPr lang="es-ES" sz="2900" dirty="0" smtClean="0">
                <a:latin typeface="Bookman Old Style" pitchFamily="18" charset="0"/>
              </a:rPr>
              <a:t>En algunos círculos judíos ortodoxos y ultra ortodoxos se enseña por </a:t>
            </a:r>
            <a:r>
              <a:rPr lang="es-ES" sz="2900" dirty="0" smtClean="0">
                <a:latin typeface="Bookman Old Style" pitchFamily="18" charset="0"/>
              </a:rPr>
              <a:t>ejemplo, </a:t>
            </a:r>
            <a:r>
              <a:rPr lang="es-ES" sz="2900" dirty="0" smtClean="0">
                <a:latin typeface="Bookman Old Style" pitchFamily="18" charset="0"/>
              </a:rPr>
              <a:t>que dado </a:t>
            </a:r>
            <a:r>
              <a:rPr lang="es-ES" sz="2900" dirty="0" smtClean="0">
                <a:latin typeface="Bookman Old Style" pitchFamily="18" charset="0"/>
              </a:rPr>
              <a:t>que no existe una prohibición para que un judío odie a un no judío,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900" dirty="0" smtClean="0">
                <a:latin typeface="Bookman Old Style" pitchFamily="18" charset="0"/>
              </a:rPr>
              <a:t>la </a:t>
            </a:r>
            <a:r>
              <a:rPr lang="es-ES" sz="2900" dirty="0" smtClean="0">
                <a:latin typeface="Bookman Old Style" pitchFamily="18" charset="0"/>
              </a:rPr>
              <a:t>consecuencia natural que conduciría al asesinato no necesariamente se producirá, ya que no existe una cadena de transgresión de menor a mayor gravedad</a:t>
            </a:r>
            <a:r>
              <a:rPr lang="es-ES" sz="2900" dirty="0" smtClean="0">
                <a:latin typeface="Bookman Old Style" pitchFamily="18" charset="0"/>
              </a:rPr>
              <a:t>.</a:t>
            </a:r>
          </a:p>
          <a:p>
            <a:r>
              <a:rPr lang="es-ES" sz="2900" dirty="0" smtClean="0">
                <a:latin typeface="Bookman Old Style" pitchFamily="18" charset="0"/>
              </a:rPr>
              <a:t>Lo anterior, porque también se enseña que el prójimo que dice la Torá se refiere al judío, pero yo considero que se refiere al ser humano en general.</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3000" dirty="0" smtClean="0">
                <a:latin typeface="Bookman Old Style" pitchFamily="18" charset="0"/>
              </a:rPr>
              <a:t>La Torá nos dice que si un hombre se siente atraído por una mujer no judía en la batalla </a:t>
            </a:r>
            <a:r>
              <a:rPr lang="es-ES" sz="3000" dirty="0" smtClean="0">
                <a:latin typeface="Bookman Old Style" pitchFamily="18" charset="0"/>
              </a:rPr>
              <a:t>(</a:t>
            </a:r>
            <a:r>
              <a:rPr lang="es-ES" sz="3000" b="1" i="1" dirty="0" err="1" smtClean="0">
                <a:latin typeface="Bookman Old Style" pitchFamily="18" charset="0"/>
              </a:rPr>
              <a:t>eshet</a:t>
            </a:r>
            <a:r>
              <a:rPr lang="es-ES" sz="3000" b="1" i="1" dirty="0" smtClean="0">
                <a:latin typeface="Bookman Old Style" pitchFamily="18" charset="0"/>
              </a:rPr>
              <a:t> </a:t>
            </a:r>
            <a:r>
              <a:rPr lang="es-ES" sz="3000" b="1" i="1" dirty="0" err="1" smtClean="0">
                <a:latin typeface="Bookman Old Style" pitchFamily="18" charset="0"/>
              </a:rPr>
              <a:t>yefat</a:t>
            </a:r>
            <a:r>
              <a:rPr lang="es-ES" sz="3000" b="1" i="1" dirty="0" smtClean="0">
                <a:latin typeface="Bookman Old Style" pitchFamily="18" charset="0"/>
              </a:rPr>
              <a:t> </a:t>
            </a:r>
            <a:r>
              <a:rPr lang="es-ES" sz="3000" b="1" i="1" dirty="0" err="1" smtClean="0">
                <a:latin typeface="Bookman Old Style" pitchFamily="18" charset="0"/>
              </a:rPr>
              <a:t>tohar</a:t>
            </a:r>
            <a:r>
              <a:rPr lang="es-ES" sz="3000" dirty="0" smtClean="0">
                <a:latin typeface="Bookman Old Style" pitchFamily="18" charset="0"/>
              </a:rPr>
              <a:t>), se le permite tomarla con la intención de convertirla y tomarla como su esposa. Sin embargo, en base a la yuxtaposición a la ley que pertenece al “hijo rebelde”, la Torá nos enseña que la probabilidad de esta unión traerá el “hijo rebelde”.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3000" dirty="0" smtClean="0">
                <a:latin typeface="Bookman Old Style" pitchFamily="18" charset="0"/>
              </a:rPr>
              <a:t>La Gemará </a:t>
            </a:r>
            <a:r>
              <a:rPr lang="es-ES" sz="3000" dirty="0" smtClean="0">
                <a:latin typeface="Bookman Old Style" pitchFamily="18" charset="0"/>
              </a:rPr>
              <a:t>en </a:t>
            </a:r>
            <a:r>
              <a:rPr lang="es-ES" sz="3000" dirty="0" smtClean="0">
                <a:latin typeface="Bookman Old Style" pitchFamily="18" charset="0"/>
              </a:rPr>
              <a:t>Tratado Sanedrín </a:t>
            </a:r>
            <a:r>
              <a:rPr lang="es-ES" sz="3000" dirty="0" smtClean="0">
                <a:latin typeface="Bookman Old Style" pitchFamily="18" charset="0"/>
              </a:rPr>
              <a:t>explica que un niño asume el estatus de un "hijo rebelde" cuando roba a sus padres para comprar carne y vino para satisfacer su deseo. </a:t>
            </a:r>
            <a:endParaRPr lang="es-ES" sz="3000" dirty="0" smtClean="0">
              <a:latin typeface="Bookman Old Style" pitchFamily="18" charset="0"/>
            </a:endParaRPr>
          </a:p>
          <a:p>
            <a:r>
              <a:rPr lang="es-ES" sz="3000" dirty="0" smtClean="0">
                <a:latin typeface="Bookman Old Style" pitchFamily="18" charset="0"/>
              </a:rPr>
              <a:t>Cuando </a:t>
            </a:r>
            <a:r>
              <a:rPr lang="es-ES" sz="3000" dirty="0" smtClean="0">
                <a:latin typeface="Bookman Old Style" pitchFamily="18" charset="0"/>
              </a:rPr>
              <a:t>sus padres se dan cuenta de su comportamiento, lo llevan a la corte (</a:t>
            </a:r>
            <a:r>
              <a:rPr lang="es-ES" sz="3000" b="1" i="1" dirty="0" err="1" smtClean="0">
                <a:latin typeface="Bookman Old Style" pitchFamily="18" charset="0"/>
              </a:rPr>
              <a:t>bet</a:t>
            </a:r>
            <a:r>
              <a:rPr lang="es-ES" sz="3000" b="1" i="1" dirty="0" smtClean="0">
                <a:latin typeface="Bookman Old Style" pitchFamily="18" charset="0"/>
              </a:rPr>
              <a:t> </a:t>
            </a:r>
            <a:r>
              <a:rPr lang="es-ES" sz="3000" b="1" i="1" dirty="0" smtClean="0">
                <a:latin typeface="Bookman Old Style" pitchFamily="18" charset="0"/>
              </a:rPr>
              <a:t>din</a:t>
            </a:r>
            <a:r>
              <a:rPr lang="es-ES" sz="3000" dirty="0" smtClean="0">
                <a:latin typeface="Bookman Old Style" pitchFamily="18" charset="0"/>
              </a:rPr>
              <a:t>) y le dan latigazos por su transgresión.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800" dirty="0" smtClean="0">
                <a:latin typeface="Bookman Old Style" pitchFamily="18" charset="0"/>
              </a:rPr>
              <a:t>Si </a:t>
            </a:r>
            <a:r>
              <a:rPr lang="es-ES" sz="2800" dirty="0" smtClean="0">
                <a:latin typeface="Bookman Old Style" pitchFamily="18" charset="0"/>
              </a:rPr>
              <a:t>llegare a ser reincidente, y los padres lo volvieran a llevar al Juzgado y declararan: “nuestro hijo se ha vuelto comilón y borracho”, el Juzgado lo condenará a muerte por lapidación</a:t>
            </a:r>
            <a:r>
              <a:rPr lang="es-ES" sz="2800" dirty="0" smtClean="0">
                <a:latin typeface="Bookman Old Style" pitchFamily="18" charset="0"/>
              </a:rPr>
              <a:t>.</a:t>
            </a:r>
          </a:p>
          <a:p>
            <a:r>
              <a:rPr lang="es-ES" sz="2800" dirty="0" smtClean="0">
                <a:latin typeface="Bookman Old Style" pitchFamily="18" charset="0"/>
              </a:rPr>
              <a:t>El hijo rebelde es la consecuencia negativa de que el hombre se sienta atraído por una mujer no judía en la batalla, a pesar de que su intención era convertirla.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Midrash nos dice que el niño que salió de esta iniciativa se manifiesta como un retoño que tiende a convertirse en el “hijo rebelde”. </a:t>
            </a:r>
            <a:endParaRPr lang="es-ES" dirty="0" smtClean="0">
              <a:latin typeface="Bookman Old Style" pitchFamily="18" charset="0"/>
            </a:endParaRPr>
          </a:p>
          <a:p>
            <a:r>
              <a:rPr lang="es-ES" dirty="0" smtClean="0">
                <a:latin typeface="Bookman Old Style" pitchFamily="18" charset="0"/>
              </a:rPr>
              <a:t>Jazal </a:t>
            </a:r>
            <a:r>
              <a:rPr lang="es-ES" dirty="0" smtClean="0">
                <a:latin typeface="Bookman Old Style" pitchFamily="18" charset="0"/>
              </a:rPr>
              <a:t>nos dice que esto se basa en el principio de </a:t>
            </a:r>
            <a:r>
              <a:rPr lang="es-ES" dirty="0" smtClean="0">
                <a:latin typeface="Bookman Old Style" pitchFamily="18" charset="0"/>
              </a:rPr>
              <a:t>“Averá goreret Averá”.</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La Guemará explica que aunque este niño solo había robado una pequeña cantidad de dinero para satisfacer su deseo (si este comportamiento errante se repite), se le da muerte porque, como explica </a:t>
            </a:r>
            <a:r>
              <a:rPr lang="es-ES" dirty="0" smtClean="0">
                <a:latin typeface="Bookman Old Style" pitchFamily="18" charset="0"/>
              </a:rPr>
              <a:t>Jazal</a:t>
            </a:r>
            <a:r>
              <a:rPr lang="es-ES" dirty="0" smtClean="0">
                <a:latin typeface="Bookman Old Style" pitchFamily="18" charset="0"/>
              </a:rPr>
              <a:t>, "es mejor que muera en un estado inocente que en un estado más responsable.”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900" dirty="0" smtClean="0">
                <a:latin typeface="Bookman Old Style" pitchFamily="18" charset="0"/>
              </a:rPr>
              <a:t>Si </a:t>
            </a:r>
            <a:r>
              <a:rPr lang="es-ES" sz="2900" dirty="0" smtClean="0">
                <a:latin typeface="Bookman Old Style" pitchFamily="18" charset="0"/>
              </a:rPr>
              <a:t>este comportamiento adictivo continúa, finalmente consumirá los bienes de su padre y recurrirá al asesinato para mantener su hábito</a:t>
            </a:r>
            <a:r>
              <a:rPr lang="es-ES" sz="2900" dirty="0" smtClean="0">
                <a:latin typeface="Bookman Old Style" pitchFamily="18" charset="0"/>
              </a:rPr>
              <a:t>.</a:t>
            </a:r>
          </a:p>
          <a:p>
            <a:r>
              <a:rPr lang="es-ES" sz="2900" dirty="0" smtClean="0">
                <a:latin typeface="Bookman Old Style" pitchFamily="18" charset="0"/>
              </a:rPr>
              <a:t>La </a:t>
            </a:r>
            <a:r>
              <a:rPr lang="es-ES" sz="2900" dirty="0" smtClean="0">
                <a:latin typeface="Bookman Old Style" pitchFamily="18" charset="0"/>
              </a:rPr>
              <a:t>Guemará en el Tratado del Sanedrín nos dice que el caso del “hijo rebelde” en realidad nunca sucedió y nunca sucederá porque no es posible cumplir con todos los criterios establecidos por la Torá.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800" dirty="0" smtClean="0">
                <a:latin typeface="Bookman Old Style" pitchFamily="18" charset="0"/>
              </a:rPr>
              <a:t>La </a:t>
            </a:r>
            <a:r>
              <a:rPr lang="es-ES" sz="2800" dirty="0" smtClean="0">
                <a:latin typeface="Bookman Old Style" pitchFamily="18" charset="0"/>
              </a:rPr>
              <a:t>Mishná pregunta: "Si el caso del 'hijo rebelde' es una ley que no es relevante porque no se puede implementar, entonces ¿por qué la Torá analiza todos los aspectos relacionados con el hijo rebelde que conducen a su muerte?" </a:t>
            </a:r>
            <a:endParaRPr lang="es-ES" sz="2800" dirty="0" smtClean="0">
              <a:latin typeface="Bookman Old Style" pitchFamily="18" charset="0"/>
            </a:endParaRPr>
          </a:p>
          <a:p>
            <a:r>
              <a:rPr lang="es-ES" sz="2800" dirty="0" smtClean="0">
                <a:latin typeface="Bookman Old Style" pitchFamily="18" charset="0"/>
              </a:rPr>
              <a:t>La </a:t>
            </a:r>
            <a:r>
              <a:rPr lang="es-ES" sz="2800" dirty="0" smtClean="0">
                <a:latin typeface="Bookman Old Style" pitchFamily="18" charset="0"/>
              </a:rPr>
              <a:t>Mishná responde: "Es con el propósito de estudiar en profundidad y recibir una recompensa por su estudio".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3000" dirty="0" smtClean="0">
                <a:latin typeface="Bookman Old Style" pitchFamily="18" charset="0"/>
              </a:rPr>
              <a:t>Rabeinu </a:t>
            </a:r>
            <a:r>
              <a:rPr lang="es-ES" sz="3000" dirty="0" smtClean="0">
                <a:latin typeface="Bookman Old Style" pitchFamily="18" charset="0"/>
              </a:rPr>
              <a:t>Baquia pregunta, si el propósito de esta porción es simplemente por ser meritorio para su estudio, entonces ¿por qué se elige este tema con respecto a la mitzvá de estudiar Torá? </a:t>
            </a:r>
            <a:endParaRPr lang="es-ES" sz="3000" dirty="0" smtClean="0">
              <a:latin typeface="Bookman Old Style" pitchFamily="18" charset="0"/>
            </a:endParaRPr>
          </a:p>
          <a:p>
            <a:r>
              <a:rPr lang="es-ES" sz="3000" dirty="0" smtClean="0">
                <a:latin typeface="Bookman Old Style" pitchFamily="18" charset="0"/>
              </a:rPr>
              <a:t>Uno </a:t>
            </a:r>
            <a:r>
              <a:rPr lang="es-ES" sz="3000" dirty="0" smtClean="0">
                <a:latin typeface="Bookman Old Style" pitchFamily="18" charset="0"/>
              </a:rPr>
              <a:t>podría haber estudiado cualquier porción de la Torá y haber sido digno de recompensa.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Rabenu Baquia </a:t>
            </a:r>
            <a:r>
              <a:rPr lang="es-ES" dirty="0" smtClean="0">
                <a:latin typeface="Bookman Old Style" pitchFamily="18" charset="0"/>
              </a:rPr>
              <a:t>cita a </a:t>
            </a:r>
            <a:r>
              <a:rPr lang="es-ES" dirty="0" smtClean="0">
                <a:latin typeface="Bookman Old Style" pitchFamily="18" charset="0"/>
              </a:rPr>
              <a:t>Rashbá </a:t>
            </a:r>
            <a:r>
              <a:rPr lang="es-ES" dirty="0" smtClean="0">
                <a:latin typeface="Bookman Old Style" pitchFamily="18" charset="0"/>
              </a:rPr>
              <a:t>(</a:t>
            </a:r>
            <a:r>
              <a:rPr lang="es-ES" dirty="0" smtClean="0">
                <a:latin typeface="Bookman Old Style" pitchFamily="18" charset="0"/>
              </a:rPr>
              <a:t>Rabenu </a:t>
            </a:r>
            <a:r>
              <a:rPr lang="es-ES" dirty="0" smtClean="0">
                <a:latin typeface="Bookman Old Style" pitchFamily="18" charset="0"/>
              </a:rPr>
              <a:t>Shlomo Ben </a:t>
            </a:r>
            <a:r>
              <a:rPr lang="es-ES" dirty="0" smtClean="0">
                <a:latin typeface="Bookman Old Style" pitchFamily="18" charset="0"/>
              </a:rPr>
              <a:t>Aderet) </a:t>
            </a:r>
            <a:r>
              <a:rPr lang="es-ES" dirty="0" smtClean="0">
                <a:latin typeface="Bookman Old Style" pitchFamily="18" charset="0"/>
              </a:rPr>
              <a:t>quien explica que hay una lección especial que aprender de esta porción. </a:t>
            </a:r>
            <a:endParaRPr lang="es-ES" dirty="0" smtClean="0">
              <a:latin typeface="Bookman Old Style" pitchFamily="18" charset="0"/>
            </a:endParaRPr>
          </a:p>
          <a:p>
            <a:r>
              <a:rPr lang="es-ES" dirty="0" smtClean="0">
                <a:latin typeface="Bookman Old Style" pitchFamily="18" charset="0"/>
              </a:rPr>
              <a:t>Es </a:t>
            </a:r>
            <a:r>
              <a:rPr lang="es-ES" dirty="0" smtClean="0">
                <a:latin typeface="Bookman Old Style" pitchFamily="18" charset="0"/>
              </a:rPr>
              <a:t>una lección de hasta qué punto uno debe demostrar su amor por Di-s.</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900" dirty="0" smtClean="0">
                <a:latin typeface="Bookman Old Style" pitchFamily="18" charset="0"/>
              </a:rPr>
              <a:t>El Midrash afirma: “El rey David deseó a </a:t>
            </a:r>
            <a:r>
              <a:rPr lang="es-ES" sz="2900" dirty="0" smtClean="0">
                <a:latin typeface="Bookman Old Style" pitchFamily="18" charset="0"/>
              </a:rPr>
              <a:t>Maaca </a:t>
            </a:r>
            <a:r>
              <a:rPr lang="es-ES" sz="2900" dirty="0" smtClean="0">
                <a:latin typeface="Bookman Old Style" pitchFamily="18" charset="0"/>
              </a:rPr>
              <a:t>cuando la vio en la batalla. (Ella era una princesa no judía). </a:t>
            </a:r>
            <a:endParaRPr lang="es-ES" sz="2900" dirty="0" smtClean="0">
              <a:latin typeface="Bookman Old Style" pitchFamily="18" charset="0"/>
            </a:endParaRPr>
          </a:p>
          <a:p>
            <a:r>
              <a:rPr lang="es-ES" sz="2900" dirty="0" smtClean="0">
                <a:latin typeface="Bookman Old Style" pitchFamily="18" charset="0"/>
              </a:rPr>
              <a:t>La </a:t>
            </a:r>
            <a:r>
              <a:rPr lang="es-ES" sz="2900" dirty="0" smtClean="0">
                <a:latin typeface="Bookman Old Style" pitchFamily="18" charset="0"/>
              </a:rPr>
              <a:t>había tomado cautiva en la batalla y se había casado con ella. </a:t>
            </a:r>
            <a:endParaRPr lang="es-ES" sz="2900"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última instancia, ella dio a luz a </a:t>
            </a:r>
            <a:r>
              <a:rPr lang="es-ES" sz="2900" dirty="0" smtClean="0">
                <a:latin typeface="Bookman Old Style" pitchFamily="18" charset="0"/>
              </a:rPr>
              <a:t>Absalom, </a:t>
            </a:r>
            <a:r>
              <a:rPr lang="es-ES" sz="2900" dirty="0" smtClean="0">
                <a:latin typeface="Bookman Old Style" pitchFamily="18" charset="0"/>
              </a:rPr>
              <a:t>quien se rebeló contra su padre, el rey David, y quiso matarlo.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900" dirty="0" smtClean="0">
                <a:latin typeface="Bookman Old Style" pitchFamily="18" charset="0"/>
              </a:rPr>
              <a:t>También </a:t>
            </a:r>
            <a:r>
              <a:rPr lang="es-ES" sz="2900" dirty="0" smtClean="0">
                <a:latin typeface="Bookman Old Style" pitchFamily="18" charset="0"/>
              </a:rPr>
              <a:t>había violado a diez de las concubinas de su padre”. </a:t>
            </a:r>
            <a:endParaRPr lang="es-ES" sz="2900" dirty="0" smtClean="0">
              <a:latin typeface="Bookman Old Style" pitchFamily="18" charset="0"/>
            </a:endParaRPr>
          </a:p>
          <a:p>
            <a:r>
              <a:rPr lang="es-ES" sz="2900" dirty="0" smtClean="0">
                <a:latin typeface="Bookman Old Style" pitchFamily="18" charset="0"/>
              </a:rPr>
              <a:t>Esta </a:t>
            </a:r>
            <a:r>
              <a:rPr lang="es-ES" sz="2900" dirty="0" smtClean="0">
                <a:latin typeface="Bookman Old Style" pitchFamily="18" charset="0"/>
              </a:rPr>
              <a:t>es una manifestación de </a:t>
            </a:r>
            <a:r>
              <a:rPr lang="es-ES" sz="2900" dirty="0" smtClean="0">
                <a:latin typeface="Bookman Old Style" pitchFamily="18" charset="0"/>
              </a:rPr>
              <a:t>“Averá goreret Averá”. </a:t>
            </a:r>
            <a:r>
              <a:rPr lang="es-ES" sz="2900" dirty="0" smtClean="0">
                <a:latin typeface="Bookman Old Style" pitchFamily="18" charset="0"/>
              </a:rPr>
              <a:t>Aunque la Torá permite que uno </a:t>
            </a:r>
            <a:r>
              <a:rPr lang="es-ES" sz="2900" dirty="0" smtClean="0">
                <a:latin typeface="Bookman Old Style" pitchFamily="18" charset="0"/>
              </a:rPr>
              <a:t>convierta </a:t>
            </a:r>
            <a:r>
              <a:rPr lang="es-ES" sz="2900" dirty="0" smtClean="0">
                <a:latin typeface="Bookman Old Style" pitchFamily="18" charset="0"/>
              </a:rPr>
              <a:t>y se case con la mujer no judía que uno desee en la batalla, se desaconseja porque el interés inicial es de naturaleza inapropiada. </a:t>
            </a:r>
            <a:endParaRPr lang="es-ES" sz="2900" dirty="0" smtClean="0">
              <a:latin typeface="Bookman Old Style" pitchFamily="18" charset="0"/>
            </a:endParaRPr>
          </a:p>
          <a:p>
            <a:r>
              <a:rPr lang="es-ES" sz="2900" dirty="0" smtClean="0">
                <a:latin typeface="Bookman Old Style" pitchFamily="18" charset="0"/>
              </a:rPr>
              <a:t>Así</a:t>
            </a:r>
            <a:r>
              <a:rPr lang="es-ES" sz="2900" dirty="0" smtClean="0">
                <a:latin typeface="Bookman Old Style" pitchFamily="18" charset="0"/>
              </a:rPr>
              <a:t>, el resultado es el “hijo rebelde”.</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Hay un mandamiento positivo para todo judío de amar a su prójimo como a sí mismo. </a:t>
            </a:r>
            <a:endParaRPr lang="es-ES" dirty="0" smtClean="0">
              <a:latin typeface="Bookman Old Style" pitchFamily="18" charset="0"/>
            </a:endParaRPr>
          </a:p>
          <a:p>
            <a:r>
              <a:rPr lang="es-ES" dirty="0" smtClean="0">
                <a:latin typeface="Bookman Old Style" pitchFamily="18" charset="0"/>
              </a:rPr>
              <a:t>¿</a:t>
            </a:r>
            <a:r>
              <a:rPr lang="es-ES" dirty="0" smtClean="0">
                <a:latin typeface="Bookman Old Style" pitchFamily="18" charset="0"/>
              </a:rPr>
              <a:t>Por qué esto es </a:t>
            </a:r>
            <a:r>
              <a:rPr lang="es-ES" dirty="0" smtClean="0">
                <a:latin typeface="Bookman Old Style" pitchFamily="18" charset="0"/>
              </a:rPr>
              <a:t>así? </a:t>
            </a:r>
          </a:p>
          <a:p>
            <a:r>
              <a:rPr lang="es-ES" dirty="0" smtClean="0">
                <a:latin typeface="Bookman Old Style" pitchFamily="18" charset="0"/>
              </a:rPr>
              <a:t>Reb Moshé Cordovero </a:t>
            </a:r>
            <a:r>
              <a:rPr lang="es-ES" dirty="0" smtClean="0">
                <a:latin typeface="Bookman Old Style" pitchFamily="18" charset="0"/>
              </a:rPr>
              <a:t>escribe en </a:t>
            </a:r>
            <a:r>
              <a:rPr lang="es-ES" dirty="0" smtClean="0">
                <a:latin typeface="Bookman Old Style" pitchFamily="18" charset="0"/>
              </a:rPr>
              <a:t>Tomer Dvoráh </a:t>
            </a:r>
            <a:r>
              <a:rPr lang="es-ES" dirty="0" smtClean="0">
                <a:latin typeface="Bookman Old Style" pitchFamily="18" charset="0"/>
              </a:rPr>
              <a:t>que cada alma judía está entrelazada con el alma de su prójimo.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900" dirty="0" smtClean="0">
                <a:latin typeface="Bookman Old Style" pitchFamily="18" charset="0"/>
              </a:rPr>
              <a:t>Por </a:t>
            </a:r>
            <a:r>
              <a:rPr lang="es-ES" sz="2900" dirty="0" smtClean="0">
                <a:latin typeface="Bookman Old Style" pitchFamily="18" charset="0"/>
              </a:rPr>
              <a:t>lo tanto, uno debe preocuparse por el bienestar de su prójimo porque su prójimo posee parte de su propia espiritualidad. </a:t>
            </a:r>
            <a:endParaRPr lang="es-ES" sz="2900"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esencia, todos los judíos están unidos como uno solo en el ámbito espiritual. </a:t>
            </a:r>
            <a:endParaRPr lang="es-ES" sz="2900" dirty="0" smtClean="0">
              <a:latin typeface="Bookman Old Style" pitchFamily="18" charset="0"/>
            </a:endParaRPr>
          </a:p>
          <a:p>
            <a:r>
              <a:rPr lang="es-ES" sz="2900" dirty="0" smtClean="0">
                <a:latin typeface="Bookman Old Style" pitchFamily="18" charset="0"/>
              </a:rPr>
              <a:t>Esta </a:t>
            </a:r>
            <a:r>
              <a:rPr lang="es-ES" sz="2900" dirty="0" smtClean="0">
                <a:latin typeface="Bookman Old Style" pitchFamily="18" charset="0"/>
              </a:rPr>
              <a:t>es la razón por la que uno debe preocuparse por la espiritualidad de su prójimo como por sí mismo.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900" dirty="0" smtClean="0">
                <a:latin typeface="Bookman Old Style" pitchFamily="18" charset="0"/>
              </a:rPr>
              <a:t>Hay </a:t>
            </a:r>
            <a:r>
              <a:rPr lang="es-ES" sz="2900" dirty="0" smtClean="0">
                <a:latin typeface="Bookman Old Style" pitchFamily="18" charset="0"/>
              </a:rPr>
              <a:t>un mandamiento positivo de reprender al prójimo para que siga el camino correcto y no transgreda. </a:t>
            </a:r>
            <a:endParaRPr lang="es-ES" sz="2900" dirty="0" smtClean="0">
              <a:latin typeface="Bookman Old Style" pitchFamily="18" charset="0"/>
            </a:endParaRPr>
          </a:p>
          <a:p>
            <a:r>
              <a:rPr lang="es-ES" sz="2900" dirty="0" smtClean="0">
                <a:latin typeface="Bookman Old Style" pitchFamily="18" charset="0"/>
              </a:rPr>
              <a:t>Si </a:t>
            </a:r>
            <a:r>
              <a:rPr lang="es-ES" sz="2900" dirty="0" smtClean="0">
                <a:latin typeface="Bookman Old Style" pitchFamily="18" charset="0"/>
              </a:rPr>
              <a:t>esa persona transgrediera, no solo dañaría su propia espiritualidad, sino que también dañaría la de su prójimo</a:t>
            </a:r>
            <a:r>
              <a:rPr lang="es-ES" sz="2900" dirty="0" smtClean="0">
                <a:latin typeface="Bookman Old Style" pitchFamily="18" charset="0"/>
              </a:rPr>
              <a:t>.</a:t>
            </a:r>
          </a:p>
          <a:p>
            <a:r>
              <a:rPr lang="es-ES" sz="2900" dirty="0" smtClean="0">
                <a:latin typeface="Bookman Old Style" pitchFamily="18" charset="0"/>
              </a:rPr>
              <a:t>Esto se debe a que posee parte de la esencia espiritual de su prójimo, que es el alma.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2700" dirty="0" smtClean="0">
                <a:latin typeface="Bookman Old Style" pitchFamily="18" charset="0"/>
              </a:rPr>
              <a:t>Así </a:t>
            </a:r>
            <a:r>
              <a:rPr lang="es-ES" sz="2700" dirty="0" smtClean="0">
                <a:latin typeface="Bookman Old Style" pitchFamily="18" charset="0"/>
              </a:rPr>
              <a:t>como hay una cadena de consecuencias negativas por hacer el mal, que es el principio de </a:t>
            </a:r>
            <a:r>
              <a:rPr lang="es-ES" sz="2700" dirty="0" smtClean="0">
                <a:latin typeface="Bookman Old Style" pitchFamily="18" charset="0"/>
              </a:rPr>
              <a:t>Averá goreret Averá”, </a:t>
            </a:r>
            <a:r>
              <a:rPr lang="es-ES" sz="2700" dirty="0" smtClean="0">
                <a:latin typeface="Bookman Old Style" pitchFamily="18" charset="0"/>
              </a:rPr>
              <a:t>lo mismo ocurre con lo positivo que es el principio, </a:t>
            </a:r>
            <a:r>
              <a:rPr lang="es-ES" sz="2700" dirty="0" smtClean="0">
                <a:latin typeface="Bookman Old Style" pitchFamily="18" charset="0"/>
              </a:rPr>
              <a:t>“mitzvá goreret mitzvá”. </a:t>
            </a:r>
          </a:p>
          <a:p>
            <a:r>
              <a:rPr lang="es-ES" sz="2700" dirty="0" smtClean="0">
                <a:latin typeface="Bookman Old Style" pitchFamily="18" charset="0"/>
              </a:rPr>
              <a:t>Cuando </a:t>
            </a:r>
            <a:r>
              <a:rPr lang="es-ES" sz="2700" dirty="0" smtClean="0">
                <a:latin typeface="Bookman Old Style" pitchFamily="18" charset="0"/>
              </a:rPr>
              <a:t>uno realiza una mitzvá, una energía positiva envuelve al individuo y lo motiva y atrae a esa persona a hacer más de lo mismo, que es otra mitzvá en un nivel aún más avanzado. </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dirty="0" smtClean="0">
                <a:latin typeface="Bookman Old Style" pitchFamily="18" charset="0"/>
              </a:rPr>
              <a:t>Cuando </a:t>
            </a:r>
            <a:r>
              <a:rPr lang="es-ES" dirty="0" smtClean="0">
                <a:latin typeface="Bookman Old Style" pitchFamily="18" charset="0"/>
              </a:rPr>
              <a:t>uno ama a su prójimo, crea el comienzo de una dinámica que continúa teniendo una serie de consecuencias positivas que finalmente harán que Di-s lleve a ese individuo a un nivel más avanzado de espiritualidad</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Averá goreret Averá</a:t>
            </a:r>
            <a:endParaRPr lang="es-ES" sz="1600" b="1" dirty="0" smtClean="0">
              <a:latin typeface="Bookman Old Style" pitchFamily="18" charset="0"/>
            </a:endParaRPr>
          </a:p>
          <a:p>
            <a:r>
              <a:rPr lang="es-ES" sz="3000" dirty="0" smtClean="0">
                <a:latin typeface="Bookman Old Style" pitchFamily="18" charset="0"/>
              </a:rPr>
              <a:t>Esto </a:t>
            </a:r>
            <a:r>
              <a:rPr lang="es-ES" sz="3000" dirty="0" smtClean="0">
                <a:latin typeface="Bookman Old Style" pitchFamily="18" charset="0"/>
              </a:rPr>
              <a:t>se debe a que el que cumple la mitzvá de reprender a su prójimo no solo afecta el alma dentro de sí mismo, sino que también afecta la porción de su propia espiritualidad que está contenida en el otro individuo. </a:t>
            </a:r>
            <a:endParaRPr lang="es-ES" sz="3000" dirty="0" smtClean="0">
              <a:latin typeface="Bookman Old Style" pitchFamily="18" charset="0"/>
            </a:endParaRPr>
          </a:p>
          <a:p>
            <a:r>
              <a:rPr lang="es-ES" sz="3000" dirty="0" smtClean="0">
                <a:latin typeface="Bookman Old Style" pitchFamily="18" charset="0"/>
              </a:rPr>
              <a:t>En </a:t>
            </a:r>
            <a:r>
              <a:rPr lang="es-ES" sz="3000" dirty="0" smtClean="0">
                <a:latin typeface="Bookman Old Style" pitchFamily="18" charset="0"/>
              </a:rPr>
              <a:t>consecuencia, el otro individuo será beneficiario de la reprensión.</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latin typeface="Bookman Old Style" pitchFamily="18" charset="0"/>
              </a:rPr>
              <a:t>La compasión que puede traer al Mashiaj</a:t>
            </a:r>
          </a:p>
          <a:p>
            <a:r>
              <a:rPr lang="es-ES" sz="2600" i="1" dirty="0" smtClean="0">
                <a:latin typeface="Bookman Old Style" pitchFamily="18" charset="0"/>
              </a:rPr>
              <a:t>Fuente: rabino Baquia y David Sears</a:t>
            </a:r>
          </a:p>
          <a:p>
            <a:r>
              <a:rPr lang="es-ES" dirty="0" smtClean="0">
                <a:latin typeface="Bookman Old Style" pitchFamily="18" charset="0"/>
              </a:rPr>
              <a:t>Si encuentra un nido de pájaro en el camino en cualquier árbol o en el suelo, ya sea que contenga pájaros jóvenes o huevos, y la madre esté sentada sobre los pájaros jóvenes o sobre los huevos, no tomará a la ave madre junto con sus hijos.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Seguramente despedirás (</a:t>
            </a:r>
            <a:r>
              <a:rPr lang="es-ES" b="1" i="1" dirty="0" err="1" smtClean="0">
                <a:latin typeface="Bookman Old Style" pitchFamily="18" charset="0"/>
              </a:rPr>
              <a:t>shalei’aj</a:t>
            </a:r>
            <a:r>
              <a:rPr lang="es-ES" b="1" i="1" dirty="0" smtClean="0">
                <a:latin typeface="Bookman Old Style" pitchFamily="18" charset="0"/>
              </a:rPr>
              <a:t> </a:t>
            </a:r>
            <a:r>
              <a:rPr lang="es-ES" b="1" i="1" dirty="0" err="1" smtClean="0">
                <a:latin typeface="Bookman Old Style" pitchFamily="18" charset="0"/>
              </a:rPr>
              <a:t>tishalaj</a:t>
            </a:r>
            <a:r>
              <a:rPr lang="es-ES" dirty="0" smtClean="0">
                <a:latin typeface="Bookman Old Style" pitchFamily="18" charset="0"/>
              </a:rPr>
              <a:t>) -</a:t>
            </a:r>
            <a:r>
              <a:rPr lang="he-IL" dirty="0" smtClean="0"/>
              <a:t>שַׁלֵּ֤חַ תְּשַׁלַּח֙</a:t>
            </a:r>
            <a:r>
              <a:rPr lang="en-US" dirty="0" smtClean="0"/>
              <a:t> </a:t>
            </a:r>
            <a:r>
              <a:rPr lang="es-ES" dirty="0" smtClean="0">
                <a:latin typeface="Bookman Old Style" pitchFamily="18" charset="0"/>
              </a:rPr>
              <a:t>- a la madre, y solo entonces podrás tomar las crías para ti; para que te vaya bien y prolongues tus días </a:t>
            </a:r>
            <a:r>
              <a:rPr lang="es-ES" sz="1600" b="1" dirty="0" smtClean="0">
                <a:latin typeface="Bookman Old Style" pitchFamily="18" charset="0"/>
              </a:rPr>
              <a:t>(Deut. 22: 6-7).</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Nuestros Sabios disciernen dentro de esta ley de la Torá varias implicaciones sorprendentes y de gran alcance. </a:t>
            </a:r>
          </a:p>
          <a:p>
            <a:r>
              <a:rPr lang="es-ES" dirty="0" smtClean="0">
                <a:latin typeface="Bookman Old Style" pitchFamily="18" charset="0"/>
              </a:rPr>
              <a:t>Con respecto a la frase </a:t>
            </a:r>
            <a:r>
              <a:rPr lang="es-ES" dirty="0" err="1" smtClean="0">
                <a:latin typeface="Bookman Old Style" pitchFamily="18" charset="0"/>
              </a:rPr>
              <a:t>shalei’aj</a:t>
            </a:r>
            <a:r>
              <a:rPr lang="es-ES" dirty="0" smtClean="0">
                <a:latin typeface="Bookman Old Style" pitchFamily="18" charset="0"/>
              </a:rPr>
              <a:t> </a:t>
            </a:r>
            <a:r>
              <a:rPr lang="es-ES" dirty="0" err="1" smtClean="0">
                <a:latin typeface="Bookman Old Style" pitchFamily="18" charset="0"/>
              </a:rPr>
              <a:t>tishalaj</a:t>
            </a:r>
            <a:r>
              <a:rPr lang="es-ES" dirty="0" smtClean="0">
                <a:latin typeface="Bookman Old Style" pitchFamily="18" charset="0"/>
              </a:rPr>
              <a:t> ("seguramente enviarás lejos"), el Midrash dice:¿Por qué el versículo usa una expresión doble?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Porque a quien cumpla el "envío" de este precepto se le concederá el privilegio de "enviar" un esclavo a la libertad. Como está escrito (Deut. 15:12), "Y cuando lo envíes libre ..." El cumplimiento del precepto de enviar a la madre ave también acelera el advenimiento del Mesías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Rabí Tanjumá dijo: El cumplimiento de este precepto acelera la llegada de Elías el Profeta, cuya venida está asociada con la expresión 'enviar'. Como dice (</a:t>
            </a:r>
            <a:r>
              <a:rPr lang="es-ES" sz="2000" b="1" dirty="0" smtClean="0">
                <a:latin typeface="Bookman Old Style" pitchFamily="18" charset="0"/>
              </a:rPr>
              <a:t>Malají 3:23</a:t>
            </a:r>
            <a:r>
              <a:rPr lang="es-ES" dirty="0" smtClean="0">
                <a:latin typeface="Bookman Old Style" pitchFamily="18" charset="0"/>
              </a:rPr>
              <a:t>), 'He aquí, te enviaré a Elías el Profeta antes de la venida del gran y espantoso día de Dios ...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800" dirty="0" smtClean="0">
                <a:latin typeface="Bookman Old Style" pitchFamily="18" charset="0"/>
              </a:rPr>
              <a:t>'y él los consolará como dice (ibid.),' Él devolverá el corazón de los padres hacia los hijos'.</a:t>
            </a:r>
          </a:p>
          <a:p>
            <a:r>
              <a:rPr lang="es-ES" sz="2800" dirty="0" smtClean="0">
                <a:latin typeface="Bookman Old Style" pitchFamily="18" charset="0"/>
              </a:rPr>
              <a:t>A primera vista, estas conexiones pueden parecer arbitrarias. ¿Qué tiene que ver el acto de despedir a una ave madre antes de tomar los polluelos con la liberación de esclavos, o la llegada de Elías el Profeta y el Mesías?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El Midrash usa el verbo </a:t>
            </a:r>
            <a:r>
              <a:rPr lang="es-ES" b="1" i="1" dirty="0" err="1" smtClean="0">
                <a:latin typeface="Bookman Old Style" pitchFamily="18" charset="0"/>
              </a:rPr>
              <a:t>tishalaj</a:t>
            </a:r>
            <a:r>
              <a:rPr lang="es-ES" dirty="0" smtClean="0">
                <a:latin typeface="Bookman Old Style" pitchFamily="18" charset="0"/>
              </a:rPr>
              <a:t> (enviar) como el elemento que conecta los temas que menciona. </a:t>
            </a:r>
          </a:p>
          <a:p>
            <a:r>
              <a:rPr lang="es-ES" dirty="0" smtClean="0">
                <a:latin typeface="Bookman Old Style" pitchFamily="18" charset="0"/>
              </a:rPr>
              <a:t>Pero este vínculo semántico entre los tres versículos solo plantea la pregunta: </a:t>
            </a:r>
          </a:p>
          <a:p>
            <a:r>
              <a:rPr lang="es-ES" dirty="0" smtClean="0">
                <a:latin typeface="Bookman Old Style" pitchFamily="18" charset="0"/>
              </a:rPr>
              <a:t>¿Qué tienen estos temas en común?</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700" dirty="0" smtClean="0">
                <a:latin typeface="Bookman Old Style" pitchFamily="18" charset="0"/>
              </a:rPr>
              <a:t>Se puede encontrar una posible respuesta al considerar las enseñanzas judías sobre la compasión por los animales. Si bien la Torá claramente coloca a la humanidad por encima del reino animal, exige respeto por todas las criaturas, prohíbe causar sufrimiento innecesario a los animales e idealiza el estado de paz y armonía entre todos los seres vivos que prevalecerá durante la era mesiánica. </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El término </a:t>
            </a:r>
            <a:r>
              <a:rPr lang="es-ES" b="1" i="1" dirty="0" err="1" smtClean="0">
                <a:latin typeface="Bookman Old Style" pitchFamily="18" charset="0"/>
              </a:rPr>
              <a:t>nefesh</a:t>
            </a:r>
            <a:r>
              <a:rPr lang="es-ES" b="1" i="1" dirty="0" smtClean="0">
                <a:latin typeface="Bookman Old Style" pitchFamily="18" charset="0"/>
              </a:rPr>
              <a:t> </a:t>
            </a:r>
            <a:r>
              <a:rPr lang="es-ES" b="1" i="1" dirty="0" err="1" smtClean="0">
                <a:latin typeface="Bookman Old Style" pitchFamily="18" charset="0"/>
              </a:rPr>
              <a:t>jayah</a:t>
            </a:r>
            <a:r>
              <a:rPr lang="es-ES" b="1" i="1" dirty="0" smtClean="0">
                <a:latin typeface="Bookman Old Style" pitchFamily="18" charset="0"/>
              </a:rPr>
              <a:t> </a:t>
            </a:r>
            <a:r>
              <a:rPr lang="es-ES" dirty="0" smtClean="0">
                <a:latin typeface="Bookman Old Style" pitchFamily="18" charset="0"/>
              </a:rPr>
              <a:t>(alma viviente) se aplica tanto a los animales como a los humanos </a:t>
            </a:r>
            <a:r>
              <a:rPr lang="es-ES" sz="2000" b="1" dirty="0" smtClean="0">
                <a:latin typeface="Bookman Old Style" pitchFamily="18" charset="0"/>
              </a:rPr>
              <a:t>(Génesis 1:21, 1:24).</a:t>
            </a:r>
            <a:endParaRPr lang="es-ES" b="1" dirty="0" smtClean="0">
              <a:latin typeface="Bookman Old Style" pitchFamily="18" charset="0"/>
            </a:endParaRPr>
          </a:p>
          <a:p>
            <a:r>
              <a:rPr lang="es-ES" sz="2800" dirty="0" smtClean="0">
                <a:latin typeface="Bookman Old Style" pitchFamily="18" charset="0"/>
              </a:rPr>
              <a:t>Los cabalistas también enfatizan la importancia de la compasión y el respeto por los animales, ya que todas las cosas emanan de la Sabiduría Divina y sirven a la Voluntad de Dios.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3000" dirty="0" smtClean="0">
                <a:latin typeface="Bookman Old Style" pitchFamily="18" charset="0"/>
              </a:rPr>
              <a:t>Quizás la piedra angular de la actitud judía hacia los animales es la declaración del salmista </a:t>
            </a:r>
            <a:r>
              <a:rPr lang="es-ES" sz="2000" b="1" dirty="0" smtClean="0">
                <a:latin typeface="Bookman Old Style" pitchFamily="18" charset="0"/>
              </a:rPr>
              <a:t>(Salmos 145: 9)</a:t>
            </a:r>
            <a:r>
              <a:rPr lang="es-ES" dirty="0" smtClean="0">
                <a:latin typeface="Bookman Old Style" pitchFamily="18" charset="0"/>
              </a:rPr>
              <a:t>: </a:t>
            </a:r>
            <a:r>
              <a:rPr lang="es-ES" sz="3000" dirty="0" smtClean="0">
                <a:latin typeface="Bookman Old Style" pitchFamily="18" charset="0"/>
              </a:rPr>
              <a:t>"Su compasión está sobre todas sus obras". </a:t>
            </a:r>
          </a:p>
          <a:p>
            <a:r>
              <a:rPr lang="es-ES" sz="3000" dirty="0" smtClean="0">
                <a:latin typeface="Bookman Old Style" pitchFamily="18" charset="0"/>
              </a:rPr>
              <a:t>El Talmud </a:t>
            </a:r>
            <a:r>
              <a:rPr lang="es-ES" sz="2000" b="1" dirty="0" smtClean="0">
                <a:latin typeface="Bookman Old Style" pitchFamily="18" charset="0"/>
              </a:rPr>
              <a:t>(Sota 14a) </a:t>
            </a:r>
            <a:r>
              <a:rPr lang="es-ES" sz="3000" dirty="0" smtClean="0">
                <a:latin typeface="Bookman Old Style" pitchFamily="18" charset="0"/>
              </a:rPr>
              <a:t>enseña: Debido a que el Creador muestra compasión a todas las criaturas, nosotros también deberíamos hacerlo.</a:t>
            </a:r>
            <a:endParaRPr lang="es-ES" sz="30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800" dirty="0" smtClean="0">
                <a:latin typeface="Bookman Old Style" pitchFamily="18" charset="0"/>
              </a:rPr>
              <a:t>El rabino Baquia comenta:</a:t>
            </a:r>
          </a:p>
          <a:p>
            <a:r>
              <a:rPr lang="es-ES" sz="2800" dirty="0" smtClean="0">
                <a:latin typeface="Bookman Old Style" pitchFamily="18" charset="0"/>
              </a:rPr>
              <a:t>Según el significado llano del texto, la directiva de la Torá aquí está diseñada para proteger a la especie del exterminio. </a:t>
            </a:r>
          </a:p>
          <a:p>
            <a:r>
              <a:rPr lang="es-ES" sz="2800" dirty="0" smtClean="0">
                <a:latin typeface="Bookman Old Style" pitchFamily="18" charset="0"/>
              </a:rPr>
              <a:t>A pesar de que la Torá permitía la matanza de criaturas vivientes para mejorar el estilo de vida del hombre, la Torá no pretendía dar una carta blanca para exterminar a ninguna especie de ese modo. </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3000" dirty="0" smtClean="0">
                <a:latin typeface="Bookman Old Style" pitchFamily="18" charset="0"/>
              </a:rPr>
              <a:t>Si uno tomara a ambas aves madre junto con sus crías (y las comiera), sería simbólicamente similar a exterminar a esa especie en particular </a:t>
            </a:r>
            <a:r>
              <a:rPr lang="es-ES" sz="2000" b="1" dirty="0" smtClean="0">
                <a:latin typeface="Bookman Old Style" pitchFamily="18" charset="0"/>
              </a:rPr>
              <a:t>(Najmánides)</a:t>
            </a:r>
            <a:r>
              <a:rPr lang="es-ES" sz="3000" dirty="0" smtClean="0">
                <a:latin typeface="Bookman Old Style" pitchFamily="18" charset="0"/>
              </a:rPr>
              <a:t>. </a:t>
            </a:r>
          </a:p>
          <a:p>
            <a:r>
              <a:rPr lang="es-ES" dirty="0" smtClean="0">
                <a:latin typeface="Bookman Old Style" pitchFamily="18" charset="0"/>
              </a:rPr>
              <a:t>La Torá agrega las palabras: </a:t>
            </a:r>
          </a:p>
          <a:p>
            <a:r>
              <a:rPr lang="he-IL" dirty="0" smtClean="0"/>
              <a:t>לְמַ֙עַן֙ יִ֣יטַב לָ֔ךְ וְהַאֲרַכְתָּ֖ יָמִֽים</a:t>
            </a:r>
            <a:r>
              <a:rPr lang="en-US" dirty="0" smtClean="0"/>
              <a:t> </a:t>
            </a:r>
            <a:r>
              <a:rPr lang="es-ES" dirty="0" smtClean="0">
                <a:latin typeface="Bookman Old Style" pitchFamily="18" charset="0"/>
              </a:rPr>
              <a:t> </a:t>
            </a:r>
            <a:r>
              <a:rPr lang="es-ES" dirty="0" err="1" smtClean="0">
                <a:latin typeface="Bookman Old Style" pitchFamily="18" charset="0"/>
              </a:rPr>
              <a:t>lema’an</a:t>
            </a:r>
            <a:r>
              <a:rPr lang="es-ES" dirty="0" smtClean="0">
                <a:latin typeface="Bookman Old Style" pitchFamily="18" charset="0"/>
              </a:rPr>
              <a:t> </a:t>
            </a:r>
            <a:r>
              <a:rPr lang="es-ES" dirty="0" err="1" smtClean="0">
                <a:latin typeface="Bookman Old Style" pitchFamily="18" charset="0"/>
              </a:rPr>
              <a:t>yitab</a:t>
            </a:r>
            <a:r>
              <a:rPr lang="es-ES" dirty="0" smtClean="0">
                <a:latin typeface="Bookman Old Style" pitchFamily="18" charset="0"/>
              </a:rPr>
              <a:t> </a:t>
            </a:r>
            <a:r>
              <a:rPr lang="es-ES" dirty="0" err="1" smtClean="0">
                <a:latin typeface="Bookman Old Style" pitchFamily="18" charset="0"/>
              </a:rPr>
              <a:t>laj</a:t>
            </a:r>
            <a:r>
              <a:rPr lang="es-ES" dirty="0" smtClean="0">
                <a:latin typeface="Bookman Old Style" pitchFamily="18" charset="0"/>
              </a:rPr>
              <a:t> </a:t>
            </a:r>
            <a:r>
              <a:rPr lang="es-ES" dirty="0" err="1" smtClean="0">
                <a:latin typeface="Bookman Old Style" pitchFamily="18" charset="0"/>
              </a:rPr>
              <a:t>veha</a:t>
            </a:r>
            <a:r>
              <a:rPr lang="es-ES" dirty="0" smtClean="0">
                <a:latin typeface="Bookman Old Style" pitchFamily="18" charset="0"/>
              </a:rPr>
              <a:t>-</a:t>
            </a:r>
            <a:r>
              <a:rPr lang="es-ES" dirty="0" err="1" smtClean="0">
                <a:latin typeface="Bookman Old Style" pitchFamily="18" charset="0"/>
              </a:rPr>
              <a:t>arajtá</a:t>
            </a:r>
            <a:r>
              <a:rPr lang="es-ES" dirty="0" smtClean="0">
                <a:latin typeface="Bookman Old Style" pitchFamily="18" charset="0"/>
              </a:rPr>
              <a:t> </a:t>
            </a:r>
            <a:r>
              <a:rPr lang="es-ES" dirty="0" err="1" smtClean="0">
                <a:latin typeface="Bookman Old Style" pitchFamily="18" charset="0"/>
              </a:rPr>
              <a:t>yamim</a:t>
            </a:r>
            <a:r>
              <a:rPr lang="es-ES" dirty="0" smtClean="0">
                <a:latin typeface="Bookman Old Style" pitchFamily="18" charset="0"/>
              </a:rPr>
              <a:t>- "para que sea bueno para ti",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3000" dirty="0" smtClean="0">
                <a:latin typeface="Bookman Old Style" pitchFamily="18" charset="0"/>
              </a:rPr>
              <a:t>es decir, si demuestras preocupación por la supervivencia de las especies de estas aves, Dios a su vez mostrará Su compasión por ti y aumentará tu días en la tierra como compensación por no haber aniquilado a esa familia (especie) de aves (Ibn Ezra).</a:t>
            </a:r>
            <a:endParaRPr lang="es-ES" sz="30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800" dirty="0" smtClean="0">
                <a:latin typeface="Bookman Old Style" pitchFamily="18" charset="0"/>
              </a:rPr>
              <a:t>Cuando la Torá eligió la expresión </a:t>
            </a:r>
            <a:r>
              <a:rPr lang="he-IL" sz="2800" b="1" i="1" dirty="0" smtClean="0">
                <a:latin typeface="Bookman Old Style" pitchFamily="18" charset="0"/>
              </a:rPr>
              <a:t>והאם רובצת על האפרוחים או על הביצים</a:t>
            </a:r>
            <a:r>
              <a:rPr lang="en-US" sz="2800" b="1" i="1" dirty="0" smtClean="0">
                <a:latin typeface="Bookman Old Style" pitchFamily="18" charset="0"/>
              </a:rPr>
              <a:t> </a:t>
            </a:r>
            <a:r>
              <a:rPr lang="he-IL" sz="2800" b="1" i="1" dirty="0" smtClean="0">
                <a:latin typeface="Bookman Old Style" pitchFamily="18" charset="0"/>
              </a:rPr>
              <a:t>, "</a:t>
            </a:r>
            <a:r>
              <a:rPr lang="en-US" sz="2800" b="1" i="1" dirty="0" smtClean="0">
                <a:latin typeface="Bookman Old Style" pitchFamily="18" charset="0"/>
              </a:rPr>
              <a:t>-</a:t>
            </a:r>
            <a:r>
              <a:rPr lang="en-US" sz="2800" b="1" i="1" dirty="0" err="1" smtClean="0">
                <a:latin typeface="Bookman Old Style" pitchFamily="18" charset="0"/>
              </a:rPr>
              <a:t>vejaem</a:t>
            </a:r>
            <a:r>
              <a:rPr lang="en-US" sz="2800" b="1" i="1" dirty="0" smtClean="0">
                <a:latin typeface="Bookman Old Style" pitchFamily="18" charset="0"/>
              </a:rPr>
              <a:t> </a:t>
            </a:r>
            <a:r>
              <a:rPr lang="en-US" sz="2800" b="1" i="1" dirty="0" err="1" smtClean="0">
                <a:latin typeface="Bookman Old Style" pitchFamily="18" charset="0"/>
              </a:rPr>
              <a:t>robeset</a:t>
            </a:r>
            <a:r>
              <a:rPr lang="en-US" sz="2800" b="1" i="1" dirty="0" smtClean="0">
                <a:latin typeface="Bookman Old Style" pitchFamily="18" charset="0"/>
              </a:rPr>
              <a:t> al </a:t>
            </a:r>
            <a:r>
              <a:rPr lang="en-US" sz="2800" b="1" i="1" dirty="0" err="1" smtClean="0">
                <a:latin typeface="Bookman Old Style" pitchFamily="18" charset="0"/>
              </a:rPr>
              <a:t>haefrojim</a:t>
            </a:r>
            <a:r>
              <a:rPr lang="en-US" sz="2800" b="1" i="1" dirty="0" smtClean="0">
                <a:latin typeface="Bookman Old Style" pitchFamily="18" charset="0"/>
              </a:rPr>
              <a:t> oh al </a:t>
            </a:r>
            <a:r>
              <a:rPr lang="en-US" sz="2800" b="1" i="1" dirty="0" err="1" smtClean="0">
                <a:latin typeface="Bookman Old Style" pitchFamily="18" charset="0"/>
              </a:rPr>
              <a:t>habetzim</a:t>
            </a:r>
            <a:r>
              <a:rPr lang="en-US" sz="2800" b="1" i="1" dirty="0" smtClean="0">
                <a:latin typeface="Bookman Old Style" pitchFamily="18" charset="0"/>
              </a:rPr>
              <a:t>- </a:t>
            </a:r>
            <a:r>
              <a:rPr lang="es-ES" sz="2800" dirty="0" smtClean="0">
                <a:latin typeface="Bookman Old Style" pitchFamily="18" charset="0"/>
              </a:rPr>
              <a:t>y la madre está descansando (reclinada) sobre los polluelos o los huevos", (versículo 6) la Torá nos reveló que los "huevos" mencionados aquí son equivalente a los “pichones” mencionados en el versículo 7, ya que eventualmente los pichones saldrán de estos huevos.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900" dirty="0" smtClean="0">
                <a:latin typeface="Bookman Old Style" pitchFamily="18" charset="0"/>
              </a:rPr>
              <a:t>Esto también enseña que la orden de despachar a la ave madre es aplicable solo cuando los huevos han avanzado a la etapa en la que es prácticamente seguro que de ellos emergerán polluelos jóvenes sanos (Hulin 109). Si los huevos están rotos o muestran signos de que no se incubarán, no hay necesidad de despedir a la ave madre para tomar los huevos.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La razón por la que la Torá menciona tanto a los polluelos como a los huevos en plural es porque este es el escenario normal. </a:t>
            </a:r>
          </a:p>
          <a:p>
            <a:r>
              <a:rPr lang="es-ES" dirty="0" smtClean="0">
                <a:latin typeface="Bookman Old Style" pitchFamily="18" charset="0"/>
              </a:rPr>
              <a:t>Incluso si la madre ave está empollando sobre un solo huevo o pollito, se aplica la misma legislación </a:t>
            </a:r>
            <a:r>
              <a:rPr lang="es-ES" sz="2800" b="1" dirty="0" smtClean="0">
                <a:latin typeface="Bookman Old Style" pitchFamily="18" charset="0"/>
              </a:rPr>
              <a:t>(Hulin 109).</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800" dirty="0" smtClean="0">
                <a:latin typeface="Bookman Old Style" pitchFamily="18" charset="0"/>
              </a:rPr>
              <a:t>Maimónides, en su </a:t>
            </a:r>
            <a:r>
              <a:rPr lang="es-ES" sz="2000" b="1" dirty="0" smtClean="0">
                <a:latin typeface="Bookman Old Style" pitchFamily="18" charset="0"/>
              </a:rPr>
              <a:t>More Nevujim 3,48,</a:t>
            </a:r>
            <a:r>
              <a:rPr lang="es-ES" sz="2800" dirty="0" smtClean="0">
                <a:latin typeface="Bookman Old Style" pitchFamily="18" charset="0"/>
              </a:rPr>
              <a:t> ofrece la siguiente razón fundamental para este mandamiento: La Torá no quiere que la madre pájaro experimente la angustia de verla privada de sus polluelos. </a:t>
            </a:r>
          </a:p>
          <a:p>
            <a:r>
              <a:rPr lang="es-ES" sz="2800" dirty="0" smtClean="0">
                <a:latin typeface="Bookman Old Style" pitchFamily="18" charset="0"/>
              </a:rPr>
              <a:t>La situación es análoga a la prohibición de no sacrificar el ternero y su madre el mismo día (</a:t>
            </a:r>
            <a:r>
              <a:rPr lang="es-ES" sz="2000" b="1" dirty="0" smtClean="0">
                <a:latin typeface="Bookman Old Style" pitchFamily="18" charset="0"/>
              </a:rPr>
              <a:t>Levítico 22,25</a:t>
            </a:r>
            <a:r>
              <a:rPr lang="es-ES" sz="2800" dirty="0" smtClean="0">
                <a:latin typeface="Bookman Old Style" pitchFamily="18" charset="0"/>
              </a:rPr>
              <a:t>), para que la vaca no vea la muerte de su ternero.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El amor de una madre animal por sus crías no está determinado por sentimientos intelectualmente racionalizados, sino por algo más profundo en la psique del animal. Refleja su poder de imaginación.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900" dirty="0" smtClean="0">
                <a:latin typeface="Bookman Old Style" pitchFamily="18" charset="0"/>
              </a:rPr>
              <a:t>Si la Torá se preocupa tanto por los sentimientos de las aves y los animales domésticos de cuatro patas, ¡cuánto más se preocupa por los sentimientos de los seres humanos! Por lo tanto, la legislación está diseñada para enseñarnos a no practicar la crueldad incluso cuando dicha crueldad sea solo de naturaleza emocional.</a:t>
            </a:r>
            <a:endParaRPr lang="es-ES" sz="29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3000" dirty="0" smtClean="0">
                <a:latin typeface="Bookman Old Style" pitchFamily="18" charset="0"/>
              </a:rPr>
              <a:t>Un enfoque midráshico basado en Tanjumá Ki Tetzé 2: No hay mandamiento más fácil de cumplir que despedir a la madre ave. </a:t>
            </a:r>
          </a:p>
          <a:p>
            <a:r>
              <a:rPr lang="es-ES" sz="3000" dirty="0" smtClean="0">
                <a:latin typeface="Bookman Old Style" pitchFamily="18" charset="0"/>
              </a:rPr>
              <a:t>Compare la recompensa que ofrece la Torá por un mandamiento que requiere tan poco esfuerzo para cumplir: "para que sea bueno para usted y prolongue sus días".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Podemos apreciar esto mejor por referencia a una parábola. </a:t>
            </a:r>
          </a:p>
          <a:p>
            <a:r>
              <a:rPr lang="es-ES" dirty="0" smtClean="0">
                <a:latin typeface="Bookman Old Style" pitchFamily="18" charset="0"/>
              </a:rPr>
              <a:t>Un rey empleó a varios obreros para trabajar en su campo para plantar allí y no les dijo exactamente cuál sería su salario. Por la noche, cada trabajador que había plantado un árbol recibió una moneda de oro.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3100" dirty="0" smtClean="0">
                <a:latin typeface="Bookman Old Style" pitchFamily="18" charset="0"/>
              </a:rPr>
              <a:t>Cuando los trabajadores observaron esto (pago extraordinariamente grande) se sorprendieron y concluyeron que si plantar un solo árbol, una tarea poco exigente, valía una moneda de oro para el rey, cuánto mayor sería el pago para los trabajadores que plantaran varios árboles por día.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El mandamiento de </a:t>
            </a:r>
            <a:r>
              <a:rPr lang="he-IL" b="1" i="1" dirty="0" smtClean="0">
                <a:latin typeface="Bookman Old Style" pitchFamily="18" charset="0"/>
              </a:rPr>
              <a:t>שלוח הקן</a:t>
            </a:r>
            <a:r>
              <a:rPr lang="en-US" b="1" i="1" dirty="0" smtClean="0">
                <a:latin typeface="Bookman Old Style" pitchFamily="18" charset="0"/>
              </a:rPr>
              <a:t> </a:t>
            </a:r>
            <a:r>
              <a:rPr lang="en-US" b="1" i="1" dirty="0" err="1" smtClean="0">
                <a:latin typeface="Bookman Old Style" pitchFamily="18" charset="0"/>
              </a:rPr>
              <a:t>shiluaj</a:t>
            </a:r>
            <a:r>
              <a:rPr lang="en-US" b="1" i="1" dirty="0" smtClean="0">
                <a:latin typeface="Bookman Old Style" pitchFamily="18" charset="0"/>
              </a:rPr>
              <a:t> </a:t>
            </a:r>
            <a:r>
              <a:rPr lang="en-US" b="1" i="1" dirty="0" err="1" smtClean="0">
                <a:latin typeface="Bookman Old Style" pitchFamily="18" charset="0"/>
              </a:rPr>
              <a:t>haken</a:t>
            </a:r>
            <a:r>
              <a:rPr lang="en-US" dirty="0" smtClean="0">
                <a:latin typeface="Bookman Old Style" pitchFamily="18" charset="0"/>
              </a:rPr>
              <a:t>-</a:t>
            </a:r>
            <a:r>
              <a:rPr lang="he-IL" dirty="0" smtClean="0">
                <a:latin typeface="Bookman Old Style" pitchFamily="18" charset="0"/>
              </a:rPr>
              <a:t>, </a:t>
            </a:r>
            <a:r>
              <a:rPr lang="es-ES" dirty="0" smtClean="0">
                <a:latin typeface="Bookman Old Style" pitchFamily="18" charset="0"/>
              </a:rPr>
              <a:t>el envío de la madre ave, es similar. </a:t>
            </a:r>
          </a:p>
          <a:p>
            <a:r>
              <a:rPr lang="es-ES" dirty="0" smtClean="0">
                <a:latin typeface="Bookman Old Style" pitchFamily="18" charset="0"/>
              </a:rPr>
              <a:t>No requiere un costo financiero para que podamos cumplirlo y, sin embargo, la recompensa es excelente.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Podemos extrapolar a partir de eso qué tipo de recompensa Dios nos concederá por el cumplimiento de los mandamientos que requieren el gasto de una gran cantidad de dinero, esfuerzo físico y posiblemente involucren salvar la vida de alguien.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3100" dirty="0" smtClean="0">
                <a:latin typeface="Bookman Old Style" pitchFamily="18" charset="0"/>
              </a:rPr>
              <a:t>La razón por la que Di-s había explicado la recompensa por solo algunos de los mandamientos es para animarnos a cumplirlos todos. </a:t>
            </a:r>
          </a:p>
          <a:p>
            <a:r>
              <a:rPr lang="es-ES" sz="3100" dirty="0" smtClean="0">
                <a:latin typeface="Bookman Old Style" pitchFamily="18" charset="0"/>
              </a:rPr>
              <a:t>Podemos comparar los mandamientos con árboles que producen frutos. Algún árbol puede producir una fruta que es superior a la fruta de otro árbol.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De manera similar, hay mandamientos cuya recompensa es mayor que la recompensa por cumplir algún otro mandamiento.</a:t>
            </a:r>
          </a:p>
          <a:p>
            <a:r>
              <a:rPr lang="es-ES" dirty="0" smtClean="0">
                <a:latin typeface="Bookman Old Style" pitchFamily="18" charset="0"/>
              </a:rPr>
              <a:t>Al cumplirlos con alegría podremos acelerar la llegada del profeta Eliyahu y por ende al </a:t>
            </a:r>
            <a:r>
              <a:rPr lang="es-ES" dirty="0" err="1" smtClean="0">
                <a:latin typeface="Bookman Old Style" pitchFamily="18" charset="0"/>
              </a:rPr>
              <a:t>Mahiaj</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800" dirty="0" smtClean="0">
                <a:latin typeface="Bookman Old Style" pitchFamily="18" charset="0"/>
              </a:rPr>
              <a:t>Sabemos, por ejemplo, que la recompensa por ser hospitalario y proporcionar comida y refugio a extraños es tener hijos. Tenemos prueba de esto de nuestra matriarca Sara (</a:t>
            </a:r>
            <a:r>
              <a:rPr lang="es-ES" sz="2000" b="1" dirty="0" smtClean="0">
                <a:latin typeface="Bookman Old Style" pitchFamily="18" charset="0"/>
              </a:rPr>
              <a:t>Génesis 18, 6-10</a:t>
            </a:r>
            <a:r>
              <a:rPr lang="es-ES" sz="2800" dirty="0" smtClean="0">
                <a:latin typeface="Bookman Old Style" pitchFamily="18" charset="0"/>
              </a:rPr>
              <a:t>) y también sabemos esto de la mujer en </a:t>
            </a:r>
            <a:r>
              <a:rPr lang="es-ES" sz="2800" dirty="0" err="1" smtClean="0">
                <a:latin typeface="Bookman Old Style" pitchFamily="18" charset="0"/>
              </a:rPr>
              <a:t>Shunam</a:t>
            </a:r>
            <a:r>
              <a:rPr lang="es-ES" sz="2800" dirty="0" smtClean="0">
                <a:latin typeface="Bookman Old Style" pitchFamily="18" charset="0"/>
              </a:rPr>
              <a:t> que fue bendecida con un hijo por una promesa del profeta Eliseo a quien ella hospedaba regularmente </a:t>
            </a:r>
            <a:r>
              <a:rPr lang="es-ES" sz="2000" b="1" dirty="0" smtClean="0">
                <a:latin typeface="Bookman Old Style" pitchFamily="18" charset="0"/>
              </a:rPr>
              <a:t>(Reyes II , 4-16). </a:t>
            </a:r>
            <a:endParaRPr lang="es-ES"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3000" dirty="0" smtClean="0">
                <a:latin typeface="Bookman Old Style" pitchFamily="18" charset="0"/>
              </a:rPr>
              <a:t>Otros mandamientos, como honrar al padre y a la madre, son recompensados ​​con una larga vida (Éxodo 20,12), como es el mandamiento de despedir a la madre ave, aunque se entiende que el significado principal de esta larga vida se refiere a la vida en un mundo más allá de esta vida terrestre en la tierra,</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sz="2000" dirty="0" smtClean="0">
                <a:latin typeface="Bookman Old Style" pitchFamily="18" charset="0"/>
              </a:rPr>
              <a:t>[En la siguiente lista de versículos de las Escrituras, el autor ilustra alegóricamente el destino final de las naciones gentiles como retribución por no haber observado este mandamiento en su relación con el pueblo judío. Ed.]. </a:t>
            </a:r>
            <a:r>
              <a:rPr lang="es-ES" dirty="0" smtClean="0">
                <a:latin typeface="Bookman Old Style" pitchFamily="18" charset="0"/>
              </a:rPr>
              <a:t>Isaías 16,2 escribe: "Como pájaros fugitivos, como polluelos ahuyentados, los aldeanos de Moav permanecen junto a los vados de </a:t>
            </a:r>
            <a:r>
              <a:rPr lang="es-ES" dirty="0" err="1" smtClean="0">
                <a:latin typeface="Bookman Old Style" pitchFamily="18" charset="0"/>
              </a:rPr>
              <a:t>Arnón</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El profeta se refiere a Jeremías 17,11: “como perdiz que incuba lo que no puso, así es quien amasa riquezas por medios injustos, en la mitad de su vida lo dejará, y al final será probado un tonto." Inmediatamente después de esto Jeremías continúa: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“Oh trono de gloria exaltado desde los tiempos antiguos. ¡Nuestro santuario sagrado! ¡Oh esperanza de Israel, oh Señor! </a:t>
            </a:r>
          </a:p>
          <a:p>
            <a:r>
              <a:rPr lang="es-ES" dirty="0" smtClean="0">
                <a:latin typeface="Bookman Old Style" pitchFamily="18" charset="0"/>
              </a:rPr>
              <a:t>¿Cómo estos versículos forman una continuación de lo que el profeta escribió antes?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La perdiz trae huevos de otras especies de aves y los cría hasta que salen del cascarón. </a:t>
            </a:r>
          </a:p>
          <a:p>
            <a:r>
              <a:rPr lang="es-ES" dirty="0" smtClean="0">
                <a:latin typeface="Bookman Old Style" pitchFamily="18" charset="0"/>
              </a:rPr>
              <a:t>Cuando estos polluelos nacen, los polluelos se alimentan de la perdiz arrancándole las plumas y dejándola indefensa hasta que finalmente la devoran.</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¿Quién es la causa de la desgracia de la perdiz? </a:t>
            </a:r>
          </a:p>
          <a:p>
            <a:r>
              <a:rPr lang="es-ES" dirty="0" smtClean="0">
                <a:latin typeface="Bookman Old Style" pitchFamily="18" charset="0"/>
              </a:rPr>
              <a:t>Nada menos que la propia perdiz. </a:t>
            </a:r>
          </a:p>
          <a:p>
            <a:r>
              <a:rPr lang="es-ES" dirty="0" smtClean="0">
                <a:latin typeface="Bookman Old Style" pitchFamily="18" charset="0"/>
              </a:rPr>
              <a:t>Si no hubiera robado los huevos de otras aves, esto nunca le habría sucedido.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Esto es lo que les sucederá a las naciones del mundo que se atrevieron a extender sus garras contra el trono de Di-s, es decir, destruir nuestro Templo. Destruyeron y quemaron el santuario de Di-s, exiliaron al pueblo judío y, como resultado, en las palabras de Tzefanías 2,9,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compasión que puede traer al Mashiaj</a:t>
            </a:r>
          </a:p>
          <a:p>
            <a:r>
              <a:rPr lang="es-ES" dirty="0" smtClean="0">
                <a:latin typeface="Bookman Old Style" pitchFamily="18" charset="0"/>
              </a:rPr>
              <a:t>“De cierto, vivo yo, declara el Señor de los ejércitos, el Di-s de Israel: 'Moav será como Sodoma, y ​​los amonitas como Gomorra; matas de maleza y parches de sal y desolación para siempre. Los remanentes de mi pueblo los saquearán, el resto de mi nación los poseerá'”. </a:t>
            </a:r>
            <a:r>
              <a:rPr lang="es-ES" sz="2000" dirty="0" smtClean="0">
                <a:latin typeface="Bookman Old Style" pitchFamily="18" charset="0"/>
              </a:rPr>
              <a:t>Hasta aquí el Midrash.</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latin typeface="Bookman Old Style" pitchFamily="18" charset="0"/>
              </a:rPr>
              <a:t>La guerra del autocontrol</a:t>
            </a:r>
          </a:p>
          <a:p>
            <a:r>
              <a:rPr lang="es-ES" sz="2800" dirty="0" smtClean="0">
                <a:latin typeface="Bookman Old Style" pitchFamily="18" charset="0"/>
              </a:rPr>
              <a:t>Basado en las ideas del rabino Yisroel Ciner</a:t>
            </a:r>
          </a:p>
          <a:p>
            <a:r>
              <a:rPr lang="es-ES" sz="2800" dirty="0" smtClean="0">
                <a:latin typeface="Bookman Old Style" pitchFamily="18" charset="0"/>
              </a:rPr>
              <a:t>La parashá, Ki Tetzé, está completa de setenta y cuatro mitzvot diferentes. Empieza: "</a:t>
            </a:r>
            <a:r>
              <a:rPr lang="es-ES" sz="2800" b="1" dirty="0" smtClean="0">
                <a:latin typeface="Bookman Old Style" pitchFamily="18" charset="0"/>
              </a:rPr>
              <a:t>Ki Tetzé </a:t>
            </a:r>
            <a:r>
              <a:rPr lang="es-ES" sz="2800" b="1" dirty="0" err="1" smtClean="0">
                <a:latin typeface="Bookman Old Style" pitchFamily="18" charset="0"/>
              </a:rPr>
              <a:t>lamiljamá</a:t>
            </a:r>
            <a:r>
              <a:rPr lang="es-ES" sz="2800" b="1" dirty="0" smtClean="0">
                <a:latin typeface="Bookman Old Style" pitchFamily="18" charset="0"/>
              </a:rPr>
              <a:t> al </a:t>
            </a:r>
            <a:r>
              <a:rPr lang="es-ES" sz="2800" b="1" dirty="0" err="1" smtClean="0">
                <a:latin typeface="Bookman Old Style" pitchFamily="18" charset="0"/>
              </a:rPr>
              <a:t>oyeveja</a:t>
            </a:r>
            <a:r>
              <a:rPr lang="es-ES" sz="2800" b="1" dirty="0" smtClean="0">
                <a:latin typeface="Bookman Old Style" pitchFamily="18" charset="0"/>
              </a:rPr>
              <a:t> </a:t>
            </a:r>
            <a:r>
              <a:rPr lang="es-ES" sz="2800" dirty="0" smtClean="0">
                <a:latin typeface="Bookman Old Style" pitchFamily="18" charset="0"/>
              </a:rPr>
              <a:t>-</a:t>
            </a:r>
            <a:r>
              <a:rPr lang="es-ES" sz="2800" i="1" dirty="0" smtClean="0">
                <a:latin typeface="Bookman Old Style" pitchFamily="18" charset="0"/>
              </a:rPr>
              <a:t>Cuando vayas a la guerra contra tus enemigos- </a:t>
            </a:r>
            <a:r>
              <a:rPr lang="es-ES" sz="2800" b="1" dirty="0" err="1" smtClean="0">
                <a:latin typeface="Bookman Old Style" pitchFamily="18" charset="0"/>
              </a:rPr>
              <a:t>une’sano</a:t>
            </a:r>
            <a:r>
              <a:rPr lang="es-ES" sz="2800" b="1" dirty="0" smtClean="0">
                <a:latin typeface="Bookman Old Style" pitchFamily="18" charset="0"/>
              </a:rPr>
              <a:t> Hashem </a:t>
            </a:r>
            <a:r>
              <a:rPr lang="es-ES" sz="2800" b="1" dirty="0" err="1" smtClean="0">
                <a:latin typeface="Bookman Old Style" pitchFamily="18" charset="0"/>
              </a:rPr>
              <a:t>Elokeja</a:t>
            </a:r>
            <a:r>
              <a:rPr lang="es-ES" sz="2800" b="1" dirty="0" smtClean="0">
                <a:latin typeface="Bookman Old Style" pitchFamily="18" charset="0"/>
              </a:rPr>
              <a:t> </a:t>
            </a:r>
            <a:r>
              <a:rPr lang="es-ES" sz="2800" b="1" dirty="0" err="1" smtClean="0">
                <a:latin typeface="Bookman Old Style" pitchFamily="18" charset="0"/>
              </a:rPr>
              <a:t>b’yadeja</a:t>
            </a:r>
            <a:r>
              <a:rPr lang="es-ES" sz="2800" dirty="0" smtClean="0">
                <a:latin typeface="Bookman Old Style" pitchFamily="18" charset="0"/>
              </a:rPr>
              <a:t> -</a:t>
            </a:r>
            <a:r>
              <a:rPr lang="es-ES" sz="2800" i="1" dirty="0" smtClean="0">
                <a:latin typeface="Bookman Old Style" pitchFamily="18" charset="0"/>
              </a:rPr>
              <a:t>y Hashem tu Dios los entregare en tu mano</a:t>
            </a:r>
            <a:r>
              <a:rPr lang="es-ES" sz="2800" dirty="0" smtClean="0">
                <a:latin typeface="Bookman Old Style" pitchFamily="18" charset="0"/>
              </a:rPr>
              <a:t>- </a:t>
            </a:r>
            <a:r>
              <a:rPr lang="es-ES" sz="2000" b="1" dirty="0" smtClean="0">
                <a:latin typeface="Bookman Old Style" pitchFamily="18" charset="0"/>
              </a:rPr>
              <a:t>(21:10)</a:t>
            </a:r>
            <a:r>
              <a:rPr lang="es-E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El Ohr HaJaim escribe que además de las leyes establecidas con respecto a una batalla física real, este pasuk (verso) también alude a la lucha espiritual del hombre. </a:t>
            </a:r>
          </a:p>
          <a:p>
            <a:r>
              <a:rPr lang="es-ES" sz="2800" dirty="0" smtClean="0">
                <a:latin typeface="Bookman Old Style" pitchFamily="18" charset="0"/>
              </a:rPr>
              <a:t>Cada momento de nuestra vida es parte de la saga épica: nuestra batalla por mantenernos enfocados en por qué estamos aquí.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La Mishná en Avot </a:t>
            </a:r>
            <a:r>
              <a:rPr lang="es-ES" sz="1800" b="1" dirty="0" smtClean="0">
                <a:latin typeface="Bookman Old Style" pitchFamily="18" charset="0"/>
              </a:rPr>
              <a:t>[4: 1] </a:t>
            </a:r>
            <a:r>
              <a:rPr lang="es-ES" sz="2800" dirty="0" smtClean="0">
                <a:latin typeface="Bookman Old Style" pitchFamily="18" charset="0"/>
              </a:rPr>
              <a:t>enseña: ¿Quién es verdaderamente fuerte? Aquel que conquista a su yetzer -inclinación personal-. </a:t>
            </a:r>
          </a:p>
          <a:p>
            <a:r>
              <a:rPr lang="es-ES" sz="2800" dirty="0" smtClean="0">
                <a:latin typeface="Bookman Old Style" pitchFamily="18" charset="0"/>
              </a:rPr>
              <a:t>Controlarse a sí mismo manteniendo ese enfoque es la única verdadera demostración de fuerza.</a:t>
            </a:r>
          </a:p>
          <a:p>
            <a:r>
              <a:rPr lang="es-ES" sz="2800" dirty="0" smtClean="0">
                <a:latin typeface="Bookman Old Style" pitchFamily="18" charset="0"/>
              </a:rPr>
              <a:t>¿Cómo se puede esperar tener éxito en esta batalla?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a:t>
            </a:r>
            <a:r>
              <a:rPr lang="es-ES" sz="2800" b="1" dirty="0" err="1" smtClean="0">
                <a:latin typeface="Bookman Old Style" pitchFamily="18" charset="0"/>
              </a:rPr>
              <a:t>Une’sano</a:t>
            </a:r>
            <a:r>
              <a:rPr lang="es-ES" sz="2800" b="1" dirty="0" smtClean="0">
                <a:latin typeface="Bookman Old Style" pitchFamily="18" charset="0"/>
              </a:rPr>
              <a:t> Hashem </a:t>
            </a:r>
            <a:r>
              <a:rPr lang="es-ES" sz="2800" b="1" dirty="0" err="1" smtClean="0">
                <a:latin typeface="Bookman Old Style" pitchFamily="18" charset="0"/>
              </a:rPr>
              <a:t>Elokeja</a:t>
            </a:r>
            <a:r>
              <a:rPr lang="es-ES" sz="2800" b="1" dirty="0" smtClean="0">
                <a:latin typeface="Bookman Old Style" pitchFamily="18" charset="0"/>
              </a:rPr>
              <a:t> </a:t>
            </a:r>
            <a:r>
              <a:rPr lang="es-ES" sz="2800" b="1" dirty="0" err="1" smtClean="0">
                <a:latin typeface="Bookman Old Style" pitchFamily="18" charset="0"/>
              </a:rPr>
              <a:t>be’yadeja</a:t>
            </a:r>
            <a:r>
              <a:rPr lang="es-ES" sz="2800" b="1" dirty="0" smtClean="0">
                <a:latin typeface="Bookman Old Style" pitchFamily="18" charset="0"/>
              </a:rPr>
              <a:t> </a:t>
            </a:r>
            <a:r>
              <a:rPr lang="es-ES" sz="2800" dirty="0" smtClean="0">
                <a:latin typeface="Bookman Old Style" pitchFamily="18" charset="0"/>
              </a:rPr>
              <a:t>-y Hashem </a:t>
            </a:r>
            <a:r>
              <a:rPr lang="es-ES" sz="2800" dirty="0" err="1" smtClean="0">
                <a:latin typeface="Bookman Old Style" pitchFamily="18" charset="0"/>
              </a:rPr>
              <a:t>Elokeja</a:t>
            </a:r>
            <a:r>
              <a:rPr lang="es-ES" sz="2800" dirty="0" smtClean="0">
                <a:latin typeface="Bookman Old Style" pitchFamily="18" charset="0"/>
              </a:rPr>
              <a:t> los entregará en tu mano-". </a:t>
            </a:r>
          </a:p>
          <a:p>
            <a:r>
              <a:rPr lang="es-ES" sz="2800" dirty="0" smtClean="0">
                <a:latin typeface="Bookman Old Style" pitchFamily="18" charset="0"/>
              </a:rPr>
              <a:t>El Ohr Gedalyahu (</a:t>
            </a:r>
            <a:r>
              <a:rPr lang="en-US" sz="2800" dirty="0" smtClean="0">
                <a:latin typeface="Bookman Old Style" pitchFamily="18" charset="0"/>
              </a:rPr>
              <a:t>Rabbi </a:t>
            </a:r>
            <a:r>
              <a:rPr lang="en-US" sz="2800" dirty="0" err="1" smtClean="0">
                <a:latin typeface="Bookman Old Style" pitchFamily="18" charset="0"/>
              </a:rPr>
              <a:t>Gedalyahu</a:t>
            </a:r>
            <a:r>
              <a:rPr lang="en-US" sz="2800" dirty="0" smtClean="0">
                <a:latin typeface="Bookman Old Style" pitchFamily="18" charset="0"/>
              </a:rPr>
              <a:t> </a:t>
            </a:r>
            <a:r>
              <a:rPr lang="en-US" sz="2800" dirty="0" err="1" smtClean="0">
                <a:latin typeface="Bookman Old Style" pitchFamily="18" charset="0"/>
              </a:rPr>
              <a:t>HaLevi</a:t>
            </a:r>
            <a:r>
              <a:rPr lang="en-US" sz="2800" dirty="0" smtClean="0">
                <a:latin typeface="Bookman Old Style" pitchFamily="18" charset="0"/>
              </a:rPr>
              <a:t> </a:t>
            </a:r>
            <a:r>
              <a:rPr lang="en-US" sz="2800" dirty="0" err="1" smtClean="0">
                <a:latin typeface="Bookman Old Style" pitchFamily="18" charset="0"/>
              </a:rPr>
              <a:t>Schorr</a:t>
            </a:r>
            <a:r>
              <a:rPr lang="en-US" sz="2800" dirty="0" smtClean="0">
                <a:latin typeface="Bookman Old Style" pitchFamily="18" charset="0"/>
              </a:rPr>
              <a:t> (27 November 1910 – 7 July 1979), also known as </a:t>
            </a:r>
            <a:r>
              <a:rPr lang="en-US" sz="2800" dirty="0" err="1" smtClean="0">
                <a:latin typeface="Bookman Old Style" pitchFamily="18" charset="0"/>
              </a:rPr>
              <a:t>Gedalia</a:t>
            </a:r>
            <a:r>
              <a:rPr lang="en-US" sz="2800" dirty="0" smtClean="0">
                <a:latin typeface="Bookman Old Style" pitchFamily="18" charset="0"/>
              </a:rPr>
              <a:t> ... Rabbi Yisroel Simcha </a:t>
            </a:r>
            <a:r>
              <a:rPr lang="en-US" sz="2800" dirty="0" err="1" smtClean="0">
                <a:latin typeface="Bookman Old Style" pitchFamily="18" charset="0"/>
              </a:rPr>
              <a:t>Schorr</a:t>
            </a:r>
            <a:r>
              <a:rPr lang="en-US" sz="2800" dirty="0" smtClean="0">
                <a:latin typeface="Bookman Old Style" pitchFamily="18" charset="0"/>
              </a:rPr>
              <a:t> - Rosh </a:t>
            </a:r>
            <a:r>
              <a:rPr lang="en-US" sz="2800" dirty="0" err="1" smtClean="0">
                <a:latin typeface="Bookman Old Style" pitchFamily="18" charset="0"/>
              </a:rPr>
              <a:t>Yeshivah</a:t>
            </a:r>
            <a:r>
              <a:rPr lang="en-US" sz="2800" dirty="0" smtClean="0">
                <a:latin typeface="Bookman Old Style" pitchFamily="18" charset="0"/>
              </a:rPr>
              <a:t> of Ohr Somayach, Monsey)  </a:t>
            </a:r>
            <a:r>
              <a:rPr lang="es-ES" sz="2800" dirty="0" smtClean="0">
                <a:latin typeface="Bookman Old Style" pitchFamily="18" charset="0"/>
              </a:rPr>
              <a:t>explica algo muy interesante:</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Que el "</a:t>
            </a:r>
            <a:r>
              <a:rPr lang="es-ES" sz="2800" b="1" dirty="0" err="1" smtClean="0">
                <a:latin typeface="Bookman Old Style" pitchFamily="18" charset="0"/>
              </a:rPr>
              <a:t>Anoji</a:t>
            </a:r>
            <a:r>
              <a:rPr lang="es-ES" sz="2800" b="1" dirty="0" smtClean="0">
                <a:latin typeface="Bookman Old Style" pitchFamily="18" charset="0"/>
              </a:rPr>
              <a:t> Hashem </a:t>
            </a:r>
            <a:r>
              <a:rPr lang="es-ES" sz="2800" b="1" dirty="0" err="1" smtClean="0">
                <a:latin typeface="Bookman Old Style" pitchFamily="18" charset="0"/>
              </a:rPr>
              <a:t>Elokeja</a:t>
            </a:r>
            <a:r>
              <a:rPr lang="es-ES" sz="2800" b="1" dirty="0" smtClean="0">
                <a:latin typeface="Bookman Old Style" pitchFamily="18" charset="0"/>
              </a:rPr>
              <a:t> </a:t>
            </a:r>
            <a:r>
              <a:rPr lang="es-ES" sz="2800" dirty="0" smtClean="0">
                <a:latin typeface="Bookman Old Style" pitchFamily="18" charset="0"/>
              </a:rPr>
              <a:t>... -</a:t>
            </a:r>
            <a:r>
              <a:rPr lang="es-ES" sz="2800" i="1" dirty="0" smtClean="0">
                <a:latin typeface="Bookman Old Style" pitchFamily="18" charset="0"/>
              </a:rPr>
              <a:t>Yo soy Hashem tu Di-s...</a:t>
            </a:r>
            <a:r>
              <a:rPr lang="es-ES" sz="2800" dirty="0" smtClean="0">
                <a:latin typeface="Bookman Old Style" pitchFamily="18" charset="0"/>
              </a:rPr>
              <a:t>-" - las palabras iniciales de los Diez Mandamientos – cuando sucedió la entrega de la Torá en Har Sinaí y nuestra adherencia a esa Torá - es el elixir para el yetzer . </a:t>
            </a:r>
          </a:p>
          <a:p>
            <a:r>
              <a:rPr lang="es-ES" sz="2800" dirty="0" smtClean="0">
                <a:latin typeface="Bookman Old Style" pitchFamily="18" charset="0"/>
              </a:rPr>
              <a:t>Ese "Hashem </a:t>
            </a:r>
            <a:r>
              <a:rPr lang="es-ES" sz="2800" dirty="0" err="1" smtClean="0">
                <a:latin typeface="Bookman Old Style" pitchFamily="18" charset="0"/>
              </a:rPr>
              <a:t>Elokeja</a:t>
            </a:r>
            <a:r>
              <a:rPr lang="es-ES" sz="2800" dirty="0" smtClean="0">
                <a:latin typeface="Bookman Old Style" pitchFamily="18" charset="0"/>
              </a:rPr>
              <a:t>" nos dará la fuerza necesaria para que nuestros "enemigos" sean entregados en nuestras manos.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dirty="0" smtClean="0">
                <a:latin typeface="Bookman Old Style" pitchFamily="18" charset="0"/>
              </a:rPr>
              <a:t>Quizás, esa es la razón por la que nuestra parashá contiene tantas mitzvot. </a:t>
            </a:r>
          </a:p>
          <a:p>
            <a:r>
              <a:rPr lang="es-ES" dirty="0" smtClean="0">
                <a:latin typeface="Bookman Old Style" pitchFamily="18" charset="0"/>
              </a:rPr>
              <a:t>Si comienza saliendo a la batalla, debe armarnos con el armamento necesario.</a:t>
            </a:r>
          </a:p>
          <a:p>
            <a:r>
              <a:rPr lang="es-ES" dirty="0" smtClean="0">
                <a:latin typeface="Bookman Old Style" pitchFamily="18" charset="0"/>
              </a:rPr>
              <a:t>Esto se demuestra en el siguiente Midrash Rabáh </a:t>
            </a:r>
            <a:r>
              <a:rPr lang="es-ES" sz="2000" b="1" dirty="0" smtClean="0">
                <a:latin typeface="Bookman Old Style" pitchFamily="18" charset="0"/>
              </a:rPr>
              <a:t>[Ki Tetzé, parashá 6; 3]. </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700" dirty="0" smtClean="0">
                <a:latin typeface="Bookman Old Style" pitchFamily="18" charset="0"/>
              </a:rPr>
              <a:t>El pasuk </a:t>
            </a:r>
            <a:r>
              <a:rPr lang="es-ES" sz="2000" b="1" dirty="0" smtClean="0">
                <a:latin typeface="Bookman Old Style" pitchFamily="18" charset="0"/>
              </a:rPr>
              <a:t>[</a:t>
            </a:r>
            <a:r>
              <a:rPr lang="es-ES" sz="2000" b="1" dirty="0" err="1" smtClean="0">
                <a:latin typeface="Bookman Old Style" pitchFamily="18" charset="0"/>
              </a:rPr>
              <a:t>Mishlei</a:t>
            </a:r>
            <a:r>
              <a:rPr lang="es-ES" sz="2000" b="1" dirty="0" smtClean="0">
                <a:latin typeface="Bookman Old Style" pitchFamily="18" charset="0"/>
              </a:rPr>
              <a:t> 1: 9] </a:t>
            </a:r>
            <a:r>
              <a:rPr lang="es-ES" sz="2700" dirty="0" smtClean="0">
                <a:latin typeface="Bookman Old Style" pitchFamily="18" charset="0"/>
              </a:rPr>
              <a:t>dice: "</a:t>
            </a:r>
            <a:r>
              <a:rPr lang="es-ES" sz="2700" b="1" dirty="0" smtClean="0">
                <a:latin typeface="Bookman Old Style" pitchFamily="18" charset="0"/>
              </a:rPr>
              <a:t>Ki </a:t>
            </a:r>
            <a:r>
              <a:rPr lang="es-ES" sz="2700" b="1" dirty="0" err="1" smtClean="0">
                <a:latin typeface="Bookman Old Style" pitchFamily="18" charset="0"/>
              </a:rPr>
              <a:t>l’viat</a:t>
            </a:r>
            <a:r>
              <a:rPr lang="es-ES" sz="2700" b="1" dirty="0" smtClean="0">
                <a:latin typeface="Bookman Old Style" pitchFamily="18" charset="0"/>
              </a:rPr>
              <a:t> </a:t>
            </a:r>
            <a:r>
              <a:rPr lang="es-ES" sz="2700" b="1" dirty="0" err="1" smtClean="0">
                <a:latin typeface="Bookman Old Style" pitchFamily="18" charset="0"/>
              </a:rPr>
              <a:t>jen</a:t>
            </a:r>
            <a:r>
              <a:rPr lang="es-ES" sz="2700" b="1" dirty="0" smtClean="0">
                <a:latin typeface="Bookman Old Style" pitchFamily="18" charset="0"/>
              </a:rPr>
              <a:t> </a:t>
            </a:r>
            <a:r>
              <a:rPr lang="es-ES" sz="2700" b="1" dirty="0" err="1" smtClean="0">
                <a:latin typeface="Bookman Old Style" pitchFamily="18" charset="0"/>
              </a:rPr>
              <a:t>hem</a:t>
            </a:r>
            <a:r>
              <a:rPr lang="es-ES" sz="2700" b="1" dirty="0" smtClean="0">
                <a:latin typeface="Bookman Old Style" pitchFamily="18" charset="0"/>
              </a:rPr>
              <a:t> </a:t>
            </a:r>
            <a:r>
              <a:rPr lang="es-ES" sz="2700" b="1" dirty="0" err="1" smtClean="0">
                <a:latin typeface="Bookman Old Style" pitchFamily="18" charset="0"/>
              </a:rPr>
              <a:t>le’rosheja</a:t>
            </a:r>
            <a:r>
              <a:rPr lang="es-ES" sz="2700" dirty="0" smtClean="0">
                <a:latin typeface="Bookman Old Style" pitchFamily="18" charset="0"/>
              </a:rPr>
              <a:t> -Ellas (las mitzvot) son acompañamientos de gracia para tu cabeza-". </a:t>
            </a:r>
          </a:p>
          <a:p>
            <a:r>
              <a:rPr lang="es-ES" sz="2700" dirty="0" smtClean="0">
                <a:latin typeface="Bookman Old Style" pitchFamily="18" charset="0"/>
              </a:rPr>
              <a:t>Rabi Pinjás bar Jama dijo: Dondequiera que una persona va, las mitzvot lo acompañan. </a:t>
            </a:r>
          </a:p>
          <a:p>
            <a:r>
              <a:rPr lang="es-ES" sz="2700" dirty="0" smtClean="0">
                <a:latin typeface="Bookman Old Style" pitchFamily="18" charset="0"/>
              </a:rPr>
              <a:t>Cuando construye una casa nueva ... se debe erigir una puerta protectora en el techo y los porches.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600" dirty="0" smtClean="0">
                <a:latin typeface="Bookman Old Style" pitchFamily="18" charset="0"/>
              </a:rPr>
              <a:t>Cuando pones una puerta ... se debe colocar una mezuzá en el poste de la puerta. </a:t>
            </a:r>
          </a:p>
          <a:p>
            <a:r>
              <a:rPr lang="es-ES" sz="2600" dirty="0" smtClean="0">
                <a:latin typeface="Bookman Old Style" pitchFamily="18" charset="0"/>
              </a:rPr>
              <a:t>Cuando usas prendas… no puede haber mezclas de lana y lino. </a:t>
            </a:r>
          </a:p>
          <a:p>
            <a:r>
              <a:rPr lang="es-ES" sz="2600" dirty="0" smtClean="0">
                <a:latin typeface="Bookman Old Style" pitchFamily="18" charset="0"/>
              </a:rPr>
              <a:t>Cuando te hayas cortado el pelo ... no redondees las esquinas (</a:t>
            </a:r>
            <a:r>
              <a:rPr lang="es-ES" sz="2600" dirty="0" err="1" smtClean="0">
                <a:latin typeface="Bookman Old Style" pitchFamily="18" charset="0"/>
              </a:rPr>
              <a:t>peyot</a:t>
            </a:r>
            <a:r>
              <a:rPr lang="es-ES" sz="2600" dirty="0" smtClean="0">
                <a:latin typeface="Bookman Old Style" pitchFamily="18" charset="0"/>
              </a:rPr>
              <a:t>) de tu cabeza. </a:t>
            </a:r>
          </a:p>
          <a:p>
            <a:r>
              <a:rPr lang="es-ES" sz="2600" dirty="0" smtClean="0">
                <a:latin typeface="Bookman Old Style" pitchFamily="18" charset="0"/>
              </a:rPr>
              <a:t>Si tienes un campo, cuando aras ... no tienes dos especies diferentes de animales tirando del arado. </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Cuando siembres ... no siembres </a:t>
            </a:r>
            <a:r>
              <a:rPr lang="es-ES" sz="2800" b="1" dirty="0" err="1" smtClean="0">
                <a:latin typeface="Bookman Old Style" pitchFamily="18" charset="0"/>
              </a:rPr>
              <a:t>kil’a’yim</a:t>
            </a:r>
            <a:r>
              <a:rPr lang="es-ES" sz="2800" dirty="0" smtClean="0">
                <a:latin typeface="Bookman Old Style" pitchFamily="18" charset="0"/>
              </a:rPr>
              <a:t> -mezclas prohibidas-. </a:t>
            </a:r>
          </a:p>
          <a:p>
            <a:r>
              <a:rPr lang="es-ES" sz="2800" dirty="0" smtClean="0">
                <a:latin typeface="Bookman Old Style" pitchFamily="18" charset="0"/>
              </a:rPr>
              <a:t>Cuando coseche ... no regrese por paquetes de bultos olvidados, déjelos para los pobres. </a:t>
            </a:r>
          </a:p>
          <a:p>
            <a:r>
              <a:rPr lang="es-ES" sz="2800" dirty="0" smtClean="0">
                <a:latin typeface="Bookman Old Style" pitchFamily="18" charset="0"/>
              </a:rPr>
              <a:t>Las mitzvot nos acompañan a lo largo de todos los giros y vueltas de la vida, lo que nos permite mantener ese enfoque siempre importante.</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La Mishná </a:t>
            </a:r>
            <a:r>
              <a:rPr lang="es-ES" sz="1800" b="1" dirty="0" smtClean="0">
                <a:latin typeface="Bookman Old Style" pitchFamily="18" charset="0"/>
              </a:rPr>
              <a:t>[Av. 5: 1] </a:t>
            </a:r>
            <a:r>
              <a:rPr lang="es-ES" sz="2800" dirty="0" smtClean="0">
                <a:latin typeface="Bookman Old Style" pitchFamily="18" charset="0"/>
              </a:rPr>
              <a:t>enseña que el mundo fue creado a través de diez expresiones. </a:t>
            </a:r>
          </a:p>
          <a:p>
            <a:r>
              <a:rPr lang="es-ES" sz="2800" dirty="0" smtClean="0">
                <a:latin typeface="Bookman Old Style" pitchFamily="18" charset="0"/>
              </a:rPr>
              <a:t>Cada expresión nos llevó un paso más allá de ese estado inicial de pura Divinidad. </a:t>
            </a:r>
          </a:p>
          <a:p>
            <a:r>
              <a:rPr lang="es-ES" sz="2800" dirty="0" smtClean="0">
                <a:latin typeface="Bookman Old Style" pitchFamily="18" charset="0"/>
              </a:rPr>
              <a:t>Se nos ha explicado que esto era necesario para "distanciar" este mundo de Hashem lo suficiente como para permitirnos tener libre albedrío.</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dirty="0" smtClean="0">
                <a:latin typeface="Bookman Old Style" pitchFamily="18" charset="0"/>
              </a:rPr>
              <a:t>Después de las diez declaraciones, el mundo estaba en un estado que no mostraba a Hashem con demasiada claridad, lo que le permitía a uno pecar, sin embargo, no ocultaba demasiado a Hashem, lo que nos permitía la elección de conectarnos con Él.</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700" dirty="0" smtClean="0">
                <a:latin typeface="Bookman Old Style" pitchFamily="18" charset="0"/>
              </a:rPr>
              <a:t>El Ohr Gedalyahu explica que cada vez que cambiamos físicamente este mundo a través de un acto que realizamos, nos distanciamos entre nosotros y del mundo un poco más de ese estado inicial de pura Divinidad. </a:t>
            </a:r>
          </a:p>
          <a:p>
            <a:r>
              <a:rPr lang="es-ES" sz="2700" dirty="0" smtClean="0">
                <a:latin typeface="Bookman Old Style" pitchFamily="18" charset="0"/>
              </a:rPr>
              <a:t>Corremos el riesgo de olvidar nuestro propósito en la vida, el riesgo de involucrarnos demasiado en este mundo de ilusión y falsedad.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dirty="0" smtClean="0">
                <a:latin typeface="Bookman Old Style" pitchFamily="18" charset="0"/>
              </a:rPr>
              <a:t>Por lo tanto, Hashem, en Su compasión, nos dio una mitzvá en cada una de estas coyunturas que nos permiten mantener nuestro enfoque.</a:t>
            </a:r>
          </a:p>
          <a:p>
            <a:r>
              <a:rPr lang="es-ES" dirty="0" smtClean="0">
                <a:latin typeface="Bookman Old Style" pitchFamily="18" charset="0"/>
              </a:rPr>
              <a:t>"</a:t>
            </a:r>
            <a:r>
              <a:rPr lang="es-ES" b="1" dirty="0" smtClean="0">
                <a:latin typeface="Bookman Old Style" pitchFamily="18" charset="0"/>
              </a:rPr>
              <a:t>Ki </a:t>
            </a:r>
            <a:r>
              <a:rPr lang="es-ES" b="1" dirty="0" err="1" smtClean="0">
                <a:latin typeface="Bookman Old Style" pitchFamily="18" charset="0"/>
              </a:rPr>
              <a:t>l'viat</a:t>
            </a:r>
            <a:r>
              <a:rPr lang="es-ES" b="1" dirty="0" smtClean="0">
                <a:latin typeface="Bookman Old Style" pitchFamily="18" charset="0"/>
              </a:rPr>
              <a:t> </a:t>
            </a:r>
            <a:r>
              <a:rPr lang="es-ES" b="1" dirty="0" err="1" smtClean="0">
                <a:latin typeface="Bookman Old Style" pitchFamily="18" charset="0"/>
              </a:rPr>
              <a:t>jein</a:t>
            </a:r>
            <a:r>
              <a:rPr lang="es-ES" b="1" dirty="0" smtClean="0">
                <a:latin typeface="Bookman Old Style" pitchFamily="18" charset="0"/>
              </a:rPr>
              <a:t> </a:t>
            </a:r>
            <a:r>
              <a:rPr lang="es-ES" b="1" dirty="0" err="1" smtClean="0">
                <a:latin typeface="Bookman Old Style" pitchFamily="18" charset="0"/>
              </a:rPr>
              <a:t>heim</a:t>
            </a:r>
            <a:r>
              <a:rPr lang="es-ES" b="1" dirty="0" smtClean="0">
                <a:latin typeface="Bookman Old Style" pitchFamily="18" charset="0"/>
              </a:rPr>
              <a:t> </a:t>
            </a:r>
            <a:r>
              <a:rPr lang="es-ES" b="1" dirty="0" err="1" smtClean="0">
                <a:latin typeface="Bookman Old Style" pitchFamily="18" charset="0"/>
              </a:rPr>
              <a:t>l'rosheja</a:t>
            </a:r>
            <a:r>
              <a:rPr lang="es-ES" b="1" dirty="0" smtClean="0">
                <a:latin typeface="Bookman Old Style" pitchFamily="18" charset="0"/>
              </a:rPr>
              <a:t> </a:t>
            </a:r>
            <a:r>
              <a:rPr lang="es-ES" dirty="0" smtClean="0">
                <a:latin typeface="Bookman Old Style" pitchFamily="18" charset="0"/>
              </a:rPr>
              <a:t>-</a:t>
            </a:r>
            <a:r>
              <a:rPr lang="es-ES" i="1" dirty="0" smtClean="0">
                <a:latin typeface="Bookman Old Style" pitchFamily="18" charset="0"/>
              </a:rPr>
              <a:t>Ellas </a:t>
            </a:r>
            <a:r>
              <a:rPr lang="es-ES" dirty="0" smtClean="0">
                <a:latin typeface="Bookman Old Style" pitchFamily="18" charset="0"/>
              </a:rPr>
              <a:t>(las mitzvot) </a:t>
            </a:r>
            <a:r>
              <a:rPr lang="es-ES" i="1" dirty="0" smtClean="0">
                <a:latin typeface="Bookman Old Style" pitchFamily="18" charset="0"/>
              </a:rPr>
              <a:t>son acompañamientos de gracia para tu cabeza-"</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Además de significar acompañamientos, la palabra "</a:t>
            </a:r>
            <a:r>
              <a:rPr lang="es-ES" sz="2800" b="1" dirty="0" err="1" smtClean="0">
                <a:latin typeface="Bookman Old Style" pitchFamily="18" charset="0"/>
              </a:rPr>
              <a:t>l’viat</a:t>
            </a:r>
            <a:r>
              <a:rPr lang="es-ES" sz="2800" b="1" dirty="0" smtClean="0">
                <a:latin typeface="Bookman Old Style" pitchFamily="18" charset="0"/>
              </a:rPr>
              <a:t> -</a:t>
            </a:r>
            <a:r>
              <a:rPr lang="he-IL" sz="2800" b="1" dirty="0" smtClean="0">
                <a:latin typeface="Bookman Old Style" pitchFamily="18" charset="0"/>
              </a:rPr>
              <a:t> לִוְיַ֤ת </a:t>
            </a:r>
            <a:r>
              <a:rPr lang="es-ES" sz="2800" dirty="0" smtClean="0">
                <a:latin typeface="Bookman Old Style" pitchFamily="18" charset="0"/>
              </a:rPr>
              <a:t>" también significa conexión. </a:t>
            </a:r>
          </a:p>
          <a:p>
            <a:r>
              <a:rPr lang="es-ES" sz="2800" dirty="0" smtClean="0">
                <a:latin typeface="Bookman Old Style" pitchFamily="18" charset="0"/>
              </a:rPr>
              <a:t>Las mitzvot nos permiten a todos y cada uno de nosotros mantener nuestra conexión. </a:t>
            </a:r>
          </a:p>
          <a:p>
            <a:r>
              <a:rPr lang="es-ES" sz="2800" dirty="0" smtClean="0">
                <a:latin typeface="Bookman Old Style" pitchFamily="18" charset="0"/>
              </a:rPr>
              <a:t>¿Nuestra conexión con qué? "</a:t>
            </a:r>
            <a:r>
              <a:rPr lang="es-ES" sz="2800" b="1" dirty="0" err="1" smtClean="0">
                <a:latin typeface="Bookman Old Style" pitchFamily="18" charset="0"/>
              </a:rPr>
              <a:t>L’rosheja</a:t>
            </a:r>
            <a:r>
              <a:rPr lang="es-ES" sz="2800" dirty="0" smtClean="0">
                <a:latin typeface="Bookman Old Style" pitchFamily="18" charset="0"/>
              </a:rPr>
              <a:t>"... Con nuestra "cabeza". A nuestra vida. A nuestra Fuente. Para Hashem </a:t>
            </a:r>
            <a:r>
              <a:rPr lang="es-ES" sz="2800" dirty="0" err="1" smtClean="0">
                <a:latin typeface="Bookman Old Style" pitchFamily="18" charset="0"/>
              </a:rPr>
              <a:t>Elokeja</a:t>
            </a:r>
            <a:r>
              <a:rPr lang="es-E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"Tras las huellas del Magid" cuenta de Rav Shammai, el jefe de la </a:t>
            </a:r>
            <a:r>
              <a:rPr lang="es-ES" sz="2800" b="1" dirty="0" smtClean="0">
                <a:latin typeface="Bookman Old Style" pitchFamily="18" charset="0"/>
              </a:rPr>
              <a:t>Jevrá Kadishá </a:t>
            </a:r>
            <a:r>
              <a:rPr lang="es-ES" sz="2800" dirty="0" smtClean="0">
                <a:latin typeface="Bookman Old Style" pitchFamily="18" charset="0"/>
              </a:rPr>
              <a:t>-</a:t>
            </a:r>
            <a:r>
              <a:rPr lang="es-ES" sz="2800" i="1" dirty="0" smtClean="0">
                <a:latin typeface="Bookman Old Style" pitchFamily="18" charset="0"/>
              </a:rPr>
              <a:t>Sociedad de Entierro</a:t>
            </a:r>
            <a:r>
              <a:rPr lang="es-ES" sz="2800" dirty="0" smtClean="0">
                <a:latin typeface="Bookman Old Style" pitchFamily="18" charset="0"/>
              </a:rPr>
              <a:t>-. Mientras que por fuera de Eretz Yisrael la Jevrá Kadishá está principalmente ocupada con el proceso de </a:t>
            </a:r>
            <a:r>
              <a:rPr lang="es-ES" sz="2800" b="1" dirty="0" err="1" smtClean="0">
                <a:latin typeface="Bookman Old Style" pitchFamily="18" charset="0"/>
              </a:rPr>
              <a:t>taharáh</a:t>
            </a:r>
            <a:r>
              <a:rPr lang="es-ES" sz="2800" dirty="0" smtClean="0">
                <a:latin typeface="Bookman Old Style" pitchFamily="18" charset="0"/>
              </a:rPr>
              <a:t> –</a:t>
            </a:r>
            <a:r>
              <a:rPr lang="es-ES" sz="2800" i="1" dirty="0" smtClean="0">
                <a:latin typeface="Bookman Old Style" pitchFamily="18" charset="0"/>
              </a:rPr>
              <a:t>purificación-</a:t>
            </a:r>
            <a:r>
              <a:rPr lang="es-ES" sz="2800" dirty="0" smtClean="0">
                <a:latin typeface="Bookman Old Style" pitchFamily="18" charset="0"/>
              </a:rPr>
              <a:t> realizado antes del entierro, en Eretz Yisrael, sus deberes también incluyen recolectar los restos de las víctimas del terror y la batalla y darles un entierro adecuado y digno.</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La historia tuvo lugar durante la guerra de Yom Kipur, cuando fuimos tomados por sorpresa y atacados por árabes en todos los frentes. </a:t>
            </a:r>
          </a:p>
          <a:p>
            <a:r>
              <a:rPr lang="es-ES" sz="2800" dirty="0" smtClean="0">
                <a:latin typeface="Bookman Old Style" pitchFamily="18" charset="0"/>
              </a:rPr>
              <a:t>Durante los días posteriores a Iom Kipur y durante Sukot, Rav Shammai y sus asistentes viajaban por el desierto del Sinaí y hacia el sur hacia Suez, donde atendían con cariño los cuerpos de los caídos</a:t>
            </a:r>
            <a:r>
              <a:rPr lang="es-ES" sz="3000"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700" dirty="0" smtClean="0">
                <a:latin typeface="Bookman Old Style" pitchFamily="18" charset="0"/>
              </a:rPr>
              <a:t>En Sukot, llevaba consigo en su jeep su siddur -libro de oraciones-, su talit -chal de oración-, su T'hilim –Salmos-, su lulav y su Etrog. </a:t>
            </a:r>
          </a:p>
          <a:p>
            <a:r>
              <a:rPr lang="es-ES" sz="2700" dirty="0" smtClean="0">
                <a:latin typeface="Bookman Old Style" pitchFamily="18" charset="0"/>
              </a:rPr>
              <a:t>En cada base, los soldados de todos los orígenes le rogarían que les permitiera usarlos. </a:t>
            </a:r>
          </a:p>
          <a:p>
            <a:r>
              <a:rPr lang="es-ES" sz="2700" dirty="0" smtClean="0">
                <a:latin typeface="Bookman Old Style" pitchFamily="18" charset="0"/>
              </a:rPr>
              <a:t>Se quedaría todo el tiempo que pudiera, a veces retrasando su salida programada durante horas.</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dirty="0" smtClean="0">
                <a:latin typeface="Bookman Old Style" pitchFamily="18" charset="0"/>
              </a:rPr>
              <a:t>Sin embargo, finalmente tuvo que decirles a los jóvenes decepcionados que seguían en la fila que tenía que seguir adelante. Lo habían llamado a otro lugar.</a:t>
            </a:r>
          </a:p>
          <a:p>
            <a:r>
              <a:rPr lang="es-ES" dirty="0" smtClean="0">
                <a:latin typeface="Bookman Old Style" pitchFamily="18" charset="0"/>
              </a:rPr>
              <a:t>El último día de Sukot, Rav Shammai y sus asistentes estaban cerca de Suez.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700" dirty="0" smtClean="0">
                <a:latin typeface="Bookman Old Style" pitchFamily="18" charset="0"/>
              </a:rPr>
              <a:t>Mientras se acercaba a una base militar recién construida en el desierto abierto, se le ocurrió que, dado que ya había rezado con su lulav y Etrog en ese último día de Sukot, podría dejarlos en la base militar si el fuera convocado a otro lugar.</a:t>
            </a:r>
          </a:p>
          <a:p>
            <a:r>
              <a:rPr lang="es-ES" sz="2700" dirty="0" smtClean="0">
                <a:latin typeface="Bookman Old Style" pitchFamily="18" charset="0"/>
              </a:rPr>
              <a:t>Poco después de la llegada de Rav Shammai, comenzó a formarse una larga fila de soldados, esperando su turno para usar su lulav y </a:t>
            </a:r>
            <a:r>
              <a:rPr lang="es-ES" sz="2700" dirty="0" err="1" smtClean="0">
                <a:latin typeface="Bookman Old Style" pitchFamily="18" charset="0"/>
              </a:rPr>
              <a:t>etrog</a:t>
            </a:r>
            <a:r>
              <a:rPr lang="es-ES" sz="27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dirty="0" smtClean="0">
                <a:latin typeface="Bookman Old Style" pitchFamily="18" charset="0"/>
              </a:rPr>
              <a:t>Cuando la multitud comenzó a reunirse, un joven soldado no religioso, que conducía un camión de municiones, se dirigía hacia el sur. </a:t>
            </a:r>
          </a:p>
          <a:p>
            <a:r>
              <a:rPr lang="es-ES" dirty="0" smtClean="0">
                <a:latin typeface="Bookman Old Style" pitchFamily="18" charset="0"/>
              </a:rPr>
              <a:t>Al notar una gran multitud, salió de su camioneta y se dirigió a pie hacia donde se habían reunido los soldados.</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Se acercó y preguntó de qué se trataba la conmoción. </a:t>
            </a:r>
          </a:p>
          <a:p>
            <a:r>
              <a:rPr lang="es-ES" sz="2800" dirty="0" smtClean="0">
                <a:latin typeface="Bookman Old Style" pitchFamily="18" charset="0"/>
              </a:rPr>
              <a:t>Otro soldado le explicó que Rav Shammai había llegado y que todos los soldados estaban esperando la oportunidad de usar su lulav y Etrog. El conductor no parecía muy interesado en esperar, pero cuando uno de los soldados mencionó que era el último día para realizar la mitzvá, decidió esperar en la fila.</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Su turno llegó después de un corto período de tiempo. </a:t>
            </a:r>
          </a:p>
          <a:p>
            <a:r>
              <a:rPr lang="es-ES" sz="2800" dirty="0" smtClean="0">
                <a:latin typeface="Bookman Old Style" pitchFamily="18" charset="0"/>
              </a:rPr>
              <a:t>Justo cuando sostenía con cautela el lulav y el Etrog, una bomba estalló en su camión  explotando y provocando múltiples explosiones de municiones a bordo. Las explosiones fueron tan poderosas que se formó un cráter en el suelo donde se había estacionado el camión.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Ni siquiera se pudo encontrar un fragmento de metal del vehículo demolido.</a:t>
            </a:r>
          </a:p>
          <a:p>
            <a:r>
              <a:rPr lang="es-ES" sz="2800" dirty="0" smtClean="0">
                <a:latin typeface="Bookman Old Style" pitchFamily="18" charset="0"/>
              </a:rPr>
              <a:t>Tres meses después, Rav Shammai leyó un breve aviso en el periódico del ejército. </a:t>
            </a:r>
          </a:p>
          <a:p>
            <a:r>
              <a:rPr lang="es-ES" sz="2800" dirty="0" smtClean="0">
                <a:latin typeface="Bookman Old Style" pitchFamily="18" charset="0"/>
              </a:rPr>
              <a:t>La esposa de este conductor había dado a luz a una niña. El anuncio incluyó una declaración del nuevo padre.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dirty="0" smtClean="0">
                <a:latin typeface="Bookman Old Style" pitchFamily="18" charset="0"/>
              </a:rPr>
              <a:t>“</a:t>
            </a:r>
            <a:r>
              <a:rPr lang="es-ES" i="1" dirty="0" smtClean="0">
                <a:latin typeface="Bookman Old Style" pitchFamily="18" charset="0"/>
              </a:rPr>
              <a:t>Creo con cada fibra de mi ser que estoy vivo hoy y merecí ver a mi nueva hija solo por la mitzvá que estaba haciendo en el momento en que mi camión fue bombardeado</a:t>
            </a:r>
            <a:r>
              <a:rPr lang="es-ES" dirty="0" smtClean="0">
                <a:latin typeface="Bookman Old Style" pitchFamily="18" charset="0"/>
              </a:rPr>
              <a:t>”.</a:t>
            </a:r>
          </a:p>
          <a:p>
            <a:r>
              <a:rPr lang="es-ES" dirty="0" smtClean="0">
                <a:latin typeface="Bookman Old Style" pitchFamily="18" charset="0"/>
              </a:rPr>
              <a:t>En agradecimiento a Hashem, llamó a su hija </a:t>
            </a:r>
            <a:r>
              <a:rPr lang="es-ES" i="1" dirty="0" smtClean="0">
                <a:latin typeface="Bookman Old Style" pitchFamily="18" charset="0"/>
              </a:rPr>
              <a:t>Lulava</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1800" b="1" dirty="0" smtClean="0">
                <a:latin typeface="Bookman Old Style" pitchFamily="18" charset="0"/>
              </a:rPr>
              <a:t>La guerra del autocontrol</a:t>
            </a:r>
          </a:p>
          <a:p>
            <a:r>
              <a:rPr lang="es-ES" sz="2800" dirty="0" smtClean="0">
                <a:latin typeface="Bookman Old Style" pitchFamily="18" charset="0"/>
              </a:rPr>
              <a:t>Las mitzvot nos permiten a todos y cada uno de nosotros mantener nuestra conexión. </a:t>
            </a:r>
          </a:p>
          <a:p>
            <a:r>
              <a:rPr lang="es-ES" sz="2800" dirty="0" smtClean="0">
                <a:latin typeface="Bookman Old Style" pitchFamily="18" charset="0"/>
              </a:rPr>
              <a:t>¿Nuestra conexión con qué? "</a:t>
            </a:r>
            <a:r>
              <a:rPr lang="es-ES" sz="2800" dirty="0" err="1" smtClean="0">
                <a:latin typeface="Bookman Old Style" pitchFamily="18" charset="0"/>
              </a:rPr>
              <a:t>L’rosheja</a:t>
            </a:r>
            <a:r>
              <a:rPr lang="es-ES" sz="2800" dirty="0" smtClean="0">
                <a:latin typeface="Bookman Old Style" pitchFamily="18" charset="0"/>
              </a:rPr>
              <a:t>"... </a:t>
            </a:r>
          </a:p>
          <a:p>
            <a:r>
              <a:rPr lang="es-ES" sz="2800" dirty="0" smtClean="0">
                <a:latin typeface="Bookman Old Style" pitchFamily="18" charset="0"/>
              </a:rPr>
              <a:t>Con nuestra "cabeza". </a:t>
            </a:r>
          </a:p>
          <a:p>
            <a:r>
              <a:rPr lang="es-ES" sz="2800" dirty="0" smtClean="0">
                <a:latin typeface="Bookman Old Style" pitchFamily="18" charset="0"/>
              </a:rPr>
              <a:t>Con nuestra vida. </a:t>
            </a:r>
          </a:p>
          <a:p>
            <a:r>
              <a:rPr lang="es-ES" sz="2800" dirty="0" smtClean="0">
                <a:latin typeface="Bookman Old Style" pitchFamily="18" charset="0"/>
              </a:rPr>
              <a:t>Con nuestra Fuente. </a:t>
            </a:r>
          </a:p>
          <a:p>
            <a:r>
              <a:rPr lang="es-ES" sz="2800" dirty="0" smtClean="0">
                <a:latin typeface="Bookman Old Style" pitchFamily="18" charset="0"/>
              </a:rPr>
              <a:t>Con Hashem </a:t>
            </a:r>
            <a:r>
              <a:rPr lang="es-ES" sz="2800" dirty="0" err="1" smtClean="0">
                <a:latin typeface="Bookman Old Style" pitchFamily="18" charset="0"/>
              </a:rPr>
              <a:t>Elokeja</a:t>
            </a:r>
            <a:r>
              <a:rPr lang="es-E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2400" b="1" dirty="0" err="1" smtClean="0">
                <a:latin typeface="Bookman Old Style" pitchFamily="18" charset="0"/>
              </a:rPr>
              <a:t>Haftarah</a:t>
            </a:r>
            <a:r>
              <a:rPr lang="es-MX" sz="2400" b="1" dirty="0" smtClean="0">
                <a:latin typeface="Bookman Old Style" pitchFamily="18" charset="0"/>
              </a:rPr>
              <a:t> para Ki </a:t>
            </a:r>
            <a:r>
              <a:rPr lang="es-MX" sz="2400" b="1" dirty="0" err="1" smtClean="0">
                <a:latin typeface="Bookman Old Style" pitchFamily="18" charset="0"/>
              </a:rPr>
              <a:t>Teitzei</a:t>
            </a:r>
            <a:r>
              <a:rPr lang="es-MX" sz="2400" b="1" dirty="0" smtClean="0">
                <a:latin typeface="Bookman Old Style" pitchFamily="18" charset="0"/>
              </a:rPr>
              <a:t>: Resumen</a:t>
            </a:r>
            <a:endParaRPr lang="en-US" sz="2400" b="1" dirty="0" smtClean="0">
              <a:latin typeface="Bookman Old Style" pitchFamily="18" charset="0"/>
            </a:endParaRPr>
          </a:p>
          <a:p>
            <a:r>
              <a:rPr lang="es-MX" dirty="0" smtClean="0">
                <a:latin typeface="Bookman Old Style" pitchFamily="18" charset="0"/>
              </a:rPr>
              <a:t>A Israel, comparado con una mujer estéril, se le prometen innumerables niños.</a:t>
            </a:r>
          </a:p>
          <a:p>
            <a:r>
              <a:rPr lang="es-MX" dirty="0" smtClean="0">
                <a:latin typeface="Bookman Old Style" pitchFamily="18" charset="0"/>
              </a:rPr>
              <a:t>En un ligero enojo, por un momento,</a:t>
            </a:r>
            <a:endParaRPr lang="en-US" dirty="0" smtClean="0">
              <a:latin typeface="Bookman Old Style" pitchFamily="18" charset="0"/>
            </a:endParaRPr>
          </a:p>
          <a:p>
            <a:r>
              <a:rPr lang="es-MX" dirty="0" smtClean="0">
                <a:latin typeface="Bookman Old Style" pitchFamily="18" charset="0"/>
              </a:rPr>
              <a:t>Escondí mi rostro de ti;</a:t>
            </a:r>
            <a:endParaRPr lang="en-US" dirty="0" smtClean="0">
              <a:latin typeface="Bookman Old Style" pitchFamily="18" charset="0"/>
            </a:endParaRPr>
          </a:p>
          <a:p>
            <a:r>
              <a:rPr lang="es-MX" dirty="0" smtClean="0">
                <a:latin typeface="Bookman Old Style" pitchFamily="18" charset="0"/>
              </a:rPr>
              <a:t>Pero con amabilidad eterna</a:t>
            </a:r>
            <a:endParaRPr lang="en-US" dirty="0" smtClean="0">
              <a:latin typeface="Bookman Old Style" pitchFamily="18" charset="0"/>
            </a:endParaRPr>
          </a:p>
          <a:p>
            <a:r>
              <a:rPr lang="es-MX" dirty="0" smtClean="0">
                <a:latin typeface="Bookman Old Style" pitchFamily="18" charset="0"/>
              </a:rPr>
              <a:t>Te llevaré de vuelta en el amor.</a:t>
            </a:r>
            <a:endParaRPr lang="en-US" dirty="0" smtClean="0">
              <a:latin typeface="Bookman Old Style" pitchFamily="18" charset="0"/>
            </a:endParaRPr>
          </a:p>
          <a:p>
            <a:r>
              <a:rPr lang="es-MX" sz="2000" b="1" dirty="0" smtClean="0">
                <a:latin typeface="Bookman Old Style" pitchFamily="18" charset="0"/>
              </a:rPr>
              <a:t>(Isaías 54: 8)</a:t>
            </a:r>
            <a:endParaRPr lang="en-US" sz="2000" b="1"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21:10 – 25:19 </a:t>
            </a:r>
            <a:r>
              <a:rPr lang="es-CO" sz="1800" b="1" noProof="1" smtClean="0">
                <a:latin typeface="Bookman Old Style" pitchFamily="18" charset="0"/>
              </a:rPr>
              <a:t>y Yeshayahu 54:1 al 54:10</a:t>
            </a:r>
          </a:p>
          <a:p>
            <a:r>
              <a:rPr lang="es-MX" sz="2800" dirty="0" smtClean="0">
                <a:latin typeface="Bookman Old Style" pitchFamily="18" charset="0"/>
              </a:rPr>
              <a:t>Esta sincera promesa de Dios a Israel representa el mensaje general de reconciliación transmitido en la </a:t>
            </a:r>
            <a:r>
              <a:rPr lang="es-MX" sz="2800" dirty="0" err="1" smtClean="0">
                <a:latin typeface="Bookman Old Style" pitchFamily="18" charset="0"/>
              </a:rPr>
              <a:t>haftarah</a:t>
            </a:r>
            <a:r>
              <a:rPr lang="es-MX" sz="2800" dirty="0" smtClean="0">
                <a:latin typeface="Bookman Old Style" pitchFamily="18" charset="0"/>
              </a:rPr>
              <a:t> de esta semana. Una de las siete Haftarot de consuelo leídas entre </a:t>
            </a:r>
            <a:r>
              <a:rPr lang="es-MX" sz="2800" dirty="0" err="1" smtClean="0">
                <a:latin typeface="Bookman Old Style" pitchFamily="18" charset="0"/>
              </a:rPr>
              <a:t>Tisha</a:t>
            </a:r>
            <a:r>
              <a:rPr lang="es-MX" sz="2800" dirty="0" smtClean="0">
                <a:latin typeface="Bookman Old Style" pitchFamily="18" charset="0"/>
              </a:rPr>
              <a:t> </a:t>
            </a:r>
            <a:r>
              <a:rPr lang="es-MX" sz="2800" dirty="0" err="1" smtClean="0">
                <a:latin typeface="Bookman Old Style" pitchFamily="18" charset="0"/>
              </a:rPr>
              <a:t>B’Av</a:t>
            </a:r>
            <a:r>
              <a:rPr lang="es-MX" sz="2800" dirty="0" smtClean="0">
                <a:latin typeface="Bookman Old Style" pitchFamily="18" charset="0"/>
              </a:rPr>
              <a:t> y Rosh Hashaná, esta </a:t>
            </a:r>
            <a:r>
              <a:rPr lang="es-MX" sz="2800" dirty="0" err="1" smtClean="0">
                <a:latin typeface="Bookman Old Style" pitchFamily="18" charset="0"/>
              </a:rPr>
              <a:t>Haftarah</a:t>
            </a:r>
            <a:r>
              <a:rPr lang="es-MX" sz="2800" dirty="0" smtClean="0">
                <a:latin typeface="Bookman Old Style" pitchFamily="18" charset="0"/>
              </a:rPr>
              <a:t> transmite un poderoso y reconfortante mensaje en un pequeño número de versículos.</a:t>
            </a:r>
            <a:endParaRPr lang="en-US" sz="28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21:10 – 25:19 </a:t>
            </a:r>
            <a:r>
              <a:rPr lang="es-CO" sz="1800" b="1" noProof="1" smtClean="0">
                <a:latin typeface="Bookman Old Style" pitchFamily="18" charset="0"/>
              </a:rPr>
              <a:t>y Yeshayahu 54:1 al 54:10</a:t>
            </a:r>
          </a:p>
          <a:p>
            <a:r>
              <a:rPr lang="es-MX" sz="2800" dirty="0" smtClean="0">
                <a:latin typeface="Bookman Old Style" pitchFamily="18" charset="0"/>
              </a:rPr>
              <a:t>En los primeros tres versículos de la Haftará, un Israel exiliado se compara con una mujer que nunca ha experimentado el placer de tener un hijo. “¡Grita, oh estéril!” </a:t>
            </a:r>
            <a:r>
              <a:rPr lang="es-MX" sz="1800" b="1" dirty="0" smtClean="0">
                <a:latin typeface="Bookman Old Style" pitchFamily="18" charset="0"/>
              </a:rPr>
              <a:t>(54: 1), </a:t>
            </a:r>
            <a:r>
              <a:rPr lang="es-MX" sz="2800" dirty="0" smtClean="0">
                <a:latin typeface="Bookman Old Style" pitchFamily="18" charset="0"/>
              </a:rPr>
              <a:t>abre la Haftará, instruyendo a esta mujer metafórica a que grite en alegre celebración porque pronto será bendecida con hijos. Se le dice que amplíe el tamaño de su tienda de campaña para hacer espacio para todos los niños que tendrá.</a:t>
            </a:r>
            <a:endParaRPr lang="en-US" sz="2800" dirty="0" smtClean="0">
              <a:latin typeface="Bookman Old Style" pitchFamily="18" charset="0"/>
            </a:endParaRPr>
          </a:p>
          <a:p>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21:10 – 25:19 </a:t>
            </a:r>
            <a:r>
              <a:rPr lang="es-CO" sz="1800" b="1" noProof="1" smtClean="0">
                <a:latin typeface="Bookman Old Style" pitchFamily="18" charset="0"/>
              </a:rPr>
              <a:t>y Yeshayahu 54:1 al 54:10</a:t>
            </a:r>
          </a:p>
          <a:p>
            <a:r>
              <a:rPr lang="es-MX" sz="2800" dirty="0" smtClean="0">
                <a:latin typeface="Bookman Old Style" pitchFamily="18" charset="0"/>
              </a:rPr>
              <a:t>En la sección central de la Haftará, versículos 4 al 8, Isaías describe cómo Dios traerá a Israel de regreso a Él en misericordia. Anteriormente, Israel era una mujer estéril. </a:t>
            </a:r>
          </a:p>
          <a:p>
            <a:r>
              <a:rPr lang="es-MX" sz="2800" dirty="0" smtClean="0">
                <a:latin typeface="Bookman Old Style" pitchFamily="18" charset="0"/>
              </a:rPr>
              <a:t>Ahora, Israel es descrita como una viuda que perdió a su esposo (Dios), pero se le promete que "no recordará más la vergüenza de su viudez" </a:t>
            </a:r>
            <a:r>
              <a:rPr lang="es-MX" sz="1800" b="1" dirty="0" smtClean="0">
                <a:latin typeface="Bookman Old Style" pitchFamily="18" charset="0"/>
              </a:rPr>
              <a:t>(54: 4). </a:t>
            </a:r>
            <a:endParaRPr lang="es-MX" sz="28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21:10 – 25:19 </a:t>
            </a:r>
            <a:r>
              <a:rPr lang="es-CO" sz="1800" b="1" noProof="1" smtClean="0">
                <a:latin typeface="Bookman Old Style" pitchFamily="18" charset="0"/>
              </a:rPr>
              <a:t>y Yeshayahu 54:1 al 54:10</a:t>
            </a:r>
          </a:p>
          <a:p>
            <a:r>
              <a:rPr lang="es-MX" dirty="0" smtClean="0">
                <a:latin typeface="Bookman Old Style" pitchFamily="18" charset="0"/>
              </a:rPr>
              <a:t>En los siguientes versículos, se la describe como una tercera clase de mujer, una cuyo marido la abandonó, abandonada y abandonada. </a:t>
            </a:r>
          </a:p>
          <a:p>
            <a:r>
              <a:rPr lang="es-MX" dirty="0" smtClean="0">
                <a:latin typeface="Bookman Old Style" pitchFamily="18" charset="0"/>
              </a:rPr>
              <a:t>Se le promete que su esposo (de nuevo, Dios) la llevará de vuelta en el amor.</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21:10 – 25:19 </a:t>
            </a:r>
            <a:r>
              <a:rPr lang="es-CO" sz="1800" b="1" noProof="1" smtClean="0">
                <a:latin typeface="Bookman Old Style" pitchFamily="18" charset="0"/>
              </a:rPr>
              <a:t>y Yeshayahu 54:1 al 54:10</a:t>
            </a:r>
          </a:p>
          <a:p>
            <a:r>
              <a:rPr lang="es-MX" dirty="0" smtClean="0">
                <a:latin typeface="Bookman Old Style" pitchFamily="18" charset="0"/>
              </a:rPr>
              <a:t>Los últimos dos versículos de la Haftará fortalecen el mensaje de Dios al compararlo con el pacto con Noé en el Libro del Génesis.</a:t>
            </a:r>
          </a:p>
          <a:p>
            <a:r>
              <a:rPr lang="es-MX" dirty="0" smtClean="0">
                <a:latin typeface="Bookman Old Style" pitchFamily="18" charset="0"/>
              </a:rPr>
              <a:t> En aquel entonces, Dios prometió que nunca más volvería a inundar la tierra; ahora se compromete a nunca más enojarse o reprender a Israel.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Devarim 21:10 – 25:19 </a:t>
            </a:r>
            <a:r>
              <a:rPr lang="es-CO" sz="1800" b="1" noProof="1" smtClean="0">
                <a:latin typeface="Bookman Old Style" pitchFamily="18" charset="0"/>
              </a:rPr>
              <a:t>y Yeshayahu 54:1 al 54:10</a:t>
            </a:r>
          </a:p>
          <a:p>
            <a:r>
              <a:rPr lang="es-MX" dirty="0" smtClean="0">
                <a:latin typeface="Bookman Old Style" pitchFamily="18" charset="0"/>
              </a:rPr>
              <a:t>Incluso si las montañas se mueven y las colinas se sacuden, el pacto de Dios se mantendrá firme.</a:t>
            </a:r>
            <a:endParaRPr lang="en-US"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Devarim 21:10 – 25:19 </a:t>
            </a:r>
            <a:r>
              <a:rPr lang="es-CO" sz="2000" b="1" noProof="1" smtClean="0">
                <a:latin typeface="Bookman Old Style" pitchFamily="18" charset="0"/>
              </a:rPr>
              <a:t>y Yeshayahu 54:1 al 54:10</a:t>
            </a:r>
          </a:p>
          <a:p>
            <a:r>
              <a:rPr lang="es-MX" sz="2800" b="1" i="1" dirty="0" smtClean="0">
                <a:latin typeface="Bookman Old Style" pitchFamily="18" charset="0"/>
              </a:rPr>
              <a:t>Parashat Ki Tetzé Preguntas de debate</a:t>
            </a:r>
            <a:endParaRPr lang="en-US" sz="2800" b="1" i="1" dirty="0" smtClean="0">
              <a:latin typeface="Bookman Old Style" pitchFamily="18" charset="0"/>
            </a:endParaRPr>
          </a:p>
          <a:p>
            <a:r>
              <a:rPr lang="es-MX" sz="2800" dirty="0" smtClean="0">
                <a:latin typeface="Bookman Old Style" pitchFamily="18" charset="0"/>
              </a:rPr>
              <a:t>1) Un mandato dentro de las leyes dadas en esta porción es ser justo. ¿Qué significa ser justo? Dé un ejemplo reciente de cómo fue justo con alguien y cómo fue injusto con alguien. Dé un ejemplo reciente de cómo alguien fue justo con usted y un ejemplo de cómo alguien fue injusto con usted.</a:t>
            </a:r>
            <a:endParaRPr lang="en-US" sz="2800"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Devarim 21:10 – 25:19 </a:t>
            </a:r>
            <a:r>
              <a:rPr lang="es-CO" sz="2000" b="1" noProof="1" smtClean="0">
                <a:latin typeface="Bookman Old Style" pitchFamily="18" charset="0"/>
              </a:rPr>
              <a:t>y Yeshayahu 54:1 al 54:10</a:t>
            </a:r>
          </a:p>
          <a:p>
            <a:r>
              <a:rPr lang="es-MX" sz="2800" b="1" i="1" dirty="0" smtClean="0">
                <a:latin typeface="Bookman Old Style" pitchFamily="18" charset="0"/>
              </a:rPr>
              <a:t>Parashat Ki Tetzé Preguntas de debate</a:t>
            </a:r>
            <a:endParaRPr lang="en-US" sz="2800" b="1" i="1" dirty="0" smtClean="0">
              <a:latin typeface="Bookman Old Style" pitchFamily="18" charset="0"/>
            </a:endParaRPr>
          </a:p>
          <a:p>
            <a:r>
              <a:rPr lang="es-MX" sz="2800" dirty="0" smtClean="0">
                <a:latin typeface="Bookman Old Style" pitchFamily="18" charset="0"/>
              </a:rPr>
              <a:t>2) ¿Por qué los israelitas no mezclan variedades de especies en la siembra, ni usan ropa de diferentes materiales, ni siquiera aran al mismo tiempo con dos tipos diferentes de animales? ¿Hay algo malo en mezclar "diferencias"?</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KITETZE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Devarim 21:10 – 25:19 </a:t>
            </a:r>
            <a:r>
              <a:rPr lang="es-CO" sz="2000" b="1" noProof="1" smtClean="0">
                <a:latin typeface="Bookman Old Style" pitchFamily="18" charset="0"/>
              </a:rPr>
              <a:t>y Yeshayahu 54:1 al 54:10</a:t>
            </a:r>
          </a:p>
          <a:p>
            <a:r>
              <a:rPr lang="es-MX" sz="2800" b="1" i="1" dirty="0" smtClean="0">
                <a:latin typeface="Bookman Old Style" pitchFamily="18" charset="0"/>
              </a:rPr>
              <a:t>Parashat Ki Tetzé Preguntas de debate</a:t>
            </a:r>
            <a:endParaRPr lang="en-US" sz="2800" b="1" i="1" dirty="0" smtClean="0">
              <a:latin typeface="Bookman Old Style" pitchFamily="18" charset="0"/>
            </a:endParaRPr>
          </a:p>
          <a:p>
            <a:r>
              <a:rPr lang="es-MX" sz="2800" dirty="0" smtClean="0">
                <a:latin typeface="Bookman Old Style" pitchFamily="18" charset="0"/>
              </a:rPr>
              <a:t>3) Se les dice a los israelitas que cumplan sus promesas. ¿Qué es tan importante acerca de cumplir las promesas? ¿Hay promesas que no has cumplido? ¿Puedes encontrar una manera de mantenerlas ahora?</a:t>
            </a:r>
            <a:endParaRPr lang="en-US" sz="2800" dirty="0" smtClean="0">
              <a:latin typeface="Bookman Old Style" pitchFamily="18" charset="0"/>
            </a:endParaRPr>
          </a:p>
          <a:p>
            <a:r>
              <a:rPr lang="es-MX" sz="2800" dirty="0" smtClean="0">
                <a:latin typeface="Bookman Old Style" pitchFamily="18" charset="0"/>
              </a:rPr>
              <a:t> </a:t>
            </a:r>
            <a:r>
              <a:rPr lang="en-US" sz="1400" dirty="0" err="1" smtClean="0">
                <a:latin typeface="Bookman Old Style" pitchFamily="18" charset="0"/>
              </a:rPr>
              <a:t>Reimpreso</a:t>
            </a:r>
            <a:r>
              <a:rPr lang="en-US" sz="1400" dirty="0" smtClean="0">
                <a:latin typeface="Bookman Old Style" pitchFamily="18" charset="0"/>
              </a:rPr>
              <a:t> con </a:t>
            </a:r>
            <a:r>
              <a:rPr lang="en-US" sz="1400" dirty="0" err="1" smtClean="0">
                <a:latin typeface="Bookman Old Style" pitchFamily="18" charset="0"/>
              </a:rPr>
              <a:t>permiso</a:t>
            </a:r>
            <a:r>
              <a:rPr lang="en-US" sz="1400" dirty="0" smtClean="0">
                <a:latin typeface="Bookman Old Style" pitchFamily="18" charset="0"/>
              </a:rPr>
              <a:t> de Jewish Family &amp; Life!</a:t>
            </a:r>
            <a:endParaRPr lang="en-US" sz="28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5"/>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a:t>
            </a:r>
            <a:r>
              <a:rPr lang="es-ES" sz="2800" b="0" i="0" u="none" strike="noStrike" cap="none" dirty="0" smtClean="0">
                <a:solidFill>
                  <a:srgbClr val="898989"/>
                </a:solidFill>
                <a:latin typeface="Bookman Old Style" pitchFamily="18" charset="0"/>
                <a:sym typeface="Calibri"/>
              </a:rPr>
              <a:t>YOSEF</a:t>
            </a:r>
          </a:p>
          <a:p>
            <a:pPr marL="0" marR="0" lvl="0" indent="0" algn="ctr" rtl="0">
              <a:lnSpc>
                <a:spcPct val="90000"/>
              </a:lnSpc>
              <a:spcBef>
                <a:spcPts val="800"/>
              </a:spcBef>
              <a:spcAft>
                <a:spcPts val="0"/>
              </a:spcAft>
              <a:buClr>
                <a:srgbClr val="898989"/>
              </a:buClr>
              <a:buSzPts val="3200"/>
              <a:buFont typeface="Arial"/>
              <a:buNone/>
            </a:pP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10 </a:t>
            </a:r>
            <a:r>
              <a:rPr lang="es-ES" sz="1800" dirty="0" smtClean="0">
                <a:latin typeface="Bookman Old Style" pitchFamily="18" charset="0"/>
              </a:rPr>
              <a:t>de Elul, </a:t>
            </a:r>
            <a:r>
              <a:rPr lang="es-ES" sz="1800" b="0" i="0" u="none" strike="noStrike" cap="none" dirty="0" smtClean="0">
                <a:solidFill>
                  <a:srgbClr val="898989"/>
                </a:solidFill>
                <a:latin typeface="Bookman Old Style" pitchFamily="18" charset="0"/>
                <a:sym typeface="Calibri"/>
              </a:rPr>
              <a:t>5782  </a:t>
            </a:r>
            <a:r>
              <a:rPr lang="es-ES" sz="1800" b="0" i="0" u="none" strike="noStrike" cap="none" dirty="0">
                <a:solidFill>
                  <a:srgbClr val="898989"/>
                </a:solidFill>
                <a:latin typeface="Bookman Old Style" pitchFamily="18" charset="0"/>
                <a:sym typeface="Calibri"/>
              </a:rPr>
              <a:t>–  </a:t>
            </a:r>
            <a:r>
              <a:rPr lang="es-ES" sz="1800" b="0" i="0" u="none" strike="noStrike" cap="none" dirty="0" smtClean="0">
                <a:solidFill>
                  <a:srgbClr val="898989"/>
                </a:solidFill>
                <a:latin typeface="Bookman Old Style" pitchFamily="18" charset="0"/>
                <a:sym typeface="Calibri"/>
              </a:rPr>
              <a:t>Septiembre 6, 2022-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67442</TotalTime>
  <Words>8291</Words>
  <Application>Microsoft Office PowerPoint</Application>
  <PresentationFormat>Presentación en pantalla (4:3)</PresentationFormat>
  <Paragraphs>675</Paragraphs>
  <Slides>132</Slides>
  <Notes>132</Notes>
  <HiddenSlides>0</HiddenSlides>
  <MMClips>0</MMClips>
  <ScaleCrop>false</ScaleCrop>
  <HeadingPairs>
    <vt:vector size="4" baseType="variant">
      <vt:variant>
        <vt:lpstr>Tema</vt:lpstr>
      </vt:variant>
      <vt:variant>
        <vt:i4>1</vt:i4>
      </vt:variant>
      <vt:variant>
        <vt:lpstr>Títulos de diapositiva</vt:lpstr>
      </vt:variant>
      <vt:variant>
        <vt:i4>132</vt:i4>
      </vt:variant>
    </vt:vector>
  </HeadingPairs>
  <TitlesOfParts>
    <vt:vector size="133" baseType="lpstr">
      <vt:lpstr>Office Theme</vt:lpstr>
      <vt:lpstr> </vt:lpstr>
      <vt:lpstr>PARASHA DEVARIM</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PARASHA DEVARIM   KITETZE</vt:lpstr>
      <vt:lpstr>Diapositiva 132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472</cp:revision>
  <dcterms:modified xsi:type="dcterms:W3CDTF">2022-09-06T21:08:04Z</dcterms:modified>
</cp:coreProperties>
</file>