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8"/>
  </p:notesMasterIdLst>
  <p:sldIdLst>
    <p:sldId id="256" r:id="rId2"/>
    <p:sldId id="543" r:id="rId3"/>
    <p:sldId id="1602" r:id="rId4"/>
    <p:sldId id="1693" r:id="rId5"/>
    <p:sldId id="1694" r:id="rId6"/>
    <p:sldId id="1695" r:id="rId7"/>
    <p:sldId id="1696" r:id="rId8"/>
    <p:sldId id="1697" r:id="rId9"/>
    <p:sldId id="1698" r:id="rId10"/>
    <p:sldId id="1699" r:id="rId11"/>
    <p:sldId id="1700" r:id="rId12"/>
    <p:sldId id="1701" r:id="rId13"/>
    <p:sldId id="1702" r:id="rId14"/>
    <p:sldId id="1703" r:id="rId15"/>
    <p:sldId id="1704" r:id="rId16"/>
    <p:sldId id="1705" r:id="rId17"/>
    <p:sldId id="1706" r:id="rId18"/>
    <p:sldId id="1707" r:id="rId19"/>
    <p:sldId id="1708" r:id="rId20"/>
    <p:sldId id="1709" r:id="rId21"/>
    <p:sldId id="1710" r:id="rId22"/>
    <p:sldId id="1711" r:id="rId23"/>
    <p:sldId id="1712" r:id="rId24"/>
    <p:sldId id="1713" r:id="rId25"/>
    <p:sldId id="1714" r:id="rId26"/>
    <p:sldId id="1715" r:id="rId27"/>
    <p:sldId id="1716" r:id="rId28"/>
    <p:sldId id="1717" r:id="rId29"/>
    <p:sldId id="1718" r:id="rId30"/>
    <p:sldId id="1719" r:id="rId31"/>
    <p:sldId id="1720" r:id="rId32"/>
    <p:sldId id="1721" r:id="rId33"/>
    <p:sldId id="1722" r:id="rId34"/>
    <p:sldId id="1723" r:id="rId35"/>
    <p:sldId id="935" r:id="rId36"/>
    <p:sldId id="306" r:id="rId3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3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faria.org/Kol_HaTor.1.12?ven=Kol_HaTor&amp;vhe=Kol_HaTor&amp;lang=bi&amp;with=all&amp;lang2=en" TargetMode="External"/><Relationship Id="rId5" Type="http://schemas.openxmlformats.org/officeDocument/2006/relationships/hyperlink" Target="http://www.come-and-hear.com/shabbath/shabbath_31.html" TargetMode="External"/><Relationship Id="rId4" Type="http://schemas.openxmlformats.org/officeDocument/2006/relationships/hyperlink" Target="https://www.jewishvirtuallibrary.org/messiah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MALDICIONES EN EL TALMUD</a:t>
            </a:r>
            <a:endParaRPr lang="es-CO" sz="1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0228" y="600892"/>
            <a:ext cx="9190201" cy="561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2850" dirty="0" smtClean="0">
                <a:latin typeface="Bookman Old Style" pitchFamily="18" charset="0"/>
              </a:rPr>
              <a:t>Maldiciones e insultos </a:t>
            </a:r>
            <a:r>
              <a:rPr lang="es-ES" sz="2850" dirty="0" smtClean="0">
                <a:latin typeface="Bookman Old Style" pitchFamily="18" charset="0"/>
              </a:rPr>
              <a:t>talmúdicos</a:t>
            </a:r>
          </a:p>
          <a:p>
            <a:r>
              <a:rPr lang="es-ES" sz="2850" dirty="0" smtClean="0">
                <a:latin typeface="Bookman Old Style" pitchFamily="18" charset="0"/>
              </a:rPr>
              <a:t>Antes </a:t>
            </a:r>
            <a:r>
              <a:rPr lang="es-ES" sz="2850" dirty="0" smtClean="0">
                <a:latin typeface="Bookman Old Style" pitchFamily="18" charset="0"/>
              </a:rPr>
              <a:t>de que existiera Shakespeare, hubo algunos rabinos enojados</a:t>
            </a:r>
            <a:r>
              <a:rPr lang="es-ES" sz="2850" dirty="0" smtClean="0">
                <a:latin typeface="Bookman Old Style" pitchFamily="18" charset="0"/>
              </a:rPr>
              <a:t>.</a:t>
            </a:r>
          </a:p>
          <a:p>
            <a:r>
              <a:rPr lang="es-ES" sz="1800" dirty="0" smtClean="0">
                <a:latin typeface="Bookman Old Style" pitchFamily="18" charset="0"/>
              </a:rPr>
              <a:t>POR </a:t>
            </a:r>
            <a:r>
              <a:rPr lang="es-ES" sz="1800" dirty="0" smtClean="0">
                <a:latin typeface="Bookman Old Style" pitchFamily="18" charset="0"/>
              </a:rPr>
              <a:t>RACHEL </a:t>
            </a:r>
            <a:r>
              <a:rPr lang="es-ES" sz="1800" dirty="0" smtClean="0">
                <a:latin typeface="Bookman Old Style" pitchFamily="18" charset="0"/>
              </a:rPr>
              <a:t>SCHEINERMAN</a:t>
            </a:r>
          </a:p>
          <a:p>
            <a:r>
              <a:rPr lang="es-ES" sz="2850" dirty="0" smtClean="0">
                <a:latin typeface="Bookman Old Style" pitchFamily="18" charset="0"/>
              </a:rPr>
              <a:t>El </a:t>
            </a:r>
            <a:r>
              <a:rPr lang="es-ES" sz="2850" dirty="0" smtClean="0">
                <a:latin typeface="Bookman Old Style" pitchFamily="18" charset="0"/>
              </a:rPr>
              <a:t>Talmud es uno de los libros más sagrados del judaísmo, una extensa colección de argumentos legales rabínicos </a:t>
            </a:r>
            <a:r>
              <a:rPr lang="es-ES" sz="2400" dirty="0" smtClean="0">
                <a:latin typeface="Bookman Old Style" pitchFamily="18" charset="0"/>
              </a:rPr>
              <a:t>(así como leyendas, dichos, anécdotas biográficas, consejos médicos, recetas y muchas otras cosas). </a:t>
            </a:r>
            <a:endParaRPr lang="es-ES" sz="285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En </a:t>
            </a:r>
            <a:r>
              <a:rPr lang="es-ES" sz="3000" dirty="0" smtClean="0">
                <a:latin typeface="Bookman Old Style" pitchFamily="18" charset="0"/>
              </a:rPr>
              <a:t>todas y cada una de las páginas, los rabinos chocan por puntos sutiles de la ley, la práctica o la teología.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La </a:t>
            </a:r>
            <a:r>
              <a:rPr lang="es-ES" sz="3000" dirty="0" smtClean="0">
                <a:latin typeface="Bookman Old Style" pitchFamily="18" charset="0"/>
              </a:rPr>
              <a:t>mayoría de estos desacuerdos son amistosos y se consideran dignos de elogio, disputa </a:t>
            </a:r>
            <a:r>
              <a:rPr lang="es-ES" sz="3000" i="1" dirty="0" smtClean="0">
                <a:latin typeface="Bookman Old Style" pitchFamily="18" charset="0"/>
              </a:rPr>
              <a:t>l'shem shamayim</a:t>
            </a:r>
            <a:r>
              <a:rPr lang="es-ES" sz="3000" dirty="0" smtClean="0">
                <a:latin typeface="Bookman Old Style" pitchFamily="18" charset="0"/>
              </a:rPr>
              <a:t>, por el bien del cielo.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Sin </a:t>
            </a:r>
            <a:r>
              <a:rPr lang="es-ES" sz="3000" dirty="0" smtClean="0">
                <a:latin typeface="Bookman Old Style" pitchFamily="18" charset="0"/>
              </a:rPr>
              <a:t>embargo, de vez en cuando, los rabinos pierden la calma.</a:t>
            </a:r>
            <a:endParaRPr lang="es-MX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Según el propio Talmud, los rabinos que vivían en Babilonia eran particularmente propensos a los intercambios acalorados.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Pesajim </a:t>
            </a:r>
            <a:r>
              <a:rPr lang="es-ES" sz="3100" dirty="0" smtClean="0">
                <a:latin typeface="Bookman Old Style" pitchFamily="18" charset="0"/>
              </a:rPr>
              <a:t>113b: “Tres se odian: Perros, gallos y hechiceros. Algunos dicen que también prostitutas. Y algunos dicen que también los sabios de Babilonia.” </a:t>
            </a:r>
            <a:endParaRPr lang="es-ES" sz="3100" dirty="0" smtClean="0">
              <a:latin typeface="Bookman Old Style" pitchFamily="18" charset="0"/>
            </a:endParaRPr>
          </a:p>
          <a:p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A </a:t>
            </a:r>
            <a:r>
              <a:rPr lang="es-ES" dirty="0" smtClean="0">
                <a:latin typeface="Bookman Old Style" pitchFamily="18" charset="0"/>
              </a:rPr>
              <a:t>pesar de los mejores esfuerzos de los rabinos, de vez en cuando una disputa talmúdica desciende de un desacuerdo deferente a una pelea de perros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r>
              <a:rPr lang="es-ES" dirty="0" smtClean="0">
                <a:latin typeface="Bookman Old Style" pitchFamily="18" charset="0"/>
              </a:rPr>
              <a:t>Entonces</a:t>
            </a:r>
            <a:r>
              <a:rPr lang="es-ES" dirty="0" smtClean="0">
                <a:latin typeface="Bookman Old Style" pitchFamily="18" charset="0"/>
              </a:rPr>
              <a:t>, ¿cómo expresaron su descontento?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2700" dirty="0" smtClean="0">
                <a:latin typeface="Bookman Old Style" pitchFamily="18" charset="0"/>
              </a:rPr>
              <a:t>Los </a:t>
            </a:r>
            <a:r>
              <a:rPr lang="es-ES" sz="2700" dirty="0" smtClean="0">
                <a:latin typeface="Bookman Old Style" pitchFamily="18" charset="0"/>
              </a:rPr>
              <a:t>rabinos no tenían escasez de expresiones selectas. Aquí hay algunos favoritos</a:t>
            </a:r>
            <a:r>
              <a:rPr lang="es-ES" sz="2700" dirty="0" smtClean="0">
                <a:latin typeface="Bookman Old Style" pitchFamily="18" charset="0"/>
              </a:rPr>
              <a:t>.</a:t>
            </a:r>
          </a:p>
          <a:p>
            <a:r>
              <a:rPr lang="es-ES" sz="2700" b="1" i="1" dirty="0" smtClean="0">
                <a:latin typeface="Bookman Old Style" pitchFamily="18" charset="0"/>
              </a:rPr>
              <a:t>¡Vinagre hijo de vino</a:t>
            </a:r>
            <a:r>
              <a:rPr lang="es-ES" sz="2700" b="1" i="1" dirty="0" smtClean="0">
                <a:latin typeface="Bookman Old Style" pitchFamily="18" charset="0"/>
              </a:rPr>
              <a:t>!</a:t>
            </a:r>
          </a:p>
          <a:p>
            <a:r>
              <a:rPr lang="es-ES" sz="2700" dirty="0" smtClean="0">
                <a:latin typeface="Bookman Old Style" pitchFamily="18" charset="0"/>
              </a:rPr>
              <a:t>En </a:t>
            </a:r>
            <a:r>
              <a:rPr lang="es-ES" sz="2700" dirty="0" smtClean="0">
                <a:latin typeface="Bookman Old Style" pitchFamily="18" charset="0"/>
              </a:rPr>
              <a:t>Baba Metzia 83b, nos enteramos de que el rabino Elazar, hijo </a:t>
            </a:r>
            <a:r>
              <a:rPr lang="es-ES" sz="2700" dirty="0" smtClean="0">
                <a:latin typeface="Bookman Old Style" pitchFamily="18" charset="0"/>
              </a:rPr>
              <a:t>del rabino Shimón </a:t>
            </a:r>
            <a:r>
              <a:rPr lang="es-ES" sz="2700" dirty="0" smtClean="0">
                <a:latin typeface="Bookman Old Style" pitchFamily="18" charset="0"/>
              </a:rPr>
              <a:t>bar Yohai, aconseja voluntariamente a un oficial de la ley del imperio gobernante sobre la mejor manera de atrapar a los ladrones judíos. </a:t>
            </a:r>
            <a:endParaRPr lang="es-ES" sz="27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El </a:t>
            </a:r>
            <a:r>
              <a:rPr lang="es-ES" sz="2800" dirty="0" smtClean="0">
                <a:latin typeface="Bookman Old Style" pitchFamily="18" charset="0"/>
              </a:rPr>
              <a:t>rey está tan impresionado con su ingenio que reemplaza al oficial de la ley con el propio rabino Elazar. </a:t>
            </a:r>
            <a:endParaRPr lang="es-ES" sz="28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Ahora </a:t>
            </a:r>
            <a:r>
              <a:rPr lang="es-ES" sz="2800" dirty="0" smtClean="0">
                <a:latin typeface="Bookman Old Style" pitchFamily="18" charset="0"/>
              </a:rPr>
              <a:t>el rabino Elazar está a cargo de atrapar a los criminales judíos y entregarlos al imperio. Esto se ve como una gran traición al pueblo judío, que había sufrido a manos de estos gobernantes y normalmente confiaba en su propia aplicación de la ley interna.</a:t>
            </a:r>
            <a:endParaRPr lang="es-MX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El rabino </a:t>
            </a:r>
            <a:r>
              <a:rPr lang="es-ES" sz="3100" dirty="0" smtClean="0">
                <a:latin typeface="Bookman Old Style" pitchFamily="18" charset="0"/>
              </a:rPr>
              <a:t>Yehoshúa </a:t>
            </a:r>
            <a:r>
              <a:rPr lang="es-ES" sz="3100" dirty="0" smtClean="0">
                <a:latin typeface="Bookman Old Style" pitchFamily="18" charset="0"/>
              </a:rPr>
              <a:t>ben Korha, un colega del rabino Elazar, le envía un mensaje fulminante sobre esta traición: “¡Vinagre hijo de vino! ¿Hasta cuándo informaréis sobre la nación de nuestro Dios para ser sentenciada a ejecución</a:t>
            </a:r>
            <a:r>
              <a:rPr lang="es-ES" sz="3100" dirty="0" smtClean="0">
                <a:latin typeface="Bookman Old Style" pitchFamily="18" charset="0"/>
              </a:rPr>
              <a:t>?</a:t>
            </a:r>
          </a:p>
          <a:p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vino se elabora a partir de la fermentación de uvas. </a:t>
            </a: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2900" dirty="0" smtClean="0">
                <a:latin typeface="Bookman Old Style" pitchFamily="18" charset="0"/>
              </a:rPr>
              <a:t>Un </a:t>
            </a:r>
            <a:r>
              <a:rPr lang="es-ES" sz="2900" dirty="0" smtClean="0">
                <a:latin typeface="Bookman Old Style" pitchFamily="18" charset="0"/>
              </a:rPr>
              <a:t>vino que fermenta demasiado se convierte en vinagre, que es menos sabroso y significativamente menos valioso. </a:t>
            </a:r>
            <a:endParaRPr lang="es-ES" sz="2900" dirty="0" smtClean="0">
              <a:latin typeface="Bookman Old Style" pitchFamily="18" charset="0"/>
            </a:endParaRPr>
          </a:p>
          <a:p>
            <a:r>
              <a:rPr lang="es-ES" sz="2900" dirty="0" smtClean="0">
                <a:latin typeface="Bookman Old Style" pitchFamily="18" charset="0"/>
              </a:rPr>
              <a:t>El </a:t>
            </a:r>
            <a:r>
              <a:rPr lang="es-ES" sz="2900" dirty="0" smtClean="0">
                <a:latin typeface="Bookman Old Style" pitchFamily="18" charset="0"/>
              </a:rPr>
              <a:t>rabino </a:t>
            </a:r>
            <a:r>
              <a:rPr lang="es-ES" sz="2900" dirty="0" smtClean="0">
                <a:latin typeface="Bookman Old Style" pitchFamily="18" charset="0"/>
              </a:rPr>
              <a:t>Yehoshúa </a:t>
            </a:r>
            <a:r>
              <a:rPr lang="es-ES" sz="2900" dirty="0" smtClean="0">
                <a:latin typeface="Bookman Old Style" pitchFamily="18" charset="0"/>
              </a:rPr>
              <a:t>ben Korha dice que si bien el padre del rabino Elazar, el aclamado erudito y místico rabino </a:t>
            </a:r>
            <a:r>
              <a:rPr lang="es-ES" sz="2900" dirty="0" smtClean="0">
                <a:latin typeface="Bookman Old Style" pitchFamily="18" charset="0"/>
              </a:rPr>
              <a:t>Shimón </a:t>
            </a:r>
            <a:r>
              <a:rPr lang="es-ES" sz="2900" dirty="0" smtClean="0">
                <a:latin typeface="Bookman Old Style" pitchFamily="18" charset="0"/>
              </a:rPr>
              <a:t>bar Yohai, era un buen vino, el hijo resultó una amarga decepción.</a:t>
            </a:r>
            <a:endParaRPr lang="es-MX" sz="29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b="1" i="1" dirty="0" smtClean="0">
                <a:latin typeface="Bookman Old Style" pitchFamily="18" charset="0"/>
              </a:rPr>
              <a:t>¡Primogénito de Satanás</a:t>
            </a:r>
            <a:r>
              <a:rPr lang="es-ES" b="1" i="1" dirty="0" smtClean="0">
                <a:latin typeface="Bookman Old Style" pitchFamily="18" charset="0"/>
              </a:rPr>
              <a:t>!</a:t>
            </a:r>
          </a:p>
          <a:p>
            <a:r>
              <a:rPr lang="es-ES" dirty="0" smtClean="0">
                <a:latin typeface="Bookman Old Style" pitchFamily="18" charset="0"/>
              </a:rPr>
              <a:t>Una </a:t>
            </a:r>
            <a:r>
              <a:rPr lang="es-ES" dirty="0" smtClean="0">
                <a:latin typeface="Bookman Old Style" pitchFamily="18" charset="0"/>
              </a:rPr>
              <a:t>de las mayores rivalidades en la ley judía fue la que hubo entre la escuela de </a:t>
            </a:r>
            <a:r>
              <a:rPr lang="es-ES" dirty="0" smtClean="0">
                <a:latin typeface="Bookman Old Style" pitchFamily="18" charset="0"/>
              </a:rPr>
              <a:t>Shamai, </a:t>
            </a:r>
            <a:r>
              <a:rPr lang="es-ES" dirty="0" smtClean="0">
                <a:latin typeface="Bookman Old Style" pitchFamily="18" charset="0"/>
              </a:rPr>
              <a:t>conocida por ser particularmente exigente, y la escuela de Hillel, conocida por ser más indulgente.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Aunque </a:t>
            </a:r>
            <a:r>
              <a:rPr lang="es-ES" dirty="0" smtClean="0">
                <a:latin typeface="Bookman Old Style" pitchFamily="18" charset="0"/>
              </a:rPr>
              <a:t>finalmente los hillelitas ganaron la mayoría de los argumentos legales, el debate entre los dos estuvo vivo y bien durante siglos después de que sus fundadores se fueran, y fue enconado.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050" dirty="0" smtClean="0">
                <a:latin typeface="Bookman Old Style" pitchFamily="18" charset="0"/>
              </a:rPr>
              <a:t>En Berajot </a:t>
            </a:r>
            <a:r>
              <a:rPr lang="es-ES" sz="3050" dirty="0" smtClean="0">
                <a:latin typeface="Bookman Old Style" pitchFamily="18" charset="0"/>
              </a:rPr>
              <a:t>11a, el rabino </a:t>
            </a:r>
            <a:r>
              <a:rPr lang="es-ES" sz="3050" dirty="0" smtClean="0">
                <a:latin typeface="Bookman Old Style" pitchFamily="18" charset="0"/>
              </a:rPr>
              <a:t>Najman </a:t>
            </a:r>
            <a:r>
              <a:rPr lang="es-ES" sz="3050" dirty="0" smtClean="0">
                <a:latin typeface="Bookman Old Style" pitchFamily="18" charset="0"/>
              </a:rPr>
              <a:t>bar Yitzhak dice que quien sigue la escuela de Shamai merece ser ejecutado</a:t>
            </a:r>
            <a:r>
              <a:rPr lang="es-ES" sz="3050" dirty="0" smtClean="0">
                <a:latin typeface="Bookman Old Style" pitchFamily="18" charset="0"/>
              </a:rPr>
              <a:t>.</a:t>
            </a:r>
          </a:p>
          <a:p>
            <a:r>
              <a:rPr lang="es-ES" sz="3050" dirty="0" smtClean="0">
                <a:latin typeface="Bookman Old Style" pitchFamily="18" charset="0"/>
              </a:rPr>
              <a:t>Esta intensa rivalidad incluso dividió a las familias. </a:t>
            </a:r>
            <a:endParaRPr lang="es-ES" sz="3050" dirty="0" smtClean="0">
              <a:latin typeface="Bookman Old Style" pitchFamily="18" charset="0"/>
            </a:endParaRPr>
          </a:p>
          <a:p>
            <a:r>
              <a:rPr lang="es-ES" sz="3050" dirty="0" smtClean="0">
                <a:latin typeface="Bookman Old Style" pitchFamily="18" charset="0"/>
              </a:rPr>
              <a:t>En </a:t>
            </a:r>
            <a:r>
              <a:rPr lang="es-ES" sz="3050" dirty="0" smtClean="0">
                <a:latin typeface="Bookman Old Style" pitchFamily="18" charset="0"/>
              </a:rPr>
              <a:t>Yevamot 16a, el rabino Dosa ben Hyrkanos está bajo sospecha de ser un shammita. </a:t>
            </a:r>
            <a:endParaRPr lang="es-ES" sz="305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Responde </a:t>
            </a:r>
            <a:r>
              <a:rPr lang="es-ES" dirty="0" smtClean="0">
                <a:latin typeface="Bookman Old Style" pitchFamily="18" charset="0"/>
              </a:rPr>
              <a:t>pregunta tras pregunta para demostrar que se suscribe a las enseñanzas de Hillel, pero uno de sus interrogadores afirma que ha escuchado un rumor </a:t>
            </a:r>
            <a:r>
              <a:rPr lang="es-ES" dirty="0" smtClean="0">
                <a:latin typeface="Bookman Old Style" pitchFamily="18" charset="0"/>
              </a:rPr>
              <a:t>con todo lo contrario</a:t>
            </a:r>
            <a:r>
              <a:rPr lang="es-ES" dirty="0" smtClean="0">
                <a:latin typeface="Bookman Old Style" pitchFamily="18" charset="0"/>
              </a:rPr>
              <a:t>: “Pero ¿no dijeron en tu nombre que la halajá (ley) está de acuerdo con la opinión de Beit </a:t>
            </a:r>
            <a:r>
              <a:rPr lang="es-ES" dirty="0" smtClean="0">
                <a:latin typeface="Bookman Old Style" pitchFamily="18" charset="0"/>
              </a:rPr>
              <a:t>Shamai?”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Ante esto, el rabino Dosa ben Hyrkanos, que debe defender su reputación, se opone: “¿Escuchaste que 'Dosa ben Hyrkanos' emitió este fallo, o escuchaste que simplemente fue declarado por 'ben Harkinas'? … </a:t>
            </a:r>
            <a:r>
              <a:rPr lang="es-ES" sz="3000" i="1" dirty="0" smtClean="0">
                <a:latin typeface="Bookman Old Style" pitchFamily="18" charset="0"/>
              </a:rPr>
              <a:t>Tengo un hermano menor que es el primogénito de Satanás. Y su nombre es Yonatan, y él está entre los discípulos de Shamai</a:t>
            </a:r>
            <a:r>
              <a:rPr lang="es-ES" sz="3000" i="1" dirty="0" smtClean="0">
                <a:latin typeface="Bookman Old Style" pitchFamily="18" charset="0"/>
              </a:rPr>
              <a:t>”.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El </a:t>
            </a:r>
            <a:r>
              <a:rPr lang="es-ES" sz="3100" dirty="0" smtClean="0">
                <a:latin typeface="Bookman Old Style" pitchFamily="18" charset="0"/>
              </a:rPr>
              <a:t>rabino Dosa ben Hyrkanos (lo que significa que es el hijo de Hyrkanos) insiste en que no es el ben Hyrkanos quien se adhiere a las enseñanzas de </a:t>
            </a:r>
            <a:r>
              <a:rPr lang="es-ES" sz="3100" dirty="0" smtClean="0">
                <a:latin typeface="Bookman Old Style" pitchFamily="18" charset="0"/>
              </a:rPr>
              <a:t>Shamai, </a:t>
            </a:r>
            <a:r>
              <a:rPr lang="es-ES" sz="3100" dirty="0" smtClean="0">
                <a:latin typeface="Bookman Old Style" pitchFamily="18" charset="0"/>
              </a:rPr>
              <a:t>sino que es su hermano Yonatan.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Para </a:t>
            </a:r>
            <a:r>
              <a:rPr lang="es-ES" sz="3100" dirty="0" smtClean="0">
                <a:latin typeface="Bookman Old Style" pitchFamily="18" charset="0"/>
              </a:rPr>
              <a:t>enfatizar la distancia entre ellos, llama a su hermano </a:t>
            </a:r>
            <a:r>
              <a:rPr lang="es-ES" sz="3100" i="1" dirty="0" smtClean="0">
                <a:latin typeface="Bookman Old Style" pitchFamily="18" charset="0"/>
              </a:rPr>
              <a:t>“primogénito de Satanás”. </a:t>
            </a:r>
            <a:endParaRPr lang="es-ES" sz="3100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b="1" i="1" dirty="0" smtClean="0">
                <a:latin typeface="Bookman Old Style" pitchFamily="18" charset="0"/>
              </a:rPr>
              <a:t>Avestruz demente</a:t>
            </a:r>
            <a:r>
              <a:rPr lang="es-ES" b="1" i="1" dirty="0" smtClean="0">
                <a:latin typeface="Bookman Old Style" pitchFamily="18" charset="0"/>
              </a:rPr>
              <a:t>!</a:t>
            </a:r>
          </a:p>
          <a:p>
            <a:r>
              <a:rPr lang="es-ES" sz="3000" dirty="0" smtClean="0">
                <a:latin typeface="Bookman Old Style" pitchFamily="18" charset="0"/>
              </a:rPr>
              <a:t>En </a:t>
            </a:r>
            <a:r>
              <a:rPr lang="es-ES" sz="3000" dirty="0" smtClean="0">
                <a:latin typeface="Bookman Old Style" pitchFamily="18" charset="0"/>
              </a:rPr>
              <a:t>el Sanedrín 59b, nos encontramos con una historia fabulosa de Rabí </a:t>
            </a:r>
            <a:r>
              <a:rPr lang="es-ES" sz="3000" dirty="0" smtClean="0">
                <a:latin typeface="Bookman Old Style" pitchFamily="18" charset="0"/>
              </a:rPr>
              <a:t>Shimón </a:t>
            </a:r>
            <a:r>
              <a:rPr lang="es-ES" sz="3000" dirty="0" smtClean="0">
                <a:latin typeface="Bookman Old Style" pitchFamily="18" charset="0"/>
              </a:rPr>
              <a:t>ben Halafta que caminaba, ocupándose de sus propios asuntos, cuando se topó con unos leones hambrientos. Pensando rápidamente, pronunció un verso de los Salmos: “Los leoncillos rugen por su presa”. </a:t>
            </a:r>
            <a:r>
              <a:rPr lang="es-ES" sz="2000" b="1" dirty="0" smtClean="0">
                <a:latin typeface="Bookman Old Style" pitchFamily="18" charset="0"/>
              </a:rPr>
              <a:t>(Salmo 104:21) </a:t>
            </a:r>
            <a:endParaRPr lang="es-ES" sz="30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El </a:t>
            </a:r>
            <a:r>
              <a:rPr lang="es-ES" dirty="0" smtClean="0">
                <a:latin typeface="Bookman Old Style" pitchFamily="18" charset="0"/>
              </a:rPr>
              <a:t>versículo funciona como un amuleto (literalmente) y dos pedazos de carne caen del cielo para saciar a los leones. No solo eso, sino que los leones están llenos después de comer solo una pieza de la carne milagrosa y el rabino </a:t>
            </a:r>
            <a:r>
              <a:rPr lang="es-ES" dirty="0" smtClean="0">
                <a:latin typeface="Bookman Old Style" pitchFamily="18" charset="0"/>
              </a:rPr>
              <a:t>Shimón </a:t>
            </a:r>
            <a:r>
              <a:rPr lang="es-ES" dirty="0" smtClean="0">
                <a:latin typeface="Bookman Old Style" pitchFamily="18" charset="0"/>
              </a:rPr>
              <a:t>ben Halafta se lleva la otra para disfrutarla.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De vuelta en la academia, el rabino </a:t>
            </a:r>
            <a:r>
              <a:rPr lang="es-ES" dirty="0" smtClean="0">
                <a:latin typeface="Bookman Old Style" pitchFamily="18" charset="0"/>
              </a:rPr>
              <a:t>Shimón </a:t>
            </a:r>
            <a:r>
              <a:rPr lang="es-ES" dirty="0" smtClean="0">
                <a:latin typeface="Bookman Old Style" pitchFamily="18" charset="0"/>
              </a:rPr>
              <a:t>relata su notable aventura y luego les pregunta a sus colegas si considerarían kosher la carne enviada del cielo.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Sus </a:t>
            </a:r>
            <a:r>
              <a:rPr lang="es-ES" dirty="0" smtClean="0">
                <a:latin typeface="Bookman Old Style" pitchFamily="18" charset="0"/>
              </a:rPr>
              <a:t>colegas al principio responden con un acuerdo unánime: “Nada no kosher desciende del cielo”.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¡</a:t>
            </a:r>
            <a:r>
              <a:rPr lang="es-ES" sz="3000" dirty="0" smtClean="0">
                <a:latin typeface="Bookman Old Style" pitchFamily="18" charset="0"/>
              </a:rPr>
              <a:t>Rabí </a:t>
            </a:r>
            <a:r>
              <a:rPr lang="es-ES" sz="3000" dirty="0" smtClean="0">
                <a:latin typeface="Bookman Old Style" pitchFamily="18" charset="0"/>
              </a:rPr>
              <a:t>Shimón </a:t>
            </a:r>
            <a:r>
              <a:rPr lang="es-ES" sz="3000" dirty="0" smtClean="0">
                <a:latin typeface="Bookman Old Style" pitchFamily="18" charset="0"/>
              </a:rPr>
              <a:t>está de suerte! No solo se ha librado de una muerte sangrienta, sino que ahora tiene una cena selecta que preparar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Pero </a:t>
            </a:r>
            <a:r>
              <a:rPr lang="es-ES" sz="3000" dirty="0" smtClean="0">
                <a:latin typeface="Bookman Old Style" pitchFamily="18" charset="0"/>
              </a:rPr>
              <a:t>alguien en la academia no está dispuesto a dejar el asunto en paz.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colega del rabino </a:t>
            </a:r>
            <a:r>
              <a:rPr lang="es-ES" sz="3000" dirty="0" smtClean="0">
                <a:latin typeface="Bookman Old Style" pitchFamily="18" charset="0"/>
              </a:rPr>
              <a:t>Shimón, </a:t>
            </a:r>
            <a:r>
              <a:rPr lang="es-ES" sz="3000" dirty="0" smtClean="0">
                <a:latin typeface="Bookman Old Style" pitchFamily="18" charset="0"/>
              </a:rPr>
              <a:t>el rabino Zeira, se dirige a otro colega, el rabino </a:t>
            </a:r>
            <a:r>
              <a:rPr lang="es-ES" sz="3000" dirty="0" smtClean="0">
                <a:latin typeface="Bookman Old Style" pitchFamily="18" charset="0"/>
              </a:rPr>
              <a:t>Abahú, </a:t>
            </a:r>
            <a:r>
              <a:rPr lang="es-ES" sz="3000" dirty="0" smtClean="0">
                <a:latin typeface="Bookman Old Style" pitchFamily="18" charset="0"/>
              </a:rPr>
              <a:t>y le pregunta:</a:t>
            </a:r>
            <a:endParaRPr lang="es-MX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“Si un trozo de carne parecido a un burro (que no es kosher) cae del cielo, ¿se puede comer?” </a:t>
            </a:r>
            <a:endParaRPr lang="es-ES" sz="3100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Tal </a:t>
            </a:r>
            <a:r>
              <a:rPr lang="es-ES" sz="3100" dirty="0" smtClean="0">
                <a:latin typeface="Bookman Old Style" pitchFamily="18" charset="0"/>
              </a:rPr>
              <a:t>vez porque no está de humor para andarse con rodeos ante tales milagros, un incrédulo rabino </a:t>
            </a:r>
            <a:r>
              <a:rPr lang="es-ES" sz="3100" dirty="0" smtClean="0">
                <a:latin typeface="Bookman Old Style" pitchFamily="18" charset="0"/>
              </a:rPr>
              <a:t>Abahú </a:t>
            </a:r>
            <a:r>
              <a:rPr lang="es-ES" sz="3100" dirty="0" smtClean="0">
                <a:latin typeface="Bookman Old Style" pitchFamily="18" charset="0"/>
              </a:rPr>
              <a:t>responde: “¡Avestruz demente! ¡Ya te dijeron que nada no kosher desciende del cielo</a:t>
            </a:r>
            <a:r>
              <a:rPr lang="es-ES" sz="3100" dirty="0" smtClean="0">
                <a:latin typeface="Bookman Old Style" pitchFamily="18" charset="0"/>
              </a:rPr>
              <a:t>!”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(Nota: el avestruz es una suposición. El animal aquí es un </a:t>
            </a:r>
            <a:r>
              <a:rPr lang="es-ES" dirty="0" err="1" smtClean="0">
                <a:latin typeface="Bookman Old Style" pitchFamily="18" charset="0"/>
              </a:rPr>
              <a:t>yarud</a:t>
            </a:r>
            <a:r>
              <a:rPr lang="es-ES" dirty="0" smtClean="0">
                <a:latin typeface="Bookman Old Style" pitchFamily="18" charset="0"/>
              </a:rPr>
              <a:t>, un pájaro del desierto no identificado que probablemente se parece a un avestruz).</a:t>
            </a:r>
          </a:p>
          <a:p>
            <a:r>
              <a:rPr lang="es-ES" b="1" i="1" dirty="0" smtClean="0">
                <a:latin typeface="Bookman Old Style" pitchFamily="18" charset="0"/>
              </a:rPr>
              <a:t>Insultos amontonados</a:t>
            </a:r>
          </a:p>
          <a:p>
            <a:r>
              <a:rPr lang="es-ES" dirty="0" smtClean="0">
                <a:latin typeface="Bookman Old Style" pitchFamily="18" charset="0"/>
              </a:rPr>
              <a:t>Estos </a:t>
            </a:r>
            <a:r>
              <a:rPr lang="es-ES" dirty="0" smtClean="0">
                <a:latin typeface="Bookman Old Style" pitchFamily="18" charset="0"/>
              </a:rPr>
              <a:t>fueron solo algunos ejemplos con frases particularmente coloridas.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A </a:t>
            </a:r>
            <a:r>
              <a:rPr lang="es-ES" dirty="0" smtClean="0">
                <a:latin typeface="Bookman Old Style" pitchFamily="18" charset="0"/>
              </a:rPr>
              <a:t>lo largo del Talmud, vemos rabinos en intercambios acalorados y la forma en que manejan los desacuerdos suele ser dura, incluso violenta.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Se </a:t>
            </a:r>
            <a:r>
              <a:rPr lang="es-ES" dirty="0" smtClean="0">
                <a:latin typeface="Bookman Old Style" pitchFamily="18" charset="0"/>
              </a:rPr>
              <a:t>llaman unos a otros </a:t>
            </a:r>
            <a:r>
              <a:rPr lang="es-ES" i="1" dirty="0" smtClean="0">
                <a:latin typeface="Bookman Old Style" pitchFamily="18" charset="0"/>
              </a:rPr>
              <a:t>idiotas</a:t>
            </a:r>
            <a:r>
              <a:rPr lang="es-ES" dirty="0" smtClean="0">
                <a:latin typeface="Bookman Old Style" pitchFamily="18" charset="0"/>
              </a:rPr>
              <a:t> (Baba </a:t>
            </a:r>
            <a:r>
              <a:rPr lang="es-ES" dirty="0" smtClean="0">
                <a:latin typeface="Bookman Old Style" pitchFamily="18" charset="0"/>
              </a:rPr>
              <a:t>Kama </a:t>
            </a:r>
            <a:r>
              <a:rPr lang="es-ES" dirty="0" smtClean="0">
                <a:latin typeface="Bookman Old Style" pitchFamily="18" charset="0"/>
              </a:rPr>
              <a:t>105b, Baba Metzia 20b, etc.), </a:t>
            </a:r>
            <a:r>
              <a:rPr lang="es-ES" i="1" dirty="0" smtClean="0">
                <a:latin typeface="Bookman Old Style" pitchFamily="18" charset="0"/>
              </a:rPr>
              <a:t>descerebrados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(Yevamot 9a y </a:t>
            </a:r>
            <a:r>
              <a:rPr lang="es-ES" sz="2000" b="1" dirty="0" smtClean="0">
                <a:latin typeface="Bookman Old Style" pitchFamily="18" charset="0"/>
              </a:rPr>
              <a:t>Menajot </a:t>
            </a:r>
            <a:r>
              <a:rPr lang="es-ES" sz="2000" b="1" dirty="0" smtClean="0">
                <a:latin typeface="Bookman Old Style" pitchFamily="18" charset="0"/>
              </a:rPr>
              <a:t>80b),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i="1" dirty="0" smtClean="0">
                <a:latin typeface="Bookman Old Style" pitchFamily="18" charset="0"/>
              </a:rPr>
              <a:t>tontos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Beitzáh </a:t>
            </a:r>
            <a:r>
              <a:rPr lang="es-ES" sz="2000" b="1" dirty="0" smtClean="0">
                <a:latin typeface="Bookman Old Style" pitchFamily="18" charset="0"/>
              </a:rPr>
              <a:t>16a), </a:t>
            </a:r>
            <a:r>
              <a:rPr lang="es-ES" i="1" dirty="0" smtClean="0">
                <a:latin typeface="Bookman Old Style" pitchFamily="18" charset="0"/>
              </a:rPr>
              <a:t>faltos de sentido </a:t>
            </a:r>
            <a:r>
              <a:rPr lang="es-ES" sz="2000" b="1" dirty="0" smtClean="0">
                <a:latin typeface="Bookman Old Style" pitchFamily="18" charset="0"/>
              </a:rPr>
              <a:t>(Moed </a:t>
            </a:r>
            <a:r>
              <a:rPr lang="es-ES" sz="2000" b="1" dirty="0" smtClean="0">
                <a:latin typeface="Bookman Old Style" pitchFamily="18" charset="0"/>
              </a:rPr>
              <a:t>Katán </a:t>
            </a:r>
            <a:r>
              <a:rPr lang="es-ES" sz="2000" b="1" dirty="0" smtClean="0">
                <a:latin typeface="Bookman Old Style" pitchFamily="18" charset="0"/>
              </a:rPr>
              <a:t>26b), </a:t>
            </a:r>
            <a:r>
              <a:rPr lang="es-ES" i="1" dirty="0" smtClean="0">
                <a:latin typeface="Bookman Old Style" pitchFamily="18" charset="0"/>
              </a:rPr>
              <a:t>pobres aprendices </a:t>
            </a:r>
            <a:r>
              <a:rPr lang="es-ES" sz="2000" b="1" dirty="0" smtClean="0">
                <a:latin typeface="Bookman Old Style" pitchFamily="18" charset="0"/>
              </a:rPr>
              <a:t>(Zevajim </a:t>
            </a:r>
            <a:r>
              <a:rPr lang="es-ES" sz="2000" b="1" dirty="0" smtClean="0">
                <a:latin typeface="Bookman Old Style" pitchFamily="18" charset="0"/>
              </a:rPr>
              <a:t>2a)</a:t>
            </a:r>
            <a:r>
              <a:rPr lang="es-ES" dirty="0" smtClean="0">
                <a:latin typeface="Bookman Old Style" pitchFamily="18" charset="0"/>
              </a:rPr>
              <a:t>, </a:t>
            </a:r>
            <a:r>
              <a:rPr lang="es-ES" i="1" dirty="0" smtClean="0">
                <a:latin typeface="Bookman Old Style" pitchFamily="18" charset="0"/>
              </a:rPr>
              <a:t>perezosos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smtClean="0">
                <a:latin typeface="Bookman Old Style" pitchFamily="18" charset="0"/>
              </a:rPr>
              <a:t>Sukáh </a:t>
            </a:r>
            <a:r>
              <a:rPr lang="es-ES" sz="2000" b="1" dirty="0" smtClean="0">
                <a:latin typeface="Bookman Old Style" pitchFamily="18" charset="0"/>
              </a:rPr>
              <a:t>26b) </a:t>
            </a:r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i="1" dirty="0" smtClean="0">
                <a:latin typeface="Bookman Old Style" pitchFamily="18" charset="0"/>
              </a:rPr>
              <a:t>ceros</a:t>
            </a:r>
            <a:r>
              <a:rPr lang="es-ES" dirty="0" smtClean="0">
                <a:latin typeface="Bookman Old Style" pitchFamily="18" charset="0"/>
              </a:rPr>
              <a:t> </a:t>
            </a:r>
            <a:r>
              <a:rPr lang="es-ES" sz="2000" b="1" dirty="0" smtClean="0">
                <a:latin typeface="Bookman Old Style" pitchFamily="18" charset="0"/>
              </a:rPr>
              <a:t>(Baba </a:t>
            </a:r>
            <a:r>
              <a:rPr lang="es-ES" sz="2000" b="1" dirty="0" smtClean="0">
                <a:latin typeface="Bookman Old Style" pitchFamily="18" charset="0"/>
              </a:rPr>
              <a:t>Batrá </a:t>
            </a:r>
            <a:r>
              <a:rPr lang="es-ES" sz="2000" b="1" dirty="0" smtClean="0">
                <a:latin typeface="Bookman Old Style" pitchFamily="18" charset="0"/>
              </a:rPr>
              <a:t>111a). 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Con </a:t>
            </a:r>
            <a:r>
              <a:rPr lang="es-ES" dirty="0" smtClean="0">
                <a:latin typeface="Bookman Old Style" pitchFamily="18" charset="0"/>
              </a:rPr>
              <a:t>frecuencia se acusan unos a otros de dormir durante las </a:t>
            </a:r>
            <a:r>
              <a:rPr lang="es-ES" dirty="0" smtClean="0">
                <a:latin typeface="Bookman Old Style" pitchFamily="18" charset="0"/>
              </a:rPr>
              <a:t>lecciones </a:t>
            </a:r>
            <a:r>
              <a:rPr lang="es-ES" sz="2000" b="1" dirty="0" smtClean="0">
                <a:latin typeface="Bookman Old Style" pitchFamily="18" charset="0"/>
              </a:rPr>
              <a:t>(Yevamot 109b, </a:t>
            </a:r>
            <a:r>
              <a:rPr lang="es-ES" sz="2000" b="1" dirty="0" smtClean="0">
                <a:latin typeface="Bookman Old Style" pitchFamily="18" charset="0"/>
              </a:rPr>
              <a:t>Bejorot </a:t>
            </a:r>
            <a:r>
              <a:rPr lang="es-ES" sz="2000" b="1" dirty="0" smtClean="0">
                <a:latin typeface="Bookman Old Style" pitchFamily="18" charset="0"/>
              </a:rPr>
              <a:t>23b, Niddah 60a, etc.) </a:t>
            </a:r>
            <a:r>
              <a:rPr lang="es-ES" dirty="0" smtClean="0">
                <a:latin typeface="Bookman Old Style" pitchFamily="18" charset="0"/>
              </a:rPr>
              <a:t>y se ríen cruelmente unos de otros </a:t>
            </a:r>
            <a:r>
              <a:rPr lang="es-ES" sz="2000" b="1" dirty="0" smtClean="0">
                <a:latin typeface="Bookman Old Style" pitchFamily="18" charset="0"/>
              </a:rPr>
              <a:t>(Nazir 42a, </a:t>
            </a:r>
            <a:r>
              <a:rPr lang="es-ES" sz="2000" b="1" dirty="0" smtClean="0">
                <a:latin typeface="Bookman Old Style" pitchFamily="18" charset="0"/>
              </a:rPr>
              <a:t>Beitzáh </a:t>
            </a:r>
            <a:r>
              <a:rPr lang="es-ES" sz="2000" b="1" dirty="0" smtClean="0">
                <a:latin typeface="Bookman Old Style" pitchFamily="18" charset="0"/>
              </a:rPr>
              <a:t>38a, </a:t>
            </a:r>
            <a:r>
              <a:rPr lang="es-ES" sz="2000" b="1" dirty="0" smtClean="0">
                <a:latin typeface="Bookman Old Style" pitchFamily="18" charset="0"/>
              </a:rPr>
              <a:t>Gitín </a:t>
            </a:r>
            <a:r>
              <a:rPr lang="es-ES" sz="2000" b="1" dirty="0" smtClean="0">
                <a:latin typeface="Bookman Old Style" pitchFamily="18" charset="0"/>
              </a:rPr>
              <a:t>55b, etc.).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Usan </a:t>
            </a:r>
            <a:r>
              <a:rPr lang="es-ES" dirty="0" smtClean="0">
                <a:latin typeface="Bookman Old Style" pitchFamily="18" charset="0"/>
              </a:rPr>
              <a:t>insultos, como </a:t>
            </a:r>
            <a:r>
              <a:rPr lang="es-ES" i="1" dirty="0" smtClean="0">
                <a:latin typeface="Bookman Old Style" pitchFamily="18" charset="0"/>
              </a:rPr>
              <a:t>"vaso negro" </a:t>
            </a:r>
            <a:r>
              <a:rPr lang="es-ES" sz="2000" b="1" dirty="0" smtClean="0">
                <a:latin typeface="Bookman Old Style" pitchFamily="18" charset="0"/>
              </a:rPr>
              <a:t>(Pesajim </a:t>
            </a:r>
            <a:r>
              <a:rPr lang="es-ES" sz="2000" b="1" dirty="0" smtClean="0">
                <a:latin typeface="Bookman Old Style" pitchFamily="18" charset="0"/>
              </a:rPr>
              <a:t>88a), </a:t>
            </a:r>
            <a:r>
              <a:rPr lang="es-ES" dirty="0" smtClean="0">
                <a:latin typeface="Bookman Old Style" pitchFamily="18" charset="0"/>
              </a:rPr>
              <a:t>cuyo significado completo se pierde para nosotros. </a:t>
            </a:r>
            <a:r>
              <a:rPr lang="es-ES" i="1" dirty="0" smtClean="0">
                <a:latin typeface="Bookman Old Style" pitchFamily="18" charset="0"/>
              </a:rPr>
              <a:t>(“Recipiente negro” </a:t>
            </a:r>
            <a:r>
              <a:rPr lang="es-ES" dirty="0" smtClean="0">
                <a:latin typeface="Bookman Old Style" pitchFamily="18" charset="0"/>
              </a:rPr>
              <a:t>puede referirse a alguien sucio o feo</a:t>
            </a:r>
            <a:r>
              <a:rPr lang="es-ES" dirty="0" smtClean="0">
                <a:latin typeface="Bookman Old Style" pitchFamily="18" charset="0"/>
              </a:rPr>
              <a:t>).</a:t>
            </a:r>
          </a:p>
          <a:p>
            <a:r>
              <a:rPr lang="es-ES" dirty="0" smtClean="0">
                <a:latin typeface="Bookman Old Style" pitchFamily="18" charset="0"/>
              </a:rPr>
              <a:t>Los rabinos afirman su propia inteligencia superior </a:t>
            </a:r>
            <a:r>
              <a:rPr lang="es-ES" sz="2000" b="1" dirty="0" smtClean="0">
                <a:latin typeface="Bookman Old Style" pitchFamily="18" charset="0"/>
              </a:rPr>
              <a:t>(Hullin 137b) </a:t>
            </a:r>
            <a:r>
              <a:rPr lang="es-ES" dirty="0" smtClean="0">
                <a:latin typeface="Bookman Old Style" pitchFamily="18" charset="0"/>
              </a:rPr>
              <a:t>y ascendencia superior </a:t>
            </a:r>
            <a:r>
              <a:rPr lang="es-ES" sz="2000" b="1" dirty="0" smtClean="0">
                <a:latin typeface="Bookman Old Style" pitchFamily="18" charset="0"/>
              </a:rPr>
              <a:t>(Baba Metzia 109a).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Se </a:t>
            </a:r>
            <a:r>
              <a:rPr lang="es-ES" dirty="0" smtClean="0">
                <a:latin typeface="Bookman Old Style" pitchFamily="18" charset="0"/>
              </a:rPr>
              <a:t>burlan </a:t>
            </a:r>
            <a:r>
              <a:rPr lang="es-ES" sz="2000" b="1" dirty="0" smtClean="0">
                <a:latin typeface="Bookman Old Style" pitchFamily="18" charset="0"/>
              </a:rPr>
              <a:t>(Sanedrín 3b), </a:t>
            </a:r>
            <a:r>
              <a:rPr lang="es-ES" dirty="0" smtClean="0">
                <a:latin typeface="Bookman Old Style" pitchFamily="18" charset="0"/>
              </a:rPr>
              <a:t>se llaman unos a otros indignos </a:t>
            </a:r>
            <a:r>
              <a:rPr lang="es-ES" sz="2000" b="1" dirty="0" smtClean="0">
                <a:latin typeface="Bookman Old Style" pitchFamily="18" charset="0"/>
              </a:rPr>
              <a:t>(Yevamot 95b) </a:t>
            </a:r>
            <a:r>
              <a:rPr lang="es-ES" dirty="0" smtClean="0">
                <a:latin typeface="Bookman Old Style" pitchFamily="18" charset="0"/>
              </a:rPr>
              <a:t>y se echan a patadas del beit </a:t>
            </a:r>
            <a:r>
              <a:rPr lang="es-ES" dirty="0" smtClean="0">
                <a:latin typeface="Bookman Old Style" pitchFamily="18" charset="0"/>
              </a:rPr>
              <a:t>Midrash, </a:t>
            </a:r>
            <a:r>
              <a:rPr lang="es-ES" dirty="0" smtClean="0">
                <a:latin typeface="Bookman Old Style" pitchFamily="18" charset="0"/>
              </a:rPr>
              <a:t>la casa de estudio </a:t>
            </a:r>
            <a:r>
              <a:rPr lang="es-ES" sz="2000" b="1" dirty="0" smtClean="0">
                <a:latin typeface="Bookman Old Style" pitchFamily="18" charset="0"/>
              </a:rPr>
              <a:t>(Beitzáh </a:t>
            </a:r>
            <a:r>
              <a:rPr lang="es-ES" sz="2000" b="1" dirty="0" smtClean="0">
                <a:latin typeface="Bookman Old Style" pitchFamily="18" charset="0"/>
              </a:rPr>
              <a:t>12b, Yoma 42a, Berajot 30b). 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Literalmente </a:t>
            </a:r>
            <a:r>
              <a:rPr lang="es-ES" dirty="0" smtClean="0">
                <a:latin typeface="Bookman Old Style" pitchFamily="18" charset="0"/>
              </a:rPr>
              <a:t>se lanzan barro unos a otros </a:t>
            </a:r>
            <a:r>
              <a:rPr lang="es-ES" sz="2000" b="1" dirty="0" smtClean="0">
                <a:latin typeface="Bookman Old Style" pitchFamily="18" charset="0"/>
              </a:rPr>
              <a:t>(Shevuot 18b, </a:t>
            </a:r>
            <a:r>
              <a:rPr lang="es-ES" sz="2000" b="1" dirty="0" smtClean="0">
                <a:latin typeface="Bookman Old Style" pitchFamily="18" charset="0"/>
              </a:rPr>
              <a:t>Pesajim </a:t>
            </a:r>
            <a:r>
              <a:rPr lang="es-ES" sz="2000" b="1" dirty="0" smtClean="0">
                <a:latin typeface="Bookman Old Style" pitchFamily="18" charset="0"/>
              </a:rPr>
              <a:t>62b) </a:t>
            </a:r>
            <a:r>
              <a:rPr lang="es-ES" dirty="0" smtClean="0">
                <a:latin typeface="Bookman Old Style" pitchFamily="18" charset="0"/>
              </a:rPr>
              <a:t>y, a veces, se excomulgan unos a otros </a:t>
            </a:r>
            <a:r>
              <a:rPr lang="es-ES" sz="2000" b="1" i="1" dirty="0" smtClean="0">
                <a:latin typeface="Bookman Old Style" pitchFamily="18" charset="0"/>
              </a:rPr>
              <a:t>(Menajot 37a). </a:t>
            </a:r>
            <a:endParaRPr lang="es-ES" sz="2000" b="1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Ellos </a:t>
            </a:r>
            <a:r>
              <a:rPr lang="es-ES" dirty="0" smtClean="0">
                <a:latin typeface="Bookman Old Style" pitchFamily="18" charset="0"/>
              </a:rPr>
              <a:t>metafóricamente arrojan ideas a la basura </a:t>
            </a:r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entre ellos </a:t>
            </a:r>
            <a:r>
              <a:rPr lang="es-ES" dirty="0" smtClean="0">
                <a:latin typeface="Bookman Old Style" pitchFamily="18" charset="0"/>
              </a:rPr>
              <a:t>usan </a:t>
            </a:r>
            <a:r>
              <a:rPr lang="es-ES" dirty="0" smtClean="0">
                <a:latin typeface="Bookman Old Style" pitchFamily="18" charset="0"/>
              </a:rPr>
              <a:t>la frase “arrojar espinas” </a:t>
            </a:r>
            <a:r>
              <a:rPr lang="es-ES" sz="2000" b="1" dirty="0" smtClean="0">
                <a:latin typeface="Bookman Old Style" pitchFamily="18" charset="0"/>
              </a:rPr>
              <a:t>(Beitzáh </a:t>
            </a:r>
            <a:r>
              <a:rPr lang="es-ES" sz="2000" b="1" dirty="0" smtClean="0">
                <a:latin typeface="Bookman Old Style" pitchFamily="18" charset="0"/>
              </a:rPr>
              <a:t>29b), </a:t>
            </a:r>
            <a:r>
              <a:rPr lang="es-ES" dirty="0" smtClean="0">
                <a:latin typeface="Bookman Old Style" pitchFamily="18" charset="0"/>
              </a:rPr>
              <a:t>maldicen a los hijos de los demás </a:t>
            </a:r>
            <a:r>
              <a:rPr lang="es-ES" sz="2000" b="1" dirty="0" smtClean="0">
                <a:latin typeface="Bookman Old Style" pitchFamily="18" charset="0"/>
              </a:rPr>
              <a:t>(Baba Metzia 108a) </a:t>
            </a:r>
            <a:r>
              <a:rPr lang="es-ES" dirty="0" smtClean="0">
                <a:latin typeface="Bookman Old Style" pitchFamily="18" charset="0"/>
              </a:rPr>
              <a:t>y predicen la muerte de los demás </a:t>
            </a:r>
            <a:r>
              <a:rPr lang="es-ES" sz="2000" b="1" dirty="0" smtClean="0">
                <a:latin typeface="Bookman Old Style" pitchFamily="18" charset="0"/>
              </a:rPr>
              <a:t>(Pesajim </a:t>
            </a:r>
            <a:r>
              <a:rPr lang="es-ES" sz="2000" b="1" dirty="0" smtClean="0">
                <a:latin typeface="Bookman Old Style" pitchFamily="18" charset="0"/>
              </a:rPr>
              <a:t>69a). 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Incluso </a:t>
            </a:r>
            <a:r>
              <a:rPr lang="es-ES" sz="3000" dirty="0" smtClean="0">
                <a:latin typeface="Bookman Old Style" pitchFamily="18" charset="0"/>
              </a:rPr>
              <a:t>se matan unos a otros, aunque el modo en que esto se relata es claramente folclórico: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varios lugares, un rabino le da a otro una mirada fulminante (literalmente) y reduce el objetivo a un "</a:t>
            </a:r>
            <a:r>
              <a:rPr lang="es-ES" i="1" dirty="0" smtClean="0">
                <a:latin typeface="Bookman Old Style" pitchFamily="18" charset="0"/>
              </a:rPr>
              <a:t>montón de huesos</a:t>
            </a:r>
            <a:r>
              <a:rPr lang="es-ES" sz="2000" b="1" dirty="0" smtClean="0">
                <a:latin typeface="Bookman Old Style" pitchFamily="18" charset="0"/>
              </a:rPr>
              <a:t>" (Berajot 58a, Shabat 34a, Baba </a:t>
            </a:r>
            <a:r>
              <a:rPr lang="es-ES" sz="2000" b="1" dirty="0" err="1" smtClean="0">
                <a:latin typeface="Bookman Old Style" pitchFamily="18" charset="0"/>
              </a:rPr>
              <a:t>Batra</a:t>
            </a:r>
            <a:r>
              <a:rPr lang="es-ES" sz="2000" b="1" dirty="0" smtClean="0">
                <a:latin typeface="Bookman Old Style" pitchFamily="18" charset="0"/>
              </a:rPr>
              <a:t> 75a, Sanedrín 100a</a:t>
            </a:r>
            <a:r>
              <a:rPr lang="es-ES" sz="2000" b="1" dirty="0" smtClean="0">
                <a:latin typeface="Bookman Old Style" pitchFamily="18" charset="0"/>
              </a:rPr>
              <a:t>)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r>
              <a:rPr lang="es-ES" dirty="0" smtClean="0">
                <a:latin typeface="Bookman Old Style" pitchFamily="18" charset="0"/>
              </a:rPr>
              <a:t>Encontramos rabinos deseando que sus compañeros rabinos sean picados por un escorpión </a:t>
            </a:r>
            <a:r>
              <a:rPr lang="es-ES" sz="2000" b="1" dirty="0" smtClean="0">
                <a:latin typeface="Bookman Old Style" pitchFamily="18" charset="0"/>
              </a:rPr>
              <a:t>(Bejorot </a:t>
            </a:r>
            <a:r>
              <a:rPr lang="es-ES" sz="2000" b="1" dirty="0" smtClean="0">
                <a:latin typeface="Bookman Old Style" pitchFamily="18" charset="0"/>
              </a:rPr>
              <a:t>31b)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y </a:t>
            </a:r>
            <a:r>
              <a:rPr lang="es-ES" dirty="0" smtClean="0">
                <a:latin typeface="Bookman Old Style" pitchFamily="18" charset="0"/>
              </a:rPr>
              <a:t>llamando a las palabras de sus colegas “</a:t>
            </a:r>
            <a:r>
              <a:rPr lang="es-ES" i="1" dirty="0" smtClean="0">
                <a:latin typeface="Bookman Old Style" pitchFamily="18" charset="0"/>
              </a:rPr>
              <a:t>vinagre para los dientes y humo para los ojos</a:t>
            </a:r>
            <a:r>
              <a:rPr lang="es-ES" dirty="0" smtClean="0">
                <a:latin typeface="Bookman Old Style" pitchFamily="18" charset="0"/>
              </a:rPr>
              <a:t>” </a:t>
            </a:r>
            <a:r>
              <a:rPr lang="es-ES" sz="2000" b="1" dirty="0" smtClean="0">
                <a:latin typeface="Bookman Old Style" pitchFamily="18" charset="0"/>
              </a:rPr>
              <a:t>(</a:t>
            </a:r>
            <a:r>
              <a:rPr lang="es-ES" sz="2000" b="1" dirty="0" err="1" smtClean="0">
                <a:latin typeface="Bookman Old Style" pitchFamily="18" charset="0"/>
              </a:rPr>
              <a:t>Taanit</a:t>
            </a:r>
            <a:r>
              <a:rPr lang="es-ES" sz="2000" b="1" dirty="0" smtClean="0">
                <a:latin typeface="Bookman Old Style" pitchFamily="18" charset="0"/>
              </a:rPr>
              <a:t> 4b, </a:t>
            </a:r>
            <a:r>
              <a:rPr lang="es-ES" sz="2000" b="1" dirty="0" err="1" smtClean="0">
                <a:latin typeface="Bookman Old Style" pitchFamily="18" charset="0"/>
              </a:rPr>
              <a:t>Kiddushin</a:t>
            </a:r>
            <a:r>
              <a:rPr lang="es-ES" sz="2000" b="1" dirty="0" smtClean="0">
                <a:latin typeface="Bookman Old Style" pitchFamily="18" charset="0"/>
              </a:rPr>
              <a:t> 45b)</a:t>
            </a:r>
            <a:r>
              <a:rPr lang="es-ES" dirty="0" smtClean="0">
                <a:latin typeface="Bookman Old Style" pitchFamily="18" charset="0"/>
              </a:rPr>
              <a:t>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En </a:t>
            </a:r>
            <a:r>
              <a:rPr lang="es-ES" dirty="0" smtClean="0">
                <a:latin typeface="Bookman Old Style" pitchFamily="18" charset="0"/>
              </a:rPr>
              <a:t>un caso, un rabino desea que a otro le crezca un cuerno en el ojo </a:t>
            </a:r>
            <a:r>
              <a:rPr lang="es-ES" sz="2000" b="1" dirty="0" smtClean="0">
                <a:latin typeface="Bookman Old Style" pitchFamily="18" charset="0"/>
              </a:rPr>
              <a:t>(Shabat 108a).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En Gitín </a:t>
            </a:r>
            <a:r>
              <a:rPr lang="es-ES" dirty="0" smtClean="0">
                <a:latin typeface="Bookman Old Style" pitchFamily="18" charset="0"/>
              </a:rPr>
              <a:t>41a, el rabino </a:t>
            </a:r>
            <a:r>
              <a:rPr lang="es-ES" dirty="0" smtClean="0">
                <a:latin typeface="Bookman Old Style" pitchFamily="18" charset="0"/>
              </a:rPr>
              <a:t>Najman </a:t>
            </a:r>
            <a:r>
              <a:rPr lang="es-ES" dirty="0" smtClean="0">
                <a:latin typeface="Bookman Old Style" pitchFamily="18" charset="0"/>
              </a:rPr>
              <a:t>bar </a:t>
            </a:r>
            <a:r>
              <a:rPr lang="es-ES" dirty="0" smtClean="0">
                <a:latin typeface="Bookman Old Style" pitchFamily="18" charset="0"/>
              </a:rPr>
              <a:t>Yitzhak </a:t>
            </a:r>
            <a:r>
              <a:rPr lang="es-ES" dirty="0" smtClean="0">
                <a:latin typeface="Bookman Old Style" pitchFamily="18" charset="0"/>
              </a:rPr>
              <a:t>suena más que un poco celoso cuando pregunta malhumorado: "¿Es porque Ami es agradablemente guapo que sus enseñanzas no son agradables</a:t>
            </a:r>
            <a:r>
              <a:rPr lang="es-ES" dirty="0" smtClean="0">
                <a:latin typeface="Bookman Old Style" pitchFamily="18" charset="0"/>
              </a:rPr>
              <a:t>?“</a:t>
            </a:r>
          </a:p>
          <a:p>
            <a:r>
              <a:rPr lang="es-ES" dirty="0" smtClean="0">
                <a:latin typeface="Bookman Old Style" pitchFamily="18" charset="0"/>
              </a:rPr>
              <a:t>¿Qué debemos hacer con todos estos insultos</a:t>
            </a:r>
            <a:r>
              <a:rPr lang="es-ES" dirty="0" smtClean="0">
                <a:latin typeface="Bookman Old Style" pitchFamily="18" charset="0"/>
              </a:rPr>
              <a:t>?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¿</a:t>
            </a:r>
            <a:r>
              <a:rPr lang="es-ES" sz="2800" dirty="0" smtClean="0">
                <a:latin typeface="Bookman Old Style" pitchFamily="18" charset="0"/>
              </a:rPr>
              <a:t>Eran los rabinos simplemente brutos groseros que no podían manejar el conflicto? </a:t>
            </a:r>
            <a:r>
              <a:rPr lang="es-ES" sz="2800" dirty="0" smtClean="0">
                <a:latin typeface="Bookman Old Style" pitchFamily="18" charset="0"/>
              </a:rPr>
              <a:t>Por supuesto que no. </a:t>
            </a:r>
          </a:p>
          <a:p>
            <a:r>
              <a:rPr lang="es-ES" sz="2800" dirty="0" smtClean="0">
                <a:latin typeface="Bookman Old Style" pitchFamily="18" charset="0"/>
              </a:rPr>
              <a:t>A </a:t>
            </a:r>
            <a:r>
              <a:rPr lang="es-ES" sz="2800" dirty="0" smtClean="0">
                <a:latin typeface="Bookman Old Style" pitchFamily="18" charset="0"/>
              </a:rPr>
              <a:t>lo largo de los 63 tratados (2.711 páginas) que componen el Talmud de Babilonia, vemos numerosos ejemplos de rabinos que se tratan unos a otros con amabilidad, compasión, deferencia, reverencia, sensibilidad, vulnerabilidad y remordimiento. </a:t>
            </a:r>
            <a:endParaRPr lang="es-ES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Al </a:t>
            </a:r>
            <a:r>
              <a:rPr lang="es-ES" sz="3000" dirty="0" smtClean="0">
                <a:latin typeface="Bookman Old Style" pitchFamily="18" charset="0"/>
              </a:rPr>
              <a:t>igual que los miembros de la familia, pueden ser extremadamente cariñosos y terriblemente duros entre sí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El Talmud compara la vergüenza pública con el derramamiento de sangre </a:t>
            </a:r>
            <a:r>
              <a:rPr lang="es-ES" sz="2000" b="1" dirty="0" smtClean="0">
                <a:latin typeface="Bookman Old Style" pitchFamily="18" charset="0"/>
              </a:rPr>
              <a:t>(Baba </a:t>
            </a:r>
            <a:r>
              <a:rPr lang="es-ES" sz="2000" b="1" dirty="0" smtClean="0">
                <a:latin typeface="Bookman Old Style" pitchFamily="18" charset="0"/>
              </a:rPr>
              <a:t>Metzia </a:t>
            </a:r>
            <a:r>
              <a:rPr lang="es-ES" sz="2000" b="1" dirty="0" smtClean="0">
                <a:latin typeface="Bookman Old Style" pitchFamily="18" charset="0"/>
              </a:rPr>
              <a:t>58b) </a:t>
            </a:r>
            <a:r>
              <a:rPr lang="es-ES" sz="3000" dirty="0" smtClean="0">
                <a:latin typeface="Bookman Old Style" pitchFamily="18" charset="0"/>
              </a:rPr>
              <a:t>y afirma que quien avergüenza a su prójimo no tiene participación en el Mundo Venidero.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Aunque </a:t>
            </a:r>
            <a:r>
              <a:rPr lang="es-ES" dirty="0" smtClean="0">
                <a:latin typeface="Bookman Old Style" pitchFamily="18" charset="0"/>
              </a:rPr>
              <a:t>establece estos ideales, el Talmud también presenta a los rabinos no como santos, sino como humanos y completamente defectuosos, y más que capaces de lanzar un </a:t>
            </a:r>
            <a:r>
              <a:rPr lang="es-ES" dirty="0" smtClean="0">
                <a:latin typeface="Bookman Old Style" pitchFamily="18" charset="0"/>
              </a:rPr>
              <a:t>insulto agrio.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MALDICIONES EN EL TALMUD</a:t>
            </a:r>
            <a:endParaRPr lang="es-CO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Una </a:t>
            </a:r>
            <a:r>
              <a:rPr lang="es-ES" dirty="0" smtClean="0">
                <a:latin typeface="Bookman Old Style" pitchFamily="18" charset="0"/>
              </a:rPr>
              <a:t>enseñanza del rabino </a:t>
            </a:r>
            <a:r>
              <a:rPr lang="es-ES" dirty="0" smtClean="0">
                <a:latin typeface="Bookman Old Style" pitchFamily="18" charset="0"/>
              </a:rPr>
              <a:t>Jiya </a:t>
            </a:r>
            <a:r>
              <a:rPr lang="es-ES" dirty="0" smtClean="0">
                <a:latin typeface="Bookman Old Style" pitchFamily="18" charset="0"/>
              </a:rPr>
              <a:t>bar Abba sobre </a:t>
            </a:r>
            <a:r>
              <a:rPr lang="es-ES" sz="2000" b="1" dirty="0" smtClean="0">
                <a:latin typeface="Bookman Old Style" pitchFamily="18" charset="0"/>
              </a:rPr>
              <a:t>Kidushin 30b </a:t>
            </a:r>
            <a:r>
              <a:rPr lang="es-ES" dirty="0" smtClean="0">
                <a:latin typeface="Bookman Old Style" pitchFamily="18" charset="0"/>
              </a:rPr>
              <a:t>lo resume muy bien: “incluso un padre y un hijo o un maestro y un alumno que estudian Torá en la misma puerta se vuelven enemigos entre sí; sin embargo, no se van de allí hasta que llegan a amarse unos a otros.”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4"/>
              </a:rPr>
              <a:t>https://www.jewishvirtuallibrary.org/messiah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5"/>
              </a:rPr>
              <a:t>http://www.come-and-hear.com/shabbath/shabbath_31.html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6"/>
              </a:rPr>
              <a:t>https://www.sefaria.org/Kol_HaTor.1.12?ven=Kol_HaTor&amp;vhe=Kol_HaTor&amp;lang=bi&amp;with=all&amp;lang2=en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14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Jeshván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5783  – 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Noviembre 8,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2022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171684</TotalTime>
  <Words>2218</Words>
  <Application>Microsoft Office PowerPoint</Application>
  <PresentationFormat>Presentación en pantalla (4:3)</PresentationFormat>
  <Paragraphs>158</Paragraphs>
  <Slides>36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836</cp:revision>
  <dcterms:modified xsi:type="dcterms:W3CDTF">2022-11-08T22:35:13Z</dcterms:modified>
</cp:coreProperties>
</file>