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8"/>
  </p:notesMasterIdLst>
  <p:sldIdLst>
    <p:sldId id="256" r:id="rId2"/>
    <p:sldId id="543" r:id="rId3"/>
    <p:sldId id="1602" r:id="rId4"/>
    <p:sldId id="1673" r:id="rId5"/>
    <p:sldId id="1674" r:id="rId6"/>
    <p:sldId id="1675" r:id="rId7"/>
    <p:sldId id="1676" r:id="rId8"/>
    <p:sldId id="1677" r:id="rId9"/>
    <p:sldId id="1660" r:id="rId10"/>
    <p:sldId id="1679" r:id="rId11"/>
    <p:sldId id="1678" r:id="rId12"/>
    <p:sldId id="1688" r:id="rId13"/>
    <p:sldId id="1689" r:id="rId14"/>
    <p:sldId id="1690" r:id="rId15"/>
    <p:sldId id="1691" r:id="rId16"/>
    <p:sldId id="1692" r:id="rId17"/>
    <p:sldId id="1661" r:id="rId18"/>
    <p:sldId id="1662" r:id="rId19"/>
    <p:sldId id="1663" r:id="rId20"/>
    <p:sldId id="1664" r:id="rId21"/>
    <p:sldId id="1665" r:id="rId22"/>
    <p:sldId id="1666" r:id="rId23"/>
    <p:sldId id="1667" r:id="rId24"/>
    <p:sldId id="1680" r:id="rId25"/>
    <p:sldId id="1681" r:id="rId26"/>
    <p:sldId id="1668" r:id="rId27"/>
    <p:sldId id="1682" r:id="rId28"/>
    <p:sldId id="1683" r:id="rId29"/>
    <p:sldId id="1669" r:id="rId30"/>
    <p:sldId id="1684" r:id="rId31"/>
    <p:sldId id="1685" r:id="rId32"/>
    <p:sldId id="1686" r:id="rId33"/>
    <p:sldId id="1687" r:id="rId34"/>
    <p:sldId id="1672" r:id="rId35"/>
    <p:sldId id="935" r:id="rId36"/>
    <p:sldId id="306" r:id="rId3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77" autoAdjust="0"/>
    <p:restoredTop sz="94660"/>
  </p:normalViewPr>
  <p:slideViewPr>
    <p:cSldViewPr snapToGrid="0">
      <p:cViewPr varScale="1">
        <p:scale>
          <a:sx n="73" d="100"/>
          <a:sy n="73" d="100"/>
        </p:scale>
        <p:origin x="-30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sefaria.org/Kol_HaTor.1.12?ven=Kol_HaTor&amp;vhe=Kol_HaTor&amp;lang=bi&amp;with=all&amp;lang2=en" TargetMode="External"/><Relationship Id="rId5" Type="http://schemas.openxmlformats.org/officeDocument/2006/relationships/hyperlink" Target="http://www.come-and-hear.com/shabbath/shabbath_31.html" TargetMode="External"/><Relationship Id="rId4" Type="http://schemas.openxmlformats.org/officeDocument/2006/relationships/hyperlink" Target="https://www.jewishvirtuallibrary.org/messiah"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5.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YIRMIYAHU BEN HILKIYAHU-JEREMIAS</a:t>
            </a:r>
          </a:p>
          <a:p>
            <a:pPr marL="342900" lvl="0" indent="-342900" algn="ctr"/>
            <a:r>
              <a:rPr lang="he-IL" sz="1800" dirty="0" smtClean="0"/>
              <a:t>ירמיהו בן חילקיהו</a:t>
            </a:r>
            <a:endParaRPr lang="es-CO" sz="18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050" name="Picture 2"/>
          <p:cNvPicPr>
            <a:picLocks noChangeAspect="1" noChangeArrowheads="1"/>
          </p:cNvPicPr>
          <p:nvPr/>
        </p:nvPicPr>
        <p:blipFill>
          <a:blip r:embed="rId4"/>
          <a:srcRect/>
          <a:stretch>
            <a:fillRect/>
          </a:stretch>
        </p:blipFill>
        <p:spPr bwMode="auto">
          <a:xfrm>
            <a:off x="-4992" y="705392"/>
            <a:ext cx="9170732" cy="5434151"/>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850" dirty="0" smtClean="0">
                <a:latin typeface="Bookman Old Style" pitchFamily="18" charset="0"/>
              </a:rPr>
              <a:t>Jeremías (c. 650 - c. 570 a.e.c.), fue uno de los principales profetas de la Biblia hebrea. </a:t>
            </a:r>
          </a:p>
          <a:p>
            <a:r>
              <a:rPr lang="es-ES" sz="2850" dirty="0" smtClean="0">
                <a:latin typeface="Bookman Old Style" pitchFamily="18" charset="0"/>
              </a:rPr>
              <a:t>Según la tradición judía, Jeremías escribió el Libro de Jeremías, los Libros de los Reyes y el Libro de las Lamentaciones, con la asistencia y bajo la dirección de Baruj ben Neriah, su escriba y discípulo.</a:t>
            </a:r>
            <a:endParaRPr lang="es-MX" sz="28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100" dirty="0" smtClean="0">
                <a:latin typeface="Bookman Old Style" pitchFamily="18" charset="0"/>
              </a:rPr>
              <a:t>Según Josefo, Baruc era un aristócrata judío, hijo de Nerías y hermano de Seraías ben Nerías, chambelán del rey Sedequías de Judá. </a:t>
            </a:r>
            <a:r>
              <a:rPr lang="es-ES" sz="2400" b="1" dirty="0" smtClean="0">
                <a:latin typeface="Bookman Old Style" pitchFamily="18" charset="0"/>
              </a:rPr>
              <a:t>[Jeremías 51:59]</a:t>
            </a:r>
            <a:endParaRPr lang="es-ES" b="1" dirty="0" smtClean="0">
              <a:latin typeface="Bookman Old Style" pitchFamily="18" charset="0"/>
            </a:endParaRPr>
          </a:p>
          <a:p>
            <a:r>
              <a:rPr lang="es-ES" dirty="0" smtClean="0">
                <a:latin typeface="Bookman Old Style" pitchFamily="18" charset="0"/>
              </a:rPr>
              <a:t>Baruc se convirtió en el escriba del profeta Jeremías y escribió la primera y segunda edición de sus profecías tal como le fueron dictadas.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850" dirty="0" smtClean="0">
                <a:latin typeface="Bookman Old Style" pitchFamily="18" charset="0"/>
              </a:rPr>
              <a:t>Baruc se mantuvo fiel a las enseñanzas e ideales del gran profeta, aunque, al igual que su maestro, en ocasiones casi se sintió abrumado por el desánimo. </a:t>
            </a:r>
          </a:p>
          <a:p>
            <a:r>
              <a:rPr lang="es-ES" sz="2850" dirty="0" smtClean="0">
                <a:latin typeface="Bookman Old Style" pitchFamily="18" charset="0"/>
              </a:rPr>
              <a:t>Mientras Jeremías estaba escondido para evitar la ira del rey Joaquín, ordenó a Baruc que leyera sus profecías de advertencia </a:t>
            </a:r>
            <a:r>
              <a:rPr lang="es-ES" sz="2000" b="1" dirty="0" smtClean="0">
                <a:latin typeface="Bookman Old Style" pitchFamily="18" charset="0"/>
              </a:rPr>
              <a:t>[Jeremías 36:1-8] </a:t>
            </a:r>
            <a:r>
              <a:rPr lang="es-ES" sz="2850" dirty="0" smtClean="0">
                <a:latin typeface="Bookman Old Style" pitchFamily="18" charset="0"/>
              </a:rPr>
              <a:t>al pueblo reunido en el Templo de Jerusalén en Tisha B'Av, un día de ayuno.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La tarea fue a la vez difícil y peligrosa, pero Baruc la realizó sin inmutarse y probablemente fue en esta ocasión que el profeta le dio el mensaje personal </a:t>
            </a:r>
            <a:r>
              <a:rPr lang="es-ES" sz="2000" b="1" dirty="0" smtClean="0">
                <a:latin typeface="Bookman Old Style" pitchFamily="18" charset="0"/>
              </a:rPr>
              <a:t>(Jeremías 45).</a:t>
            </a:r>
          </a:p>
          <a:p>
            <a:r>
              <a:rPr lang="es-ES" dirty="0" smtClean="0">
                <a:latin typeface="Bookman Old Style" pitchFamily="18" charset="0"/>
              </a:rPr>
              <a:t>Tanto Baruc como Jeremías fueron testigos del sitio babilónico de Jerusalén del 587 al 586 a.e.c.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En medio del asedio de Jerusalén, Jeremías compró una propiedad en Anatot en la que habían acampado los ejércitos babilónicos (como símbolo de fe en la eventual restauración de Jerusalén </a:t>
            </a:r>
            <a:r>
              <a:rPr lang="es-ES" sz="2000" b="1" dirty="0" smtClean="0">
                <a:latin typeface="Bookman Old Style" pitchFamily="18" charset="0"/>
              </a:rPr>
              <a:t>(Jeremías 32) </a:t>
            </a:r>
            <a:r>
              <a:rPr lang="es-ES" dirty="0" smtClean="0">
                <a:latin typeface="Bookman Old Style" pitchFamily="18" charset="0"/>
              </a:rPr>
              <a:t>y, según Josefo, Baruc siguió residiendo con él en Mizpá</a:t>
            </a:r>
            <a:r>
              <a:rPr lang="es-ES" sz="2400" dirty="0" smtClean="0">
                <a:latin typeface="Bookman Old Style" pitchFamily="18" charset="0"/>
              </a:rPr>
              <a:t>.</a:t>
            </a:r>
            <a:endParaRPr lang="es-MX" sz="2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026" name="Picture 2"/>
          <p:cNvPicPr>
            <a:picLocks noChangeAspect="1" noChangeArrowheads="1"/>
          </p:cNvPicPr>
          <p:nvPr/>
        </p:nvPicPr>
        <p:blipFill>
          <a:blip r:embed="rId4"/>
          <a:srcRect/>
          <a:stretch>
            <a:fillRect/>
          </a:stretch>
        </p:blipFill>
        <p:spPr bwMode="auto">
          <a:xfrm>
            <a:off x="1902328" y="1781772"/>
            <a:ext cx="5347557" cy="4715573"/>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En 1975, apareció en el mercado de antigüedades una bula de arcilla que supuestamente contenía el sello y el nombre de Baruc. </a:t>
            </a:r>
          </a:p>
          <a:p>
            <a:r>
              <a:rPr lang="es-ES" dirty="0" smtClean="0">
                <a:latin typeface="Bookman Old Style" pitchFamily="18" charset="0"/>
              </a:rPr>
              <a:t>Aunque su fuente no se conoce definitivamente, se ha identificado que proviene de la "casa quemada" excavada por </a:t>
            </a:r>
            <a:r>
              <a:rPr lang="es-ES" dirty="0" err="1" smtClean="0">
                <a:latin typeface="Bookman Old Style" pitchFamily="18" charset="0"/>
              </a:rPr>
              <a:t>Yigal</a:t>
            </a:r>
            <a:r>
              <a:rPr lang="es-ES" dirty="0" smtClean="0">
                <a:latin typeface="Bookman Old Style" pitchFamily="18" charset="0"/>
              </a:rPr>
              <a:t> </a:t>
            </a:r>
            <a:r>
              <a:rPr lang="es-ES" dirty="0" err="1" smtClean="0">
                <a:latin typeface="Bookman Old Style" pitchFamily="18" charset="0"/>
              </a:rPr>
              <a:t>Shiloh</a:t>
            </a:r>
            <a:r>
              <a:rPr lang="es-ES" dirty="0" smtClean="0">
                <a:latin typeface="Bookman Old Style" pitchFamily="18" charset="0"/>
              </a:rPr>
              <a:t>. </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La bula se encuentra ahora en el Museo de Israel. </a:t>
            </a:r>
            <a:r>
              <a:rPr lang="es-ES" sz="2400" dirty="0" smtClean="0">
                <a:latin typeface="Bookman Old Style" pitchFamily="18" charset="0"/>
              </a:rPr>
              <a:t>Mide 17 por 16 milímetros (0,67 por 0,63 pulgadas) y está estampado con un sello ovalado de 13 por 11 milímetros (0,51 por 0,43 pulgadas). </a:t>
            </a:r>
          </a:p>
          <a:p>
            <a:r>
              <a:rPr lang="es-ES" dirty="0" smtClean="0">
                <a:latin typeface="Bookman Old Style" pitchFamily="18" charset="0"/>
              </a:rPr>
              <a:t>La inscripción, escrita en el antiguo alfabeto hebreo, dice:</a:t>
            </a:r>
          </a:p>
          <a:p>
            <a:r>
              <a:rPr lang="es-MX" i="1" dirty="0" smtClean="0">
                <a:latin typeface="Bookman Old Style" pitchFamily="18" charset="0"/>
              </a:rPr>
              <a:t>LeBerkiyahu benNeriyahu hasofer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Jeremías fue hijo de Hilkiyahu -Hilcías, un sacerdote de la tierra de Benjamín en el pueblo de Anatot.</a:t>
            </a:r>
          </a:p>
          <a:p>
            <a:r>
              <a:rPr lang="es-ES" dirty="0" smtClean="0">
                <a:latin typeface="Bookman Old Style" pitchFamily="18" charset="0"/>
              </a:rPr>
              <a:t>Las dificultades que encontró, como se describen en los libros de Jeremías y Lamentaciones, han llevado a los eruditos a referirse a él como "el profeta que llora"</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De acuerdo al </a:t>
            </a:r>
            <a:r>
              <a:rPr lang="es-ES" b="1" i="1" dirty="0" smtClean="0">
                <a:latin typeface="Bookman Old Style" pitchFamily="18" charset="0"/>
              </a:rPr>
              <a:t>Malbim</a:t>
            </a:r>
            <a:r>
              <a:rPr lang="es-ES" dirty="0" smtClean="0">
                <a:latin typeface="Bookman Old Style" pitchFamily="18" charset="0"/>
              </a:rPr>
              <a:t> -Meir Leibush ben Yehiel, Yirmiyahu ben Hilkiyahu escribió Séfer Yirmiyahu y fue un nabí que fue especial porque su padre fue el Kohen Gadol y el nabí. </a:t>
            </a:r>
          </a:p>
          <a:p>
            <a:r>
              <a:rPr lang="es-ES" dirty="0" smtClean="0">
                <a:latin typeface="Bookman Old Style" pitchFamily="18" charset="0"/>
              </a:rPr>
              <a:t>Y también era rico. Él (Yirmiyahu) era de los Kohanim que estaban en Anatot (nombre de un pueblo).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900" dirty="0" smtClean="0">
                <a:latin typeface="Bookman Old Style" pitchFamily="18" charset="0"/>
              </a:rPr>
              <a:t>Ellos (los Kohanim en Anatot) eran especiales en su temor a Hashem. </a:t>
            </a:r>
          </a:p>
          <a:p>
            <a:r>
              <a:rPr lang="es-ES" sz="2900" dirty="0" smtClean="0">
                <a:latin typeface="Bookman Old Style" pitchFamily="18" charset="0"/>
              </a:rPr>
              <a:t>Yirmiyahu era de Eretz Binyamin, no de la gente que vivía en Yerushalayim. El que reprende a quien es de otra ciudad, la gente con la que está hablando no lo reconocerá y él no dejará de reprenderlos por su amor a la ciudad, y sus palabras se escucharán mejor.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¿De dónde saca él (Yirmiyahu) sus palabras, es de su mente, o de sus estudios, o de los libros? dice Esas son las palabras de Hashem para él, que él (Yirmiyahu) extrajo sus palabras de la fuente de agua viva (una referencia a las palabras de Hashem).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Desde el punto de vista del tiempo en que dio nevuá, dice que tuvo nevuá en tres períodos de tiempo cambiantes en los que la postura de la nación y los reyes estaban cambiando (en términos de seguir a Hashem o no).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Porque comenzó nevuá durante el tiempo de Yoshiahu ben Amón, que él y su generación eran tzadikim, y comenzó a tener nevuá en el año trece de su reinado (reinado de Yoshiahu), que cuando él (Yirmiyahu) fue maduro comenzó a servir a Hashem.</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000" b="1" dirty="0" smtClean="0">
                <a:latin typeface="Bookman Old Style" pitchFamily="18" charset="0"/>
              </a:rPr>
              <a:t>Yirmiyahu</a:t>
            </a:r>
            <a:r>
              <a:rPr lang="es-ES" sz="3000" dirty="0" smtClean="0">
                <a:latin typeface="Bookman Old Style" pitchFamily="18" charset="0"/>
              </a:rPr>
              <a:t> (Dios ha establecido)-Jeremías fue llamado a profetizar c. 626 a.e.c. por Dios para proclamar la próxima destrucción de Jerusalén por invasores del norte. </a:t>
            </a:r>
          </a:p>
          <a:p>
            <a:r>
              <a:rPr lang="es-ES" sz="3000" dirty="0" smtClean="0">
                <a:latin typeface="Bookman Old Style" pitchFamily="18" charset="0"/>
              </a:rPr>
              <a:t>Esto se debió a que Israel había abandonado a Dios al adorar a los ídolos de Baal y quemar a sus hijos como ofrendas a Baal.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La nación se había desviado tanto de las leyes de Dios que habían quebrantado el pacto, haciendo que Dios retirara sus bendiciones. </a:t>
            </a:r>
          </a:p>
          <a:p>
            <a:r>
              <a:rPr lang="es-ES" dirty="0" smtClean="0">
                <a:latin typeface="Bookman Old Style" pitchFamily="18" charset="0"/>
              </a:rPr>
              <a:t>Jeremías fue guiado por Dios para proclamar que la nación de Judá sufriría hambre, conquista extranjera, saqueo y cautiverio en una tierra de extraños.</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Un profeta, que en la línea de tiempo de la historia judía, profetizó en la época del rey Yoshiahu -Josías, quien gobernó el Reino de Yehudáh desde aproximadamente el año 640 – 610 a.e.c. </a:t>
            </a:r>
          </a:p>
          <a:p>
            <a:r>
              <a:rPr lang="es-ES" dirty="0" smtClean="0">
                <a:latin typeface="Bookman Old Style" pitchFamily="18" charset="0"/>
              </a:rPr>
              <a:t>También durante el fugaz reinado de Yehoajaz (tres meses),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También durante el reinado de once años de Yehoyakim -Joaquim, el muy breve reinado de Yehoyaquin (también tres meses) y durante los once años del reinado del rey Tzidkiyahu -Ezequías, el último rey de Yehudáh, quien fue capturado y cegado por los babilonios.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Babilonia fue el Pueblo que destruyó y quemó el Templo y la Ciudad de Jerusalén aproximadamente en el año 586 a.e.c.</a:t>
            </a:r>
          </a:p>
          <a:p>
            <a:r>
              <a:rPr lang="es-ES" dirty="0" smtClean="0">
                <a:latin typeface="Bookman Old Style" pitchFamily="18" charset="0"/>
              </a:rPr>
              <a:t>A lo largo de su vida profética de 40 años, Jeremías logró sobrevivir a muchos encuentros con la muerte.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000" dirty="0" smtClean="0">
                <a:latin typeface="Bookman Old Style" pitchFamily="18" charset="0"/>
              </a:rPr>
              <a:t>Después de la muerte de Josías, Jeremías enfureció a los sacerdotes de Israel y se ganó poderosos enemigos al alienarlos. En una disertación pronunciada en el Templo, Jeremías insistió en que el pueblo dejara sus ídolos, se arrepintiera de su pecado y dejara de ser hipócrita en su honor a Dios en el Templo.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000" dirty="0" smtClean="0">
                <a:latin typeface="Bookman Old Style" pitchFamily="18" charset="0"/>
              </a:rPr>
              <a:t>Por esto, fue expulsado del Templo, aunque él mismo era hijo de un sacerdote, y los sacerdotes buscaron matarlo.</a:t>
            </a:r>
          </a:p>
          <a:p>
            <a:r>
              <a:rPr lang="es-ES" sz="3000" dirty="0" smtClean="0">
                <a:latin typeface="Bookman Old Style" pitchFamily="18" charset="0"/>
              </a:rPr>
              <a:t>Además, el profeta advertía regularmente a sus compatriotas que se sometieran a Babilonia, una nación que Dios había designado para disciplinar a Israel.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000" dirty="0" smtClean="0">
                <a:latin typeface="Bookman Old Style" pitchFamily="18" charset="0"/>
              </a:rPr>
              <a:t>Mientras Jeremías profetizaba la destrucción venidera, denunció a otros profetas que profetizaban paz. </a:t>
            </a:r>
            <a:r>
              <a:rPr lang="es-ES" sz="2000" b="1" dirty="0" smtClean="0">
                <a:latin typeface="Bookman Old Style" pitchFamily="18" charset="0"/>
              </a:rPr>
              <a:t>[Jeremías 6:13–15][14:14–16][23:9–40][27:1–28:17 ][2:14]</a:t>
            </a:r>
            <a:endParaRPr lang="es-ES" sz="3000" b="1" dirty="0" smtClean="0">
              <a:latin typeface="Bookman Old Style" pitchFamily="18" charset="0"/>
            </a:endParaRPr>
          </a:p>
          <a:p>
            <a:r>
              <a:rPr lang="es-ES" sz="3000" dirty="0" smtClean="0">
                <a:latin typeface="Bookman Old Style" pitchFamily="18" charset="0"/>
              </a:rPr>
              <a:t>Según el libro de Jeremías, durante el reinado del rey Sedequías, Hashem instruyó a Jeremías para que hiciera un yugo con el mensaje de que la nación estaría sujeta al rey de Babilonia.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3000" dirty="0" smtClean="0">
                <a:latin typeface="Bookman Old Style" pitchFamily="18" charset="0"/>
              </a:rPr>
              <a:t>El falso profeta Hananías quitó el yugo del cuello de Jeremías y lo quebró, profetizando que dentro de dos años el Señor rompería el yugo del rey de Babilonia, pero Jeremías profetizó a cambio: "Tú has roto el yugo de madera, pero has hecho sino un yugo de hierro.” </a:t>
            </a:r>
            <a:r>
              <a:rPr lang="es-ES" sz="2000" b="1" dirty="0" smtClean="0">
                <a:latin typeface="Bookman Old Style" pitchFamily="18" charset="0"/>
              </a:rPr>
              <a:t>[Jeremías 28:13]</a:t>
            </a:r>
            <a:endParaRPr lang="es-ES" sz="3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Como resultado, Jeremías fue despreciado como un traidor y su vida a menudo estuvo en peligro. </a:t>
            </a:r>
          </a:p>
          <a:p>
            <a:r>
              <a:rPr lang="es-ES" dirty="0" smtClean="0">
                <a:latin typeface="Bookman Old Style" pitchFamily="18" charset="0"/>
              </a:rPr>
              <a:t>Una vez, cuando el pueblo decidió que Jeremías debía morir, Dios intercedió y declaró que ellos morirían en su lugar </a:t>
            </a:r>
            <a:r>
              <a:rPr lang="es-ES" sz="2000" b="1" dirty="0" smtClean="0">
                <a:latin typeface="Bookman Old Style" pitchFamily="18" charset="0"/>
              </a:rPr>
              <a:t>(Jeremías 11:21–23).</a:t>
            </a:r>
            <a:endParaRPr lang="es-MX"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400" b="1" dirty="0" smtClean="0">
                <a:latin typeface="Bookman Old Style" pitchFamily="18" charset="0"/>
              </a:rPr>
              <a:t>Algunos </a:t>
            </a:r>
            <a:r>
              <a:rPr lang="es-ES" sz="2400" b="1" dirty="0" err="1" smtClean="0">
                <a:latin typeface="Bookman Old Style" pitchFamily="18" charset="0"/>
              </a:rPr>
              <a:t>Midrashim</a:t>
            </a:r>
            <a:r>
              <a:rPr lang="es-ES" sz="2400" b="1" dirty="0" smtClean="0">
                <a:latin typeface="Bookman Old Style" pitchFamily="18" charset="0"/>
              </a:rPr>
              <a:t> sobre Yirmiyahu </a:t>
            </a:r>
            <a:r>
              <a:rPr lang="es-ES" sz="2400" b="1" dirty="0" err="1" smtClean="0">
                <a:latin typeface="Bookman Old Style" pitchFamily="18" charset="0"/>
              </a:rPr>
              <a:t>HaNavi</a:t>
            </a:r>
            <a:r>
              <a:rPr lang="es-ES" sz="2400" b="1" dirty="0" smtClean="0">
                <a:latin typeface="Bookman Old Style" pitchFamily="18" charset="0"/>
              </a:rPr>
              <a:t>:</a:t>
            </a:r>
          </a:p>
          <a:p>
            <a:r>
              <a:rPr lang="es-ES" dirty="0" smtClean="0">
                <a:latin typeface="Bookman Old Style" pitchFamily="18" charset="0"/>
              </a:rPr>
              <a:t>"'Maldito sea el día en que nací' </a:t>
            </a:r>
            <a:r>
              <a:rPr lang="es-ES" sz="2000" b="1" dirty="0" smtClean="0">
                <a:latin typeface="Bookman Old Style" pitchFamily="18" charset="0"/>
              </a:rPr>
              <a:t>(Yirmiyahu 20:14) </a:t>
            </a:r>
            <a:r>
              <a:rPr lang="es-ES" dirty="0" smtClean="0">
                <a:latin typeface="Bookman Old Style" pitchFamily="18" charset="0"/>
              </a:rPr>
              <a:t>- el nueve de Av (fecha de la destrucción del Templo), cuando nací". </a:t>
            </a:r>
            <a:r>
              <a:rPr lang="es-ES" sz="2000" b="1" dirty="0" smtClean="0">
                <a:latin typeface="Bookman Old Style" pitchFamily="18" charset="0"/>
              </a:rPr>
              <a:t>(Midrash </a:t>
            </a:r>
            <a:r>
              <a:rPr lang="es-ES" sz="2000" b="1" dirty="0" err="1" smtClean="0">
                <a:latin typeface="Bookman Old Style" pitchFamily="18" charset="0"/>
              </a:rPr>
              <a:t>Iov</a:t>
            </a:r>
            <a:r>
              <a:rPr lang="es-ES" sz="2000" b="1" dirty="0" smtClean="0">
                <a:latin typeface="Bookman Old Style" pitchFamily="18" charset="0"/>
              </a:rPr>
              <a:t> </a:t>
            </a:r>
            <a:r>
              <a:rPr lang="es-ES" sz="2000" b="1" dirty="0" err="1" smtClean="0">
                <a:latin typeface="Bookman Old Style" pitchFamily="18" charset="0"/>
              </a:rPr>
              <a:t>Vertheimer</a:t>
            </a:r>
            <a:r>
              <a:rPr lang="es-ES" sz="2000" b="1" dirty="0" smtClean="0">
                <a:latin typeface="Bookman Old Style" pitchFamily="18" charset="0"/>
              </a:rPr>
              <a:t>)</a:t>
            </a:r>
            <a:endParaRPr lang="es-ES"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“Yirmiyahu dijo: 'Señor del Universo, ¿qué pecados he cometido que en los días de todos los Profetas que me precedieron y los que me seguirán, no destruiste Tu Casa, sino solo a través de mí?' Él respondió: ' Incluso antes de que creara el mundo, estabas preparado para esta misión”. </a:t>
            </a:r>
            <a:r>
              <a:rPr lang="es-ES" sz="2000" b="1" dirty="0" smtClean="0">
                <a:latin typeface="Bookman Old Style" pitchFamily="18" charset="0"/>
              </a:rPr>
              <a:t>(Pesiktá Rabatí 27:5)</a:t>
            </a:r>
            <a:endParaRPr lang="es-MX"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Jeremías frecuentemente se opuso a los profetas favoritos del rey, ganando más adversarios en el gobierno.</a:t>
            </a:r>
          </a:p>
          <a:p>
            <a:r>
              <a:rPr lang="es-ES" dirty="0" smtClean="0">
                <a:latin typeface="Bookman Old Style" pitchFamily="18" charset="0"/>
              </a:rPr>
              <a:t>Durante una pausa en los últimos días del sitio de Jerusalén, Jeremías salió de la ciudad presumiblemente para visitar a su familia en Anatot.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Después de que Jeremías profetizó que Jerusalén sería entregada al ejército babilónico, los funcionarios del rey, incluido el sacerdote </a:t>
            </a:r>
            <a:r>
              <a:rPr lang="es-ES" dirty="0" err="1" smtClean="0">
                <a:latin typeface="Bookman Old Style" pitchFamily="18" charset="0"/>
              </a:rPr>
              <a:t>Pashur</a:t>
            </a:r>
            <a:r>
              <a:rPr lang="es-ES" dirty="0" smtClean="0">
                <a:latin typeface="Bookman Old Style" pitchFamily="18" charset="0"/>
              </a:rPr>
              <a:t>, trataron de convencer al rey Sedequías de que Jeremías debía ser ejecutado por desanimar a los soldados y al pueblo.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dirty="0" smtClean="0">
                <a:latin typeface="Bookman Old Style" pitchFamily="18" charset="0"/>
              </a:rPr>
              <a:t>Sedequías se lo permitió, y arrojaron a Jeremías a una cisterna, donde se hundió en el lodo. </a:t>
            </a:r>
          </a:p>
          <a:p>
            <a:r>
              <a:rPr lang="es-ES" dirty="0" smtClean="0">
                <a:latin typeface="Bookman Old Style" pitchFamily="18" charset="0"/>
              </a:rPr>
              <a:t>La intención parecía ser matar a Jeremías de hambre, mientras permitía que los oficiales afirmaran ser inocentes de su sangre.</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800" dirty="0" smtClean="0">
                <a:latin typeface="Bookman Old Style" pitchFamily="18" charset="0"/>
              </a:rPr>
              <a:t>Ebed-Melec, un etíope, rescató a Jeremías sacándolo de la cisterna, pero Jeremías permaneció encarcelado hasta que Jerusalén cayó ante el ejército babilónico en 587 a.e.c. </a:t>
            </a:r>
            <a:r>
              <a:rPr lang="es-ES" sz="2000" b="1" dirty="0" smtClean="0">
                <a:latin typeface="Bookman Old Style" pitchFamily="18" charset="0"/>
              </a:rPr>
              <a:t>[Jeremías 38:7-13].</a:t>
            </a:r>
            <a:endParaRPr lang="es-ES" b="1" dirty="0" smtClean="0">
              <a:latin typeface="Bookman Old Style" pitchFamily="18" charset="0"/>
            </a:endParaRPr>
          </a:p>
          <a:p>
            <a:r>
              <a:rPr lang="es-ES" sz="2800" dirty="0" smtClean="0">
                <a:latin typeface="Bookman Old Style" pitchFamily="18" charset="0"/>
              </a:rPr>
              <a:t>Los babilonios liberaron a Jeremías y le mostraron gran bondad, permitiéndole elegir el lugar de su residencia, según un edicto babilónico.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800" dirty="0" smtClean="0">
                <a:latin typeface="Bookman Old Style" pitchFamily="18" charset="0"/>
              </a:rPr>
              <a:t>Por consiguiente, Jeremías fue a </a:t>
            </a:r>
            <a:r>
              <a:rPr lang="es-ES" sz="2800" dirty="0" err="1" smtClean="0">
                <a:latin typeface="Bookman Old Style" pitchFamily="18" charset="0"/>
              </a:rPr>
              <a:t>Mizpa</a:t>
            </a:r>
            <a:r>
              <a:rPr lang="es-ES" sz="2800" dirty="0" smtClean="0">
                <a:latin typeface="Bookman Old Style" pitchFamily="18" charset="0"/>
              </a:rPr>
              <a:t> en Benjamín con </a:t>
            </a:r>
            <a:r>
              <a:rPr lang="es-ES" sz="2800" dirty="0" err="1" smtClean="0">
                <a:latin typeface="Bookman Old Style" pitchFamily="18" charset="0"/>
              </a:rPr>
              <a:t>Gedalías</a:t>
            </a:r>
            <a:r>
              <a:rPr lang="es-ES" sz="2800" dirty="0" smtClean="0">
                <a:latin typeface="Bookman Old Style" pitchFamily="18" charset="0"/>
              </a:rPr>
              <a:t>, que había sido nombrado gobernador de Judea. </a:t>
            </a:r>
            <a:r>
              <a:rPr lang="es-ES" sz="2000" b="1" dirty="0" smtClean="0">
                <a:latin typeface="Bookman Old Style" pitchFamily="18" charset="0"/>
              </a:rPr>
              <a:t>[Jeremías 40:5–6]</a:t>
            </a:r>
            <a:endParaRPr lang="es-ES" sz="2800" b="1" dirty="0" smtClean="0">
              <a:latin typeface="Bookman Old Style" pitchFamily="18" charset="0"/>
            </a:endParaRPr>
          </a:p>
          <a:p>
            <a:r>
              <a:rPr lang="es-ES" sz="2800" dirty="0" smtClean="0">
                <a:latin typeface="Bookman Old Style" pitchFamily="18" charset="0"/>
              </a:rPr>
              <a:t>El profeta fue liberado y se le permitió ir a Mizpá. Nuestro último vistazo de Jeremías en las Escrituras es cuando fue tomado por la fuerza por una banda de rebeldes judíos que dejaron Judá para vivir en Egipto alrededor del 585-582 a.e.c. </a:t>
            </a:r>
            <a:r>
              <a:rPr lang="es-ES" sz="2400" b="1" dirty="0" smtClean="0">
                <a:latin typeface="Bookman Old Style" pitchFamily="18" charset="0"/>
              </a:rPr>
              <a:t>(Jeremías 43-45).</a:t>
            </a:r>
            <a:endParaRPr lang="es-MX" sz="2400" b="1" dirty="0" smtClean="0">
              <a:latin typeface="Bookman Old Style" pitchFamily="18" charset="0"/>
            </a:endParaRP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YIRMIYAHU BEN HILKIYAHU - JEREMIAS</a:t>
            </a:r>
          </a:p>
          <a:p>
            <a:r>
              <a:rPr lang="es-ES" sz="2800" dirty="0" smtClean="0">
                <a:latin typeface="Bookman Old Style" pitchFamily="18" charset="0"/>
              </a:rPr>
              <a:t>Según autores no judíos, los judíos apedrearon a Jeremías en Daphne (Tahpanhes en hebreo), Egipto. El “crimen” de Jeremías fue decirles verdades que no querían escuchar.</a:t>
            </a:r>
          </a:p>
          <a:p>
            <a:r>
              <a:rPr lang="es-ES" sz="2800" dirty="0" smtClean="0">
                <a:latin typeface="Bookman Old Style" pitchFamily="18" charset="0"/>
              </a:rPr>
              <a:t>Sin embargo, una tradición judía afirma que, cuando Nabucodonosor invadió Egipto alrededor del año 569 a.e.c., llevó a Jeremías de Egipto a Babilonia, donde murió Jeremías.</a:t>
            </a:r>
            <a:endParaRPr lang="es-MX"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a:p>
            <a:pPr marL="342900" lvl="0" indent="-342900" algn="ctr"/>
            <a:r>
              <a:rPr lang="es-CO" sz="1600" dirty="0" smtClean="0">
                <a:latin typeface="Bookman Old Style" pitchFamily="18" charset="0"/>
                <a:hlinkClick r:id="rId4"/>
              </a:rPr>
              <a:t>https://www.jewishvirtuallibrary.org/messiah</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5"/>
              </a:rPr>
              <a:t>http://www.come-and-hear.com/shabbath/shabbath_31.html</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6"/>
              </a:rPr>
              <a:t>https://www.sefaria.org/Kol_HaTor.1.12?ven=Kol_HaTor&amp;vhe=Kol_HaTor&amp;lang=bi&amp;with=all&amp;lang2=en</a:t>
            </a:r>
            <a:endParaRPr lang="es-CO" sz="1600" dirty="0" smtClean="0">
              <a:latin typeface="Bookman Old Style" pitchFamily="18" charset="0"/>
            </a:endParaRPr>
          </a:p>
          <a:p>
            <a:pPr marL="342900" lvl="0" indent="-342900" algn="ctr"/>
            <a:endParaRPr lang="es-CO" sz="1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30 </a:t>
            </a:r>
            <a:r>
              <a:rPr lang="es-CO" sz="1800" dirty="0" err="1" smtClean="0">
                <a:latin typeface="Bookman Old Style" pitchFamily="18" charset="0"/>
                <a:ea typeface="Adobe Myungjo Std M" panose="02020600000000000000" pitchFamily="18" charset="-128"/>
              </a:rPr>
              <a:t>Tishrei</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5783  </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  </a:t>
            </a:r>
            <a:r>
              <a:rPr lang="es-CO" sz="1800" smtClean="0">
                <a:latin typeface="Bookman Old Style" pitchFamily="18" charset="0"/>
                <a:ea typeface="Adobe Myungjo Std M" panose="02020600000000000000" pitchFamily="18" charset="-128"/>
              </a:rPr>
              <a:t>Octubre 25</a:t>
            </a:r>
            <a:r>
              <a:rPr lang="es-CO" sz="1800" b="0" i="0" u="none" strike="noStrike" cap="none" smtClean="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171622</TotalTime>
  <Words>2199</Words>
  <Application>Microsoft Office PowerPoint</Application>
  <PresentationFormat>Presentación en pantalla (4:3)</PresentationFormat>
  <Paragraphs>148</Paragraphs>
  <Slides>36</Slides>
  <Notes>36</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833</cp:revision>
  <dcterms:modified xsi:type="dcterms:W3CDTF">2022-10-28T16:03:57Z</dcterms:modified>
</cp:coreProperties>
</file>