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52"/>
  </p:notesMasterIdLst>
  <p:sldIdLst>
    <p:sldId id="256" r:id="rId2"/>
    <p:sldId id="297" r:id="rId3"/>
    <p:sldId id="708" r:id="rId4"/>
    <p:sldId id="728" r:id="rId5"/>
    <p:sldId id="729" r:id="rId6"/>
    <p:sldId id="730" r:id="rId7"/>
    <p:sldId id="731" r:id="rId8"/>
    <p:sldId id="732" r:id="rId9"/>
    <p:sldId id="733" r:id="rId10"/>
    <p:sldId id="734" r:id="rId11"/>
    <p:sldId id="735" r:id="rId12"/>
    <p:sldId id="736" r:id="rId13"/>
    <p:sldId id="737" r:id="rId14"/>
    <p:sldId id="738" r:id="rId15"/>
    <p:sldId id="739" r:id="rId16"/>
    <p:sldId id="740" r:id="rId17"/>
    <p:sldId id="741" r:id="rId18"/>
    <p:sldId id="742" r:id="rId19"/>
    <p:sldId id="743" r:id="rId20"/>
    <p:sldId id="744" r:id="rId21"/>
    <p:sldId id="745" r:id="rId22"/>
    <p:sldId id="746" r:id="rId23"/>
    <p:sldId id="747" r:id="rId24"/>
    <p:sldId id="748" r:id="rId25"/>
    <p:sldId id="749" r:id="rId26"/>
    <p:sldId id="750" r:id="rId27"/>
    <p:sldId id="751" r:id="rId28"/>
    <p:sldId id="752" r:id="rId29"/>
    <p:sldId id="832" r:id="rId30"/>
    <p:sldId id="833" r:id="rId31"/>
    <p:sldId id="834" r:id="rId32"/>
    <p:sldId id="835" r:id="rId33"/>
    <p:sldId id="836" r:id="rId34"/>
    <p:sldId id="840" r:id="rId35"/>
    <p:sldId id="838" r:id="rId36"/>
    <p:sldId id="837" r:id="rId37"/>
    <p:sldId id="839" r:id="rId38"/>
    <p:sldId id="841" r:id="rId39"/>
    <p:sldId id="842" r:id="rId40"/>
    <p:sldId id="843" r:id="rId41"/>
    <p:sldId id="844" r:id="rId42"/>
    <p:sldId id="846" r:id="rId43"/>
    <p:sldId id="845" r:id="rId44"/>
    <p:sldId id="855" r:id="rId45"/>
    <p:sldId id="847" r:id="rId46"/>
    <p:sldId id="848" r:id="rId47"/>
    <p:sldId id="849" r:id="rId48"/>
    <p:sldId id="850" r:id="rId49"/>
    <p:sldId id="851" r:id="rId50"/>
    <p:sldId id="853" r:id="rId51"/>
    <p:sldId id="854" r:id="rId52"/>
    <p:sldId id="856" r:id="rId53"/>
    <p:sldId id="831" r:id="rId54"/>
    <p:sldId id="857" r:id="rId55"/>
    <p:sldId id="858" r:id="rId56"/>
    <p:sldId id="859" r:id="rId57"/>
    <p:sldId id="861" r:id="rId58"/>
    <p:sldId id="862" r:id="rId59"/>
    <p:sldId id="863" r:id="rId60"/>
    <p:sldId id="864" r:id="rId61"/>
    <p:sldId id="865" r:id="rId62"/>
    <p:sldId id="866" r:id="rId63"/>
    <p:sldId id="867" r:id="rId64"/>
    <p:sldId id="868" r:id="rId65"/>
    <p:sldId id="869" r:id="rId66"/>
    <p:sldId id="870" r:id="rId67"/>
    <p:sldId id="871" r:id="rId68"/>
    <p:sldId id="872" r:id="rId69"/>
    <p:sldId id="873" r:id="rId70"/>
    <p:sldId id="874" r:id="rId71"/>
    <p:sldId id="875" r:id="rId72"/>
    <p:sldId id="876" r:id="rId73"/>
    <p:sldId id="877" r:id="rId74"/>
    <p:sldId id="878" r:id="rId75"/>
    <p:sldId id="879" r:id="rId76"/>
    <p:sldId id="886" r:id="rId77"/>
    <p:sldId id="887" r:id="rId78"/>
    <p:sldId id="888" r:id="rId79"/>
    <p:sldId id="880" r:id="rId80"/>
    <p:sldId id="881" r:id="rId81"/>
    <p:sldId id="882" r:id="rId82"/>
    <p:sldId id="860" r:id="rId83"/>
    <p:sldId id="812" r:id="rId84"/>
    <p:sldId id="813" r:id="rId85"/>
    <p:sldId id="814" r:id="rId86"/>
    <p:sldId id="815" r:id="rId87"/>
    <p:sldId id="816" r:id="rId88"/>
    <p:sldId id="818" r:id="rId89"/>
    <p:sldId id="817" r:id="rId90"/>
    <p:sldId id="819" r:id="rId91"/>
    <p:sldId id="820" r:id="rId92"/>
    <p:sldId id="821" r:id="rId93"/>
    <p:sldId id="822" r:id="rId94"/>
    <p:sldId id="823" r:id="rId95"/>
    <p:sldId id="824" r:id="rId96"/>
    <p:sldId id="825" r:id="rId97"/>
    <p:sldId id="826" r:id="rId98"/>
    <p:sldId id="827" r:id="rId99"/>
    <p:sldId id="828" r:id="rId100"/>
    <p:sldId id="829" r:id="rId101"/>
    <p:sldId id="830" r:id="rId102"/>
    <p:sldId id="811" r:id="rId103"/>
    <p:sldId id="788" r:id="rId104"/>
    <p:sldId id="789" r:id="rId105"/>
    <p:sldId id="790" r:id="rId106"/>
    <p:sldId id="791" r:id="rId107"/>
    <p:sldId id="792" r:id="rId108"/>
    <p:sldId id="793" r:id="rId109"/>
    <p:sldId id="794" r:id="rId110"/>
    <p:sldId id="795" r:id="rId111"/>
    <p:sldId id="796" r:id="rId112"/>
    <p:sldId id="797" r:id="rId113"/>
    <p:sldId id="798" r:id="rId114"/>
    <p:sldId id="799" r:id="rId115"/>
    <p:sldId id="800" r:id="rId116"/>
    <p:sldId id="801" r:id="rId117"/>
    <p:sldId id="802" r:id="rId118"/>
    <p:sldId id="803" r:id="rId119"/>
    <p:sldId id="804" r:id="rId120"/>
    <p:sldId id="805" r:id="rId121"/>
    <p:sldId id="806" r:id="rId122"/>
    <p:sldId id="807" r:id="rId123"/>
    <p:sldId id="808" r:id="rId124"/>
    <p:sldId id="809" r:id="rId125"/>
    <p:sldId id="810" r:id="rId126"/>
    <p:sldId id="787" r:id="rId127"/>
    <p:sldId id="764" r:id="rId128"/>
    <p:sldId id="765" r:id="rId129"/>
    <p:sldId id="766" r:id="rId130"/>
    <p:sldId id="767" r:id="rId131"/>
    <p:sldId id="768" r:id="rId132"/>
    <p:sldId id="769" r:id="rId133"/>
    <p:sldId id="770" r:id="rId134"/>
    <p:sldId id="771" r:id="rId135"/>
    <p:sldId id="772" r:id="rId136"/>
    <p:sldId id="773" r:id="rId137"/>
    <p:sldId id="774" r:id="rId138"/>
    <p:sldId id="775" r:id="rId139"/>
    <p:sldId id="776" r:id="rId140"/>
    <p:sldId id="777" r:id="rId141"/>
    <p:sldId id="778" r:id="rId142"/>
    <p:sldId id="779" r:id="rId143"/>
    <p:sldId id="780" r:id="rId144"/>
    <p:sldId id="781" r:id="rId145"/>
    <p:sldId id="782" r:id="rId146"/>
    <p:sldId id="783" r:id="rId147"/>
    <p:sldId id="784" r:id="rId148"/>
    <p:sldId id="785" r:id="rId149"/>
    <p:sldId id="786" r:id="rId150"/>
    <p:sldId id="296" r:id="rId15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859" autoAdjust="0"/>
  </p:normalViewPr>
  <p:slideViewPr>
    <p:cSldViewPr snapToGrid="0">
      <p:cViewPr varScale="1">
        <p:scale>
          <a:sx n="73" d="100"/>
          <a:sy n="73" d="100"/>
        </p:scale>
        <p:origin x="-34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2101.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shemot_mishpatim.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9.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smtClean="0">
                <a:latin typeface="Bookman Old Style" pitchFamily="18" charset="0"/>
                <a:ea typeface="Calibri"/>
                <a:cs typeface="Calibri"/>
                <a:sym typeface="Calibri"/>
              </a:rPr>
              <a:t>PARASHA </a:t>
            </a:r>
            <a:r>
              <a:rPr lang="en-US" sz="2400" dirty="0" smtClean="0">
                <a:latin typeface="Bookman Old Style" pitchFamily="18" charset="0"/>
                <a:ea typeface="Calibri"/>
                <a:cs typeface="Calibri"/>
                <a:sym typeface="Calibri"/>
              </a:rPr>
              <a:t>SHEMOT MISHPATIM</a:t>
            </a:r>
          </a:p>
          <a:p>
            <a:pPr marL="0" marR="0" lvl="0" indent="0" algn="ctr" rtl="0">
              <a:lnSpc>
                <a:spcPct val="90000"/>
              </a:lnSpc>
              <a:spcBef>
                <a:spcPts val="0"/>
              </a:spcBef>
              <a:spcAft>
                <a:spcPts val="0"/>
              </a:spcAft>
              <a:buNone/>
            </a:pPr>
            <a:r>
              <a:rPr lang="en-US" sz="2400" dirty="0" smtClean="0">
                <a:latin typeface="Bookman Old Style" pitchFamily="18" charset="0"/>
                <a:ea typeface="Calibri"/>
                <a:cs typeface="Calibri"/>
                <a:sym typeface="Calibri"/>
              </a:rPr>
              <a:t>La Prohibición de Comer </a:t>
            </a:r>
            <a:r>
              <a:rPr lang="en-US" sz="2400" dirty="0" err="1" smtClean="0">
                <a:latin typeface="Bookman Old Style" pitchFamily="18" charset="0"/>
                <a:ea typeface="Calibri"/>
                <a:cs typeface="Calibri"/>
                <a:sym typeface="Calibri"/>
              </a:rPr>
              <a:t>Trefá</a:t>
            </a:r>
            <a:endParaRPr lang="en-US"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15041" name="Picture 1"/>
          <p:cNvPicPr>
            <a:picLocks noChangeAspect="1" noChangeArrowheads="1"/>
          </p:cNvPicPr>
          <p:nvPr/>
        </p:nvPicPr>
        <p:blipFill>
          <a:blip r:embed="rId3"/>
          <a:srcRect/>
          <a:stretch>
            <a:fillRect/>
          </a:stretch>
        </p:blipFill>
        <p:spPr bwMode="auto">
          <a:xfrm>
            <a:off x="53939" y="731520"/>
            <a:ext cx="9029263" cy="525126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21: 1 – 24:18 y Yirmiyahu 34</a:t>
            </a:r>
            <a:r>
              <a:rPr lang="en-US" sz="2400" b="1" dirty="0" smtClean="0">
                <a:latin typeface="Bookman Old Style" pitchFamily="18" charset="0"/>
              </a:rPr>
              <a:t>:8 – 34:22</a:t>
            </a:r>
            <a:endParaRPr lang="es-CO" sz="2400" b="1" dirty="0" smtClean="0">
              <a:latin typeface="Bookman Old Style" pitchFamily="18" charset="0"/>
            </a:endParaRPr>
          </a:p>
          <a:p>
            <a:r>
              <a:rPr lang="es-ES" sz="3600" b="1" dirty="0" smtClean="0">
                <a:latin typeface="Bookman Old Style" pitchFamily="18" charset="0"/>
                <a:hlinkClick r:id="rId3"/>
              </a:rPr>
              <a:t>21:1</a:t>
            </a:r>
            <a:r>
              <a:rPr lang="es-ES" sz="3600" b="1" dirty="0" smtClean="0">
                <a:latin typeface="Bookman Old Style" pitchFamily="18" charset="0"/>
              </a:rPr>
              <a:t>  </a:t>
            </a:r>
            <a:r>
              <a:rPr lang="es-ES" sz="3600" dirty="0" err="1" smtClean="0">
                <a:latin typeface="Bookman Old Style" pitchFamily="18" charset="0"/>
              </a:rPr>
              <a:t>Ve'eleh</a:t>
            </a:r>
            <a:r>
              <a:rPr lang="es-ES" sz="3600" dirty="0" smtClean="0">
                <a:latin typeface="Bookman Old Style" pitchFamily="18" charset="0"/>
              </a:rPr>
              <a:t> </a:t>
            </a:r>
            <a:r>
              <a:rPr lang="es-ES" sz="3600" dirty="0" err="1" smtClean="0">
                <a:latin typeface="Bookman Old Style" pitchFamily="18" charset="0"/>
              </a:rPr>
              <a:t>hamishpatim</a:t>
            </a:r>
            <a:r>
              <a:rPr lang="es-ES" sz="3600" dirty="0" smtClean="0">
                <a:latin typeface="Bookman Old Style" pitchFamily="18" charset="0"/>
              </a:rPr>
              <a:t> asher </a:t>
            </a:r>
            <a:r>
              <a:rPr lang="es-ES" sz="3600" dirty="0" err="1" smtClean="0">
                <a:latin typeface="Bookman Old Style" pitchFamily="18" charset="0"/>
              </a:rPr>
              <a:t>tasim</a:t>
            </a:r>
            <a:r>
              <a:rPr lang="es-ES" sz="3600" dirty="0" smtClean="0">
                <a:latin typeface="Bookman Old Style" pitchFamily="18" charset="0"/>
              </a:rPr>
              <a:t> </a:t>
            </a:r>
            <a:r>
              <a:rPr lang="es-ES" sz="3600" dirty="0" err="1" smtClean="0">
                <a:latin typeface="Bookman Old Style" pitchFamily="18" charset="0"/>
              </a:rPr>
              <a:t>lifneyhem</a:t>
            </a:r>
            <a:r>
              <a:rPr lang="es-ES" sz="3600" dirty="0" smtClean="0">
                <a:latin typeface="Bookman Old Style" pitchFamily="18" charset="0"/>
              </a:rPr>
              <a:t>.</a:t>
            </a:r>
          </a:p>
          <a:p>
            <a:r>
              <a:rPr lang="es-ES" sz="3600" dirty="0" smtClean="0">
                <a:latin typeface="Bookman Old Style" pitchFamily="18" charset="0"/>
              </a:rPr>
              <a:t>Y éstos son </a:t>
            </a:r>
            <a:r>
              <a:rPr lang="es-ES" sz="3600" dirty="0" smtClean="0">
                <a:latin typeface="Bookman Old Style" pitchFamily="18" charset="0"/>
                <a:hlinkClick r:id="rId4"/>
              </a:rPr>
              <a:t>los juicios</a:t>
            </a:r>
            <a:r>
              <a:rPr lang="es-ES" sz="3600" dirty="0" smtClean="0">
                <a:latin typeface="Bookman Old Style" pitchFamily="18" charset="0"/>
              </a:rPr>
              <a:t> que expondrás ante ellos:</a:t>
            </a:r>
            <a:endParaRPr lang="es-E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i="1" dirty="0" smtClean="0">
                <a:latin typeface="Bookman Old Style" pitchFamily="18" charset="0"/>
              </a:rPr>
              <a:t>Moisés informa a la gente de numerosas leyes éticas y rituales y sella el pacto entre los Hijos de Israel y Dios.</a:t>
            </a:r>
            <a:endParaRPr lang="en-US" sz="2800" i="1" dirty="0" smtClean="0">
              <a:latin typeface="Bookman Old Style" pitchFamily="18" charset="0"/>
            </a:endParaRPr>
          </a:p>
          <a:p>
            <a:r>
              <a:rPr lang="es-MX" sz="2800" dirty="0" smtClean="0">
                <a:latin typeface="Bookman Old Style" pitchFamily="18" charset="0"/>
              </a:rPr>
              <a:t>Dios acaba de dar Los Diez Mandamientos en el Monte Sinaí. La gente retrocedió y se paró a cierta distancia.</a:t>
            </a:r>
            <a:endParaRPr lang="en-US" sz="2800" dirty="0" smtClean="0">
              <a:latin typeface="Bookman Old Style" pitchFamily="18" charset="0"/>
            </a:endParaRPr>
          </a:p>
          <a:p>
            <a:r>
              <a:rPr lang="es-MX" sz="2800" dirty="0" smtClean="0">
                <a:latin typeface="Bookman Old Style" pitchFamily="18" charset="0"/>
              </a:rPr>
              <a:t> Moisés le dice a la gente muchas reglas detalladas:</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900" dirty="0" smtClean="0">
                <a:latin typeface="Bookman Old Style" pitchFamily="18" charset="0"/>
              </a:rPr>
              <a:t>Cuando tengas un siervo hebreo, él servirá seis años y en el séptimo será liberado.</a:t>
            </a:r>
            <a:endParaRPr lang="en-US" sz="2900" dirty="0" smtClean="0">
              <a:latin typeface="Bookman Old Style" pitchFamily="18" charset="0"/>
            </a:endParaRPr>
          </a:p>
          <a:p>
            <a:r>
              <a:rPr lang="es-MX" sz="2900" dirty="0" smtClean="0">
                <a:latin typeface="Bookman Old Style" pitchFamily="18" charset="0"/>
              </a:rPr>
              <a:t> Cualquiera que asesine intencionalmente será condenado a muerte. Si este asesinato ocurre sin intención, hay un lugar para que este asesino huya.</a:t>
            </a:r>
            <a:endParaRPr lang="en-US" sz="2900" dirty="0" smtClean="0">
              <a:latin typeface="Bookman Old Style" pitchFamily="18" charset="0"/>
            </a:endParaRPr>
          </a:p>
          <a:p>
            <a:r>
              <a:rPr lang="es-MX" sz="2900" dirty="0" smtClean="0">
                <a:latin typeface="Bookman Old Style" pitchFamily="18" charset="0"/>
              </a:rPr>
              <a:t> Honra a tus padres y no los golpees.</a:t>
            </a:r>
            <a:endParaRPr lang="en-U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Cuando hay una pelea y uno golpea a otro, el que ataca quedará impune, excepto que deberá pagar por la curación de la víctima.</a:t>
            </a:r>
            <a:endParaRPr lang="en-US" dirty="0" smtClean="0">
              <a:latin typeface="Bookman Old Style" pitchFamily="18" charset="0"/>
            </a:endParaRPr>
          </a:p>
          <a:p>
            <a:r>
              <a:rPr lang="es-MX" dirty="0" smtClean="0">
                <a:latin typeface="Bookman Old Style" pitchFamily="18" charset="0"/>
              </a:rPr>
              <a:t> Cuando alguien golpea a un esclavo con una vara y muere, el que golpeó debe ser castigado.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3000" dirty="0" smtClean="0">
                <a:latin typeface="Bookman Old Style" pitchFamily="18" charset="0"/>
              </a:rPr>
              <a:t> Si dos hombres pelean y una mujer embarazada es golpeada y abortan, el esposo multará al responsable. Pero si la mujer embarazada muere, entonces debe compensar una vida por vida, ojo por ojo, diente por diente, mano por mano, pie por pie, quemadura por quemaduras, herida por herida, moretón por moretón.</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Cuando alguien golpea el ojo o el diente de un esclavo, el esclavo será puesto en libertad.</a:t>
            </a:r>
            <a:endParaRPr lang="en-US" sz="2800" dirty="0" smtClean="0">
              <a:latin typeface="Bookman Old Style" pitchFamily="18" charset="0"/>
            </a:endParaRPr>
          </a:p>
          <a:p>
            <a:r>
              <a:rPr lang="es-MX" sz="2800" dirty="0" smtClean="0">
                <a:latin typeface="Bookman Old Style" pitchFamily="18" charset="0"/>
              </a:rPr>
              <a:t> Cuando un buey cornea a alguien, lo matarán y no será comida su carne. </a:t>
            </a:r>
          </a:p>
          <a:p>
            <a:r>
              <a:rPr lang="es-MX" sz="2800" dirty="0" smtClean="0">
                <a:latin typeface="Bookman Old Style" pitchFamily="18" charset="0"/>
              </a:rPr>
              <a:t>Si se sabe que el buey cornea a la gente y lo sigue haciendo, entonces el buey y el propietario serán ejecutados.</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Cuando alguien abre una fosa o deja una descubierta y un animal cae en ella, la persona que deja la fosa sin cubrir es responsable del daño causado al animal. </a:t>
            </a:r>
          </a:p>
          <a:p>
            <a:r>
              <a:rPr lang="es-MX" dirty="0" smtClean="0">
                <a:latin typeface="Bookman Old Style" pitchFamily="18" charset="0"/>
              </a:rPr>
              <a:t>Debe hacer un pago justo por la pérdida, pero puede quedarse con el animal muerto.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Si un ladrón es atrapado con bienes robados, el ladrón pagará el doble del valor de lo que es robado.</a:t>
            </a:r>
            <a:endParaRPr lang="en-US" dirty="0" smtClean="0">
              <a:latin typeface="Bookman Old Style" pitchFamily="18" charset="0"/>
            </a:endParaRPr>
          </a:p>
          <a:p>
            <a:r>
              <a:rPr lang="es-MX" dirty="0" smtClean="0">
                <a:latin typeface="Bookman Old Style" pitchFamily="18" charset="0"/>
              </a:rPr>
              <a:t> Si una persona permite que su animal pasta en el campo de otra persona, la restitución se basará en el campo cuando éste sea más abundante.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La persona que inicia un incendio debe pagar por la propiedad perdida por el incendio.</a:t>
            </a:r>
            <a:endParaRPr lang="en-US" dirty="0" smtClean="0">
              <a:latin typeface="Bookman Old Style" pitchFamily="18" charset="0"/>
            </a:endParaRPr>
          </a:p>
          <a:p>
            <a:r>
              <a:rPr lang="es-MX" dirty="0" smtClean="0">
                <a:latin typeface="Bookman Old Style" pitchFamily="18" charset="0"/>
              </a:rPr>
              <a:t> Cuando un hombre le da dinero o bienes a otro para su custodia y son robados, el ladrón pagará el doble cuando sea capturado.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Cuando un hombre da a otro ganado para custodiar y el ganado muere o falta sin que haya un testigo ocular, entonces se debe prestar un juramento ante Dios en el tribunal. Entonces se decidirá la culpa y se dará un pago justo.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Cuando un hombre toma prestado un animal y muere por lesiones sin la presencia del propietario, entonces el pago justo se debe al propietario. </a:t>
            </a:r>
          </a:p>
          <a:p>
            <a:r>
              <a:rPr lang="es-MX" dirty="0" smtClean="0">
                <a:latin typeface="Bookman Old Style" pitchFamily="18" charset="0"/>
              </a:rPr>
              <a:t>Si el propietario está presente, no es necesario el pago.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Si un hombre seduce a una mujer soltera que no ha sido tocada sexualmente, entonces debe convertirla en su esposa. </a:t>
            </a:r>
          </a:p>
          <a:p>
            <a:r>
              <a:rPr lang="es-MX" dirty="0" smtClean="0">
                <a:latin typeface="Bookman Old Style" pitchFamily="18" charset="0"/>
              </a:rPr>
              <a:t>Si el padre se niega a entregársela, todavía debe pagar una tarifa justa por novias intactas.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No tolerarás a una bruja.</a:t>
            </a:r>
            <a:endParaRPr lang="en-US" sz="2800" dirty="0" smtClean="0">
              <a:latin typeface="Bookman Old Style" pitchFamily="18" charset="0"/>
            </a:endParaRPr>
          </a:p>
          <a:p>
            <a:r>
              <a:rPr lang="es-MX" sz="2800" dirty="0" smtClean="0">
                <a:latin typeface="Bookman Old Style" pitchFamily="18" charset="0"/>
              </a:rPr>
              <a:t> El que yace sexualmente con una bestia será condenado a muerte.</a:t>
            </a:r>
            <a:endParaRPr lang="en-US" sz="2800" dirty="0" smtClean="0">
              <a:latin typeface="Bookman Old Style" pitchFamily="18" charset="0"/>
            </a:endParaRPr>
          </a:p>
          <a:p>
            <a:r>
              <a:rPr lang="es-MX" sz="2800" dirty="0" smtClean="0">
                <a:latin typeface="Bookman Old Style" pitchFamily="18" charset="0"/>
              </a:rPr>
              <a:t> Quien se sacrifique a un dios que no sea el Eterno solo será destruido por completo.</a:t>
            </a:r>
            <a:endParaRPr lang="en-US" sz="2800" dirty="0" smtClean="0">
              <a:latin typeface="Bookman Old Style" pitchFamily="18" charset="0"/>
            </a:endParaRPr>
          </a:p>
          <a:p>
            <a:r>
              <a:rPr lang="es-MX" sz="2800" dirty="0" smtClean="0">
                <a:latin typeface="Bookman Old Style" pitchFamily="18" charset="0"/>
              </a:rPr>
              <a:t> No oprimirás ni harás mal a los extraños, porque eras extranjero en la tierra de Egipto.</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No debe causar daño a ninguna viuda o huérfano, no sea que, en la ira de Dios, te vuelvas viudo y tus hijos queden huérfanos.</a:t>
            </a:r>
            <a:endParaRPr lang="en-US" sz="2800" dirty="0" smtClean="0">
              <a:latin typeface="Bookman Old Style" pitchFamily="18" charset="0"/>
            </a:endParaRPr>
          </a:p>
          <a:p>
            <a:r>
              <a:rPr lang="es-MX" sz="2800" dirty="0" smtClean="0">
                <a:latin typeface="Bookman Old Style" pitchFamily="18" charset="0"/>
              </a:rPr>
              <a:t> Si le prestas dinero a Mi pueblo, especialmente a los pobres, no actúes como acreedor ni tomes intereses. </a:t>
            </a:r>
          </a:p>
          <a:p>
            <a:r>
              <a:rPr lang="es-MX" sz="2800" dirty="0" smtClean="0">
                <a:latin typeface="Bookman Old Style" pitchFamily="18" charset="0"/>
              </a:rPr>
              <a:t>Devuélvele a su vecino lo que pide prestado antes de que se ponga el sol.</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No ofenderás a Dios, ni maldecirás a los líderes de tu pueblo.</a:t>
            </a:r>
            <a:endParaRPr lang="en-US" sz="2800" dirty="0" smtClean="0">
              <a:latin typeface="Bookman Old Style" pitchFamily="18" charset="0"/>
            </a:endParaRPr>
          </a:p>
          <a:p>
            <a:r>
              <a:rPr lang="es-MX" sz="2800" dirty="0" smtClean="0">
                <a:latin typeface="Bookman Old Style" pitchFamily="18" charset="0"/>
              </a:rPr>
              <a:t>No tardarás en ofrecer a Dios la primera recompensa de tu cosecha y el primer nacido entre tus hijos y tus animales.</a:t>
            </a:r>
            <a:endParaRPr lang="en-US" sz="2800" dirty="0" smtClean="0">
              <a:latin typeface="Bookman Old Style" pitchFamily="18" charset="0"/>
            </a:endParaRPr>
          </a:p>
          <a:p>
            <a:r>
              <a:rPr lang="es-MX" sz="2800" dirty="0" smtClean="0">
                <a:latin typeface="Bookman Old Style" pitchFamily="18" charset="0"/>
              </a:rPr>
              <a:t>No comas carne desgarrada por las bestias en el campo. En lugar de echarlo a los perros.</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No debes pronunciar ninguna falsedad, ni seguir a otros al mal. </a:t>
            </a:r>
          </a:p>
          <a:p>
            <a:r>
              <a:rPr lang="es-MX" dirty="0" smtClean="0">
                <a:latin typeface="Bookman Old Style" pitchFamily="18" charset="0"/>
              </a:rPr>
              <a:t>Tampoco favorecerás a un hombre pobre.</a:t>
            </a:r>
            <a:endParaRPr lang="en-US" dirty="0" smtClean="0">
              <a:latin typeface="Bookman Old Style" pitchFamily="18" charset="0"/>
            </a:endParaRPr>
          </a:p>
          <a:p>
            <a:r>
              <a:rPr lang="es-MX" dirty="0" smtClean="0">
                <a:latin typeface="Bookman Old Style" pitchFamily="18" charset="0"/>
              </a:rPr>
              <a:t>Cuando veas un animal errante, devuélvelo a su dueño. </a:t>
            </a:r>
          </a:p>
          <a:p>
            <a:r>
              <a:rPr lang="es-MX" dirty="0" smtClean="0">
                <a:latin typeface="Bookman Old Style" pitchFamily="18" charset="0"/>
              </a:rPr>
              <a:t>Ayuda a todos los animales, incluso si son los animales de tu enemigo.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Mantente alejado de cualquier asunto falso y no lastimes a los inocentes y justos, porque no liberaré a un culpable.</a:t>
            </a:r>
          </a:p>
          <a:p>
            <a:r>
              <a:rPr lang="es-MX" dirty="0" smtClean="0">
                <a:latin typeface="Bookman Old Style" pitchFamily="18" charset="0"/>
              </a:rPr>
              <a:t>No aceptarás sobornos, porque el soborno ciega a los ojos y convierte las palabras de los justos en falsedad.</a:t>
            </a:r>
            <a:endParaRPr lang="en-US"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Seis años sembrarás y cosecharás la cosecha, pero el séptimo año dejarás que los pobres y los animales pasten.</a:t>
            </a:r>
            <a:endParaRPr lang="en-US" sz="2800" dirty="0" smtClean="0">
              <a:latin typeface="Bookman Old Style" pitchFamily="18" charset="0"/>
            </a:endParaRPr>
          </a:p>
          <a:p>
            <a:r>
              <a:rPr lang="es-MX" sz="2800" dirty="0" smtClean="0">
                <a:latin typeface="Bookman Old Style" pitchFamily="18" charset="0"/>
              </a:rPr>
              <a:t> Seis días harás todas tus tareas, y en el séptimo día dejarás de trabajar, para que tú y tus animales, tus servidores y el extraño puedan recuperarse.</a:t>
            </a:r>
          </a:p>
          <a:p>
            <a:r>
              <a:rPr lang="es-MX" sz="2800" dirty="0" smtClean="0">
                <a:latin typeface="Bookman Old Style" pitchFamily="18" charset="0"/>
              </a:rPr>
              <a:t> No hagas mención de ningún otro dios.</a:t>
            </a:r>
            <a:endParaRPr lang="en-US" sz="28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i="1" dirty="0" smtClean="0">
                <a:latin typeface="Bookman Old Style" pitchFamily="18" charset="0"/>
              </a:rPr>
              <a:t>Tres nuevas festividades</a:t>
            </a:r>
            <a:endParaRPr lang="en-US" sz="2800" i="1" dirty="0" smtClean="0">
              <a:latin typeface="Bookman Old Style" pitchFamily="18" charset="0"/>
            </a:endParaRPr>
          </a:p>
          <a:p>
            <a:r>
              <a:rPr lang="es-MX" sz="2800" dirty="0" smtClean="0">
                <a:latin typeface="Bookman Old Style" pitchFamily="18" charset="0"/>
              </a:rPr>
              <a:t>Tres veces al año, tendrás una fiesta para mí. </a:t>
            </a:r>
          </a:p>
          <a:p>
            <a:r>
              <a:rPr lang="es-MX" sz="2800" dirty="0" smtClean="0">
                <a:latin typeface="Bookman Old Style" pitchFamily="18" charset="0"/>
              </a:rPr>
              <a:t>La Fiesta de los Panes sin Levadura (la Pascua) para recordar cómo Dios te sacó de Egipto de la casa de servidumbre. </a:t>
            </a:r>
          </a:p>
          <a:p>
            <a:r>
              <a:rPr lang="es-MX" sz="2800" dirty="0" smtClean="0">
                <a:latin typeface="Bookman Old Style" pitchFamily="18" charset="0"/>
              </a:rPr>
              <a:t>La Fiesta de la Cosecha (Sukot), para honrarme con los primeros y más selectos frutos,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Y la Fiesta de la Recolección (Shavuot), al final del año, cuando coseche los resultados de su trabajo.</a:t>
            </a:r>
            <a:endParaRPr lang="en-US" dirty="0" smtClean="0">
              <a:latin typeface="Bookman Old Style" pitchFamily="18" charset="0"/>
            </a:endParaRPr>
          </a:p>
          <a:p>
            <a:r>
              <a:rPr lang="es-MX" dirty="0" smtClean="0">
                <a:latin typeface="Bookman Old Style" pitchFamily="18" charset="0"/>
              </a:rPr>
              <a:t>No debes cocinar un cabrito en la leche de su madre.</a:t>
            </a:r>
            <a:endParaRPr lang="en-US" dirty="0" smtClean="0">
              <a:latin typeface="Bookman Old Style" pitchFamily="18" charset="0"/>
            </a:endParaRPr>
          </a:p>
          <a:p>
            <a:r>
              <a:rPr lang="es-MX" dirty="0" smtClean="0">
                <a:latin typeface="Bookman Old Style" pitchFamily="18" charset="0"/>
              </a:rPr>
              <a:t> Te envío un ángel delante de ti para que te guarde en el camino y te lleve al lugar que he preparado.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Si atiendes a lo que es Mío, seré un enemigo para tus enemigos y un adversario  para tus adversarios.</a:t>
            </a:r>
            <a:endParaRPr lang="en-US" dirty="0" smtClean="0">
              <a:latin typeface="Bookman Old Style" pitchFamily="18" charset="0"/>
            </a:endParaRPr>
          </a:p>
          <a:p>
            <a:r>
              <a:rPr lang="es-MX" dirty="0" smtClean="0">
                <a:latin typeface="Bookman Old Style" pitchFamily="18" charset="0"/>
              </a:rPr>
              <a:t>Cuando Mi ángel te ponga en contacto con otros pueblos, no te inclinarás ante sus dioses en adoración, ni seguirás sus prácticas, sino que los derribarás.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Servirás al Señor tu Dios y Dios bendecirá tu pan y tu agua y habrá salud y sanidad en la tierra.</a:t>
            </a:r>
          </a:p>
          <a:p>
            <a:r>
              <a:rPr lang="es-MX" i="1" dirty="0" smtClean="0">
                <a:latin typeface="Bookman Old Style" pitchFamily="18" charset="0"/>
              </a:rPr>
              <a:t>El Altar de Moisés</a:t>
            </a:r>
          </a:p>
          <a:p>
            <a:r>
              <a:rPr lang="es-MX" dirty="0" smtClean="0">
                <a:latin typeface="Bookman Old Style" pitchFamily="18" charset="0"/>
              </a:rPr>
              <a:t>Temprano en la mañana, Moisés instaló un altar al pie de la montaña, con doce pilares para las doce tribus de Israel. </a:t>
            </a:r>
          </a:p>
          <a:p>
            <a:pPr>
              <a:buNone/>
            </a:pPr>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3000" dirty="0" smtClean="0">
                <a:latin typeface="Bookman Old Style" pitchFamily="18" charset="0"/>
              </a:rPr>
              <a:t>Hizo una ofrenda animal al Eterno, diciendo en voz alta: "Esta sangre sella el pacto que el Eterno hace ahora contigo".</a:t>
            </a:r>
            <a:endParaRPr lang="en-US" sz="3000" dirty="0" smtClean="0">
              <a:latin typeface="Bookman Old Style" pitchFamily="18" charset="0"/>
            </a:endParaRPr>
          </a:p>
          <a:p>
            <a:r>
              <a:rPr lang="es-MX" sz="3000" dirty="0" smtClean="0">
                <a:latin typeface="Bookman Old Style" pitchFamily="18" charset="0"/>
              </a:rPr>
              <a:t>Entonces Dios le dijo a Moisés: "Sube a mí en la montaña y te daré las tablas de piedra con Mis mandamientos para que puedas enseñarles".</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Dios le dijo a Moisés que dejara a Aarón y </a:t>
            </a:r>
            <a:r>
              <a:rPr lang="es-MX" dirty="0" err="1" smtClean="0">
                <a:latin typeface="Bookman Old Style" pitchFamily="18" charset="0"/>
              </a:rPr>
              <a:t>Hur</a:t>
            </a:r>
            <a:r>
              <a:rPr lang="es-MX" dirty="0" smtClean="0">
                <a:latin typeface="Bookman Old Style" pitchFamily="18" charset="0"/>
              </a:rPr>
              <a:t> a cargo de los israelitas. </a:t>
            </a:r>
          </a:p>
          <a:p>
            <a:r>
              <a:rPr lang="es-MX" dirty="0" smtClean="0">
                <a:latin typeface="Bookman Old Style" pitchFamily="18" charset="0"/>
              </a:rPr>
              <a:t>Luego, la gloria de Dios descansó sobre el monte Sinaí y la aparición de Dios fue como un fuego consumidor en la cima de la montaña ante los ojos de los hijos de Israel.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Moisés entró en medio de la nube y ascendió a la montaña, y Moisés permaneció en la montaña durante cuarenta días y cuarenta noches.</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latin typeface="Bookman Old Style" pitchFamily="18" charset="0"/>
              </a:rPr>
              <a:t>La Prohibición de Comer Trefá</a:t>
            </a:r>
            <a:endParaRPr lang="es-ES" sz="2400" b="1" dirty="0" smtClean="0">
              <a:latin typeface="Bookman Old Style" pitchFamily="18" charset="0"/>
            </a:endParaRPr>
          </a:p>
          <a:p>
            <a:r>
              <a:rPr lang="es-ES" sz="2000" dirty="0" smtClean="0">
                <a:latin typeface="Bookman Old Style" pitchFamily="18" charset="0"/>
              </a:rPr>
              <a:t>Ideas </a:t>
            </a:r>
            <a:r>
              <a:rPr lang="es-ES" sz="2000" dirty="0" smtClean="0">
                <a:latin typeface="Bookman Old Style" pitchFamily="18" charset="0"/>
              </a:rPr>
              <a:t>de Aviva </a:t>
            </a:r>
            <a:r>
              <a:rPr lang="es-ES" sz="2000" dirty="0" err="1" smtClean="0">
                <a:latin typeface="Bookman Old Style" pitchFamily="18" charset="0"/>
              </a:rPr>
              <a:t>Presser</a:t>
            </a:r>
            <a:r>
              <a:rPr lang="es-ES" sz="2000" dirty="0" smtClean="0">
                <a:latin typeface="Bookman Old Style" pitchFamily="18" charset="0"/>
              </a:rPr>
              <a:t> </a:t>
            </a:r>
            <a:r>
              <a:rPr lang="es-ES" sz="2000" dirty="0" err="1" smtClean="0">
                <a:latin typeface="Bookman Old Style" pitchFamily="18" charset="0"/>
              </a:rPr>
              <a:t>Aiden</a:t>
            </a:r>
            <a:endParaRPr lang="es-ES" sz="2000" dirty="0" smtClean="0">
              <a:latin typeface="Bookman Old Style" pitchFamily="18" charset="0"/>
            </a:endParaRPr>
          </a:p>
          <a:p>
            <a:r>
              <a:rPr lang="es-ES" sz="2800" dirty="0" smtClean="0">
                <a:latin typeface="Bookman Old Style" pitchFamily="18" charset="0"/>
              </a:rPr>
              <a:t>Muchos nos hacemos la pregunta: Yo quiero ser santo, pero cómo le hago? Cuáles leyes tengo que seguir?</a:t>
            </a:r>
          </a:p>
          <a:p>
            <a:r>
              <a:rPr lang="es-ES" sz="2800" dirty="0" smtClean="0">
                <a:latin typeface="Bookman Old Style" pitchFamily="18" charset="0"/>
              </a:rPr>
              <a:t>Parashat </a:t>
            </a:r>
            <a:r>
              <a:rPr lang="es-ES" sz="2800" dirty="0" smtClean="0">
                <a:latin typeface="Bookman Old Style" pitchFamily="18" charset="0"/>
              </a:rPr>
              <a:t>Mishpatim incluye una ley muy curiosa sobre comer carne</a:t>
            </a:r>
            <a:r>
              <a:rPr lang="es-ES" sz="2800" dirty="0" smtClean="0">
                <a:latin typeface="Bookman Old Style" pitchFamily="18" charset="0"/>
              </a:rPr>
              <a:t>.</a:t>
            </a:r>
          </a:p>
          <a:p>
            <a:r>
              <a:rPr lang="es-ES" sz="2800" dirty="0" smtClean="0">
                <a:latin typeface="Bookman Old Style" pitchFamily="18" charset="0"/>
              </a:rPr>
              <a:t>E</a:t>
            </a:r>
            <a:r>
              <a:rPr lang="es-ES" sz="2800" dirty="0" smtClean="0">
                <a:latin typeface="Bookman Old Style" pitchFamily="18" charset="0"/>
              </a:rPr>
              <a:t>n </a:t>
            </a:r>
            <a:r>
              <a:rPr lang="es-ES" sz="2800" dirty="0" smtClean="0">
                <a:latin typeface="Bookman Old Style" pitchFamily="18" charset="0"/>
              </a:rPr>
              <a:t>medio de la miríada de mandamientos en Parashat Mishpatim, encontramos una ley curiosa: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b="1" i="1" dirty="0" smtClean="0">
                <a:latin typeface="Bookman Old Style" pitchFamily="18" charset="0"/>
              </a:rPr>
              <a:t>22:30</a:t>
            </a:r>
            <a:r>
              <a:rPr lang="es-ES" b="1" i="1" dirty="0" smtClean="0">
                <a:latin typeface="Bookman Old Style" pitchFamily="18" charset="0"/>
              </a:rPr>
              <a:t>   </a:t>
            </a:r>
            <a:r>
              <a:rPr lang="es-ES" i="1" dirty="0" smtClean="0">
                <a:latin typeface="Bookman Old Style" pitchFamily="18" charset="0"/>
              </a:rPr>
              <a:t>Y hombres de santidad seréis para Mí; y carne </a:t>
            </a:r>
            <a:r>
              <a:rPr lang="es-ES" i="1" dirty="0" smtClean="0">
                <a:latin typeface="Bookman Old Style" pitchFamily="18" charset="0"/>
              </a:rPr>
              <a:t>(destrozada </a:t>
            </a:r>
            <a:r>
              <a:rPr lang="es-ES" i="1" dirty="0" smtClean="0">
                <a:latin typeface="Bookman Old Style" pitchFamily="18" charset="0"/>
              </a:rPr>
              <a:t>por las fieras) en el campo (o en cualquier lugar), a los perros la echareis.</a:t>
            </a:r>
          </a:p>
          <a:p>
            <a:r>
              <a:rPr lang="es-ES" b="1" i="1" dirty="0" err="1" smtClean="0">
                <a:latin typeface="Bookman Old Style" pitchFamily="18" charset="0"/>
              </a:rPr>
              <a:t>Ve'anshey-kodesh</a:t>
            </a:r>
            <a:r>
              <a:rPr lang="es-ES" b="1" i="1" dirty="0" smtClean="0">
                <a:latin typeface="Bookman Old Style" pitchFamily="18" charset="0"/>
              </a:rPr>
              <a:t> </a:t>
            </a:r>
            <a:r>
              <a:rPr lang="es-ES" b="1" i="1" dirty="0" err="1" smtClean="0">
                <a:latin typeface="Bookman Old Style" pitchFamily="18" charset="0"/>
              </a:rPr>
              <a:t>tihyun</a:t>
            </a:r>
            <a:r>
              <a:rPr lang="es-ES" b="1" i="1" dirty="0" smtClean="0">
                <a:latin typeface="Bookman Old Style" pitchFamily="18" charset="0"/>
              </a:rPr>
              <a:t> </a:t>
            </a:r>
            <a:r>
              <a:rPr lang="es-ES" b="1" i="1" dirty="0" err="1" smtClean="0">
                <a:latin typeface="Bookman Old Style" pitchFamily="18" charset="0"/>
              </a:rPr>
              <a:t>li</a:t>
            </a:r>
            <a:r>
              <a:rPr lang="es-ES" b="1" i="1" dirty="0" smtClean="0">
                <a:latin typeface="Bookman Old Style" pitchFamily="18" charset="0"/>
              </a:rPr>
              <a:t> </a:t>
            </a:r>
            <a:r>
              <a:rPr lang="es-ES" b="1" i="1" dirty="0" err="1" smtClean="0">
                <a:latin typeface="Bookman Old Style" pitchFamily="18" charset="0"/>
              </a:rPr>
              <a:t>uvasar</a:t>
            </a:r>
            <a:r>
              <a:rPr lang="es-ES" b="1" i="1" dirty="0" smtClean="0">
                <a:latin typeface="Bookman Old Style" pitchFamily="18" charset="0"/>
              </a:rPr>
              <a:t> </a:t>
            </a:r>
            <a:r>
              <a:rPr lang="es-ES" b="1" i="1" dirty="0" err="1" smtClean="0">
                <a:latin typeface="Bookman Old Style" pitchFamily="18" charset="0"/>
              </a:rPr>
              <a:t>basadeh</a:t>
            </a:r>
            <a:r>
              <a:rPr lang="es-ES" b="1" i="1" dirty="0" smtClean="0">
                <a:latin typeface="Bookman Old Style" pitchFamily="18" charset="0"/>
              </a:rPr>
              <a:t> </a:t>
            </a:r>
            <a:r>
              <a:rPr lang="es-ES" b="1" i="1" dirty="0" err="1" smtClean="0">
                <a:latin typeface="Bookman Old Style" pitchFamily="18" charset="0"/>
              </a:rPr>
              <a:t>trefah</a:t>
            </a:r>
            <a:r>
              <a:rPr lang="es-ES" b="1" i="1" dirty="0" smtClean="0">
                <a:latin typeface="Bookman Old Style" pitchFamily="18" charset="0"/>
              </a:rPr>
              <a:t> lo </a:t>
            </a:r>
            <a:r>
              <a:rPr lang="es-ES" b="1" i="1" dirty="0" err="1" smtClean="0">
                <a:latin typeface="Bookman Old Style" pitchFamily="18" charset="0"/>
              </a:rPr>
              <a:t>tojelu</a:t>
            </a:r>
            <a:r>
              <a:rPr lang="es-ES" b="1" i="1" dirty="0" smtClean="0">
                <a:latin typeface="Bookman Old Style" pitchFamily="18" charset="0"/>
              </a:rPr>
              <a:t> </a:t>
            </a:r>
            <a:r>
              <a:rPr lang="es-ES" b="1" i="1" dirty="0" err="1" smtClean="0">
                <a:latin typeface="Bookman Old Style" pitchFamily="18" charset="0"/>
              </a:rPr>
              <a:t>lakelev</a:t>
            </a:r>
            <a:r>
              <a:rPr lang="es-ES" b="1" i="1" dirty="0" smtClean="0">
                <a:latin typeface="Bookman Old Style" pitchFamily="18" charset="0"/>
              </a:rPr>
              <a:t> </a:t>
            </a:r>
            <a:r>
              <a:rPr lang="es-ES" b="1" i="1" dirty="0" err="1" smtClean="0">
                <a:latin typeface="Bookman Old Style" pitchFamily="18" charset="0"/>
              </a:rPr>
              <a:t>tashlijun</a:t>
            </a:r>
            <a:r>
              <a:rPr lang="es-ES" b="1" i="1" dirty="0" smtClean="0">
                <a:latin typeface="Bookman Old Style" pitchFamily="18" charset="0"/>
              </a:rPr>
              <a:t> </a:t>
            </a:r>
            <a:r>
              <a:rPr lang="es-ES" b="1" i="1" dirty="0" err="1" smtClean="0">
                <a:latin typeface="Bookman Old Style" pitchFamily="18" charset="0"/>
              </a:rPr>
              <a:t>oto</a:t>
            </a:r>
            <a:r>
              <a:rPr lang="es-ES" b="1" i="1" dirty="0" smtClean="0">
                <a:latin typeface="Bookman Old Style" pitchFamily="18" charset="0"/>
              </a:rPr>
              <a:t>.</a:t>
            </a:r>
            <a:endParaRPr lang="es-ES" i="1" dirty="0" smtClean="0">
              <a:latin typeface="Bookman Old Style" pitchFamily="18" charset="0"/>
            </a:endParaRP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dirty="0" smtClean="0">
                <a:latin typeface="Bookman Old Style" pitchFamily="18" charset="0"/>
              </a:rPr>
              <a:t>Esta mitzvá es desconcertante, tanto en su contenido como en su contexto.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primera pregunta que surge es, por supuesto, ¿qué significa realmente el versículo?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significado de la palabra </a:t>
            </a:r>
            <a:r>
              <a:rPr lang="es-ES" dirty="0" smtClean="0">
                <a:latin typeface="Bookman Old Style" pitchFamily="18" charset="0"/>
              </a:rPr>
              <a:t>'</a:t>
            </a:r>
            <a:r>
              <a:rPr lang="es-ES" dirty="0" err="1" smtClean="0">
                <a:latin typeface="Bookman Old Style" pitchFamily="18" charset="0"/>
              </a:rPr>
              <a:t>terefah</a:t>
            </a:r>
            <a:r>
              <a:rPr lang="es-ES" dirty="0" smtClean="0">
                <a:latin typeface="Bookman Old Style" pitchFamily="18" charset="0"/>
              </a:rPr>
              <a:t>' aquí se puede derivar de su contexto en la narración de José.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600" dirty="0" smtClean="0">
                <a:latin typeface="Bookman Old Style" pitchFamily="18" charset="0"/>
              </a:rPr>
              <a:t>Cuando </a:t>
            </a:r>
            <a:r>
              <a:rPr lang="es-ES" sz="3600" dirty="0" smtClean="0">
                <a:latin typeface="Bookman Old Style" pitchFamily="18" charset="0"/>
              </a:rPr>
              <a:t>Jacob ve el manto ensangrentado de José en las manos de los hermanos de José, Jacob grita: </a:t>
            </a:r>
            <a:endParaRPr lang="es-ES" sz="3600" dirty="0" smtClean="0">
              <a:latin typeface="Bookman Old Style" pitchFamily="18" charset="0"/>
            </a:endParaRPr>
          </a:p>
          <a:p>
            <a:r>
              <a:rPr lang="es-ES" sz="3600" dirty="0" smtClean="0">
                <a:latin typeface="Bookman Old Style" pitchFamily="18" charset="0"/>
              </a:rPr>
              <a:t>“</a:t>
            </a:r>
            <a:r>
              <a:rPr lang="es-ES" sz="3600" dirty="0" smtClean="0">
                <a:latin typeface="Bookman Old Style" pitchFamily="18" charset="0"/>
              </a:rPr>
              <a:t>Una bestia salvaje lo ha devorado; ¡José seguramente ha sido despedazado!” </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100" dirty="0" smtClean="0">
                <a:latin typeface="Bookman Old Style" pitchFamily="18" charset="0"/>
              </a:rPr>
              <a:t>Las </a:t>
            </a:r>
            <a:r>
              <a:rPr lang="es-ES" sz="3100" dirty="0" smtClean="0">
                <a:latin typeface="Bookman Old Style" pitchFamily="18" charset="0"/>
              </a:rPr>
              <a:t>palabras que usa Jacob para describir la supuesta muerte de José a manos de las fieras (tarof taraf Yosef) contienen la misma raíz que </a:t>
            </a:r>
            <a:r>
              <a:rPr lang="es-ES" sz="3100" dirty="0" smtClean="0">
                <a:latin typeface="Bookman Old Style" pitchFamily="18" charset="0"/>
              </a:rPr>
              <a:t>terefah</a:t>
            </a:r>
            <a:r>
              <a:rPr lang="es-ES" sz="3100" dirty="0" smtClean="0">
                <a:latin typeface="Bookman Old Style" pitchFamily="18" charset="0"/>
              </a:rPr>
              <a:t>. </a:t>
            </a:r>
            <a:endParaRPr lang="es-ES" sz="3100" dirty="0" smtClean="0">
              <a:latin typeface="Bookman Old Style" pitchFamily="18" charset="0"/>
            </a:endParaRPr>
          </a:p>
          <a:p>
            <a:r>
              <a:rPr lang="es-ES" sz="3100" dirty="0" smtClean="0">
                <a:latin typeface="Bookman Old Style" pitchFamily="18" charset="0"/>
              </a:rPr>
              <a:t>Esto </a:t>
            </a:r>
            <a:r>
              <a:rPr lang="es-ES" sz="3100" dirty="0" smtClean="0">
                <a:latin typeface="Bookman Old Style" pitchFamily="18" charset="0"/>
              </a:rPr>
              <a:t>sugiere que cuando el texto prohíbe comer </a:t>
            </a:r>
            <a:r>
              <a:rPr lang="es-ES" sz="3100" dirty="0" smtClean="0">
                <a:latin typeface="Bookman Old Style" pitchFamily="18" charset="0"/>
              </a:rPr>
              <a:t>terefah, </a:t>
            </a:r>
            <a:r>
              <a:rPr lang="es-ES" sz="3100" dirty="0" smtClean="0">
                <a:latin typeface="Bookman Old Style" pitchFamily="18" charset="0"/>
              </a:rPr>
              <a:t>se refiere específicamente al cadáver de un animal asesinado por depredadores.</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000" dirty="0" smtClean="0">
                <a:latin typeface="Bookman Old Style" pitchFamily="18" charset="0"/>
              </a:rPr>
              <a:t>Dado que el mandamiento parece simplemente prohibir la recolección de carne, un tema aparentemente mundano, la yuxtaposición a la santidad es sorprendente. </a:t>
            </a:r>
            <a:endParaRPr lang="es-ES" sz="3000" dirty="0" smtClean="0">
              <a:latin typeface="Bookman Old Style" pitchFamily="18" charset="0"/>
            </a:endParaRPr>
          </a:p>
          <a:p>
            <a:r>
              <a:rPr lang="es-ES" sz="3000" dirty="0" smtClean="0">
                <a:latin typeface="Bookman Old Style" pitchFamily="18" charset="0"/>
              </a:rPr>
              <a:t>De </a:t>
            </a:r>
            <a:r>
              <a:rPr lang="es-ES" sz="3000" dirty="0" smtClean="0">
                <a:latin typeface="Bookman Old Style" pitchFamily="18" charset="0"/>
              </a:rPr>
              <a:t>los muchos mandamientos establecidos en esta parashá, ¿por qué este está específicamente relacionado con la santidad</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b="1" i="1" dirty="0" smtClean="0">
                <a:latin typeface="Bookman Old Style" pitchFamily="18" charset="0"/>
              </a:rPr>
              <a:t>Ser </a:t>
            </a:r>
            <a:r>
              <a:rPr lang="es-ES" b="1" i="1" dirty="0" smtClean="0">
                <a:latin typeface="Bookman Old Style" pitchFamily="18" charset="0"/>
              </a:rPr>
              <a:t>consciente de lo que </a:t>
            </a:r>
            <a:r>
              <a:rPr lang="es-ES" b="1" i="1" dirty="0" smtClean="0">
                <a:latin typeface="Bookman Old Style" pitchFamily="18" charset="0"/>
              </a:rPr>
              <a:t>comemos</a:t>
            </a:r>
          </a:p>
          <a:p>
            <a:r>
              <a:rPr lang="es-ES" dirty="0" smtClean="0">
                <a:latin typeface="Bookman Old Style" pitchFamily="18" charset="0"/>
              </a:rPr>
              <a:t>Al </a:t>
            </a:r>
            <a:r>
              <a:rPr lang="es-ES" dirty="0" smtClean="0">
                <a:latin typeface="Bookman Old Style" pitchFamily="18" charset="0"/>
              </a:rPr>
              <a:t>comer carne, hay que quitar la vida. </a:t>
            </a:r>
            <a:endParaRPr lang="es-ES" dirty="0" smtClean="0">
              <a:latin typeface="Bookman Old Style" pitchFamily="18" charset="0"/>
            </a:endParaRPr>
          </a:p>
          <a:p>
            <a:r>
              <a:rPr lang="es-ES" dirty="0" smtClean="0">
                <a:latin typeface="Bookman Old Style" pitchFamily="18" charset="0"/>
              </a:rPr>
              <a:t>Quizás </a:t>
            </a:r>
            <a:r>
              <a:rPr lang="es-ES" dirty="0" smtClean="0">
                <a:latin typeface="Bookman Old Style" pitchFamily="18" charset="0"/>
              </a:rPr>
              <a:t>la prohibición de </a:t>
            </a:r>
            <a:r>
              <a:rPr lang="es-ES" dirty="0" smtClean="0">
                <a:latin typeface="Bookman Old Style" pitchFamily="18" charset="0"/>
              </a:rPr>
              <a:t>terefah </a:t>
            </a:r>
            <a:r>
              <a:rPr lang="es-ES" dirty="0" smtClean="0">
                <a:latin typeface="Bookman Old Style" pitchFamily="18" charset="0"/>
              </a:rPr>
              <a:t>sugiere que cuando consumimos carne, debemos tener una apreciación consciente del regalo que el universo nos ha dado.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000" dirty="0" smtClean="0">
                <a:latin typeface="Bookman Old Style" pitchFamily="18" charset="0"/>
              </a:rPr>
              <a:t>Tenemos </a:t>
            </a:r>
            <a:r>
              <a:rPr lang="es-ES" sz="3000" dirty="0" smtClean="0">
                <a:latin typeface="Bookman Old Style" pitchFamily="18" charset="0"/>
              </a:rPr>
              <a:t>prohibido comer un cadáver que un animal mató en el campo porque el depredador no tuvo tal aprecio por la pérdida de vidas. </a:t>
            </a:r>
            <a:endParaRPr lang="es-ES" sz="3000" dirty="0" smtClean="0">
              <a:latin typeface="Bookman Old Style" pitchFamily="18" charset="0"/>
            </a:endParaRPr>
          </a:p>
          <a:p>
            <a:r>
              <a:rPr lang="es-ES" sz="3000" dirty="0" smtClean="0">
                <a:latin typeface="Bookman Old Style" pitchFamily="18" charset="0"/>
              </a:rPr>
              <a:t>Este </a:t>
            </a:r>
            <a:r>
              <a:rPr lang="es-ES" sz="3000" dirty="0" smtClean="0">
                <a:latin typeface="Bookman Old Style" pitchFamily="18" charset="0"/>
              </a:rPr>
              <a:t>sentimiento es común en todas las culturas humanas, tanto reales como ficticias, desde los Navajo del suroeste americano hasta los Na'vi del planeta Pandora.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dirty="0" smtClean="0">
              <a:latin typeface="Bookman Old Style" pitchFamily="18" charset="0"/>
            </a:endParaRPr>
          </a:p>
        </p:txBody>
      </p:sp>
      <p:pic>
        <p:nvPicPr>
          <p:cNvPr id="8194" name="Picture 2" descr="100 Dead in Navajo Nation as Coronavirus Spreading at 'Alarming Rate,' Says President of Native ..."/>
          <p:cNvPicPr>
            <a:picLocks noChangeAspect="1" noChangeArrowheads="1"/>
          </p:cNvPicPr>
          <p:nvPr/>
        </p:nvPicPr>
        <p:blipFill>
          <a:blip r:embed="rId3"/>
          <a:srcRect/>
          <a:stretch>
            <a:fillRect/>
          </a:stretch>
        </p:blipFill>
        <p:spPr bwMode="auto">
          <a:xfrm>
            <a:off x="-20364" y="408790"/>
            <a:ext cx="9164364" cy="610957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dirty="0" smtClean="0">
                <a:latin typeface="Bookman Old Style" pitchFamily="18" charset="0"/>
              </a:rPr>
              <a:t>Cuando </a:t>
            </a:r>
            <a:r>
              <a:rPr lang="es-ES" dirty="0" smtClean="0">
                <a:latin typeface="Bookman Old Style" pitchFamily="18" charset="0"/>
              </a:rPr>
              <a:t>se mata a un animal, se recitan palabras de agradecimiento en reconocimiento de ese regalo</a:t>
            </a:r>
            <a:r>
              <a:rPr lang="es-ES" dirty="0" smtClean="0">
                <a:latin typeface="Bookman Old Style" pitchFamily="18" charset="0"/>
              </a:rPr>
              <a:t>.</a:t>
            </a:r>
          </a:p>
          <a:p>
            <a:r>
              <a:rPr lang="es-ES" dirty="0" smtClean="0">
                <a:latin typeface="Bookman Old Style" pitchFamily="18" charset="0"/>
              </a:rPr>
              <a:t>Esta prohibición de </a:t>
            </a:r>
            <a:r>
              <a:rPr lang="es-ES" dirty="0" smtClean="0">
                <a:latin typeface="Bookman Old Style" pitchFamily="18" charset="0"/>
              </a:rPr>
              <a:t>terefah </a:t>
            </a:r>
            <a:r>
              <a:rPr lang="es-ES" dirty="0" smtClean="0">
                <a:latin typeface="Bookman Old Style" pitchFamily="18" charset="0"/>
              </a:rPr>
              <a:t>está íntimamente ligada a la santidad porque su efecto interno es lo que la define.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2800" dirty="0" smtClean="0">
                <a:latin typeface="Bookman Old Style" pitchFamily="18" charset="0"/>
              </a:rPr>
              <a:t>Otros </a:t>
            </a:r>
            <a:r>
              <a:rPr lang="es-ES" sz="2800" dirty="0" smtClean="0">
                <a:latin typeface="Bookman Old Style" pitchFamily="18" charset="0"/>
              </a:rPr>
              <a:t>mandamientos, como los que exigen la ley y el orden, la prohibición de la usura o la aflicción de la viuda o el huérfano, todos tienen beneficios prácticos para la sociedad. </a:t>
            </a:r>
            <a:endParaRPr lang="es-ES" sz="2800" dirty="0" smtClean="0">
              <a:latin typeface="Bookman Old Style" pitchFamily="18" charset="0"/>
            </a:endParaRPr>
          </a:p>
          <a:p>
            <a:r>
              <a:rPr lang="es-ES" sz="2800" dirty="0" smtClean="0">
                <a:latin typeface="Bookman Old Style" pitchFamily="18" charset="0"/>
              </a:rPr>
              <a:t>A </a:t>
            </a:r>
            <a:r>
              <a:rPr lang="es-ES" sz="2800" dirty="0" smtClean="0">
                <a:latin typeface="Bookman Old Style" pitchFamily="18" charset="0"/>
              </a:rPr>
              <a:t>diferencia de estos y muchos otros mandamientos de la parashá, el único propósito de prohibir la </a:t>
            </a:r>
            <a:r>
              <a:rPr lang="es-ES" sz="2800" dirty="0" smtClean="0">
                <a:latin typeface="Bookman Old Style" pitchFamily="18" charset="0"/>
              </a:rPr>
              <a:t>trefá </a:t>
            </a:r>
            <a:r>
              <a:rPr lang="es-ES" sz="2800" dirty="0" smtClean="0">
                <a:latin typeface="Bookman Old Style" pitchFamily="18" charset="0"/>
              </a:rPr>
              <a:t>es resaltar nuestra humanidad.</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dirty="0" smtClean="0">
                <a:latin typeface="Bookman Old Style" pitchFamily="18" charset="0"/>
              </a:rPr>
              <a:t>En cierto sentido, este mandamiento es una presentación bíblica del dilema del omnívoro. </a:t>
            </a:r>
            <a:endParaRPr lang="es-ES" dirty="0" smtClean="0">
              <a:latin typeface="Bookman Old Style" pitchFamily="18" charset="0"/>
            </a:endParaRPr>
          </a:p>
          <a:p>
            <a:r>
              <a:rPr lang="es-ES" dirty="0" smtClean="0">
                <a:latin typeface="Bookman Old Style" pitchFamily="18" charset="0"/>
              </a:rPr>
              <a:t>Necesitamos </a:t>
            </a:r>
            <a:r>
              <a:rPr lang="es-ES" dirty="0" smtClean="0">
                <a:latin typeface="Bookman Old Style" pitchFamily="18" charset="0"/>
              </a:rPr>
              <a:t>consumir para vivir, y ese consumo requiere un costo para otros. </a:t>
            </a:r>
            <a:endParaRPr lang="es-ES" dirty="0" smtClean="0">
              <a:latin typeface="Bookman Old Style" pitchFamily="18" charset="0"/>
            </a:endParaRPr>
          </a:p>
          <a:p>
            <a:r>
              <a:rPr lang="es-ES" dirty="0" smtClean="0">
                <a:latin typeface="Bookman Old Style" pitchFamily="18" charset="0"/>
              </a:rPr>
              <a:t>Reconociendo </a:t>
            </a:r>
            <a:r>
              <a:rPr lang="es-ES" dirty="0" smtClean="0">
                <a:latin typeface="Bookman Old Style" pitchFamily="18" charset="0"/>
              </a:rPr>
              <a:t>esto, la Torá exige conciencia de ese costo.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2700" dirty="0" smtClean="0">
                <a:latin typeface="Bookman Old Style" pitchFamily="18" charset="0"/>
              </a:rPr>
              <a:t>Pero </a:t>
            </a:r>
            <a:r>
              <a:rPr lang="es-ES" sz="2700" dirty="0" smtClean="0">
                <a:latin typeface="Bookman Old Style" pitchFamily="18" charset="0"/>
              </a:rPr>
              <a:t>a medida que la producción de alimentos se mecaniza cada vez más, se nos hace cada vez más difícil conectar nuestra humanidad con los alimentos que comemos. </a:t>
            </a:r>
            <a:endParaRPr lang="es-ES" sz="2700" dirty="0" smtClean="0">
              <a:latin typeface="Bookman Old Style" pitchFamily="18" charset="0"/>
            </a:endParaRPr>
          </a:p>
          <a:p>
            <a:r>
              <a:rPr lang="es-ES" sz="2700" dirty="0" smtClean="0">
                <a:latin typeface="Bookman Old Style" pitchFamily="18" charset="0"/>
              </a:rPr>
              <a:t>Además</a:t>
            </a:r>
            <a:r>
              <a:rPr lang="es-ES" sz="2700" dirty="0" smtClean="0">
                <a:latin typeface="Bookman Old Style" pitchFamily="18" charset="0"/>
              </a:rPr>
              <a:t>, los abusos dentro del sistema de producción de alimentos, tanto contra los humanos como contra los animales involucrados, han llevado a algunas partes de la industria alimentaria lejos de nuestro ideal de santidad.</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2800" b="1" i="1" dirty="0" smtClean="0">
                <a:latin typeface="Bookman Old Style" pitchFamily="18" charset="0"/>
              </a:rPr>
              <a:t>Acusaciones contra </a:t>
            </a:r>
            <a:r>
              <a:rPr lang="es-ES" sz="2800" b="1" i="1" dirty="0" smtClean="0">
                <a:latin typeface="Bookman Old Style" pitchFamily="18" charset="0"/>
              </a:rPr>
              <a:t>A</a:t>
            </a:r>
            <a:r>
              <a:rPr lang="es-ES" sz="2800" b="1" i="1" dirty="0" smtClean="0">
                <a:latin typeface="Bookman Old Style" pitchFamily="18" charset="0"/>
              </a:rPr>
              <a:t>griprocessors</a:t>
            </a:r>
          </a:p>
          <a:p>
            <a:r>
              <a:rPr lang="es-ES" sz="2800" dirty="0" smtClean="0">
                <a:latin typeface="Bookman Old Style" pitchFamily="18" charset="0"/>
              </a:rPr>
              <a:t>Esto </a:t>
            </a:r>
            <a:r>
              <a:rPr lang="es-ES" sz="2800" dirty="0" smtClean="0">
                <a:latin typeface="Bookman Old Style" pitchFamily="18" charset="0"/>
              </a:rPr>
              <a:t>golpeó a la comunidad judía </a:t>
            </a:r>
            <a:r>
              <a:rPr lang="es-ES" sz="2800" dirty="0" smtClean="0">
                <a:latin typeface="Bookman Old Style" pitchFamily="18" charset="0"/>
              </a:rPr>
              <a:t>en 2008, </a:t>
            </a:r>
            <a:r>
              <a:rPr lang="es-ES" sz="2800" dirty="0" smtClean="0">
                <a:latin typeface="Bookman Old Style" pitchFamily="18" charset="0"/>
              </a:rPr>
              <a:t>cuando la industria de la carne kosher, que durante mucho tiempo se pensó que era un modelo de sacrificio humanitario, fue criticada debido a las acusaciones de que Agriprocessors, el mayor productor de carne kosher en los EE. UU., estaba abusando de los animales en su fábrica</a:t>
            </a:r>
            <a:r>
              <a:rPr lang="es-E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2800" dirty="0" smtClean="0">
              <a:latin typeface="Bookman Old Style" pitchFamily="18" charset="0"/>
            </a:endParaRPr>
          </a:p>
        </p:txBody>
      </p:sp>
      <p:pic>
        <p:nvPicPr>
          <p:cNvPr id="232450" name="Picture 2" descr="https://upload.wikimedia.org/wikipedia/commons/thumb/3/34/Agriprocessors_plant.jpg/1024px-Agriprocessors_plant.jpg"/>
          <p:cNvPicPr>
            <a:picLocks noChangeAspect="1" noChangeArrowheads="1"/>
          </p:cNvPicPr>
          <p:nvPr/>
        </p:nvPicPr>
        <p:blipFill>
          <a:blip r:embed="rId3"/>
          <a:srcRect/>
          <a:stretch>
            <a:fillRect/>
          </a:stretch>
        </p:blipFill>
        <p:spPr bwMode="auto">
          <a:xfrm>
            <a:off x="26894" y="441699"/>
            <a:ext cx="9094694" cy="6048327"/>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100" dirty="0" smtClean="0">
                <a:latin typeface="Bookman Old Style" pitchFamily="18" charset="0"/>
              </a:rPr>
              <a:t>Además</a:t>
            </a:r>
            <a:r>
              <a:rPr lang="es-ES" sz="3100" dirty="0" smtClean="0">
                <a:latin typeface="Bookman Old Style" pitchFamily="18" charset="0"/>
              </a:rPr>
              <a:t>, los animales que ingresan a esta planta y otras similares provienen de corrales de engorde, donde el ganado se cría en condiciones de hacinamiento, extremadamente </a:t>
            </a:r>
            <a:r>
              <a:rPr lang="es-ES" sz="3100" dirty="0" smtClean="0">
                <a:latin typeface="Bookman Old Style" pitchFamily="18" charset="0"/>
              </a:rPr>
              <a:t>insalubres</a:t>
            </a:r>
            <a:r>
              <a:rPr lang="es-ES" sz="3100" dirty="0" smtClean="0">
                <a:latin typeface="Bookman Old Style" pitchFamily="18" charset="0"/>
              </a:rPr>
              <a:t>, con graves consecuencias para el bienestar de los animales y el entorno circundante.</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3100" dirty="0" smtClean="0">
              <a:latin typeface="Bookman Old Style" pitchFamily="18" charset="0"/>
            </a:endParaRPr>
          </a:p>
        </p:txBody>
      </p:sp>
      <p:pic>
        <p:nvPicPr>
          <p:cNvPr id="244738" name="Picture 2" descr="https://imgs.search.brave.com/8Oird6WFe1YRx0s1asTO7LgBcx1UbbOTjV5zS6Xq2eA/rs:fit:715:225:1/g:ce/aHR0cHM6Ly90c2Uz/Lm1tLmJpbmcubmV0/L3RoP2lkPU9JUC5v/U2dHSW9QRjZjbVRJ/elJFTDRuQ0Z3SGFF/NiZwaWQ9QXBp"/>
          <p:cNvPicPr>
            <a:picLocks noChangeAspect="1" noChangeArrowheads="1"/>
          </p:cNvPicPr>
          <p:nvPr/>
        </p:nvPicPr>
        <p:blipFill>
          <a:blip r:embed="rId3"/>
          <a:srcRect/>
          <a:stretch>
            <a:fillRect/>
          </a:stretch>
        </p:blipFill>
        <p:spPr bwMode="auto">
          <a:xfrm>
            <a:off x="364581" y="649529"/>
            <a:ext cx="8361408" cy="5533285"/>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dirty="0" smtClean="0">
                <a:latin typeface="Bookman Old Style" pitchFamily="18" charset="0"/>
              </a:rPr>
              <a:t>El trato ético de los trabajadores involucrados en la producción de nuestros alimentos es otra área de gran importancia para la alimentación ética. </a:t>
            </a:r>
            <a:endParaRPr lang="es-ES" dirty="0" smtClean="0">
              <a:latin typeface="Bookman Old Style" pitchFamily="18" charset="0"/>
            </a:endParaRPr>
          </a:p>
          <a:p>
            <a:r>
              <a:rPr lang="es-ES" dirty="0" smtClean="0">
                <a:latin typeface="Bookman Old Style" pitchFamily="18" charset="0"/>
              </a:rPr>
              <a:t>Graves </a:t>
            </a:r>
            <a:r>
              <a:rPr lang="es-ES" dirty="0" smtClean="0">
                <a:latin typeface="Bookman Old Style" pitchFamily="18" charset="0"/>
              </a:rPr>
              <a:t>violaciones de este principio impregnan la industria alimentaria, y especialmente el sector agrícola.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dirty="0" smtClean="0">
                <a:latin typeface="Bookman Old Style" pitchFamily="18" charset="0"/>
              </a:rPr>
              <a:t>Los </a:t>
            </a:r>
            <a:r>
              <a:rPr lang="es-ES" dirty="0" smtClean="0">
                <a:latin typeface="Bookman Old Style" pitchFamily="18" charset="0"/>
              </a:rPr>
              <a:t>acuerdos comerciales entre los EE. UU. y México han hecho que la agricultura de subsistencia sea económicamente insostenible para muchos mexicanos, lo que lleva a que más de 3 millones vengan cada año a trabajar en la cosecha en los campos de los EE. UU.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100" dirty="0" smtClean="0">
                <a:latin typeface="Bookman Old Style" pitchFamily="18" charset="0"/>
              </a:rPr>
              <a:t>Trabajan </a:t>
            </a:r>
            <a:r>
              <a:rPr lang="es-ES" sz="3100" dirty="0" smtClean="0">
                <a:latin typeface="Bookman Old Style" pitchFamily="18" charset="0"/>
              </a:rPr>
              <a:t>en malas condiciones por salarios minúsculos, con frecuencia trabajando hasta 14 horas al día, siete días a la semana, sin acceso a las instalaciones básicas. </a:t>
            </a:r>
            <a:endParaRPr lang="es-ES" sz="3100" dirty="0" smtClean="0">
              <a:latin typeface="Bookman Old Style" pitchFamily="18" charset="0"/>
            </a:endParaRPr>
          </a:p>
          <a:p>
            <a:r>
              <a:rPr lang="es-ES" sz="3100" dirty="0" smtClean="0">
                <a:latin typeface="Bookman Old Style" pitchFamily="18" charset="0"/>
              </a:rPr>
              <a:t>Permitir </a:t>
            </a:r>
            <a:r>
              <a:rPr lang="es-ES" sz="3100" dirty="0" smtClean="0">
                <a:latin typeface="Bookman Old Style" pitchFamily="18" charset="0"/>
              </a:rPr>
              <a:t>estos abusos socava nuestra humanidad y el compromiso con la santidad que exige este mandamiento.</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000" dirty="0" smtClean="0">
                <a:latin typeface="Bookman Old Style" pitchFamily="18" charset="0"/>
              </a:rPr>
              <a:t>Abordar estas y otras injusticias es un desafío, dado lo lejos que a menudo estamos de nuestras fuentes de alimentos. </a:t>
            </a:r>
            <a:endParaRPr lang="es-ES" sz="3000" dirty="0" smtClean="0">
              <a:latin typeface="Bookman Old Style" pitchFamily="18" charset="0"/>
            </a:endParaRPr>
          </a:p>
          <a:p>
            <a:r>
              <a:rPr lang="es-ES" sz="3000" dirty="0" smtClean="0">
                <a:latin typeface="Bookman Old Style" pitchFamily="18" charset="0"/>
              </a:rPr>
              <a:t>Pero </a:t>
            </a:r>
            <a:r>
              <a:rPr lang="es-ES" sz="3000" dirty="0" smtClean="0">
                <a:latin typeface="Bookman Old Style" pitchFamily="18" charset="0"/>
              </a:rPr>
              <a:t>hay cosas que podemos hacer para asegurarnos de que nuestro consumo sea consistente con el estándar de santidad exigido en Parashat Mishpatim.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sz="3000" dirty="0" smtClean="0">
                <a:latin typeface="Bookman Old Style" pitchFamily="18" charset="0"/>
              </a:rPr>
              <a:t>Por </a:t>
            </a:r>
            <a:r>
              <a:rPr lang="es-ES" sz="3000" dirty="0" smtClean="0">
                <a:latin typeface="Bookman Old Style" pitchFamily="18" charset="0"/>
              </a:rPr>
              <a:t>ejemplo, la carne que ha sido criada y sacrificada humanamente está cada vez más disponible, y varias empresas, incluida KOL </a:t>
            </a:r>
            <a:r>
              <a:rPr lang="es-ES" sz="3000" dirty="0" err="1" smtClean="0">
                <a:latin typeface="Bookman Old Style" pitchFamily="18" charset="0"/>
              </a:rPr>
              <a:t>Foods</a:t>
            </a:r>
            <a:r>
              <a:rPr lang="es-ES" sz="3000" dirty="0" smtClean="0">
                <a:latin typeface="Bookman Old Style" pitchFamily="18" charset="0"/>
              </a:rPr>
              <a:t>, brindan dicha carne con certificación kosher. También podemos comprar productos que se cultivaron y cosecharon de manera consistente con las prácticas éticas de empleo.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dirty="0" smtClean="0">
                <a:latin typeface="Bookman Old Style" pitchFamily="18" charset="0"/>
              </a:rPr>
              <a:t>Varias </a:t>
            </a:r>
            <a:r>
              <a:rPr lang="es-ES" dirty="0" smtClean="0">
                <a:latin typeface="Bookman Old Style" pitchFamily="18" charset="0"/>
              </a:rPr>
              <a:t>iniciativas, incluidas </a:t>
            </a:r>
            <a:r>
              <a:rPr lang="es-ES" dirty="0" err="1" smtClean="0">
                <a:latin typeface="Bookman Old Style" pitchFamily="18" charset="0"/>
              </a:rPr>
              <a:t>Hechsher</a:t>
            </a:r>
            <a:r>
              <a:rPr lang="es-ES" dirty="0" smtClean="0">
                <a:latin typeface="Bookman Old Style" pitchFamily="18" charset="0"/>
              </a:rPr>
              <a:t> </a:t>
            </a:r>
            <a:r>
              <a:rPr lang="es-ES" dirty="0" err="1" smtClean="0">
                <a:latin typeface="Bookman Old Style" pitchFamily="18" charset="0"/>
              </a:rPr>
              <a:t>Tzedek</a:t>
            </a:r>
            <a:r>
              <a:rPr lang="es-ES" dirty="0" smtClean="0">
                <a:latin typeface="Bookman Old Style" pitchFamily="18" charset="0"/>
              </a:rPr>
              <a:t> (</a:t>
            </a:r>
            <a:r>
              <a:rPr lang="es-ES" dirty="0" err="1" smtClean="0">
                <a:latin typeface="Bookman Old Style" pitchFamily="18" charset="0"/>
              </a:rPr>
              <a:t>Magen</a:t>
            </a:r>
            <a:r>
              <a:rPr lang="es-ES" dirty="0" smtClean="0">
                <a:latin typeface="Bookman Old Style" pitchFamily="18" charset="0"/>
              </a:rPr>
              <a:t> </a:t>
            </a:r>
            <a:r>
              <a:rPr lang="es-ES" dirty="0" err="1" smtClean="0">
                <a:latin typeface="Bookman Old Style" pitchFamily="18" charset="0"/>
              </a:rPr>
              <a:t>Tzedek</a:t>
            </a:r>
            <a:r>
              <a:rPr lang="es-ES" dirty="0" smtClean="0">
                <a:latin typeface="Bookman Old Style" pitchFamily="18" charset="0"/>
              </a:rPr>
              <a:t>) </a:t>
            </a:r>
            <a:r>
              <a:rPr lang="es-ES" dirty="0" smtClean="0">
                <a:latin typeface="Bookman Old Style" pitchFamily="18" charset="0"/>
              </a:rPr>
              <a:t>y </a:t>
            </a:r>
            <a:r>
              <a:rPr lang="es-ES" dirty="0" err="1" smtClean="0">
                <a:latin typeface="Bookman Old Style" pitchFamily="18" charset="0"/>
              </a:rPr>
              <a:t>Tav</a:t>
            </a:r>
            <a:r>
              <a:rPr lang="es-ES" dirty="0" smtClean="0">
                <a:latin typeface="Bookman Old Style" pitchFamily="18" charset="0"/>
              </a:rPr>
              <a:t> </a:t>
            </a:r>
            <a:r>
              <a:rPr lang="es-ES" dirty="0" err="1" smtClean="0">
                <a:latin typeface="Bookman Old Style" pitchFamily="18" charset="0"/>
              </a:rPr>
              <a:t>HaYosher</a:t>
            </a:r>
            <a:r>
              <a:rPr lang="es-ES" dirty="0" smtClean="0">
                <a:latin typeface="Bookman Old Style" pitchFamily="18" charset="0"/>
              </a:rPr>
              <a:t>, están trabajando para identificar públicamente productos y proveedores de servicios que cumplan con altos estándares éticos en el trato a sus trabajadores.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endParaRPr lang="es-ES" sz="1600" b="1" dirty="0" smtClean="0">
              <a:latin typeface="Bookman Old Style" pitchFamily="18" charset="0"/>
            </a:endParaRPr>
          </a:p>
          <a:p>
            <a:r>
              <a:rPr lang="es-ES" dirty="0" smtClean="0">
                <a:latin typeface="Bookman Old Style" pitchFamily="18" charset="0"/>
              </a:rPr>
              <a:t>A través de estas y otras medidas, podemos expresar la santidad imbuida en cada uno de nosotros y usarla para infundir nuestra humanidad en los alimentos que consumimos.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texto"/>
          <p:cNvSpPr>
            <a:spLocks noGrp="1"/>
          </p:cNvSpPr>
          <p:nvPr>
            <p:ph type="body" idx="1"/>
          </p:nvPr>
        </p:nvSpPr>
        <p:spPr/>
        <p:txBody>
          <a:bodyPr/>
          <a:lstStyle/>
          <a:p>
            <a:endParaRPr lang="en-US"/>
          </a:p>
        </p:txBody>
      </p:sp>
      <p:pic>
        <p:nvPicPr>
          <p:cNvPr id="262146" name="Picture 2"/>
          <p:cNvPicPr>
            <a:picLocks noChangeAspect="1" noChangeArrowheads="1"/>
          </p:cNvPicPr>
          <p:nvPr/>
        </p:nvPicPr>
        <p:blipFill>
          <a:blip r:embed="rId2"/>
          <a:srcRect/>
          <a:stretch>
            <a:fillRect/>
          </a:stretch>
        </p:blipFill>
        <p:spPr bwMode="auto">
          <a:xfrm>
            <a:off x="7121" y="640079"/>
            <a:ext cx="9152192" cy="5329645"/>
          </a:xfrm>
          <a:prstGeom prst="rect">
            <a:avLst/>
          </a:prstGeom>
          <a:noFill/>
          <a:ln w="9525">
            <a:noFill/>
            <a:miter lim="800000"/>
            <a:headEnd/>
            <a:tailEnd/>
          </a:ln>
        </p:spPr>
      </p:pic>
      <p:pic>
        <p:nvPicPr>
          <p:cNvPr id="262147" name="Picture 3"/>
          <p:cNvPicPr>
            <a:picLocks noChangeAspect="1" noChangeArrowheads="1"/>
          </p:cNvPicPr>
          <p:nvPr/>
        </p:nvPicPr>
        <p:blipFill>
          <a:blip r:embed="rId3"/>
          <a:srcRect/>
          <a:stretch>
            <a:fillRect/>
          </a:stretch>
        </p:blipFill>
        <p:spPr bwMode="auto">
          <a:xfrm>
            <a:off x="1" y="195942"/>
            <a:ext cx="9077528" cy="6513814"/>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latin typeface="Bookman Old Style" pitchFamily="18" charset="0"/>
              </a:rPr>
              <a:t>HAFTARA SHEKALIM</a:t>
            </a:r>
          </a:p>
          <a:p>
            <a:pPr marL="0" indent="0" algn="ctr">
              <a:buNone/>
            </a:pPr>
            <a:r>
              <a:rPr lang="es-ES" sz="2400" b="1" dirty="0" smtClean="0">
                <a:latin typeface="Bookman Old Style" pitchFamily="18" charset="0"/>
              </a:rPr>
              <a:t>Los Cambistas y Recaudo de Impuestos</a:t>
            </a:r>
            <a:endParaRPr lang="es-ES" sz="2400" b="1" dirty="0" smtClean="0">
              <a:latin typeface="Bookman Old Style" pitchFamily="18" charset="0"/>
            </a:endParaRPr>
          </a:p>
          <a:p>
            <a:r>
              <a:rPr lang="es-ES" sz="2000" dirty="0" smtClean="0">
                <a:latin typeface="Bookman Old Style" pitchFamily="18" charset="0"/>
              </a:rPr>
              <a:t>Notas de MJL</a:t>
            </a:r>
            <a:endParaRPr lang="es-ES" sz="2000" dirty="0" smtClean="0">
              <a:latin typeface="Bookman Old Style" pitchFamily="18" charset="0"/>
            </a:endParaRPr>
          </a:p>
          <a:p>
            <a:r>
              <a:rPr lang="es-ES" sz="2900" dirty="0" smtClean="0">
                <a:latin typeface="Bookman Old Style" pitchFamily="18" charset="0"/>
              </a:rPr>
              <a:t>Un nuevo rey recauda impuestos para el mantenimiento del Templo</a:t>
            </a:r>
            <a:r>
              <a:rPr lang="es-ES" sz="2900" dirty="0" smtClean="0">
                <a:latin typeface="Bookman Old Style" pitchFamily="18" charset="0"/>
              </a:rPr>
              <a:t>.</a:t>
            </a:r>
          </a:p>
          <a:p>
            <a:r>
              <a:rPr lang="es-ES" sz="2900" dirty="0" smtClean="0">
                <a:latin typeface="Bookman Old Style" pitchFamily="18" charset="0"/>
              </a:rPr>
              <a:t>En </a:t>
            </a:r>
            <a:r>
              <a:rPr lang="es-ES" sz="2900" dirty="0" smtClean="0">
                <a:latin typeface="Bookman Old Style" pitchFamily="18" charset="0"/>
              </a:rPr>
              <a:t>Shabat, durante el mes más o menos alrededor de Purim y Pésaj, recitamos cuatro lecturas especiales de maftir, llamadas Arba </a:t>
            </a:r>
            <a:r>
              <a:rPr lang="es-ES" sz="2900" dirty="0" err="1" smtClean="0">
                <a:latin typeface="Bookman Old Style" pitchFamily="18" charset="0"/>
              </a:rPr>
              <a:t>Parshiot</a:t>
            </a:r>
            <a:r>
              <a:rPr lang="es-ES" sz="2900" dirty="0" smtClean="0">
                <a:latin typeface="Bookman Old Style" pitchFamily="18" charset="0"/>
              </a:rPr>
              <a:t> (cuatro porciones de la Torá).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dirty="0" smtClean="0">
                <a:latin typeface="Bookman Old Style" pitchFamily="18" charset="0"/>
              </a:rPr>
              <a:t>Los </a:t>
            </a:r>
            <a:r>
              <a:rPr lang="es-ES" dirty="0" smtClean="0">
                <a:latin typeface="Bookman Old Style" pitchFamily="18" charset="0"/>
              </a:rPr>
              <a:t>cuatro sábados llevan el nombre de sus lecturas: Shabat Shekalim, Shabat </a:t>
            </a:r>
            <a:r>
              <a:rPr lang="es-ES" dirty="0" smtClean="0">
                <a:latin typeface="Bookman Old Style" pitchFamily="18" charset="0"/>
              </a:rPr>
              <a:t>Zajor</a:t>
            </a:r>
            <a:r>
              <a:rPr lang="es-ES" dirty="0" smtClean="0">
                <a:latin typeface="Bookman Old Style" pitchFamily="18" charset="0"/>
              </a:rPr>
              <a:t>, Shabat </a:t>
            </a:r>
            <a:r>
              <a:rPr lang="es-ES" dirty="0" smtClean="0">
                <a:latin typeface="Bookman Old Style" pitchFamily="18" charset="0"/>
              </a:rPr>
              <a:t>Paráh </a:t>
            </a:r>
            <a:r>
              <a:rPr lang="es-ES" dirty="0" smtClean="0">
                <a:latin typeface="Bookman Old Style" pitchFamily="18" charset="0"/>
              </a:rPr>
              <a:t>y Shabat Hajodesh</a:t>
            </a:r>
            <a:r>
              <a:rPr lang="es-ES" dirty="0" smtClean="0">
                <a:latin typeface="Bookman Old Style" pitchFamily="18" charset="0"/>
              </a:rPr>
              <a:t>.</a:t>
            </a:r>
          </a:p>
          <a:p>
            <a:r>
              <a:rPr lang="es-ES" dirty="0" smtClean="0">
                <a:latin typeface="Bookman Old Style" pitchFamily="18" charset="0"/>
              </a:rPr>
              <a:t>Shabat Shekalim tiene lugar el Shabat anterior a Rosh </a:t>
            </a:r>
            <a:r>
              <a:rPr lang="es-ES" dirty="0" smtClean="0">
                <a:latin typeface="Bookman Old Style" pitchFamily="18" charset="0"/>
              </a:rPr>
              <a:t>Jódesh </a:t>
            </a:r>
            <a:r>
              <a:rPr lang="es-ES" dirty="0" smtClean="0">
                <a:latin typeface="Bookman Old Style" pitchFamily="18" charset="0"/>
              </a:rPr>
              <a:t>Adar o en Rosh </a:t>
            </a:r>
            <a:r>
              <a:rPr lang="es-ES" dirty="0" smtClean="0">
                <a:latin typeface="Bookman Old Style" pitchFamily="18" charset="0"/>
              </a:rPr>
              <a:t>Jódesh </a:t>
            </a:r>
            <a:r>
              <a:rPr lang="es-ES" dirty="0" smtClean="0">
                <a:latin typeface="Bookman Old Style" pitchFamily="18" charset="0"/>
              </a:rPr>
              <a:t>Adar mismo si cae en sábado.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100" dirty="0" smtClean="0">
                <a:latin typeface="Bookman Old Style" pitchFamily="18" charset="0"/>
              </a:rPr>
              <a:t>En </a:t>
            </a:r>
            <a:r>
              <a:rPr lang="es-ES" sz="3100" dirty="0" smtClean="0">
                <a:latin typeface="Bookman Old Style" pitchFamily="18" charset="0"/>
              </a:rPr>
              <a:t>Shabat Shekalim leemos un maftir tomado de Parashat Ki Tissa </a:t>
            </a:r>
            <a:r>
              <a:rPr lang="es-ES" sz="2000" b="1" dirty="0" smtClean="0">
                <a:latin typeface="Bookman Old Style" pitchFamily="18" charset="0"/>
              </a:rPr>
              <a:t>(Shemot 30:11-16</a:t>
            </a:r>
            <a:r>
              <a:rPr lang="es-ES" sz="2000" b="1" dirty="0" smtClean="0">
                <a:latin typeface="Bookman Old Style" pitchFamily="18" charset="0"/>
              </a:rPr>
              <a:t>).</a:t>
            </a:r>
            <a:endParaRPr lang="es-ES" b="1" dirty="0" smtClean="0">
              <a:latin typeface="Bookman Old Style" pitchFamily="18" charset="0"/>
            </a:endParaRPr>
          </a:p>
          <a:p>
            <a:r>
              <a:rPr lang="es-ES" sz="3100" dirty="0" smtClean="0">
                <a:latin typeface="Bookman Old Style" pitchFamily="18" charset="0"/>
              </a:rPr>
              <a:t>El </a:t>
            </a:r>
            <a:r>
              <a:rPr lang="es-ES" sz="3100" dirty="0" smtClean="0">
                <a:latin typeface="Bookman Old Style" pitchFamily="18" charset="0"/>
              </a:rPr>
              <a:t>maftir describe un censo de los israelitas durante el tiempo que vagaban por el desierto. En lugar de contar directamente a las personas, a cada hombre mayor de 20 años se le ordenó contribuir con medio </a:t>
            </a:r>
            <a:r>
              <a:rPr lang="es-ES" sz="3100" dirty="0" smtClean="0">
                <a:latin typeface="Bookman Old Style" pitchFamily="18" charset="0"/>
              </a:rPr>
              <a:t>siclo.</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Ese medio Shekel era para </a:t>
            </a:r>
            <a:r>
              <a:rPr lang="es-ES" sz="3000" dirty="0" smtClean="0">
                <a:latin typeface="Bookman Old Style" pitchFamily="18" charset="0"/>
              </a:rPr>
              <a:t>la construcción y el mantenimiento del </a:t>
            </a:r>
            <a:r>
              <a:rPr lang="es-ES" sz="3000" dirty="0" smtClean="0">
                <a:latin typeface="Bookman Old Style" pitchFamily="18" charset="0"/>
              </a:rPr>
              <a:t>Mishkán, </a:t>
            </a:r>
            <a:r>
              <a:rPr lang="es-ES" sz="3000" dirty="0" smtClean="0">
                <a:latin typeface="Bookman Old Style" pitchFamily="18" charset="0"/>
              </a:rPr>
              <a:t>el santuario portátil, que se usó hasta que el Templo encontró su residencia permanente en Jerusalén. </a:t>
            </a:r>
            <a:endParaRPr lang="es-ES" sz="3000" dirty="0" smtClean="0">
              <a:latin typeface="Bookman Old Style" pitchFamily="18" charset="0"/>
            </a:endParaRPr>
          </a:p>
          <a:p>
            <a:r>
              <a:rPr lang="es-ES" sz="3000" dirty="0" smtClean="0">
                <a:latin typeface="Bookman Old Style" pitchFamily="18" charset="0"/>
              </a:rPr>
              <a:t>Cuando </a:t>
            </a:r>
            <a:r>
              <a:rPr lang="es-ES" sz="3000" dirty="0" smtClean="0">
                <a:latin typeface="Bookman Old Style" pitchFamily="18" charset="0"/>
              </a:rPr>
              <a:t>se había recolectado todo el dinero, se podía calcular cuántas personas vagaban juntas por el desierto.</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900" dirty="0" smtClean="0">
                <a:latin typeface="Bookman Old Style" pitchFamily="18" charset="0"/>
              </a:rPr>
              <a:t>Más tarde, la colecta del medio siclo se hacía anualmente a tiempo para el primer día del mes de Nisán; leemos este maftir un mes antes como recordatorio</a:t>
            </a:r>
            <a:r>
              <a:rPr lang="es-ES" sz="2900" dirty="0" smtClean="0">
                <a:latin typeface="Bookman Old Style" pitchFamily="18" charset="0"/>
              </a:rPr>
              <a:t>.</a:t>
            </a:r>
          </a:p>
          <a:p>
            <a:r>
              <a:rPr lang="es-ES" sz="2900" dirty="0" smtClean="0">
                <a:latin typeface="Bookman Old Style" pitchFamily="18" charset="0"/>
              </a:rPr>
              <a:t>En </a:t>
            </a:r>
            <a:r>
              <a:rPr lang="es-ES" sz="2900" dirty="0" smtClean="0">
                <a:latin typeface="Bookman Old Style" pitchFamily="18" charset="0"/>
              </a:rPr>
              <a:t>la </a:t>
            </a:r>
            <a:r>
              <a:rPr lang="es-ES" sz="2900" dirty="0" err="1" smtClean="0">
                <a:latin typeface="Bookman Old Style" pitchFamily="18" charset="0"/>
              </a:rPr>
              <a:t>haftará</a:t>
            </a:r>
            <a:r>
              <a:rPr lang="es-ES" sz="2900" dirty="0" smtClean="0">
                <a:latin typeface="Bookman Old Style" pitchFamily="18" charset="0"/>
              </a:rPr>
              <a:t>, leemos sobre el rey Joás de Judá (siglo IX </a:t>
            </a:r>
            <a:r>
              <a:rPr lang="es-ES" sz="2900" dirty="0" smtClean="0">
                <a:latin typeface="Bookman Old Style" pitchFamily="18" charset="0"/>
              </a:rPr>
              <a:t>a.e.c.), </a:t>
            </a:r>
            <a:r>
              <a:rPr lang="es-ES" sz="2900" dirty="0" smtClean="0">
                <a:latin typeface="Bookman Old Style" pitchFamily="18" charset="0"/>
              </a:rPr>
              <a:t>quien asumió el trono cuando solo tenía siete años después de que su abuela, la malvada reina Atalía, hiciera matar a su familia.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La </a:t>
            </a:r>
            <a:r>
              <a:rPr lang="es-ES" sz="3000" dirty="0" smtClean="0">
                <a:latin typeface="Bookman Old Style" pitchFamily="18" charset="0"/>
              </a:rPr>
              <a:t>propia Atalía fue luego asesinada en la revolución subsiguiente, pero Joás fue escondido en el Templo por la esposa del Sumo Sacerdote Joiada</a:t>
            </a:r>
            <a:r>
              <a:rPr lang="es-ES" sz="3000" dirty="0" smtClean="0">
                <a:latin typeface="Bookman Old Style" pitchFamily="18" charset="0"/>
              </a:rPr>
              <a:t>.</a:t>
            </a:r>
          </a:p>
          <a:p>
            <a:r>
              <a:rPr lang="es-ES" sz="3000" dirty="0" smtClean="0">
                <a:latin typeface="Bookman Old Style" pitchFamily="18" charset="0"/>
              </a:rPr>
              <a:t>La costumbre sefardí es comenzar a leer al final del capítulo 11, en el que Joiada y el pueblo de Judá van al templo del dios extranjero Baal y allí destrozan los ídolos.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Entonces </a:t>
            </a:r>
            <a:r>
              <a:rPr lang="es-ES" sz="3000" dirty="0" smtClean="0">
                <a:latin typeface="Bookman Old Style" pitchFamily="18" charset="0"/>
              </a:rPr>
              <a:t>rescatan a Joás de su escondite y él asciende al trono</a:t>
            </a:r>
            <a:r>
              <a:rPr lang="es-ES" sz="3000" dirty="0" smtClean="0">
                <a:latin typeface="Bookman Old Style" pitchFamily="18" charset="0"/>
              </a:rPr>
              <a:t>.</a:t>
            </a:r>
          </a:p>
          <a:p>
            <a:r>
              <a:rPr lang="es-ES" sz="3000" dirty="0" smtClean="0">
                <a:latin typeface="Bookman Old Style" pitchFamily="18" charset="0"/>
              </a:rPr>
              <a:t>Tanto </a:t>
            </a:r>
            <a:r>
              <a:rPr lang="es-ES" sz="3000" dirty="0" smtClean="0">
                <a:latin typeface="Bookman Old Style" pitchFamily="18" charset="0"/>
              </a:rPr>
              <a:t>los sefardíes como los ashkenazíes leen el capítulo 12, en el que el rey Jehoás ordena que todo el dinero que se lleve al templo se reserve para reparar la estructura, que había sufrido graves daños.</a:t>
            </a:r>
            <a:endParaRPr lang="es-ES" sz="3000" dirty="0" smtClean="0">
              <a:latin typeface="Bookman Old Style" pitchFamily="18" charset="0"/>
            </a:endParaRPr>
          </a:p>
          <a:p>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Después de 23 años, el rey Joás nota que no se han hecho reparaciones en el Templo a pesar de su decreto anterior. </a:t>
            </a:r>
            <a:endParaRPr lang="es-ES" sz="3000" dirty="0" smtClean="0">
              <a:latin typeface="Bookman Old Style" pitchFamily="18" charset="0"/>
            </a:endParaRPr>
          </a:p>
          <a:p>
            <a:r>
              <a:rPr lang="es-ES" sz="3000" dirty="0" smtClean="0">
                <a:latin typeface="Bookman Old Style" pitchFamily="18" charset="0"/>
              </a:rPr>
              <a:t>Él </a:t>
            </a:r>
            <a:r>
              <a:rPr lang="es-ES" sz="3000" dirty="0" smtClean="0">
                <a:latin typeface="Bookman Old Style" pitchFamily="18" charset="0"/>
              </a:rPr>
              <a:t>llama a Joiada, quien tomó una caja, hizo un agujero en la parte superior y la puso justo al lado del altar en el Templo</a:t>
            </a:r>
            <a:r>
              <a:rPr lang="es-ES" sz="3000" dirty="0" smtClean="0">
                <a:latin typeface="Bookman Old Style" pitchFamily="18" charset="0"/>
              </a:rPr>
              <a:t>. A </a:t>
            </a:r>
            <a:r>
              <a:rPr lang="es-ES" sz="3000" dirty="0" smtClean="0">
                <a:latin typeface="Bookman Old Style" pitchFamily="18" charset="0"/>
              </a:rPr>
              <a:t>partir de ese momento, los sacerdotes echaban en la caja todo el dinero que traían al Templo.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Cuando </a:t>
            </a:r>
            <a:r>
              <a:rPr lang="es-ES" sz="3000" dirty="0" smtClean="0">
                <a:latin typeface="Bookman Old Style" pitchFamily="18" charset="0"/>
              </a:rPr>
              <a:t>la caja comenzó a llenarse, Joiada y un escriba real contaron el dinero y se lo entregaron a los hombres que estaban trabajando en la restauración del Templo. </a:t>
            </a:r>
            <a:endParaRPr lang="es-ES" sz="3000" dirty="0" smtClean="0">
              <a:latin typeface="Bookman Old Style" pitchFamily="18" charset="0"/>
            </a:endParaRPr>
          </a:p>
          <a:p>
            <a:r>
              <a:rPr lang="es-ES" sz="3000" dirty="0" smtClean="0">
                <a:latin typeface="Bookman Old Style" pitchFamily="18" charset="0"/>
              </a:rPr>
              <a:t>El </a:t>
            </a:r>
            <a:r>
              <a:rPr lang="es-ES" sz="3000" dirty="0" smtClean="0">
                <a:latin typeface="Bookman Old Style" pitchFamily="18" charset="0"/>
              </a:rPr>
              <a:t>dinero se utilizó para pagar a los carpinteros, trabajadores, albañiles y canteros, así como suministros como madera y piedra de cantera.</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Así como Dios ordenó al pueblo contribuir con dinero para el mantenimiento del </a:t>
            </a:r>
            <a:r>
              <a:rPr lang="es-ES" sz="3000" dirty="0" smtClean="0">
                <a:latin typeface="Bookman Old Style" pitchFamily="18" charset="0"/>
              </a:rPr>
              <a:t>Mishkán, </a:t>
            </a:r>
            <a:r>
              <a:rPr lang="es-ES" sz="3000" dirty="0" smtClean="0">
                <a:latin typeface="Bookman Old Style" pitchFamily="18" charset="0"/>
              </a:rPr>
              <a:t>Joás y Joiada institucionalizaron un sistema para asegurarse de que hubiera suficientes fondos para mantener el Templo limpio y hermoso</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700" b="1" i="1" dirty="0" smtClean="0">
                <a:latin typeface="Bookman Old Style" pitchFamily="18" charset="0"/>
              </a:rPr>
              <a:t>Shekalim 3 Corredores </a:t>
            </a:r>
            <a:r>
              <a:rPr lang="es-ES" sz="2700" b="1" i="1" dirty="0" smtClean="0">
                <a:latin typeface="Bookman Old Style" pitchFamily="18" charset="0"/>
              </a:rPr>
              <a:t>de carretera</a:t>
            </a:r>
            <a:r>
              <a:rPr lang="es-ES" sz="2700" b="1" i="1" dirty="0" smtClean="0">
                <a:latin typeface="Bookman Old Style" pitchFamily="18" charset="0"/>
              </a:rPr>
              <a:t>.</a:t>
            </a:r>
          </a:p>
          <a:p>
            <a:r>
              <a:rPr lang="es-ES" sz="2700" dirty="0" smtClean="0">
                <a:latin typeface="Bookman Old Style" pitchFamily="18" charset="0"/>
              </a:rPr>
              <a:t>Veamos qué nos dice el Tratado Shekalim sobre el particular: </a:t>
            </a:r>
          </a:p>
          <a:p>
            <a:r>
              <a:rPr lang="es-ES" sz="2700" dirty="0" smtClean="0">
                <a:latin typeface="Bookman Old Style" pitchFamily="18" charset="0"/>
              </a:rPr>
              <a:t>En </a:t>
            </a:r>
            <a:r>
              <a:rPr lang="es-ES" sz="2700" dirty="0" smtClean="0">
                <a:latin typeface="Bookman Old Style" pitchFamily="18" charset="0"/>
              </a:rPr>
              <a:t>cada ciudad y cada pueblo donde las carreteras principales están cerradas debido a la construcción, las inclemencias del tiempo, las inundaciones o simplemente el tráfico viejo, el movimiento se detiene, lo que impide el flujo de personas y recursos.</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Las carreteras hacen posible el libre flujo de la sangre vital de las sociedades. </a:t>
            </a:r>
            <a:endParaRPr lang="es-ES" sz="3000" dirty="0" smtClean="0">
              <a:latin typeface="Bookman Old Style" pitchFamily="18" charset="0"/>
            </a:endParaRPr>
          </a:p>
          <a:p>
            <a:r>
              <a:rPr lang="es-ES" sz="3000" dirty="0" smtClean="0">
                <a:latin typeface="Bookman Old Style" pitchFamily="18" charset="0"/>
              </a:rPr>
              <a:t>No </a:t>
            </a:r>
            <a:r>
              <a:rPr lang="es-ES" sz="3000" dirty="0" smtClean="0">
                <a:latin typeface="Bookman Old Style" pitchFamily="18" charset="0"/>
              </a:rPr>
              <a:t>es de extrañar que las llamemos “arterias”. </a:t>
            </a:r>
            <a:endParaRPr lang="es-ES" sz="3000" dirty="0" smtClean="0">
              <a:latin typeface="Bookman Old Style" pitchFamily="18" charset="0"/>
            </a:endParaRPr>
          </a:p>
          <a:p>
            <a:r>
              <a:rPr lang="es-ES" sz="3000" dirty="0" smtClean="0">
                <a:latin typeface="Bookman Old Style" pitchFamily="18" charset="0"/>
              </a:rPr>
              <a:t>De </a:t>
            </a:r>
            <a:r>
              <a:rPr lang="es-ES" sz="3000" dirty="0" smtClean="0">
                <a:latin typeface="Bookman Old Style" pitchFamily="18" charset="0"/>
              </a:rPr>
              <a:t>hecho, el lugar en la Ciudad Vieja de Jerusalén donde se cruzan las principales carreteras del siglo VII se llama "Cardo", en referencia intencional al corazón</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700" dirty="0" smtClean="0">
                <a:latin typeface="Bookman Old Style" pitchFamily="18" charset="0"/>
              </a:rPr>
              <a:t>Recientemente </a:t>
            </a:r>
            <a:r>
              <a:rPr lang="es-ES" sz="2700" dirty="0" smtClean="0">
                <a:latin typeface="Bookman Old Style" pitchFamily="18" charset="0"/>
              </a:rPr>
              <a:t>se excavó en Jerusalén un camino antiguo que data de hace 2000 años. Comienza en la </a:t>
            </a:r>
            <a:r>
              <a:rPr lang="es-ES" sz="2700" dirty="0" smtClean="0">
                <a:latin typeface="Bookman Old Style" pitchFamily="18" charset="0"/>
              </a:rPr>
              <a:t>Pileta </a:t>
            </a:r>
            <a:r>
              <a:rPr lang="es-ES" sz="2700" dirty="0" smtClean="0">
                <a:latin typeface="Bookman Old Style" pitchFamily="18" charset="0"/>
              </a:rPr>
              <a:t>de Siloé, que pudo haber sido una gran </a:t>
            </a:r>
            <a:r>
              <a:rPr lang="es-ES" sz="2700" dirty="0" smtClean="0">
                <a:latin typeface="Bookman Old Style" pitchFamily="18" charset="0"/>
              </a:rPr>
              <a:t>mikvé, </a:t>
            </a:r>
            <a:r>
              <a:rPr lang="es-ES" sz="2700" dirty="0" smtClean="0">
                <a:latin typeface="Bookman Old Style" pitchFamily="18" charset="0"/>
              </a:rPr>
              <a:t>y conduce hasta el Monte del Templo. </a:t>
            </a:r>
            <a:endParaRPr lang="es-ES" sz="2700" dirty="0" smtClean="0">
              <a:latin typeface="Bookman Old Style" pitchFamily="18" charset="0"/>
            </a:endParaRPr>
          </a:p>
          <a:p>
            <a:r>
              <a:rPr lang="es-ES" sz="2700" dirty="0" smtClean="0">
                <a:latin typeface="Bookman Old Style" pitchFamily="18" charset="0"/>
              </a:rPr>
              <a:t>Permitía </a:t>
            </a:r>
            <a:r>
              <a:rPr lang="es-ES" sz="2700" dirty="0" smtClean="0">
                <a:latin typeface="Bookman Old Style" pitchFamily="18" charset="0"/>
              </a:rPr>
              <a:t>a los peregrinos religiosos ascender al Monte del Templo en cualquier momento, pero especialmente en las tres festividades de peregrinación de </a:t>
            </a:r>
            <a:r>
              <a:rPr lang="es-ES" sz="2700" dirty="0" smtClean="0">
                <a:latin typeface="Bookman Old Style" pitchFamily="18" charset="0"/>
              </a:rPr>
              <a:t>Pésaj, </a:t>
            </a:r>
            <a:r>
              <a:rPr lang="es-ES" sz="2700" dirty="0" smtClean="0">
                <a:latin typeface="Bookman Old Style" pitchFamily="18" charset="0"/>
              </a:rPr>
              <a:t>Shavuot y Sucot.</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En la </a:t>
            </a:r>
            <a:r>
              <a:rPr lang="es-ES" sz="3000" dirty="0" err="1" smtClean="0">
                <a:latin typeface="Bookman Old Style" pitchFamily="18" charset="0"/>
              </a:rPr>
              <a:t>mishná</a:t>
            </a:r>
            <a:r>
              <a:rPr lang="es-ES" sz="3000" dirty="0" smtClean="0">
                <a:latin typeface="Bookman Old Style" pitchFamily="18" charset="0"/>
              </a:rPr>
              <a:t>, </a:t>
            </a:r>
            <a:r>
              <a:rPr lang="es-ES" sz="3000" dirty="0" smtClean="0">
                <a:latin typeface="Bookman Old Style" pitchFamily="18" charset="0"/>
              </a:rPr>
              <a:t>aprendimos que el impuesto del medio shekel recaudado en el mes de invierno de Adar se usó para financiar proyectos públicos, incluido este tipo de carreteras. La razón es que a menudo se dañaban durante el invierno, por lo que el comienzo de la primavera era el momento perfecto para repararlos.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700" dirty="0" smtClean="0">
                <a:latin typeface="Bookman Old Style" pitchFamily="18" charset="0"/>
              </a:rPr>
              <a:t>También </a:t>
            </a:r>
            <a:r>
              <a:rPr lang="es-ES" sz="2700" dirty="0" smtClean="0">
                <a:latin typeface="Bookman Old Style" pitchFamily="18" charset="0"/>
              </a:rPr>
              <a:t>fue cuando se repararon las cisternas (grandes pozos utilizados para almacenar agua) y, como aprendemos en la Guemará de hoy, se reabrieron</a:t>
            </a:r>
            <a:r>
              <a:rPr lang="es-ES" sz="2700" dirty="0" smtClean="0">
                <a:latin typeface="Bookman Old Style" pitchFamily="18" charset="0"/>
              </a:rPr>
              <a:t>:</a:t>
            </a:r>
          </a:p>
          <a:p>
            <a:r>
              <a:rPr lang="es-ES" sz="2700" dirty="0" smtClean="0">
                <a:latin typeface="Bookman Old Style" pitchFamily="18" charset="0"/>
              </a:rPr>
              <a:t>P</a:t>
            </a:r>
            <a:r>
              <a:rPr lang="es-ES" sz="2700" dirty="0" smtClean="0">
                <a:latin typeface="Bookman Old Style" pitchFamily="18" charset="0"/>
              </a:rPr>
              <a:t>rincipios </a:t>
            </a:r>
            <a:r>
              <a:rPr lang="es-ES" sz="2700" dirty="0" smtClean="0">
                <a:latin typeface="Bookman Old Style" pitchFamily="18" charset="0"/>
              </a:rPr>
              <a:t>de la </a:t>
            </a:r>
            <a:r>
              <a:rPr lang="es-ES" sz="2700" dirty="0" smtClean="0">
                <a:latin typeface="Bookman Old Style" pitchFamily="18" charset="0"/>
              </a:rPr>
              <a:t>primavera </a:t>
            </a:r>
            <a:r>
              <a:rPr lang="es-ES" sz="2700" dirty="0" smtClean="0">
                <a:latin typeface="Bookman Old Style" pitchFamily="18" charset="0"/>
              </a:rPr>
              <a:t>es una época en que quitan las cerraduras que se ponían sobre las cisternas de agua durante el invierno, ya que esta agua era para uso público en el verano, y no las vuelven a colocar hasta el invierno</a:t>
            </a:r>
            <a:r>
              <a:rPr lang="es-ES" sz="27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500" dirty="0" smtClean="0">
                <a:latin typeface="Bookman Old Style" pitchFamily="18" charset="0"/>
              </a:rPr>
              <a:t>Asegurar </a:t>
            </a:r>
            <a:r>
              <a:rPr lang="es-ES" sz="2500" dirty="0" smtClean="0">
                <a:latin typeface="Bookman Old Style" pitchFamily="18" charset="0"/>
              </a:rPr>
              <a:t>el flujo de agua a través de cisternas </a:t>
            </a:r>
            <a:r>
              <a:rPr lang="es-ES" sz="2500" dirty="0" smtClean="0">
                <a:latin typeface="Bookman Old Style" pitchFamily="18" charset="0"/>
              </a:rPr>
              <a:t>y de </a:t>
            </a:r>
            <a:r>
              <a:rPr lang="es-ES" sz="2500" dirty="0" smtClean="0">
                <a:latin typeface="Bookman Old Style" pitchFamily="18" charset="0"/>
              </a:rPr>
              <a:t>mercancías a través de caminos de trabajo, era un servicio esencial de la administración pública. </a:t>
            </a:r>
            <a:endParaRPr lang="es-ES" sz="2500" dirty="0" smtClean="0">
              <a:latin typeface="Bookman Old Style" pitchFamily="18" charset="0"/>
            </a:endParaRPr>
          </a:p>
          <a:p>
            <a:r>
              <a:rPr lang="es-ES" sz="2500" dirty="0" smtClean="0">
                <a:latin typeface="Bookman Old Style" pitchFamily="18" charset="0"/>
              </a:rPr>
              <a:t>Estos </a:t>
            </a:r>
            <a:r>
              <a:rPr lang="es-ES" sz="2500" dirty="0" smtClean="0">
                <a:latin typeface="Bookman Old Style" pitchFamily="18" charset="0"/>
              </a:rPr>
              <a:t>fondos también se utilizaron para garantizar los procedimientos de los tribunales, consagrar bienes, realizar rituales relacionados con el rito de la </a:t>
            </a:r>
            <a:r>
              <a:rPr lang="es-ES" sz="2500" dirty="0" smtClean="0">
                <a:latin typeface="Bookman Old Style" pitchFamily="18" charset="0"/>
              </a:rPr>
              <a:t>Sotáh </a:t>
            </a:r>
            <a:r>
              <a:rPr lang="es-ES" sz="2500" dirty="0" smtClean="0">
                <a:latin typeface="Bookman Old Style" pitchFamily="18" charset="0"/>
              </a:rPr>
              <a:t>(el juicio de la presunta adúltera) y facilitar otros asuntos que debían concluirse antes del final del año calendario. .</a:t>
            </a:r>
            <a:endParaRPr lang="es-ES" sz="25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dirty="0" smtClean="0">
                <a:latin typeface="Bookman Old Style" pitchFamily="18" charset="0"/>
              </a:rPr>
              <a:t>Todo esto arroja luz sobre la antigua sociedad israelita. </a:t>
            </a:r>
            <a:endParaRPr lang="es-ES" dirty="0" smtClean="0">
              <a:latin typeface="Bookman Old Style" pitchFamily="18" charset="0"/>
            </a:endParaRPr>
          </a:p>
          <a:p>
            <a:r>
              <a:rPr lang="es-ES" dirty="0" smtClean="0">
                <a:latin typeface="Bookman Old Style" pitchFamily="18" charset="0"/>
              </a:rPr>
              <a:t>Por </a:t>
            </a:r>
            <a:r>
              <a:rPr lang="es-ES" dirty="0" smtClean="0">
                <a:latin typeface="Bookman Old Style" pitchFamily="18" charset="0"/>
              </a:rPr>
              <a:t>un lado, notamos que el año nuevo citado aquí es el primero de Nisán, que no es el primero de </a:t>
            </a:r>
            <a:r>
              <a:rPr lang="es-ES" dirty="0" err="1" smtClean="0">
                <a:latin typeface="Bookman Old Style" pitchFamily="18" charset="0"/>
              </a:rPr>
              <a:t>Tishrei</a:t>
            </a:r>
            <a:r>
              <a:rPr lang="es-ES" dirty="0" smtClean="0">
                <a:latin typeface="Bookman Old Style" pitchFamily="18" charset="0"/>
              </a:rPr>
              <a:t> (el año nuevo que celebramos hoy). Eso significa que Adar era el último mes del año, no Elul.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700" dirty="0" smtClean="0">
                <a:latin typeface="Bookman Old Style" pitchFamily="18" charset="0"/>
              </a:rPr>
              <a:t>En el </a:t>
            </a:r>
            <a:r>
              <a:rPr lang="es-ES" sz="2700" dirty="0" smtClean="0">
                <a:latin typeface="Bookman Old Style" pitchFamily="18" charset="0"/>
              </a:rPr>
              <a:t>Tratado de Rosh Hashaná, </a:t>
            </a:r>
            <a:r>
              <a:rPr lang="es-ES" sz="2700" dirty="0" smtClean="0">
                <a:latin typeface="Bookman Old Style" pitchFamily="18" charset="0"/>
              </a:rPr>
              <a:t>aprendemos </a:t>
            </a:r>
            <a:r>
              <a:rPr lang="es-ES" sz="2700" dirty="0" smtClean="0">
                <a:latin typeface="Bookman Old Style" pitchFamily="18" charset="0"/>
              </a:rPr>
              <a:t>que en realidad hay cuatro años nuevos, es decir, cuatro fechas en las que varios ciclos anuales comienzan de nuevo. Según la Torá, el primero de Nisán fue el mes que fue increíblemente significativo, ya que fue el mes que inaugura la primavera y la festividad de la Pascua, y también marcó la antigua fecha límite de impuestos.</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dirty="0" smtClean="0">
                <a:latin typeface="Bookman Old Style" pitchFamily="18" charset="0"/>
              </a:rPr>
              <a:t>En segundo lugar, nos damos cuenta de que las autoridades en Jerusalén no solo eran autoridades religiosas, sino que también eran autoridades civiles, con todo el poder que conlleva ese papel.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dirty="0" smtClean="0">
                <a:latin typeface="Bookman Old Style" pitchFamily="18" charset="0"/>
              </a:rPr>
              <a:t>Si </a:t>
            </a:r>
            <a:r>
              <a:rPr lang="es-ES" dirty="0" smtClean="0">
                <a:latin typeface="Bookman Old Style" pitchFamily="18" charset="0"/>
              </a:rPr>
              <a:t>lo consideraban correcto, podían cerrar con candado el acceso al agua pública, arrastrar a las presuntas adúlteras para interrogarlas o incluso ordenar el cobro de impuestos por la fuerza, si fuera necesario. </a:t>
            </a:r>
            <a:endParaRPr lang="es-ES" dirty="0" smtClean="0">
              <a:latin typeface="Bookman Old Style" pitchFamily="18" charset="0"/>
            </a:endParaRPr>
          </a:p>
          <a:p>
            <a:r>
              <a:rPr lang="es-ES" dirty="0" smtClean="0">
                <a:latin typeface="Bookman Old Style" pitchFamily="18" charset="0"/>
              </a:rPr>
              <a:t>Al </a:t>
            </a:r>
            <a:r>
              <a:rPr lang="es-ES" dirty="0" smtClean="0">
                <a:latin typeface="Bookman Old Style" pitchFamily="18" charset="0"/>
              </a:rPr>
              <a:t>respecto, leemos: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El 15 de Adar, los cambistas se sentaban en mesas dispuestas por todo el país (para cobrar los siclos). El 25 de Adar se </a:t>
            </a:r>
            <a:r>
              <a:rPr lang="es-ES" sz="3000" dirty="0" smtClean="0">
                <a:latin typeface="Bookman Old Style" pitchFamily="18" charset="0"/>
              </a:rPr>
              <a:t>sentaban </a:t>
            </a:r>
            <a:r>
              <a:rPr lang="es-ES" sz="3000" dirty="0" smtClean="0">
                <a:latin typeface="Bookman Old Style" pitchFamily="18" charset="0"/>
              </a:rPr>
              <a:t>en el Templo. </a:t>
            </a:r>
            <a:endParaRPr lang="es-ES" sz="3000" dirty="0" smtClean="0">
              <a:latin typeface="Bookman Old Style" pitchFamily="18" charset="0"/>
            </a:endParaRPr>
          </a:p>
          <a:p>
            <a:r>
              <a:rPr lang="es-ES" sz="3000" dirty="0" smtClean="0">
                <a:latin typeface="Bookman Old Style" pitchFamily="18" charset="0"/>
              </a:rPr>
              <a:t>Desde </a:t>
            </a:r>
            <a:r>
              <a:rPr lang="es-ES" sz="3000" dirty="0" smtClean="0">
                <a:latin typeface="Bookman Old Style" pitchFamily="18" charset="0"/>
              </a:rPr>
              <a:t>el momento en que los cambistas se sentaban en el Templo, el tribunal comenzó a embargar las garantías (de aquellos que no habían pagado su parte</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dirty="0" smtClean="0">
                <a:latin typeface="Bookman Old Style" pitchFamily="18" charset="0"/>
              </a:rPr>
              <a:t>Al </a:t>
            </a:r>
            <a:r>
              <a:rPr lang="es-ES" dirty="0" smtClean="0">
                <a:latin typeface="Bookman Old Style" pitchFamily="18" charset="0"/>
              </a:rPr>
              <a:t>leer esto, es fácil ver por qué los cambistas y administradores no eran los miembros más populares de la sociedad en la antigüedad. </a:t>
            </a:r>
            <a:endParaRPr lang="es-ES" dirty="0" smtClean="0">
              <a:latin typeface="Bookman Old Style" pitchFamily="18" charset="0"/>
            </a:endParaRPr>
          </a:p>
          <a:p>
            <a:r>
              <a:rPr lang="es-ES" dirty="0" smtClean="0">
                <a:latin typeface="Bookman Old Style" pitchFamily="18" charset="0"/>
              </a:rPr>
              <a:t>Pero</a:t>
            </a:r>
            <a:r>
              <a:rPr lang="es-ES" dirty="0" smtClean="0">
                <a:latin typeface="Bookman Old Style" pitchFamily="18" charset="0"/>
              </a:rPr>
              <a:t>, al final del día, la responsabilidad del funcionamiento de la infraestructura crítica recaía sobre sus hombros.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dirty="0" smtClean="0">
                <a:latin typeface="Bookman Old Style" pitchFamily="18" charset="0"/>
              </a:rPr>
              <a:t>Eran </a:t>
            </a:r>
            <a:r>
              <a:rPr lang="es-ES" dirty="0" smtClean="0">
                <a:latin typeface="Bookman Old Style" pitchFamily="18" charset="0"/>
              </a:rPr>
              <a:t>responsables del buen funcionamiento de la sociedad, incluidas las carreteras</a:t>
            </a:r>
            <a:r>
              <a:rPr lang="es-ES" dirty="0" smtClean="0">
                <a:latin typeface="Bookman Old Style" pitchFamily="18" charset="0"/>
              </a:rPr>
              <a:t>.</a:t>
            </a:r>
          </a:p>
          <a:p>
            <a:endParaRPr lang="es-ES" dirty="0" smtClean="0">
              <a:latin typeface="Bookman Old Style" pitchFamily="18" charset="0"/>
            </a:endParaRPr>
          </a:p>
          <a:p>
            <a:r>
              <a:rPr lang="es-ES" dirty="0" smtClean="0">
                <a:latin typeface="Bookman Old Style" pitchFamily="18" charset="0"/>
              </a:rPr>
              <a:t>Jerusalén Talmud Shekalim </a:t>
            </a:r>
            <a:r>
              <a:rPr lang="es-ES" dirty="0" smtClean="0">
                <a:latin typeface="Bookman Old Style" pitchFamily="18" charset="0"/>
              </a:rPr>
              <a:t>1:2 MISHNA</a:t>
            </a:r>
            <a:r>
              <a:rPr lang="es-ES" dirty="0" smtClean="0">
                <a:latin typeface="Bookman Old Style" pitchFamily="18" charset="0"/>
              </a:rPr>
              <a:t>: Rabbi </a:t>
            </a:r>
            <a:r>
              <a:rPr lang="es-ES" dirty="0" smtClean="0">
                <a:latin typeface="Bookman Old Style" pitchFamily="18" charset="0"/>
              </a:rPr>
              <a:t>Yehudáh </a:t>
            </a:r>
            <a:r>
              <a:rPr lang="es-ES" dirty="0" smtClean="0">
                <a:latin typeface="Bookman Old Style" pitchFamily="18" charset="0"/>
              </a:rPr>
              <a:t>dice que originalmente estaban arrancando y derribando.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b="1" i="1" dirty="0" smtClean="0">
                <a:latin typeface="Bookman Old Style" pitchFamily="18" charset="0"/>
              </a:rPr>
              <a:t>Mishná Shekalim </a:t>
            </a:r>
            <a:r>
              <a:rPr lang="es-ES" b="1" i="1" dirty="0" smtClean="0">
                <a:latin typeface="Bookman Old Style" pitchFamily="18" charset="0"/>
              </a:rPr>
              <a:t>1:2 </a:t>
            </a:r>
          </a:p>
          <a:p>
            <a:r>
              <a:rPr lang="es-ES" dirty="0" smtClean="0">
                <a:latin typeface="Bookman Old Style" pitchFamily="18" charset="0"/>
              </a:rPr>
              <a:t>Al </a:t>
            </a:r>
            <a:r>
              <a:rPr lang="es-ES" dirty="0" smtClean="0">
                <a:latin typeface="Bookman Old Style" pitchFamily="18" charset="0"/>
              </a:rPr>
              <a:t>final de la última </a:t>
            </a:r>
            <a:r>
              <a:rPr lang="es-ES" dirty="0" smtClean="0">
                <a:latin typeface="Bookman Old Style" pitchFamily="18" charset="0"/>
              </a:rPr>
              <a:t>Mishná </a:t>
            </a:r>
            <a:r>
              <a:rPr lang="es-ES" dirty="0" smtClean="0">
                <a:latin typeface="Bookman Old Style" pitchFamily="18" charset="0"/>
              </a:rPr>
              <a:t>se afirmó que la corte envía agentes el quince de Adar para inspeccionar si los dueños de los campos habían arrancado de raíz cualquier tipo de cultivo según las instrucciones.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El </a:t>
            </a:r>
            <a:r>
              <a:rPr lang="es-ES" sz="3000" dirty="0" smtClean="0">
                <a:latin typeface="Bookman Old Style" pitchFamily="18" charset="0"/>
              </a:rPr>
              <a:t>rabino Yehuda dijo: Al principio, esos agentes arrancarían los diversos tipos de cultivos y los arrojarían frente a los dueños de los campos. Cuando aumentaba el número de transgresores que no arrancaban diversas clases de sus campos, y los Sabios veían que esta táctica era ineficaz, arrojaban los cultivos arrancados a los caminos.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dirty="0" smtClean="0">
                <a:latin typeface="Bookman Old Style" pitchFamily="18" charset="0"/>
              </a:rPr>
              <a:t>En </a:t>
            </a:r>
            <a:r>
              <a:rPr lang="es-ES" dirty="0" smtClean="0">
                <a:latin typeface="Bookman Old Style" pitchFamily="18" charset="0"/>
              </a:rPr>
              <a:t>última instancia, instituyeron que todo el campo debería ser declarado sin dueño</a:t>
            </a:r>
            <a:r>
              <a:rPr lang="es-ES" dirty="0" smtClean="0">
                <a:latin typeface="Bookman Old Style" pitchFamily="18" charset="0"/>
              </a:rPr>
              <a:t>.</a:t>
            </a:r>
          </a:p>
          <a:p>
            <a:r>
              <a:rPr lang="es-ES" dirty="0" smtClean="0">
                <a:latin typeface="Bookman Old Style" pitchFamily="18" charset="0"/>
              </a:rPr>
              <a:t>Cuando aumentaba el número de los transgresores, estaban desarraigando y tirando en los caminos; instituyeron que declaraban sin dueño todo el campo</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3000" dirty="0" smtClean="0">
                <a:latin typeface="Bookman Old Style" pitchFamily="18" charset="0"/>
              </a:rPr>
              <a:t>HALAKHAH</a:t>
            </a:r>
            <a:r>
              <a:rPr lang="es-ES" sz="3000" dirty="0" smtClean="0">
                <a:latin typeface="Bookman Old Style" pitchFamily="18" charset="0"/>
              </a:rPr>
              <a:t>: "Rebi </a:t>
            </a:r>
            <a:r>
              <a:rPr lang="es-ES" sz="3000" dirty="0" smtClean="0">
                <a:latin typeface="Bookman Old Style" pitchFamily="18" charset="0"/>
              </a:rPr>
              <a:t>Yehudáh </a:t>
            </a:r>
            <a:r>
              <a:rPr lang="es-ES" sz="3000" dirty="0" smtClean="0">
                <a:latin typeface="Bookman Old Style" pitchFamily="18" charset="0"/>
              </a:rPr>
              <a:t>dijo". Se dijo: </a:t>
            </a:r>
            <a:r>
              <a:rPr lang="es-ES" sz="3000" dirty="0" smtClean="0">
                <a:latin typeface="Bookman Old Style" pitchFamily="18" charset="0"/>
              </a:rPr>
              <a:t>Rebi Yehudáh </a:t>
            </a:r>
            <a:r>
              <a:rPr lang="es-ES" sz="3000" dirty="0" smtClean="0">
                <a:latin typeface="Bookman Old Style" pitchFamily="18" charset="0"/>
              </a:rPr>
              <a:t>dijo, originalmente estaban desarraigando y arrojando delante de ellos; </a:t>
            </a:r>
            <a:r>
              <a:rPr lang="es-ES" sz="2800" dirty="0" smtClean="0">
                <a:latin typeface="Bookman Old Style" pitchFamily="18" charset="0"/>
              </a:rPr>
              <a:t>estaban dos veces felices, primero porque desyerbaron sus campos y segundo porque podían usar (el robo) [el </a:t>
            </a:r>
            <a:r>
              <a:rPr lang="es-ES" sz="2800" dirty="0" err="1" smtClean="0">
                <a:latin typeface="Bookman Old Style" pitchFamily="18" charset="0"/>
              </a:rPr>
              <a:t>kilaim</a:t>
            </a:r>
            <a:r>
              <a:rPr lang="es-ES" sz="2800" dirty="0" smtClean="0">
                <a:latin typeface="Bookman Old Style" pitchFamily="18" charset="0"/>
              </a:rPr>
              <a:t>]. </a:t>
            </a:r>
          </a:p>
          <a:p>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900" dirty="0" smtClean="0">
                <a:latin typeface="Bookman Old Style" pitchFamily="18" charset="0"/>
              </a:rPr>
              <a:t>Cuando </a:t>
            </a:r>
            <a:r>
              <a:rPr lang="es-ES" sz="2900" dirty="0" smtClean="0">
                <a:latin typeface="Bookman Old Style" pitchFamily="18" charset="0"/>
              </a:rPr>
              <a:t>subía el número de los transgresores, la tiraban en los caminos, y todavía estaban contentos de que desyerbaban sus campos. </a:t>
            </a:r>
            <a:endParaRPr lang="es-ES" sz="2900" dirty="0" smtClean="0">
              <a:latin typeface="Bookman Old Style" pitchFamily="18" charset="0"/>
            </a:endParaRPr>
          </a:p>
          <a:p>
            <a:r>
              <a:rPr lang="es-ES" sz="2900" dirty="0" smtClean="0">
                <a:latin typeface="Bookman Old Style" pitchFamily="18" charset="0"/>
              </a:rPr>
              <a:t>Instituyeron que declaraban sin dueño todo el campo.</a:t>
            </a:r>
          </a:p>
          <a:p>
            <a:r>
              <a:rPr lang="es-ES" sz="2900" dirty="0" smtClean="0">
                <a:latin typeface="Bookman Old Style" pitchFamily="18" charset="0"/>
              </a:rPr>
              <a:t>¿De dónde conocemos que una declaración de decomiso por un tribunal lo hace sin dueño? </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endParaRPr lang="es-ES" sz="1600" b="1" dirty="0" smtClean="0">
              <a:latin typeface="Bookman Old Style" pitchFamily="18" charset="0"/>
            </a:endParaRPr>
          </a:p>
          <a:p>
            <a:r>
              <a:rPr lang="es-ES" sz="2900" dirty="0" smtClean="0">
                <a:latin typeface="Bookman Old Style" pitchFamily="18" charset="0"/>
              </a:rPr>
              <a:t>Está </a:t>
            </a:r>
            <a:r>
              <a:rPr lang="es-ES" sz="2900" dirty="0" smtClean="0">
                <a:latin typeface="Bookman Old Style" pitchFamily="18" charset="0"/>
              </a:rPr>
              <a:t>escrito: Cualquiera que no venga dentro de los tres días de conformidad con el decreto de los gobernantes y los ancianos, </a:t>
            </a:r>
            <a:r>
              <a:rPr lang="es-ES" sz="2800" dirty="0" smtClean="0">
                <a:latin typeface="Bookman Old Style" pitchFamily="18" charset="0"/>
              </a:rPr>
              <a:t>toda su propiedad será destinada a la destrucción y será separado de la comunidad de la Diáspora. </a:t>
            </a:r>
          </a:p>
          <a:p>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latin typeface="Bookman Old Style" pitchFamily="18" charset="0"/>
              </a:rPr>
              <a:t>Tomar la debida distancias</a:t>
            </a:r>
          </a:p>
          <a:p>
            <a:r>
              <a:rPr lang="es-ES" sz="2000" dirty="0" smtClean="0">
                <a:latin typeface="Bookman Old Style" pitchFamily="18" charset="0"/>
              </a:rPr>
              <a:t>Ideas del Rabino </a:t>
            </a:r>
            <a:r>
              <a:rPr lang="es-ES" sz="2000" dirty="0" err="1" smtClean="0">
                <a:latin typeface="Bookman Old Style" pitchFamily="18" charset="0"/>
              </a:rPr>
              <a:t>Label</a:t>
            </a:r>
            <a:r>
              <a:rPr lang="es-ES" sz="2000" dirty="0" smtClean="0">
                <a:latin typeface="Bookman Old Style" pitchFamily="18" charset="0"/>
              </a:rPr>
              <a:t> Lam</a:t>
            </a:r>
          </a:p>
          <a:p>
            <a:r>
              <a:rPr lang="es-ES" dirty="0" smtClean="0">
                <a:latin typeface="Bookman Old Style" pitchFamily="18" charset="0"/>
              </a:rPr>
              <a:t>Aléjate de un asunto falso… </a:t>
            </a:r>
            <a:r>
              <a:rPr lang="es-ES" sz="2000" b="1" dirty="0" smtClean="0">
                <a:latin typeface="Bookman Old Style" pitchFamily="18" charset="0"/>
              </a:rPr>
              <a:t>(Shemot 23:7)</a:t>
            </a:r>
            <a:endParaRPr lang="es-ES" b="1" dirty="0" smtClean="0">
              <a:latin typeface="Bookman Old Style" pitchFamily="18" charset="0"/>
            </a:endParaRPr>
          </a:p>
          <a:p>
            <a:r>
              <a:rPr lang="es-ES" dirty="0" smtClean="0">
                <a:latin typeface="Bookman Old Style" pitchFamily="18" charset="0"/>
              </a:rPr>
              <a:t>En una parashá repleta de mitzvot, esta advertencia de distanciarse de la falsedad no es una. </a:t>
            </a:r>
          </a:p>
          <a:p>
            <a:r>
              <a:rPr lang="es-ES" dirty="0" smtClean="0">
                <a:latin typeface="Bookman Old Style" pitchFamily="18" charset="0"/>
              </a:rPr>
              <a:t>Si no es un mandamiento, ¿entonces qué es?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Se le dice a Moshé que coloque las mitzvot frente al pueblo judío como un </a:t>
            </a:r>
            <a:r>
              <a:rPr lang="es-ES" dirty="0" err="1" smtClean="0">
                <a:latin typeface="Bookman Old Style" pitchFamily="18" charset="0"/>
              </a:rPr>
              <a:t>Shulján</a:t>
            </a:r>
            <a:r>
              <a:rPr lang="es-ES" dirty="0" smtClean="0">
                <a:latin typeface="Bookman Old Style" pitchFamily="18" charset="0"/>
              </a:rPr>
              <a:t> </a:t>
            </a:r>
            <a:r>
              <a:rPr lang="es-ES" dirty="0" err="1" smtClean="0">
                <a:latin typeface="Bookman Old Style" pitchFamily="18" charset="0"/>
              </a:rPr>
              <a:t>Aruj</a:t>
            </a:r>
            <a:r>
              <a:rPr lang="es-ES" dirty="0" smtClean="0">
                <a:latin typeface="Bookman Old Style" pitchFamily="18" charset="0"/>
              </a:rPr>
              <a:t>, como una mesa puesta. </a:t>
            </a:r>
          </a:p>
          <a:p>
            <a:r>
              <a:rPr lang="es-ES" dirty="0" smtClean="0">
                <a:latin typeface="Bookman Old Style" pitchFamily="18" charset="0"/>
              </a:rPr>
              <a:t>Alejarse de cosas falsas suena más a consejos sobre cómo disfrutar y saborear cada bocado.</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2800" dirty="0" smtClean="0">
                <a:latin typeface="Bookman Old Style" pitchFamily="18" charset="0"/>
              </a:rPr>
              <a:t>Uno de mis colegas insinuó que es un Midá, un rasgo de carácter que requiere refinamiento. ¿Cómo es eso? </a:t>
            </a:r>
          </a:p>
          <a:p>
            <a:r>
              <a:rPr lang="es-ES" sz="2800" dirty="0" smtClean="0">
                <a:latin typeface="Bookman Old Style" pitchFamily="18" charset="0"/>
              </a:rPr>
              <a:t>Cada Midá es una sensibilidad necesaria para equilibrar nuestro ser. </a:t>
            </a:r>
          </a:p>
          <a:p>
            <a:r>
              <a:rPr lang="es-ES" sz="2800" dirty="0" smtClean="0">
                <a:latin typeface="Bookman Old Style" pitchFamily="18" charset="0"/>
              </a:rPr>
              <a:t>La capacidad de detectar la verdad y distinguir lo verdadero de lo falso es vital para nuestra supervivencia y nuestro desarrollo personal.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Una persona que carece de ese discernimiento sigue siendo vulnerable a las técnicas de los muchos medios de desinformación, tergiversación y técnicas de venta seductoras. </a:t>
            </a:r>
          </a:p>
          <a:p>
            <a:r>
              <a:rPr lang="es-ES" dirty="0" smtClean="0">
                <a:latin typeface="Bookman Old Style" pitchFamily="18" charset="0"/>
              </a:rPr>
              <a:t>La búsqueda de la verdad es un ingrediente esencial del alma.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Cuando ese sentido está demasiado embotado o frustrado, la personalidad humana adopta una postura de cinismo terminal. </a:t>
            </a:r>
          </a:p>
          <a:p>
            <a:r>
              <a:rPr lang="es-ES" dirty="0" smtClean="0">
                <a:latin typeface="Bookman Old Style" pitchFamily="18" charset="0"/>
              </a:rPr>
              <a:t>Duda que la verdad exista. Asume que el significado de la vida es subjetivo y verdadero: una quimera para filósofos o tontos.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No es de extrañar entonces que la portada de la revista TIME recientemente presentara el título "¿Está muerta la verdad?"</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p:txBody>
      </p:sp>
      <p:sp>
        <p:nvSpPr>
          <p:cNvPr id="2050" name="AutoShape 2" descr="Jupiter square Pluto, Phase II: the Death of Truth - Astrology readings and  writings by Lynn Hay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1" name="Picture 3"/>
          <p:cNvPicPr>
            <a:picLocks noChangeAspect="1" noChangeArrowheads="1"/>
          </p:cNvPicPr>
          <p:nvPr/>
        </p:nvPicPr>
        <p:blipFill>
          <a:blip r:embed="rId3"/>
          <a:srcRect/>
          <a:stretch>
            <a:fillRect/>
          </a:stretch>
        </p:blipFill>
        <p:spPr bwMode="auto">
          <a:xfrm>
            <a:off x="3074079" y="2195513"/>
            <a:ext cx="3181518" cy="424749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000" dirty="0" smtClean="0">
                <a:latin typeface="Bookman Old Style" pitchFamily="18" charset="0"/>
              </a:rPr>
              <a:t>Al pagar en Wal-Mart, hace poco tiempo, todo lo que tuve que comprar fue un cuaderno en blanco; un bloc de dibujo encuadernado sin líneas. </a:t>
            </a:r>
          </a:p>
          <a:p>
            <a:r>
              <a:rPr lang="es-ES" sz="3000" dirty="0" smtClean="0">
                <a:latin typeface="Bookman Old Style" pitchFamily="18" charset="0"/>
              </a:rPr>
              <a:t>Le dije al cajero medio cínicamente mientras hojeaba las páginas vacías que quería tener en mi posesión un libro que cada palabra en él es verdad.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Esta amable anciana con su nombre, "Junio" en su placa, intervino profundamente: "Bueno, siempre está la Torá, ¡eso es sin duda cierto!" Tuve que admitir que no podía estar más de acuerdo, pero mientras salía me seguía preguntando cómo sabía que todo era verdad.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2900" dirty="0" smtClean="0">
                <a:latin typeface="Bookman Old Style" pitchFamily="18" charset="0"/>
              </a:rPr>
              <a:t>La respuesta es, el Talmud nos dice: "¡La verdad es reconocible!" </a:t>
            </a:r>
          </a:p>
          <a:p>
            <a:r>
              <a:rPr lang="es-ES" sz="2900" dirty="0" smtClean="0">
                <a:latin typeface="Bookman Old Style" pitchFamily="18" charset="0"/>
              </a:rPr>
              <a:t>Sabemos desde lo más profundo de nuestro ser cuando estamos frente a frente con el artículo auténtico.</a:t>
            </a:r>
          </a:p>
          <a:p>
            <a:r>
              <a:rPr lang="es-ES" sz="2900" dirty="0" smtClean="0">
                <a:latin typeface="Bookman Old Style" pitchFamily="18" charset="0"/>
              </a:rPr>
              <a:t>En una sesión de preguntas y respuestas en Yeshiva hace más de 35 años, un estudiante planteó la siguiente dificultad a la que se enfrentaba: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000" dirty="0" smtClean="0">
                <a:latin typeface="Bookman Old Style" pitchFamily="18" charset="0"/>
              </a:rPr>
              <a:t>“Antes de convertirme en religioso, estaba expuesto abiertamente a la inmoralidad y también a muchas imágenes. </a:t>
            </a:r>
          </a:p>
          <a:p>
            <a:r>
              <a:rPr lang="es-ES" sz="3000" dirty="0" smtClean="0">
                <a:latin typeface="Bookman Old Style" pitchFamily="18" charset="0"/>
              </a:rPr>
              <a:t>Sin embargo, no me afectó. Ahora que me he vuelto “religioso”, el más mínimo contacto con estas cosas trastorna inmediatamente mi equilibrio moral.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000" dirty="0" smtClean="0">
                <a:latin typeface="Bookman Old Style" pitchFamily="18" charset="0"/>
              </a:rPr>
              <a:t>Tal vez estaba cada vez mejor antes de convertirme en religioso”.</a:t>
            </a:r>
          </a:p>
          <a:p>
            <a:r>
              <a:rPr lang="es-ES" sz="3000" dirty="0" smtClean="0">
                <a:latin typeface="Bookman Old Style" pitchFamily="18" charset="0"/>
              </a:rPr>
              <a:t>El rabino respondió con una historia. Era algo de lo que había sido testigo. </a:t>
            </a:r>
          </a:p>
          <a:p>
            <a:r>
              <a:rPr lang="es-ES" sz="3000" dirty="0" smtClean="0">
                <a:latin typeface="Bookman Old Style" pitchFamily="18" charset="0"/>
              </a:rPr>
              <a:t>Iba caminando por las calles de Jerusalén. Una tubería de alcantarillado se había roto y había aguas residuales sin tratar por todas partes.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El hedor era insoportable y trató rápidamente de pasar y alejarse de lo desagradable de la situación. </a:t>
            </a:r>
          </a:p>
          <a:p>
            <a:r>
              <a:rPr lang="es-ES" dirty="0" smtClean="0">
                <a:latin typeface="Bookman Old Style" pitchFamily="18" charset="0"/>
              </a:rPr>
              <a:t>Recuerdo la expresión de su rostro mientras revivía esto. Debe haber sido muy malo.</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Dijo que había un grupo de hombres apostados allí para limpiar y reparar el desorden. </a:t>
            </a:r>
          </a:p>
          <a:p>
            <a:r>
              <a:rPr lang="es-ES" dirty="0" smtClean="0">
                <a:latin typeface="Bookman Old Style" pitchFamily="18" charset="0"/>
              </a:rPr>
              <a:t>Estaba asombrado de que pudieran permanecer allí y trabajar hasta las rodillas en las aguas residuales. </a:t>
            </a:r>
          </a:p>
          <a:p>
            <a:r>
              <a:rPr lang="es-ES" dirty="0" smtClean="0">
                <a:latin typeface="Bookman Old Style" pitchFamily="18" charset="0"/>
              </a:rPr>
              <a:t>¡Era tan intolerable!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Mientras pasaba rápido para no exponerse a los malos olores, sonó una sirena que indicaba el tiempo de descanso y el equipo detuvo el trabajo de inmediato, sacaron sus loncheras y comenzaron a comer. </a:t>
            </a:r>
          </a:p>
          <a:p>
            <a:r>
              <a:rPr lang="es-ES" dirty="0" smtClean="0">
                <a:latin typeface="Bookman Old Style" pitchFamily="18" charset="0"/>
              </a:rPr>
              <a:t>No podía creer lo que acababa de presenciar.</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100" dirty="0" smtClean="0">
                <a:latin typeface="Bookman Old Style" pitchFamily="18" charset="0"/>
              </a:rPr>
              <a:t>El rabino continuó explicando que se habían vuelto tan insensibles a la suciedad de su entorno que podían permanecer totalmente ajenos al hedor. </a:t>
            </a:r>
          </a:p>
          <a:p>
            <a:r>
              <a:rPr lang="es-ES" sz="3100" dirty="0" smtClean="0">
                <a:latin typeface="Bookman Old Style" pitchFamily="18" charset="0"/>
              </a:rPr>
              <a:t>Sus sentidos se habían embotado hasta el punto en que podían sentarse y comer en ese miserable lugar.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100" dirty="0" smtClean="0">
                <a:latin typeface="Bookman Old Style" pitchFamily="18" charset="0"/>
              </a:rPr>
              <a:t>Cualquier otro peatón como él estaba disgustado por tener que pasar de largo y no podían alejarse más rápido.</a:t>
            </a:r>
          </a:p>
          <a:p>
            <a:r>
              <a:rPr lang="es-ES" sz="3100" dirty="0" smtClean="0">
                <a:latin typeface="Bookman Old Style" pitchFamily="18" charset="0"/>
              </a:rPr>
              <a:t>¡Así también cuando se trata de inmoralidad! Una persona se vuelve insensible a ciertas vistas y escenas y después de un tiempo son como papel tapiz en su mente.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No logra sentir. La terrible desventaja es que estos sentidos son más útiles y significativos para construir una familia y crear un matrimonio saludable y esa respuesta emocional silenciada es un asesino de relaciones. Este embotamiento es la muerte de un órgano vital.</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Todos apreciamos naturalmente el dulce aroma de la verdad y naturalmente nos disgusta el mal olor de la falsedad. </a:t>
            </a:r>
          </a:p>
          <a:p>
            <a:r>
              <a:rPr lang="es-ES" dirty="0" smtClean="0">
                <a:latin typeface="Bookman Old Style" pitchFamily="18" charset="0"/>
              </a:rPr>
              <a:t>“Aléjate de la falsedad” advierte que permanezcamos sensibles a la VERDAD.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La sobreexposición a la necedad y la falsedad nos vuelve embotados a la receptividad incluso de la VERDAD más obvia. ¡La nariz sabe!</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latin typeface="Bookman Old Style" pitchFamily="18" charset="0"/>
              </a:rPr>
              <a:t>¿Acepta la Biblia la esclavitud?</a:t>
            </a:r>
          </a:p>
          <a:p>
            <a:r>
              <a:rPr lang="es-ES" sz="2000" dirty="0" smtClean="0">
                <a:latin typeface="Bookman Old Style" pitchFamily="18" charset="0"/>
              </a:rPr>
              <a:t>Ideas del Rabino </a:t>
            </a:r>
            <a:r>
              <a:rPr lang="es-ES" sz="2000" dirty="0" err="1" smtClean="0">
                <a:latin typeface="Bookman Old Style" pitchFamily="18" charset="0"/>
              </a:rPr>
              <a:t>Lev</a:t>
            </a:r>
            <a:r>
              <a:rPr lang="es-ES" sz="2000" dirty="0" smtClean="0">
                <a:latin typeface="Bookman Old Style" pitchFamily="18" charset="0"/>
              </a:rPr>
              <a:t> </a:t>
            </a:r>
            <a:r>
              <a:rPr lang="es-ES" sz="2000" dirty="0" err="1" smtClean="0">
                <a:latin typeface="Bookman Old Style" pitchFamily="18" charset="0"/>
              </a:rPr>
              <a:t>Meirowitz</a:t>
            </a:r>
            <a:r>
              <a:rPr lang="es-ES" sz="2000" dirty="0" smtClean="0">
                <a:latin typeface="Bookman Old Style" pitchFamily="18" charset="0"/>
              </a:rPr>
              <a:t> Nelson</a:t>
            </a:r>
          </a:p>
          <a:p>
            <a:r>
              <a:rPr lang="es-ES" dirty="0" smtClean="0">
                <a:latin typeface="Bookman Old Style" pitchFamily="18" charset="0"/>
              </a:rPr>
              <a:t>Por qué es imperativo luchar contra la esclavitud a pesar de que la Torá lo tolera.</a:t>
            </a:r>
          </a:p>
          <a:p>
            <a:r>
              <a:rPr lang="es-ES" dirty="0" smtClean="0">
                <a:latin typeface="Bookman Old Style" pitchFamily="18" charset="0"/>
              </a:rPr>
              <a:t>Muchos lectores de la Torá se sorprenden y se perturban cuando descubren sus aparentemente aprobadas referencias a la esclavitud.</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Si. La Torá reconoce la existencia de esclavos y legisla algún aspecto de su trato. Incluso escuchamos acerca de algunos esclavos individuales, incluido Eliezer (el sirviente de Abraham) y las siervas </a:t>
            </a:r>
            <a:r>
              <a:rPr lang="es-ES" dirty="0" err="1" smtClean="0">
                <a:latin typeface="Bookman Old Style" pitchFamily="18" charset="0"/>
              </a:rPr>
              <a:t>Bilha</a:t>
            </a:r>
            <a:r>
              <a:rPr lang="es-ES" dirty="0" smtClean="0">
                <a:latin typeface="Bookman Old Style" pitchFamily="18" charset="0"/>
              </a:rPr>
              <a:t> y </a:t>
            </a:r>
            <a:r>
              <a:rPr lang="es-ES" dirty="0" err="1" smtClean="0">
                <a:latin typeface="Bookman Old Style" pitchFamily="18" charset="0"/>
              </a:rPr>
              <a:t>Zilpa</a:t>
            </a:r>
            <a:r>
              <a:rPr lang="es-ES" dirty="0" smtClean="0">
                <a:latin typeface="Bookman Old Style" pitchFamily="18" charset="0"/>
              </a:rPr>
              <a:t>, que dan a luz a varios de los hijos de Jacob.</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700" dirty="0" smtClean="0">
                <a:latin typeface="Bookman Old Style" pitchFamily="18" charset="0"/>
              </a:rPr>
              <a:t>De hecho, algunos propietarios de esclavos en el sur de Estados Unidos, e incluso algunos rabinos de la época, se refirieron a las leyes bíblicas de la esclavitud como justificación para la práctica.</a:t>
            </a:r>
          </a:p>
          <a:p>
            <a:r>
              <a:rPr lang="es-ES" sz="2700" dirty="0" smtClean="0">
                <a:latin typeface="Bookman Old Style" pitchFamily="18" charset="0"/>
              </a:rPr>
              <a:t>Para aquellos de nosotros comprometidos tanto con la Torá como con el fin de la esclavitud (que sigue siendo un problema mundial en la actualidad), esto puede ser un poco difícil de aceptar.</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r>
              <a:rPr lang="es-ES" sz="1600" dirty="0" smtClean="0">
                <a:latin typeface="Bookman Old Style" pitchFamily="18" charset="0"/>
              </a:rPr>
              <a:t>Los hermanos de José lo vendieron como esclavo (Génesis 37) en una xilografía de un dibujo de </a:t>
            </a:r>
            <a:r>
              <a:rPr lang="es-ES" sz="1600" dirty="0" err="1" smtClean="0">
                <a:latin typeface="Bookman Old Style" pitchFamily="18" charset="0"/>
              </a:rPr>
              <a:t>Julius</a:t>
            </a:r>
            <a:r>
              <a:rPr lang="es-ES" sz="1600" dirty="0" smtClean="0">
                <a:latin typeface="Bookman Old Style" pitchFamily="18" charset="0"/>
              </a:rPr>
              <a:t> </a:t>
            </a:r>
            <a:r>
              <a:rPr lang="es-ES" sz="1600" dirty="0" err="1" smtClean="0">
                <a:latin typeface="Bookman Old Style" pitchFamily="18" charset="0"/>
              </a:rPr>
              <a:t>Schnorr</a:t>
            </a:r>
            <a:r>
              <a:rPr lang="es-ES" sz="1600" dirty="0" smtClean="0">
                <a:latin typeface="Bookman Old Style" pitchFamily="18" charset="0"/>
              </a:rPr>
              <a:t> von </a:t>
            </a:r>
            <a:r>
              <a:rPr lang="es-ES" sz="1600" dirty="0" err="1" smtClean="0">
                <a:latin typeface="Bookman Old Style" pitchFamily="18" charset="0"/>
              </a:rPr>
              <a:t>Carolsfeld</a:t>
            </a:r>
            <a:r>
              <a:rPr lang="es-ES" sz="1600" dirty="0" smtClean="0">
                <a:latin typeface="Bookman Old Style" pitchFamily="18" charset="0"/>
              </a:rPr>
              <a:t> (pintor alemán, 1794-1872). </a:t>
            </a:r>
            <a:endParaRPr lang="es-ES" sz="1600" b="1" dirty="0" smtClean="0">
              <a:latin typeface="Bookman Old Style" pitchFamily="18" charset="0"/>
            </a:endParaRPr>
          </a:p>
        </p:txBody>
      </p:sp>
      <p:pic>
        <p:nvPicPr>
          <p:cNvPr id="4098" name="Picture 2" descr="Joseph's brothers selling him into slavery (Genesis 37) in a woodcut from a drawing by Julius Schnorr von Carolsfeld (German painter, 1794 - 1872) ."/>
          <p:cNvPicPr>
            <a:picLocks noChangeAspect="1" noChangeArrowheads="1"/>
          </p:cNvPicPr>
          <p:nvPr/>
        </p:nvPicPr>
        <p:blipFill>
          <a:blip r:embed="rId3"/>
          <a:srcRect/>
          <a:stretch>
            <a:fillRect/>
          </a:stretch>
        </p:blipFill>
        <p:spPr bwMode="auto">
          <a:xfrm>
            <a:off x="1590675" y="1065212"/>
            <a:ext cx="6096000" cy="448627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Hay algunas formas de entender la esclavitud bíblica. </a:t>
            </a:r>
          </a:p>
          <a:p>
            <a:r>
              <a:rPr lang="es-ES" dirty="0" smtClean="0">
                <a:latin typeface="Bookman Old Style" pitchFamily="18" charset="0"/>
              </a:rPr>
              <a:t>Primero, necesitamos distinguir entre las dos categorías de esclavos de la Torá: el </a:t>
            </a:r>
            <a:r>
              <a:rPr lang="es-ES" dirty="0" err="1" smtClean="0">
                <a:latin typeface="Bookman Old Style" pitchFamily="18" charset="0"/>
              </a:rPr>
              <a:t>Eved</a:t>
            </a:r>
            <a:r>
              <a:rPr lang="es-ES" dirty="0" smtClean="0">
                <a:latin typeface="Bookman Old Style" pitchFamily="18" charset="0"/>
              </a:rPr>
              <a:t> </a:t>
            </a:r>
            <a:r>
              <a:rPr lang="es-ES" dirty="0" err="1" smtClean="0">
                <a:latin typeface="Bookman Old Style" pitchFamily="18" charset="0"/>
              </a:rPr>
              <a:t>K'naani</a:t>
            </a:r>
            <a:r>
              <a:rPr lang="es-ES" dirty="0" smtClean="0">
                <a:latin typeface="Bookman Old Style" pitchFamily="18" charset="0"/>
              </a:rPr>
              <a:t> (esclavo no judío) y el </a:t>
            </a:r>
            <a:r>
              <a:rPr lang="es-ES" dirty="0" err="1" smtClean="0">
                <a:latin typeface="Bookman Old Style" pitchFamily="18" charset="0"/>
              </a:rPr>
              <a:t>Eved</a:t>
            </a:r>
            <a:r>
              <a:rPr lang="es-ES" dirty="0" smtClean="0">
                <a:latin typeface="Bookman Old Style" pitchFamily="18" charset="0"/>
              </a:rPr>
              <a:t> </a:t>
            </a:r>
            <a:r>
              <a:rPr lang="es-ES" dirty="0" err="1" smtClean="0">
                <a:latin typeface="Bookman Old Style" pitchFamily="18" charset="0"/>
              </a:rPr>
              <a:t>Ivri</a:t>
            </a:r>
            <a:r>
              <a:rPr lang="es-ES" dirty="0" smtClean="0">
                <a:latin typeface="Bookman Old Style" pitchFamily="18" charset="0"/>
              </a:rPr>
              <a:t> (esclavo judío).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El primero se refiere a los esclavos que permanecen así toda la vida; este último se refiere a los sirvientes contratados que intentan saldar una deuda o recaudar dinero para sus familias. </a:t>
            </a:r>
          </a:p>
          <a:p>
            <a:r>
              <a:rPr lang="es-ES" sz="3000" dirty="0" smtClean="0">
                <a:latin typeface="Bookman Old Style" pitchFamily="18" charset="0"/>
              </a:rPr>
              <a:t>El </a:t>
            </a:r>
            <a:r>
              <a:rPr lang="es-ES" sz="3000" dirty="0" err="1" smtClean="0">
                <a:latin typeface="Bookman Old Style" pitchFamily="18" charset="0"/>
              </a:rPr>
              <a:t>Eved</a:t>
            </a:r>
            <a:r>
              <a:rPr lang="es-ES" sz="3000" dirty="0" smtClean="0">
                <a:latin typeface="Bookman Old Style" pitchFamily="18" charset="0"/>
              </a:rPr>
              <a:t> </a:t>
            </a:r>
            <a:r>
              <a:rPr lang="es-ES" sz="3000" dirty="0" err="1" smtClean="0">
                <a:latin typeface="Bookman Old Style" pitchFamily="18" charset="0"/>
              </a:rPr>
              <a:t>Ivri</a:t>
            </a:r>
            <a:r>
              <a:rPr lang="es-ES" sz="3000" dirty="0" smtClean="0">
                <a:latin typeface="Bookman Old Style" pitchFamily="18" charset="0"/>
              </a:rPr>
              <a:t> funciona durante un período de tiempo determinado y luego se libera.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Con la sensibilidad ética actual, es fácil argumentar que debemos extender las protecciones ordenadas para los judíos para incluir a toda la humanidad, como lo hace el rabino Jill </a:t>
            </a:r>
            <a:r>
              <a:rPr lang="es-ES" dirty="0" err="1" smtClean="0">
                <a:latin typeface="Bookman Old Style" pitchFamily="18" charset="0"/>
              </a:rPr>
              <a:t>Jacobs</a:t>
            </a:r>
            <a:r>
              <a:rPr lang="es-ES" dirty="0" smtClean="0">
                <a:latin typeface="Bookman Old Style" pitchFamily="18" charset="0"/>
              </a:rPr>
              <a:t> en </a:t>
            </a:r>
            <a:r>
              <a:rPr lang="es-ES" dirty="0" err="1" smtClean="0">
                <a:latin typeface="Bookman Old Style" pitchFamily="18" charset="0"/>
              </a:rPr>
              <a:t>There</a:t>
            </a:r>
            <a:r>
              <a:rPr lang="es-ES" dirty="0" smtClean="0">
                <a:latin typeface="Bookman Old Style" pitchFamily="18" charset="0"/>
              </a:rPr>
              <a:t> </a:t>
            </a:r>
            <a:r>
              <a:rPr lang="es-ES" dirty="0" err="1" smtClean="0">
                <a:latin typeface="Bookman Old Style" pitchFamily="18" charset="0"/>
              </a:rPr>
              <a:t>Shall</a:t>
            </a:r>
            <a:r>
              <a:rPr lang="es-ES" dirty="0" smtClean="0">
                <a:latin typeface="Bookman Old Style" pitchFamily="18" charset="0"/>
              </a:rPr>
              <a:t> Be No </a:t>
            </a:r>
            <a:r>
              <a:rPr lang="es-ES" dirty="0" err="1" smtClean="0">
                <a:latin typeface="Bookman Old Style" pitchFamily="18" charset="0"/>
              </a:rPr>
              <a:t>Needy</a:t>
            </a:r>
            <a:r>
              <a:rPr lang="es-ES" dirty="0" smtClean="0">
                <a:latin typeface="Bookman Old Style" pitchFamily="18" charset="0"/>
              </a:rPr>
              <a:t>: </a:t>
            </a:r>
            <a:r>
              <a:rPr lang="es-ES" dirty="0" err="1" smtClean="0">
                <a:latin typeface="Bookman Old Style" pitchFamily="18" charset="0"/>
              </a:rPr>
              <a:t>Pursuing</a:t>
            </a:r>
            <a:r>
              <a:rPr lang="es-ES" dirty="0" smtClean="0">
                <a:latin typeface="Bookman Old Style" pitchFamily="18" charset="0"/>
              </a:rPr>
              <a:t> Social </a:t>
            </a:r>
            <a:r>
              <a:rPr lang="es-ES" dirty="0" err="1" smtClean="0">
                <a:latin typeface="Bookman Old Style" pitchFamily="18" charset="0"/>
              </a:rPr>
              <a:t>Justice</a:t>
            </a:r>
            <a:r>
              <a:rPr lang="es-ES" dirty="0" smtClean="0">
                <a:latin typeface="Bookman Old Style" pitchFamily="18" charset="0"/>
              </a:rPr>
              <a:t> </a:t>
            </a:r>
            <a:r>
              <a:rPr lang="es-ES" dirty="0" err="1" smtClean="0">
                <a:latin typeface="Bookman Old Style" pitchFamily="18" charset="0"/>
              </a:rPr>
              <a:t>Through</a:t>
            </a:r>
            <a:r>
              <a:rPr lang="es-ES" dirty="0" smtClean="0">
                <a:latin typeface="Bookman Old Style" pitchFamily="18" charset="0"/>
              </a:rPr>
              <a:t> Jewish </a:t>
            </a:r>
            <a:r>
              <a:rPr lang="es-ES" dirty="0" err="1" smtClean="0">
                <a:latin typeface="Bookman Old Style" pitchFamily="18" charset="0"/>
              </a:rPr>
              <a:t>Law</a:t>
            </a:r>
            <a:r>
              <a:rPr lang="es-ES" dirty="0" smtClean="0">
                <a:latin typeface="Bookman Old Style" pitchFamily="18" charset="0"/>
              </a:rPr>
              <a:t> and </a:t>
            </a:r>
            <a:r>
              <a:rPr lang="es-ES" dirty="0" err="1" smtClean="0">
                <a:latin typeface="Bookman Old Style" pitchFamily="18" charset="0"/>
              </a:rPr>
              <a:t>Tradition</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800" dirty="0" smtClean="0">
                <a:latin typeface="Bookman Old Style" pitchFamily="18" charset="0"/>
              </a:rPr>
              <a:t>Simplemente podríamos responder que la esclavitud era una norma cultural en el período de tiempo de la Biblia, pero los tiempos han cambiado. </a:t>
            </a:r>
          </a:p>
          <a:p>
            <a:r>
              <a:rPr lang="es-ES" sz="2800" dirty="0" smtClean="0">
                <a:latin typeface="Bookman Old Style" pitchFamily="18" charset="0"/>
              </a:rPr>
              <a:t>Quizás la Torá, con su liberación ordenada de esclavos judíos y protecciones para todos los esclavos (por ejemplo, al otorgar un día libre en Shabat) incluso mejora las condiciones habituales de los esclavos.</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Jacob </a:t>
            </a:r>
            <a:r>
              <a:rPr lang="es-ES" sz="3000" dirty="0" err="1" smtClean="0">
                <a:latin typeface="Bookman Old Style" pitchFamily="18" charset="0"/>
              </a:rPr>
              <a:t>Milgrom</a:t>
            </a:r>
            <a:r>
              <a:rPr lang="es-ES" sz="3000" dirty="0" smtClean="0">
                <a:latin typeface="Bookman Old Style" pitchFamily="18" charset="0"/>
              </a:rPr>
              <a:t>, en Levítico 23-27: The </a:t>
            </a:r>
            <a:r>
              <a:rPr lang="es-ES" sz="3000" dirty="0" err="1" smtClean="0">
                <a:latin typeface="Bookman Old Style" pitchFamily="18" charset="0"/>
              </a:rPr>
              <a:t>Anchor</a:t>
            </a:r>
            <a:r>
              <a:rPr lang="es-ES" sz="3000" dirty="0" smtClean="0">
                <a:latin typeface="Bookman Old Style" pitchFamily="18" charset="0"/>
              </a:rPr>
              <a:t> Yale </a:t>
            </a:r>
            <a:r>
              <a:rPr lang="es-ES" sz="3000" dirty="0" err="1" smtClean="0">
                <a:latin typeface="Bookman Old Style" pitchFamily="18" charset="0"/>
              </a:rPr>
              <a:t>Bible</a:t>
            </a:r>
            <a:r>
              <a:rPr lang="es-ES" sz="3000" dirty="0" smtClean="0">
                <a:latin typeface="Bookman Old Style" pitchFamily="18" charset="0"/>
              </a:rPr>
              <a:t> </a:t>
            </a:r>
            <a:r>
              <a:rPr lang="es-ES" sz="3000" dirty="0" err="1" smtClean="0">
                <a:latin typeface="Bookman Old Style" pitchFamily="18" charset="0"/>
              </a:rPr>
              <a:t>Commentaries</a:t>
            </a:r>
            <a:r>
              <a:rPr lang="es-ES" sz="3000" dirty="0" smtClean="0">
                <a:latin typeface="Bookman Old Style" pitchFamily="18" charset="0"/>
              </a:rPr>
              <a:t>, va incluso más allá, sugiriendo que la Torá en realidad trata de hacer que esclavizar a otros sea difícil, si no imposible. Escribe: "Para los israelitas, ambos tipos de esclavitud, bienes muebles y deudas, están prohibidos".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En otras palabras, ningún judío puede poseer a otra persona, y las restricciones estrictas limitan el tiempo que una persona puede ser retenida como sirviente antes de que se pague la deuda. Esto es especialmente relevante hoy en día, cuando la servidumbre por deudas sigue siendo una forma importante de esclavitud.</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800" dirty="0" smtClean="0">
                <a:latin typeface="Bookman Old Style" pitchFamily="18" charset="0"/>
              </a:rPr>
              <a:t>El análisis de </a:t>
            </a:r>
            <a:r>
              <a:rPr lang="es-ES" sz="2800" dirty="0" err="1" smtClean="0">
                <a:latin typeface="Bookman Old Style" pitchFamily="18" charset="0"/>
              </a:rPr>
              <a:t>Milgrom</a:t>
            </a:r>
            <a:r>
              <a:rPr lang="es-ES" sz="2800" dirty="0" smtClean="0">
                <a:latin typeface="Bookman Old Style" pitchFamily="18" charset="0"/>
              </a:rPr>
              <a:t> se centra en Levítico 25, donde en el versículo 42 Dios dice: “Porque son Mis siervos, a quienes liberé de la tierra de Egipto; no pueden entregarse a la servidumbre”. El Talmud usa este mismo versículo como evidencia para decir que los trabajadores siempre tienen derecho a renunciar, es decir, no se les puede obligar a trabajar más allá del período que deseen (Bava Metzia 77a).</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800" dirty="0" smtClean="0">
                <a:latin typeface="Bookman Old Style" pitchFamily="18" charset="0"/>
              </a:rPr>
              <a:t>También es relevante señalar que los rabinos posteriores eliminaron la categoría de </a:t>
            </a:r>
            <a:r>
              <a:rPr lang="es-ES" sz="2800" dirty="0" err="1" smtClean="0">
                <a:latin typeface="Bookman Old Style" pitchFamily="18" charset="0"/>
              </a:rPr>
              <a:t>Eved</a:t>
            </a:r>
            <a:r>
              <a:rPr lang="es-ES" sz="2800" dirty="0" smtClean="0">
                <a:latin typeface="Bookman Old Style" pitchFamily="18" charset="0"/>
              </a:rPr>
              <a:t> </a:t>
            </a:r>
            <a:r>
              <a:rPr lang="es-ES" sz="2800" dirty="0" err="1" smtClean="0">
                <a:latin typeface="Bookman Old Style" pitchFamily="18" charset="0"/>
              </a:rPr>
              <a:t>Ivri</a:t>
            </a:r>
            <a:r>
              <a:rPr lang="es-ES" sz="2800" dirty="0" smtClean="0">
                <a:latin typeface="Bookman Old Style" pitchFamily="18" charset="0"/>
              </a:rPr>
              <a:t>. </a:t>
            </a:r>
          </a:p>
          <a:p>
            <a:r>
              <a:rPr lang="es-ES" sz="2800" dirty="0" smtClean="0">
                <a:latin typeface="Bookman Old Style" pitchFamily="18" charset="0"/>
              </a:rPr>
              <a:t>El rabino Shimon ben Tzemach Duran, la autoridad española y norteafricana de los siglos XIV-XV conocido como </a:t>
            </a:r>
            <a:r>
              <a:rPr lang="es-ES" sz="2800" dirty="0" err="1" smtClean="0">
                <a:latin typeface="Bookman Old Style" pitchFamily="18" charset="0"/>
              </a:rPr>
              <a:t>Tashbetz</a:t>
            </a:r>
            <a:r>
              <a:rPr lang="es-ES" sz="2800" dirty="0" smtClean="0">
                <a:latin typeface="Bookman Old Style" pitchFamily="18" charset="0"/>
              </a:rPr>
              <a:t>, dictaminó que esta categoría legal dejó de existir después del exilio de las 10 tribus del norte de Israel:</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100" dirty="0" smtClean="0">
                <a:latin typeface="Bookman Old Style" pitchFamily="18" charset="0"/>
              </a:rPr>
              <a:t>Hoy en día, cuando el Jubileo [un año en el que todas las deudas debían ser perdonadas] no está vigente, en el caso de alguien que pierde todas sus posesiones, la Torá no le da permiso a esta persona para venderse a sí misma de manera que sería como un esclavo hebreo, es decir, que su cuerpo fuera adquirido por otro.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Más bien, esta persona debe contratarse a sí mismo como trabajador, y si esta persona se ha contratado a sí mismo, aunque se le llame "sirviente", no ha sido adquirido en absoluto, y puede renunciar incluso en medio del período de tiempo acordado, como dice</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700" dirty="0" smtClean="0">
                <a:latin typeface="Bookman Old Style" pitchFamily="18" charset="0"/>
              </a:rPr>
              <a:t>“Porque los hijos de Israel son mis siervos”, y no siervos de siervos. Si una persona pidió dinero prestado, carga con esta deuda, pero su cuerpo no ha sido adquirido en absoluto por el prestamista. Más bien, debe devolver el préstamo cuando pueda, o puede devolverlo con trabajo, sacando de sus ganancias lo suficiente para pagar su propia comida, pero no lo suficiente para la comida de su hogar. (</a:t>
            </a:r>
            <a:r>
              <a:rPr lang="es-ES" sz="2700" dirty="0" err="1" smtClean="0">
                <a:latin typeface="Bookman Old Style" pitchFamily="18" charset="0"/>
              </a:rPr>
              <a:t>Tashbetz</a:t>
            </a:r>
            <a:r>
              <a:rPr lang="es-ES" sz="2700" dirty="0" smtClean="0">
                <a:latin typeface="Bookman Old Style" pitchFamily="18" charset="0"/>
              </a:rPr>
              <a:t> 2:27)</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También debemos recordar que los judíos siempre han leído la Torá a través de una lente interpretativa rabínica y no simplemente en el sentido claro de sus palabras.</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Con respecto a los esclavos no judíos, el rabino Samson Raphael Hirsch, el erudito alemán del siglo XIX a menudo identificado como el padre de la ortodoxia moderna, en su análisis de la Torá ofrece el siguiente comentario sobre el caso en Deuteronomio 23: 16-17 de un esclavo no judío que huye de su amo:</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Las autoridades israelitas están obligadas a extender a tal esclavo su patrocinio y preocupación, y de acuerdo con el sistema de Maimónides </a:t>
            </a:r>
            <a:r>
              <a:rPr lang="es-ES" sz="2000" b="1" dirty="0" smtClean="0">
                <a:latin typeface="Bookman Old Style" pitchFamily="18" charset="0"/>
              </a:rPr>
              <a:t>(Leyes de los esclavos 8:10)</a:t>
            </a:r>
            <a:r>
              <a:rPr lang="es-ES" sz="3000" dirty="0" smtClean="0">
                <a:latin typeface="Bookman Old Style" pitchFamily="18" charset="0"/>
              </a:rPr>
              <a:t>, que se afirma en el Shulján Aruj </a:t>
            </a:r>
            <a:r>
              <a:rPr lang="es-ES" sz="2000" b="1" dirty="0" smtClean="0">
                <a:latin typeface="Bookman Old Style" pitchFamily="18" charset="0"/>
              </a:rPr>
              <a:t>(</a:t>
            </a:r>
            <a:r>
              <a:rPr lang="es-ES" sz="2000" b="1" dirty="0" err="1" smtClean="0">
                <a:latin typeface="Bookman Old Style" pitchFamily="18" charset="0"/>
              </a:rPr>
              <a:t>Yoreh</a:t>
            </a:r>
            <a:r>
              <a:rPr lang="es-ES" sz="2000" b="1" dirty="0" smtClean="0">
                <a:latin typeface="Bookman Old Style" pitchFamily="18" charset="0"/>
              </a:rPr>
              <a:t> </a:t>
            </a:r>
            <a:r>
              <a:rPr lang="es-ES" sz="2000" b="1" dirty="0" err="1" smtClean="0">
                <a:latin typeface="Bookman Old Style" pitchFamily="18" charset="0"/>
              </a:rPr>
              <a:t>De'ah</a:t>
            </a:r>
            <a:r>
              <a:rPr lang="es-ES" sz="2000" b="1" dirty="0" smtClean="0">
                <a:latin typeface="Bookman Old Style" pitchFamily="18" charset="0"/>
              </a:rPr>
              <a:t> 167: 85), </a:t>
            </a:r>
            <a:r>
              <a:rPr lang="es-ES" sz="3000" dirty="0" smtClean="0">
                <a:latin typeface="Bookman Old Style" pitchFamily="18" charset="0"/>
              </a:rPr>
              <a:t>deben lograr la liberación del esclavo, y para este propósito deben ofrecer al propietario estas opciones: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O le escribe al esclavo una factura de manumisión y acepta a cambio un pagaré por el valor monetario del esclavo, o si se niega, el tribunal anulará la esclavitud y el esclavo quedará libre. </a:t>
            </a:r>
            <a:r>
              <a:rPr lang="es-ES" sz="2400" dirty="0" smtClean="0">
                <a:latin typeface="Bookman Old Style" pitchFamily="18" charset="0"/>
              </a:rPr>
              <a:t>(Traducción de </a:t>
            </a:r>
            <a:r>
              <a:rPr lang="es-ES" sz="2400" dirty="0" err="1" smtClean="0">
                <a:latin typeface="Bookman Old Style" pitchFamily="18" charset="0"/>
              </a:rPr>
              <a:t>Meirowitz</a:t>
            </a:r>
            <a:r>
              <a:rPr lang="es-ES" sz="2400" dirty="0" smtClean="0">
                <a:latin typeface="Bookman Old Style" pitchFamily="18" charset="0"/>
              </a:rPr>
              <a:t> Nelson, del texto hebreo en una publicación de 1989 del comentario de Hirsch)</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En otras palabras, el dueño de esclavos pierde la propiedad del esclavo de cualquier manera; la opción que tiene es si cumplir con la orden del tribunal, en cuyo caso se le compensa por el dinero que invirtió en el esclavo para empezar, o resistir, en cuyo caso lo pierde todo.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De cualquier manera, Hirsch deja en claro que poseer esclavos, incluso no judíos, no es aceptable.</a:t>
            </a:r>
          </a:p>
          <a:p>
            <a:r>
              <a:rPr lang="es-ES" dirty="0" smtClean="0">
                <a:latin typeface="Bookman Old Style" pitchFamily="18" charset="0"/>
              </a:rPr>
              <a:t>Un último enfoque es seguir la lectura de </a:t>
            </a:r>
            <a:r>
              <a:rPr lang="es-ES" dirty="0" err="1" smtClean="0">
                <a:latin typeface="Bookman Old Style" pitchFamily="18" charset="0"/>
              </a:rPr>
              <a:t>Nahmanides</a:t>
            </a:r>
            <a:r>
              <a:rPr lang="es-ES" dirty="0" smtClean="0">
                <a:latin typeface="Bookman Old Style" pitchFamily="18" charset="0"/>
              </a:rPr>
              <a:t> de Deuteronomio 6:18, "Y harás lo recto y bueno a los ojos de Dios".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100" dirty="0" err="1" smtClean="0">
                <a:latin typeface="Bookman Old Style" pitchFamily="18" charset="0"/>
              </a:rPr>
              <a:t>Nahmanides</a:t>
            </a:r>
            <a:r>
              <a:rPr lang="es-ES" sz="3100" dirty="0" smtClean="0">
                <a:latin typeface="Bookman Old Style" pitchFamily="18" charset="0"/>
              </a:rPr>
              <a:t> lee este mandamiento aparentemente adicional como un mandato para no convertirse en un </a:t>
            </a:r>
            <a:r>
              <a:rPr lang="es-ES" sz="3100" b="1" dirty="0" err="1" smtClean="0">
                <a:latin typeface="Bookman Old Style" pitchFamily="18" charset="0"/>
              </a:rPr>
              <a:t>birshut</a:t>
            </a:r>
            <a:r>
              <a:rPr lang="es-ES" sz="3100" b="1" dirty="0" smtClean="0">
                <a:latin typeface="Bookman Old Style" pitchFamily="18" charset="0"/>
              </a:rPr>
              <a:t> ha-Torah naval</a:t>
            </a:r>
            <a:r>
              <a:rPr lang="es-ES" sz="3100" dirty="0" smtClean="0">
                <a:latin typeface="Bookman Old Style" pitchFamily="18" charset="0"/>
              </a:rPr>
              <a:t>, un degenerado con el permiso de la Torah. Es decir, además de los mandamientos específicos enumerados en la Torá, también hay una regla general: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No creas que hay lagunas que puedes aprovechar para ser cruel. </a:t>
            </a:r>
          </a:p>
          <a:p>
            <a:r>
              <a:rPr lang="es-ES" dirty="0" smtClean="0">
                <a:latin typeface="Bookman Old Style" pitchFamily="18" charset="0"/>
              </a:rPr>
              <a:t>Seguramente hoy, dar la espalda a los esclavos porque la Torá permite la esclavitud sería un acto de degeneración moral.</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400" i="1" dirty="0" smtClean="0">
                <a:latin typeface="Bookman Old Style" pitchFamily="18" charset="0"/>
              </a:rPr>
              <a:t>Extraído con permiso de "</a:t>
            </a:r>
            <a:r>
              <a:rPr lang="es-ES" sz="2400" i="1" dirty="0" err="1" smtClean="0">
                <a:latin typeface="Bookman Old Style" pitchFamily="18" charset="0"/>
              </a:rPr>
              <a:t>Fighting</a:t>
            </a:r>
            <a:r>
              <a:rPr lang="es-ES" sz="2400" i="1" dirty="0" smtClean="0">
                <a:latin typeface="Bookman Old Style" pitchFamily="18" charset="0"/>
              </a:rPr>
              <a:t> </a:t>
            </a:r>
            <a:r>
              <a:rPr lang="es-ES" sz="2400" i="1" dirty="0" err="1" smtClean="0">
                <a:latin typeface="Bookman Old Style" pitchFamily="18" charset="0"/>
              </a:rPr>
              <a:t>Modern</a:t>
            </a:r>
            <a:r>
              <a:rPr lang="es-ES" sz="2400" i="1" dirty="0" smtClean="0">
                <a:latin typeface="Bookman Old Style" pitchFamily="18" charset="0"/>
              </a:rPr>
              <a:t>-Day </a:t>
            </a:r>
            <a:r>
              <a:rPr lang="es-ES" sz="2400" i="1" dirty="0" err="1" smtClean="0">
                <a:latin typeface="Bookman Old Style" pitchFamily="18" charset="0"/>
              </a:rPr>
              <a:t>Slavery</a:t>
            </a:r>
            <a:r>
              <a:rPr lang="es-ES" sz="2400" i="1" dirty="0" smtClean="0">
                <a:latin typeface="Bookman Old Style" pitchFamily="18" charset="0"/>
              </a:rPr>
              <a:t>" de </a:t>
            </a:r>
            <a:r>
              <a:rPr lang="es-ES" sz="2400" i="1" dirty="0" err="1" smtClean="0">
                <a:latin typeface="Bookman Old Style" pitchFamily="18" charset="0"/>
              </a:rPr>
              <a:t>T’ruah</a:t>
            </a:r>
            <a:r>
              <a:rPr lang="es-ES" sz="2400" i="1" dirty="0" smtClean="0">
                <a:latin typeface="Bookman Old Style" pitchFamily="18" charset="0"/>
              </a:rPr>
              <a:t>, disponible como descarga gratuita en truah.org/</a:t>
            </a:r>
            <a:r>
              <a:rPr lang="es-ES" sz="2400" i="1" dirty="0" err="1" smtClean="0">
                <a:latin typeface="Bookman Old Style" pitchFamily="18" charset="0"/>
              </a:rPr>
              <a:t>slaveryhandbook</a:t>
            </a:r>
            <a:r>
              <a:rPr lang="es-ES" sz="2400" i="1" dirty="0" smtClean="0">
                <a:latin typeface="Bookman Old Style" pitchFamily="18" charset="0"/>
              </a:rPr>
              <a:t>. </a:t>
            </a:r>
            <a:r>
              <a:rPr lang="es-ES" sz="2400" i="1" dirty="0" err="1" smtClean="0">
                <a:latin typeface="Bookman Old Style" pitchFamily="18" charset="0"/>
              </a:rPr>
              <a:t>T’ruah</a:t>
            </a:r>
            <a:r>
              <a:rPr lang="es-ES" sz="2400" i="1" dirty="0" smtClean="0">
                <a:latin typeface="Bookman Old Style" pitchFamily="18" charset="0"/>
              </a:rPr>
              <a:t>: The </a:t>
            </a:r>
            <a:r>
              <a:rPr lang="es-ES" sz="2400" i="1" dirty="0" err="1" smtClean="0">
                <a:latin typeface="Bookman Old Style" pitchFamily="18" charset="0"/>
              </a:rPr>
              <a:t>Rabbinic</a:t>
            </a:r>
            <a:r>
              <a:rPr lang="es-ES" sz="2400" i="1" dirty="0" smtClean="0">
                <a:latin typeface="Bookman Old Style" pitchFamily="18" charset="0"/>
              </a:rPr>
              <a:t> </a:t>
            </a:r>
            <a:r>
              <a:rPr lang="es-ES" sz="2400" i="1" dirty="0" err="1" smtClean="0">
                <a:latin typeface="Bookman Old Style" pitchFamily="18" charset="0"/>
              </a:rPr>
              <a:t>Call</a:t>
            </a:r>
            <a:r>
              <a:rPr lang="es-ES" sz="2400" i="1" dirty="0" smtClean="0">
                <a:latin typeface="Bookman Old Style" pitchFamily="18" charset="0"/>
              </a:rPr>
              <a:t> for </a:t>
            </a:r>
            <a:r>
              <a:rPr lang="es-ES" sz="2400" i="1" dirty="0" err="1" smtClean="0">
                <a:latin typeface="Bookman Old Style" pitchFamily="18" charset="0"/>
              </a:rPr>
              <a:t>Human</a:t>
            </a:r>
            <a:r>
              <a:rPr lang="es-ES" sz="2400" i="1" dirty="0" smtClean="0">
                <a:latin typeface="Bookman Old Style" pitchFamily="18" charset="0"/>
              </a:rPr>
              <a:t> </a:t>
            </a:r>
            <a:r>
              <a:rPr lang="es-ES" sz="2400" i="1" dirty="0" err="1" smtClean="0">
                <a:latin typeface="Bookman Old Style" pitchFamily="18" charset="0"/>
              </a:rPr>
              <a:t>Rights</a:t>
            </a:r>
            <a:r>
              <a:rPr lang="es-ES" sz="2400" i="1" dirty="0" smtClean="0">
                <a:latin typeface="Bookman Old Style" pitchFamily="18" charset="0"/>
              </a:rPr>
              <a:t> reúne a rabinos y cantores de todas las corrientes del judaísmo, junto con todos los miembros de la comunidad judía, para actuar según el imperativo judío de respetar y promover los derechos humanos de todas las personas.</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latin typeface="Bookman Old Style" pitchFamily="18" charset="0"/>
              </a:rPr>
              <a:t>Cuando</a:t>
            </a:r>
            <a:r>
              <a:rPr lang="en-US" sz="2400" b="1" dirty="0" smtClean="0">
                <a:latin typeface="Bookman Old Style" pitchFamily="18" charset="0"/>
              </a:rPr>
              <a:t> solo </a:t>
            </a:r>
            <a:r>
              <a:rPr lang="en-US" sz="2400" b="1" dirty="0" err="1" smtClean="0">
                <a:latin typeface="Bookman Old Style" pitchFamily="18" charset="0"/>
              </a:rPr>
              <a:t>Oyes</a:t>
            </a:r>
            <a:r>
              <a:rPr lang="en-US" sz="2400" b="1" dirty="0" smtClean="0">
                <a:latin typeface="Bookman Old Style" pitchFamily="18" charset="0"/>
              </a:rPr>
              <a:t> lo </a:t>
            </a:r>
            <a:r>
              <a:rPr lang="en-US" sz="2400" b="1" dirty="0" err="1" smtClean="0">
                <a:latin typeface="Bookman Old Style" pitchFamily="18" charset="0"/>
              </a:rPr>
              <a:t>que</a:t>
            </a:r>
            <a:r>
              <a:rPr lang="en-US" sz="2400" b="1" dirty="0" smtClean="0">
                <a:latin typeface="Bookman Old Style" pitchFamily="18" charset="0"/>
              </a:rPr>
              <a:t> </a:t>
            </a:r>
            <a:r>
              <a:rPr lang="en-US" sz="2400" b="1" dirty="0" err="1" smtClean="0">
                <a:latin typeface="Bookman Old Style" pitchFamily="18" charset="0"/>
              </a:rPr>
              <a:t>quieres</a:t>
            </a:r>
            <a:r>
              <a:rPr lang="en-US" sz="2400" b="1" dirty="0" smtClean="0">
                <a:latin typeface="Bookman Old Style" pitchFamily="18" charset="0"/>
              </a:rPr>
              <a:t> </a:t>
            </a:r>
            <a:r>
              <a:rPr lang="en-US" sz="2400" b="1" dirty="0" err="1" smtClean="0">
                <a:latin typeface="Bookman Old Style" pitchFamily="18" charset="0"/>
              </a:rPr>
              <a:t>Escuchar</a:t>
            </a:r>
            <a:endParaRPr lang="es-CO" sz="2400" b="1" dirty="0" smtClean="0">
              <a:latin typeface="Bookman Old Style" pitchFamily="18" charset="0"/>
            </a:endParaRPr>
          </a:p>
          <a:p>
            <a:r>
              <a:rPr lang="es-ES" i="1" dirty="0" smtClean="0">
                <a:latin typeface="Bookman Old Style" pitchFamily="18" charset="0"/>
              </a:rPr>
              <a:t>Si lo sabes todo, no hay nada que puedas escuchar</a:t>
            </a:r>
            <a:r>
              <a:rPr lang="es-ES" dirty="0" smtClean="0">
                <a:latin typeface="Bookman Old Style" pitchFamily="18" charset="0"/>
              </a:rPr>
              <a:t>. - Nathan </a:t>
            </a:r>
            <a:r>
              <a:rPr lang="es-ES" dirty="0" err="1" smtClean="0">
                <a:latin typeface="Bookman Old Style" pitchFamily="18" charset="0"/>
              </a:rPr>
              <a:t>Safran</a:t>
            </a:r>
            <a:endParaRPr lang="es-ES" dirty="0" smtClean="0">
              <a:latin typeface="Bookman Old Style" pitchFamily="18" charset="0"/>
            </a:endParaRPr>
          </a:p>
          <a:p>
            <a:r>
              <a:rPr lang="es-ES" sz="2000" dirty="0" smtClean="0">
                <a:latin typeface="Bookman Old Style" pitchFamily="18" charset="0"/>
              </a:rPr>
              <a:t>Ideas del Rabino Eliyahu </a:t>
            </a:r>
            <a:r>
              <a:rPr lang="es-ES" sz="2000" dirty="0" err="1" smtClean="0">
                <a:latin typeface="Bookman Old Style" pitchFamily="18" charset="0"/>
              </a:rPr>
              <a:t>Safrán</a:t>
            </a:r>
            <a:endParaRPr lang="es-ES" sz="2000" dirty="0" smtClean="0">
              <a:latin typeface="Bookman Old Style" pitchFamily="18" charset="0"/>
            </a:endParaRPr>
          </a:p>
          <a:p>
            <a:r>
              <a:rPr lang="es-ES" dirty="0" smtClean="0">
                <a:latin typeface="Bookman Old Style" pitchFamily="18" charset="0"/>
              </a:rPr>
              <a:t>Parashat Yitró comienza diciéndonos que Yitró "... escuchó sobre todo lo que Dios ha hecho por Moshé y su pueblo cuando los sacó de Egipto".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Pero esta declaración plantea la pregunta, ¿qué escuchó exactamente que lo hizo venir?</a:t>
            </a:r>
          </a:p>
          <a:p>
            <a:r>
              <a:rPr lang="es-ES" sz="2800" dirty="0" smtClean="0">
                <a:latin typeface="Bookman Old Style" pitchFamily="18" charset="0"/>
              </a:rPr>
              <a:t> Rashí responde que escuchó sobre la división del mar y la guerra con Amalek. </a:t>
            </a:r>
          </a:p>
          <a:p>
            <a:r>
              <a:rPr lang="es-ES" sz="2800" dirty="0" smtClean="0">
                <a:latin typeface="Bookman Old Style" pitchFamily="18" charset="0"/>
              </a:rPr>
              <a:t>De Verdad? Sólo Yitró escuchó? </a:t>
            </a:r>
          </a:p>
          <a:p>
            <a:r>
              <a:rPr lang="es-ES" sz="2800" dirty="0" smtClean="0">
                <a:latin typeface="Bookman Old Style" pitchFamily="18" charset="0"/>
              </a:rPr>
              <a:t>¿No está escrito en la Shirá que "las naciones del mundo escucharon y se estremecieron"?</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¿Cómo conciliar esta aparente contradicción?</a:t>
            </a:r>
          </a:p>
          <a:p>
            <a:r>
              <a:rPr lang="es-ES" sz="2800" dirty="0" smtClean="0">
                <a:latin typeface="Bookman Old Style" pitchFamily="18" charset="0"/>
              </a:rPr>
              <a:t>El Zohar enseña que el texto nos dice que "... el mundo entero escuchó y no se humilló, mientras que Yitró escuchó y se humilló y se acercó para temer a Dios". </a:t>
            </a:r>
          </a:p>
          <a:p>
            <a:r>
              <a:rPr lang="es-ES" sz="2800" dirty="0" smtClean="0">
                <a:latin typeface="Bookman Old Style" pitchFamily="18" charset="0"/>
              </a:rPr>
              <a:t>La sabiduría de esta enseñanza debería ser familiar para todos los que nos abrimos paso en el mundo moderno.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Después de todo, todo lo que hacemos es escuchar. </a:t>
            </a:r>
          </a:p>
          <a:p>
            <a:r>
              <a:rPr lang="es-ES" sz="2800" dirty="0" smtClean="0">
                <a:latin typeface="Bookman Old Style" pitchFamily="18" charset="0"/>
              </a:rPr>
              <a:t>Nos bombardean para escuchar: información, perspicacia, secretos, anuncios, susurros y gritos; verdades y advertencias, enseñanzas y sabiduría. Lo escuchamos todo, en el sentido de que nuestros oídos, nuestros órganos auditivos, captan la información.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Pero realmente no escuchamos. </a:t>
            </a:r>
          </a:p>
          <a:p>
            <a:r>
              <a:rPr lang="es-ES" sz="2800" dirty="0" smtClean="0">
                <a:latin typeface="Bookman Old Style" pitchFamily="18" charset="0"/>
              </a:rPr>
              <a:t>Resulta que para escuchar genuinamente, necesitamos más que nuestros oídos, también necesitamos nuestros corazones. </a:t>
            </a:r>
          </a:p>
          <a:p>
            <a:r>
              <a:rPr lang="es-ES" sz="2800" dirty="0" smtClean="0">
                <a:latin typeface="Bookman Old Style" pitchFamily="18" charset="0"/>
              </a:rPr>
              <a:t>Pero incluso en esto fallamos porque no escuchamos con nuestros corazones. Como resultado, somos sordos emocional y espiritualmente.</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Esto es cierto en nuestro hogar, en nuestros lugares de trabajo, nuestros </a:t>
            </a:r>
            <a:r>
              <a:rPr lang="es-ES" sz="2800" dirty="0" err="1" smtClean="0">
                <a:latin typeface="Bookman Old Style" pitchFamily="18" charset="0"/>
              </a:rPr>
              <a:t>shuls</a:t>
            </a:r>
            <a:r>
              <a:rPr lang="es-ES" sz="2800" dirty="0" smtClean="0">
                <a:latin typeface="Bookman Old Style" pitchFamily="18" charset="0"/>
              </a:rPr>
              <a:t>; en nuestras comunidades, en nuestra nación. </a:t>
            </a:r>
          </a:p>
          <a:p>
            <a:r>
              <a:rPr lang="es-ES" sz="2800" dirty="0" smtClean="0">
                <a:latin typeface="Bookman Old Style" pitchFamily="18" charset="0"/>
              </a:rPr>
              <a:t>Estamos encerrados en prisiones de sordera, moviéndonos como zombies con auriculares Bluetooth en nuestros oídos; caminando por las calles como esquizofrénicos: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hablando con personas que otros no pueden ver, cantando con música que nadie más puede discernir, perdido en mundos autónomos y herméticamente sellados de nuestra creación y la creación de intereses comerciales y fuerzas más allá de nuestra imaginación.</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Entonces, algunos podrían decir, Nu, ¿qué hay de malo en eso? </a:t>
            </a:r>
          </a:p>
          <a:p>
            <a:r>
              <a:rPr lang="es-ES" dirty="0" smtClean="0">
                <a:latin typeface="Bookman Old Style" pitchFamily="18" charset="0"/>
              </a:rPr>
              <a:t>¿Qué hay de malo en crear un espacio cómodo para nosotros en un mundo ocupado y cacofónico? </a:t>
            </a:r>
          </a:p>
          <a:p>
            <a:r>
              <a:rPr lang="es-ES" dirty="0" smtClean="0">
                <a:latin typeface="Bookman Old Style" pitchFamily="18" charset="0"/>
              </a:rPr>
              <a:t>¿Qué tiene de malo ser "sordo" para el mundo que nos rodea?</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Lo que está mal es que, lamentablemente, cuando la vida tiene el potencial de ser una sinfonía magnífica, ser sordo significa, por definición, perderse. </a:t>
            </a:r>
          </a:p>
          <a:p>
            <a:r>
              <a:rPr lang="es-ES" sz="2800" dirty="0" smtClean="0">
                <a:latin typeface="Bookman Old Style" pitchFamily="18" charset="0"/>
              </a:rPr>
              <a:t>Como enseña el Midrash (</a:t>
            </a:r>
            <a:r>
              <a:rPr lang="es-ES" sz="2800" dirty="0" err="1" smtClean="0">
                <a:latin typeface="Bookman Old Style" pitchFamily="18" charset="0"/>
              </a:rPr>
              <a:t>Tanchuma</a:t>
            </a:r>
            <a:r>
              <a:rPr lang="es-ES" sz="2800" dirty="0" smtClean="0">
                <a:latin typeface="Bookman Old Style" pitchFamily="18" charset="0"/>
              </a:rPr>
              <a:t> </a:t>
            </a:r>
            <a:r>
              <a:rPr lang="es-ES" sz="2800" dirty="0" err="1" smtClean="0">
                <a:latin typeface="Bookman Old Style" pitchFamily="18" charset="0"/>
              </a:rPr>
              <a:t>Yitro</a:t>
            </a:r>
            <a:r>
              <a:rPr lang="es-ES" sz="2800" dirty="0" smtClean="0">
                <a:latin typeface="Bookman Old Style" pitchFamily="18" charset="0"/>
              </a:rPr>
              <a:t> 2): "Hay quienes escuchan y pierden, y quienes escuchan y se benefician".</a:t>
            </a:r>
          </a:p>
          <a:p>
            <a:r>
              <a:rPr lang="es-ES" sz="2800" dirty="0" smtClean="0">
                <a:latin typeface="Bookman Old Style" pitchFamily="18" charset="0"/>
              </a:rPr>
              <a:t>Algunos escuchan Y algunos oyen.</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¿Qué se necesitaría para realmente "escuchar"? </a:t>
            </a:r>
          </a:p>
          <a:p>
            <a:r>
              <a:rPr lang="es-ES" sz="2800" dirty="0" smtClean="0">
                <a:latin typeface="Bookman Old Style" pitchFamily="18" charset="0"/>
              </a:rPr>
              <a:t>Zev ben Eliyahu Zafrán, un terapeuta consumado, responde: “La voluntad de desafiar las propias suposiciones; un deseo de aprender de todos; mantenerse atento y presente mientras el otro habla; y practicar la reflexión hacia atrás son algunas técnicas que ayudan a escuchar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O, en el lenguaje de los profetas, para "inclinar tu oído".</a:t>
            </a:r>
          </a:p>
          <a:p>
            <a:r>
              <a:rPr lang="es-ES" sz="2800" dirty="0" smtClean="0">
                <a:latin typeface="Bookman Old Style" pitchFamily="18" charset="0"/>
              </a:rPr>
              <a:t>El Midrash, en Shemot Rabáh 27: 9, ofrece la siguiente alegoría al verso donde Isaías insta a la gente a: “Inclina tu oído y ven a Mí; escucha y tu alma vivirá ". – </a:t>
            </a:r>
          </a:p>
          <a:p>
            <a:r>
              <a:rPr lang="es-ES" sz="2800" dirty="0" smtClean="0">
                <a:latin typeface="Bookman Old Style" pitchFamily="18" charset="0"/>
              </a:rPr>
              <a:t>Tan preciosos son los judíos para Dios que Él los atrae.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Él les dijo: ‘Si uno se cae del techo y todo su cuerpo está herido, y el médico lo visita y le pone una venda en la cabeza, los brazos y las piernas, y en todo el cuerpo, queda totalmente envuelto en vendajes. Yo no soy así. </a:t>
            </a:r>
          </a:p>
          <a:p>
            <a:r>
              <a:rPr lang="es-ES" dirty="0" smtClean="0">
                <a:latin typeface="Bookman Old Style" pitchFamily="18" charset="0"/>
              </a:rPr>
              <a:t>El hombre tiene 248 órganos y uno de ellos es el oído.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Si todo el cuerpo está manchado de pecado, pero el oído oye y escucha, entonces todo el cuerpo recibe vida ".</a:t>
            </a:r>
          </a:p>
          <a:p>
            <a:r>
              <a:rPr lang="es-ES" sz="2800" dirty="0" smtClean="0">
                <a:latin typeface="Bookman Old Style" pitchFamily="18" charset="0"/>
              </a:rPr>
              <a:t>Escuchar es vivir.</a:t>
            </a:r>
          </a:p>
          <a:p>
            <a:r>
              <a:rPr lang="es-ES" sz="2800" dirty="0" smtClean="0">
                <a:latin typeface="Bookman Old Style" pitchFamily="18" charset="0"/>
              </a:rPr>
              <a:t>Ser sordo es estar muerto para el mundo en el que Dios nos ha colocado.</a:t>
            </a:r>
          </a:p>
          <a:p>
            <a:r>
              <a:rPr lang="es-ES" sz="2800" dirty="0" smtClean="0">
                <a:latin typeface="Bookman Old Style" pitchFamily="18" charset="0"/>
              </a:rPr>
              <a:t>Yitró escuchó. ¡Tanto que pudo proclamar, Baruj Hashem!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¡Imagina cómo debe haber sido escuchar tan sinceramente! Era crucial para él escuchar. Escuchó tan sinceramente que, incluso antes de que se entregue la Torá, incluso antes. Y Dios habló, Yitró escuchó.</a:t>
            </a:r>
          </a:p>
          <a:p>
            <a:r>
              <a:rPr lang="es-ES" sz="2800" dirty="0" smtClean="0">
                <a:latin typeface="Bookman Old Style" pitchFamily="18" charset="0"/>
              </a:rPr>
              <a:t>En otras palabras, antes de que Dios pueda hablarnos, debemos ser capaces y estar dispuestos a escuchar. </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Debemos abrir nuestros corazones y no solo nuestros oídos. </a:t>
            </a:r>
          </a:p>
          <a:p>
            <a:r>
              <a:rPr lang="es-ES" dirty="0" smtClean="0">
                <a:latin typeface="Bookman Old Style" pitchFamily="18" charset="0"/>
              </a:rPr>
              <a:t>Sin embargo, cometemos un grave error cuando suponemos que solo necesitamos abrir nuestros corazones y oídos en lugares y momentos de gran santidad como el Sinaí, o tal vez en Shul.</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Yo diría que es aún más importante que nuestros oídos y corazones estén abiertos todos los días.</a:t>
            </a:r>
          </a:p>
          <a:p>
            <a:r>
              <a:rPr lang="es-ES" sz="2800" dirty="0" smtClean="0">
                <a:latin typeface="Bookman Old Style" pitchFamily="18" charset="0"/>
              </a:rPr>
              <a:t>De hecho, esta es la lección que aprendemos cuando recurrimos a Mishpatim. </a:t>
            </a:r>
          </a:p>
          <a:p>
            <a:r>
              <a:rPr lang="es-ES" sz="2800" dirty="0" smtClean="0">
                <a:latin typeface="Bookman Old Style" pitchFamily="18" charset="0"/>
              </a:rPr>
              <a:t>“Y estas son las ordenanzas (Mishpatim) que deberás colocar delante de ellas”.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La Torá acababa de ser revelada en el Sinaí, y Dios inmediatamente recurre a la esencia de la vida judía: no el ritual, ni la sinagoga, el templo y las formalidades de la religión, sino  Mishpatim, la vida cotidiana y el vivir, asuntos de negocios, derecho civil y civil.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El Talmud enseña que quien desee convertirse en una persona religiosamente devota debe tener cuidado con las leyes de daños (</a:t>
            </a:r>
            <a:r>
              <a:rPr lang="es-ES" b="1" i="1" dirty="0" err="1" smtClean="0">
                <a:latin typeface="Bookman Old Style" pitchFamily="18" charset="0"/>
              </a:rPr>
              <a:t>milei</a:t>
            </a:r>
            <a:r>
              <a:rPr lang="es-ES" b="1" i="1" dirty="0" smtClean="0">
                <a:latin typeface="Bookman Old Style" pitchFamily="18" charset="0"/>
              </a:rPr>
              <a:t> </a:t>
            </a:r>
            <a:r>
              <a:rPr lang="es-ES" b="1" i="1" dirty="0" err="1" smtClean="0">
                <a:latin typeface="Bookman Old Style" pitchFamily="18" charset="0"/>
              </a:rPr>
              <a:t>d’nezikin</a:t>
            </a:r>
            <a:r>
              <a:rPr lang="es-ES" dirty="0" smtClean="0">
                <a:latin typeface="Bookman Old Style" pitchFamily="18" charset="0"/>
              </a:rPr>
              <a:t>).</a:t>
            </a:r>
          </a:p>
          <a:p>
            <a:r>
              <a:rPr lang="es-ES" dirty="0" smtClean="0">
                <a:latin typeface="Bookman Old Style" pitchFamily="18" charset="0"/>
              </a:rPr>
              <a:t>Isaías enseña que "Sión será redimida por la justicia". </a:t>
            </a:r>
          </a:p>
          <a:p>
            <a:r>
              <a:rPr lang="es-ES" dirty="0" smtClean="0">
                <a:latin typeface="Bookman Old Style" pitchFamily="18" charset="0"/>
              </a:rPr>
              <a:t>Qué quiere decir todo esto?</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Es decir, la honestidad, la integridad y todo lo que la vida civil y las relaciones sociales implican, por las decenas de mitzvot y halajot de Mishpatim, por la justicia y la honestidad cuando se trata de lesiones personales, daños al ganado, propiedad, robo, secuestro, shomrim (policía), préstamos, devolución de objetos perdidos ...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en otras palabras, ¡los elementos básicos de nuestra vida cotidiana!</a:t>
            </a:r>
          </a:p>
          <a:p>
            <a:r>
              <a:rPr lang="es-ES" sz="2800" dirty="0" smtClean="0">
                <a:latin typeface="Bookman Old Style" pitchFamily="18" charset="0"/>
              </a:rPr>
              <a:t>¿Qué tiene que ver todo esto con la audición? Para hacer la conexión vital, uno solo necesita ver cómo se abre Mishpatim. “Cuando un hombre adquiere un esclavo / esclavo judío, trabajará durante seis años y en el séptimo quedará en libertad.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Pero si el siervo dice: 'Amo a mi amo, a mi esposa y a mis hijos, no iré libre', entonces su amo lo llevará a la corte y lo llevará a la puerta o al poste de la puerta, y su amo le perforará la oreja con el punzón, y él le servirá para siempre.</a:t>
            </a:r>
          </a:p>
          <a:p>
            <a:r>
              <a:rPr lang="es-ES" dirty="0" smtClean="0">
                <a:latin typeface="Bookman Old Style" pitchFamily="18" charset="0"/>
              </a:rPr>
              <a:t>Servirle "para siempre".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¿Hay algo que defina la "esclavitud" más que esto? </a:t>
            </a:r>
          </a:p>
          <a:p>
            <a:r>
              <a:rPr lang="es-ES" sz="2800" dirty="0" smtClean="0">
                <a:latin typeface="Bookman Old Style" pitchFamily="18" charset="0"/>
              </a:rPr>
              <a:t>¿Y quién es un esclavo judío? </a:t>
            </a:r>
          </a:p>
          <a:p>
            <a:r>
              <a:rPr lang="es-ES" sz="2800" dirty="0" smtClean="0">
                <a:latin typeface="Bookman Old Style" pitchFamily="18" charset="0"/>
              </a:rPr>
              <a:t>Uno que robó y no puede pagar la restitución o alguien tan empobrecido que no tiene más remedio que venderse a la servidumbre, donde tendrá "todo lo que necesita y algo más".</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Como explica </a:t>
            </a:r>
            <a:r>
              <a:rPr lang="es-ES" sz="2800" dirty="0" err="1" smtClean="0">
                <a:latin typeface="Bookman Old Style" pitchFamily="18" charset="0"/>
              </a:rPr>
              <a:t>Ramban</a:t>
            </a:r>
            <a:r>
              <a:rPr lang="es-ES" sz="2800" dirty="0" smtClean="0">
                <a:latin typeface="Bookman Old Style" pitchFamily="18" charset="0"/>
              </a:rPr>
              <a:t>, nuestro sistema de leyes y comportamientos civiles comienza con este "período" de servicio de seis años para reforzar el más básico de los preceptos judíos: la libertad es un don divino que nunca debe darse por sentado. </a:t>
            </a:r>
          </a:p>
          <a:p>
            <a:r>
              <a:rPr lang="es-ES" sz="2800" dirty="0" smtClean="0">
                <a:latin typeface="Bookman Old Style" pitchFamily="18" charset="0"/>
              </a:rPr>
              <a:t>La libertad es nuestra solo porque Dios nos redimió de la esclavitud.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El fiador regresa a la libertad en el séptimo año para recordar la creación y el sábado después de seis días de "trabajo". </a:t>
            </a:r>
          </a:p>
          <a:p>
            <a:r>
              <a:rPr lang="es-ES" dirty="0" smtClean="0">
                <a:latin typeface="Bookman Old Style" pitchFamily="18" charset="0"/>
              </a:rPr>
              <a:t>Por lo tanto, la libertad después de seis años es un recordatorio de la propia libertad de Israel de la esclavitud egipcia.</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smtClean="0">
                <a:solidFill>
                  <a:schemeClr val="dk1"/>
                </a:solidFill>
                <a:latin typeface="Bookman Old Style" pitchFamily="18" charset="0"/>
              </a:rPr>
              <a:t>Imágenes: </a:t>
            </a:r>
            <a:r>
              <a:rPr lang="en-US" sz="1800" dirty="0" smtClean="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endParaRPr lang="es-ES" sz="11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hlinkClick r:id="rId5"/>
              </a:rPr>
              <a:t>http://www.ascentofsafed.com/cgi-bin/ascent.cgi?Name=mm-kipur</a:t>
            </a:r>
            <a:endParaRPr lang="en-US" sz="11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rPr>
              <a:t>http://www.psyche.com/psyche/lex/qbl/42letter_name.html</a:t>
            </a:r>
            <a:endParaRPr lang="en-US" sz="11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23 </a:t>
            </a:r>
            <a:r>
              <a:rPr lang="es-ES" sz="1600" dirty="0" smtClean="0">
                <a:latin typeface="Bookman Old Style" pitchFamily="18" charset="0"/>
              </a:rPr>
              <a:t>de </a:t>
            </a:r>
            <a:r>
              <a:rPr lang="es-ES" sz="1600" dirty="0" err="1" smtClean="0">
                <a:latin typeface="Bookman Old Style" pitchFamily="18" charset="0"/>
              </a:rPr>
              <a:t>Shevat</a:t>
            </a:r>
            <a:r>
              <a:rPr lang="es-ES" sz="1600" dirty="0" smtClean="0">
                <a:latin typeface="Bookman Old Style" pitchFamily="18" charset="0"/>
              </a:rPr>
              <a:t> </a:t>
            </a:r>
            <a:r>
              <a:rPr lang="es-ES" sz="1600" b="0" i="0" u="none" strike="noStrike" cap="none" dirty="0" smtClean="0">
                <a:solidFill>
                  <a:srgbClr val="898989"/>
                </a:solidFill>
                <a:latin typeface="Bookman Old Style" pitchFamily="18" charset="0"/>
                <a:sym typeface="Calibri"/>
              </a:rPr>
              <a:t>5783  </a:t>
            </a:r>
            <a:r>
              <a:rPr lang="es-ES" sz="1600" b="0" i="0" u="none" strike="noStrike" cap="none" dirty="0">
                <a:solidFill>
                  <a:srgbClr val="898989"/>
                </a:solidFill>
                <a:latin typeface="Bookman Old Style" pitchFamily="18" charset="0"/>
                <a:sym typeface="Calibri"/>
              </a:rPr>
              <a:t>–  </a:t>
            </a:r>
            <a:r>
              <a:rPr lang="es-ES" sz="1600" dirty="0" smtClean="0">
                <a:latin typeface="Bookman Old Style" pitchFamily="18" charset="0"/>
              </a:rPr>
              <a:t>Febrero</a:t>
            </a:r>
            <a:r>
              <a:rPr lang="es-ES" sz="1600" b="0" i="0" u="none" strike="noStrike" cap="none" dirty="0" smtClean="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14, 2023-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33917</TotalTime>
  <Words>8373</Words>
  <Application>Microsoft Office PowerPoint</Application>
  <PresentationFormat>Presentación en pantalla (4:3)</PresentationFormat>
  <Paragraphs>754</Paragraphs>
  <Slides>150</Slides>
  <Notes>149</Notes>
  <HiddenSlides>0</HiddenSlides>
  <MMClips>0</MMClips>
  <ScaleCrop>false</ScaleCrop>
  <HeadingPairs>
    <vt:vector size="4" baseType="variant">
      <vt:variant>
        <vt:lpstr>Tema</vt:lpstr>
      </vt:variant>
      <vt:variant>
        <vt:i4>1</vt:i4>
      </vt:variant>
      <vt:variant>
        <vt:lpstr>Títulos de diapositiva</vt:lpstr>
      </vt:variant>
      <vt:variant>
        <vt:i4>150</vt:i4>
      </vt:variant>
    </vt:vector>
  </HeadingPairs>
  <TitlesOfParts>
    <vt:vector size="151" baseType="lpstr">
      <vt:lpstr>Office Theme</vt:lpstr>
      <vt:lpstr> </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Diapositiva 52</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Diapositiva 150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316</cp:revision>
  <dcterms:modified xsi:type="dcterms:W3CDTF">2023-02-16T22:36:10Z</dcterms:modified>
</cp:coreProperties>
</file>