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0"/>
  </p:notesMasterIdLst>
  <p:sldIdLst>
    <p:sldId id="256" r:id="rId2"/>
    <p:sldId id="543" r:id="rId3"/>
    <p:sldId id="1495" r:id="rId4"/>
    <p:sldId id="1496" r:id="rId5"/>
    <p:sldId id="1497" r:id="rId6"/>
    <p:sldId id="1498" r:id="rId7"/>
    <p:sldId id="1499" r:id="rId8"/>
    <p:sldId id="1500" r:id="rId9"/>
    <p:sldId id="1501" r:id="rId10"/>
    <p:sldId id="1502" r:id="rId11"/>
    <p:sldId id="1503" r:id="rId12"/>
    <p:sldId id="1504" r:id="rId13"/>
    <p:sldId id="1505" r:id="rId14"/>
    <p:sldId id="1506" r:id="rId15"/>
    <p:sldId id="1507" r:id="rId16"/>
    <p:sldId id="1508" r:id="rId17"/>
    <p:sldId id="1509" r:id="rId18"/>
    <p:sldId id="1510" r:id="rId19"/>
    <p:sldId id="1511" r:id="rId20"/>
    <p:sldId id="1512" r:id="rId21"/>
    <p:sldId id="1513" r:id="rId22"/>
    <p:sldId id="1514" r:id="rId23"/>
    <p:sldId id="1515" r:id="rId24"/>
    <p:sldId id="1516" r:id="rId25"/>
    <p:sldId id="1517" r:id="rId26"/>
    <p:sldId id="1518" r:id="rId27"/>
    <p:sldId id="1519" r:id="rId28"/>
    <p:sldId id="1520" r:id="rId29"/>
    <p:sldId id="1521" r:id="rId30"/>
    <p:sldId id="1522" r:id="rId31"/>
    <p:sldId id="1523" r:id="rId32"/>
    <p:sldId id="1524" r:id="rId33"/>
    <p:sldId id="1525" r:id="rId34"/>
    <p:sldId id="1526" r:id="rId35"/>
    <p:sldId id="1527" r:id="rId36"/>
    <p:sldId id="1528" r:id="rId37"/>
    <p:sldId id="1529" r:id="rId38"/>
    <p:sldId id="306" r:id="rId3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81" autoAdjust="0"/>
    <p:restoredTop sz="94660"/>
  </p:normalViewPr>
  <p:slideViewPr>
    <p:cSldViewPr snapToGrid="0">
      <p:cViewPr>
        <p:scale>
          <a:sx n="91" d="100"/>
          <a:sy n="91" d="100"/>
        </p:scale>
        <p:origin x="138" y="7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5.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000" dirty="0" smtClean="0">
                <a:latin typeface="Bookman Old Style" pitchFamily="18" charset="0"/>
              </a:rPr>
              <a:t>Estudios de Judaísmo</a:t>
            </a:r>
          </a:p>
          <a:p>
            <a:pPr marL="342900" lvl="0" indent="-342900" algn="ctr"/>
            <a:r>
              <a:rPr lang="es-ES" sz="2000" b="1" dirty="0" smtClean="0">
                <a:latin typeface="Bookman Old Style" pitchFamily="18" charset="0"/>
              </a:rPr>
              <a:t>Por qué se considera peligrosa la </a:t>
            </a:r>
            <a:r>
              <a:rPr lang="es-ES" sz="2000" b="1" dirty="0" smtClean="0">
                <a:latin typeface="Bookman Old Style" pitchFamily="18" charset="0"/>
              </a:rPr>
              <a:t>Cabalá</a:t>
            </a:r>
            <a:endParaRPr lang="es-CO" sz="1800" b="1" dirty="0" smtClean="0">
              <a:latin typeface="Bookman Old Style" pitchFamily="18" charset="0"/>
            </a:endParaRP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1800" b="0" i="0" u="none" strike="noStrike" cap="none" dirty="0">
                <a:solidFill>
                  <a:srgbClr val="000000"/>
                </a:solidFill>
                <a:latin typeface="Bookman Old Style" pitchFamily="18" charset="0"/>
                <a:ea typeface="Calibri"/>
                <a:cs typeface="Calibri"/>
                <a:sym typeface="Calibri"/>
              </a:rPr>
              <a:t>Por: Eliyahu BaYona</a:t>
            </a:r>
            <a:endParaRPr sz="1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1800" b="0" i="0" u="none" strike="noStrike" cap="none" dirty="0">
                <a:solidFill>
                  <a:srgbClr val="000000"/>
                </a:solidFill>
                <a:latin typeface="Bookman Old Style" pitchFamily="18" charset="0"/>
                <a:ea typeface="Calibri"/>
                <a:cs typeface="Calibri"/>
                <a:sym typeface="Calibri"/>
              </a:rPr>
              <a:t>Director Shalom Haverim Org</a:t>
            </a:r>
            <a:endParaRPr sz="1000" dirty="0">
              <a:latin typeface="Bookman Old Style" pitchFamily="18" charset="0"/>
            </a:endParaRPr>
          </a:p>
          <a:p>
            <a:pPr marL="0" marR="0" lvl="0" indent="0" algn="ctr" rtl="0">
              <a:spcBef>
                <a:spcPts val="800"/>
              </a:spcBef>
              <a:spcAft>
                <a:spcPts val="0"/>
              </a:spcAft>
              <a:buNone/>
            </a:pPr>
            <a:r>
              <a:rPr lang="es-CO" sz="1800" b="0" i="0" u="none" strike="noStrike" cap="none" dirty="0">
                <a:solidFill>
                  <a:srgbClr val="000000"/>
                </a:solidFill>
                <a:latin typeface="Bookman Old Style" pitchFamily="18" charset="0"/>
                <a:ea typeface="Calibri"/>
                <a:cs typeface="Calibri"/>
                <a:sym typeface="Calibri"/>
              </a:rPr>
              <a:t>New York</a:t>
            </a:r>
            <a:endParaRPr sz="1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pic>
        <p:nvPicPr>
          <p:cNvPr id="9" name="Picture 3"/>
          <p:cNvPicPr>
            <a:picLocks noChangeAspect="1" noChangeArrowheads="1"/>
          </p:cNvPicPr>
          <p:nvPr/>
        </p:nvPicPr>
        <p:blipFill>
          <a:blip r:embed="rId5"/>
          <a:srcRect/>
          <a:stretch>
            <a:fillRect/>
          </a:stretch>
        </p:blipFill>
        <p:spPr bwMode="auto">
          <a:xfrm>
            <a:off x="2089376" y="574821"/>
            <a:ext cx="4596902" cy="1570971"/>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26" name="Picture 2"/>
          <p:cNvPicPr>
            <a:picLocks noChangeAspect="1" noChangeArrowheads="1"/>
          </p:cNvPicPr>
          <p:nvPr/>
        </p:nvPicPr>
        <p:blipFill>
          <a:blip r:embed="rId4"/>
          <a:srcRect/>
          <a:stretch>
            <a:fillRect/>
          </a:stretch>
        </p:blipFill>
        <p:spPr bwMode="auto">
          <a:xfrm>
            <a:off x="373255" y="1408371"/>
            <a:ext cx="8612332" cy="4845269"/>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2400" b="1" dirty="0" smtClean="0">
                <a:latin typeface="Bookman Old Style" pitchFamily="18" charset="0"/>
              </a:rPr>
              <a:t>Por qué se considera peligrosa la Cabalá</a:t>
            </a:r>
          </a:p>
          <a:p>
            <a:pPr>
              <a:buNone/>
            </a:pPr>
            <a:r>
              <a:rPr lang="es-ES" sz="2000" dirty="0" smtClean="0">
                <a:latin typeface="Bookman Old Style" pitchFamily="18" charset="0"/>
              </a:rPr>
              <a:t>Agradecimientos </a:t>
            </a:r>
            <a:r>
              <a:rPr lang="es-ES" sz="2000" dirty="0" smtClean="0">
                <a:latin typeface="Bookman Old Style" pitchFamily="18" charset="0"/>
              </a:rPr>
              <a:t>a MJL y otros</a:t>
            </a:r>
          </a:p>
          <a:p>
            <a:pPr>
              <a:buNone/>
            </a:pPr>
            <a:r>
              <a:rPr lang="es-ES" sz="2700" dirty="0" smtClean="0">
                <a:latin typeface="Bookman Old Style" pitchFamily="18" charset="0"/>
              </a:rPr>
              <a:t>El </a:t>
            </a:r>
            <a:r>
              <a:rPr lang="es-ES" sz="2700" dirty="0" smtClean="0">
                <a:latin typeface="Bookman Old Style" pitchFamily="18" charset="0"/>
              </a:rPr>
              <a:t>potencial de mal uso y trauma mental condujo a restricciones sobre quién podía estudiar el misticismo judío</a:t>
            </a:r>
            <a:r>
              <a:rPr lang="es-ES" sz="2700" dirty="0" smtClean="0">
                <a:latin typeface="Bookman Old Style" pitchFamily="18" charset="0"/>
              </a:rPr>
              <a:t>.</a:t>
            </a:r>
          </a:p>
          <a:p>
            <a:pPr>
              <a:buNone/>
            </a:pPr>
            <a:r>
              <a:rPr lang="es-ES" sz="2700" dirty="0" smtClean="0">
                <a:latin typeface="Bookman Old Style" pitchFamily="18" charset="0"/>
              </a:rPr>
              <a:t>La Cabalá es el nombre que se aplica a toda la gama de la actividad mística judía. Mientras que los códigos de la ley judía se centran en lo que Dios quiere del hombre, la Cabalá intenta penetrar más profundamente, hasta la esencia misma de Dios</a:t>
            </a:r>
            <a:r>
              <a:rPr lang="es-ES" sz="2700" dirty="0" smtClean="0">
                <a:latin typeface="Bookman Old Style" pitchFamily="18" charset="0"/>
              </a:rPr>
              <a:t>.</a:t>
            </a:r>
          </a:p>
          <a:p>
            <a:pPr>
              <a:buNone/>
            </a:pP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2800" dirty="0" smtClean="0">
                <a:latin typeface="Bookman Old Style" pitchFamily="18" charset="0"/>
              </a:rPr>
              <a:t>Algunos estudiosos consideran hay </a:t>
            </a:r>
            <a:r>
              <a:rPr lang="es-ES" sz="2800" dirty="0" smtClean="0">
                <a:latin typeface="Bookman Old Style" pitchFamily="18" charset="0"/>
              </a:rPr>
              <a:t>elementos de la Cabalá en la Biblia, por ejemplo, en el capítulo inicial de Ezequiel, donde el profeta describe su experiencia de lo divino: "... los cielos se abrieron y vi visiones de Dios... Miré y he aquí un viento tempestuoso que venía del norte, una gran nube y fuego centelleante, rodeado de un resplandor; y en medio del fuego, un resplandor como de ámbar" </a:t>
            </a:r>
            <a:r>
              <a:rPr lang="es-ES" sz="1800" b="1" dirty="0" smtClean="0">
                <a:latin typeface="Bookman Old Style" pitchFamily="18" charset="0"/>
              </a:rPr>
              <a:t>(1:1,4). </a:t>
            </a:r>
            <a:endParaRPr lang="es-ES" sz="2800" b="1" dirty="0" smtClean="0">
              <a:latin typeface="Bookman Old Style" pitchFamily="18" charset="0"/>
            </a:endParaRPr>
          </a:p>
          <a:p>
            <a:pPr>
              <a:buNone/>
            </a:pP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2800" dirty="0" smtClean="0">
                <a:latin typeface="Bookman Old Style" pitchFamily="18" charset="0"/>
              </a:rPr>
              <a:t>El </a:t>
            </a:r>
            <a:r>
              <a:rPr lang="es-ES" sz="2800" dirty="0" smtClean="0">
                <a:latin typeface="Bookman Old Style" pitchFamily="18" charset="0"/>
              </a:rPr>
              <a:t>profeta luego describe un carro divino y el trono de Dios</a:t>
            </a:r>
            <a:r>
              <a:rPr lang="es-ES" sz="2800" dirty="0" smtClean="0">
                <a:latin typeface="Bookman Old Style" pitchFamily="18" charset="0"/>
              </a:rPr>
              <a:t>.</a:t>
            </a:r>
          </a:p>
          <a:p>
            <a:pPr>
              <a:buNone/>
            </a:pPr>
            <a:r>
              <a:rPr lang="es-ES" sz="2800" dirty="0" smtClean="0">
                <a:latin typeface="Bookman Old Style" pitchFamily="18" charset="0"/>
              </a:rPr>
              <a:t>Los rabinos del Talmud consideraban que el estudio místico de Dios era importante pero peligroso. </a:t>
            </a:r>
            <a:endParaRPr lang="es-ES" sz="2800" dirty="0" smtClean="0">
              <a:latin typeface="Bookman Old Style" pitchFamily="18" charset="0"/>
            </a:endParaRPr>
          </a:p>
          <a:p>
            <a:pPr>
              <a:buNone/>
            </a:pPr>
            <a:r>
              <a:rPr lang="es-ES" sz="2800" dirty="0" smtClean="0">
                <a:latin typeface="Bookman Old Style" pitchFamily="18" charset="0"/>
              </a:rPr>
              <a:t>Una </a:t>
            </a:r>
            <a:r>
              <a:rPr lang="es-ES" sz="2800" dirty="0" smtClean="0">
                <a:latin typeface="Bookman Old Style" pitchFamily="18" charset="0"/>
              </a:rPr>
              <a:t>famosa historia talmúdica cuenta que cuatro rabinos, Azzai, Ben Zoma, Elisha ben </a:t>
            </a:r>
            <a:r>
              <a:rPr lang="es-ES" sz="2800" dirty="0" smtClean="0">
                <a:latin typeface="Bookman Old Style" pitchFamily="18" charset="0"/>
              </a:rPr>
              <a:t>Abuyah </a:t>
            </a:r>
            <a:r>
              <a:rPr lang="es-ES" sz="2800" dirty="0" smtClean="0">
                <a:latin typeface="Bookman Old Style" pitchFamily="18" charset="0"/>
              </a:rPr>
              <a:t>y Akiva, se reunían para dedicarse a estudios místicos. </a:t>
            </a:r>
            <a:endParaRPr lang="es-ES" sz="2800" dirty="0" smtClean="0">
              <a:latin typeface="Bookman Old Style" pitchFamily="18" charset="0"/>
            </a:endParaRPr>
          </a:p>
          <a:p>
            <a:pPr>
              <a:buNone/>
            </a:pP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600" dirty="0" smtClean="0">
                <a:latin typeface="Bookman Old Style" pitchFamily="18" charset="0"/>
              </a:rPr>
              <a:t>Azzai</a:t>
            </a:r>
            <a:r>
              <a:rPr lang="es-ES" sz="3600" dirty="0" smtClean="0">
                <a:latin typeface="Bookman Old Style" pitchFamily="18" charset="0"/>
              </a:rPr>
              <a:t>, según registra el Talmud, "miró y enloqueció [y] Ben Zoma murió". </a:t>
            </a:r>
            <a:endParaRPr lang="es-ES" sz="3600" dirty="0" smtClean="0">
              <a:latin typeface="Bookman Old Style" pitchFamily="18" charset="0"/>
            </a:endParaRPr>
          </a:p>
          <a:p>
            <a:pPr>
              <a:buNone/>
            </a:pPr>
            <a:r>
              <a:rPr lang="es-ES" sz="3600" dirty="0" smtClean="0">
                <a:latin typeface="Bookman Old Style" pitchFamily="18" charset="0"/>
              </a:rPr>
              <a:t>Elisha </a:t>
            </a:r>
            <a:r>
              <a:rPr lang="es-ES" sz="3600" dirty="0" smtClean="0">
                <a:latin typeface="Bookman Old Style" pitchFamily="18" charset="0"/>
              </a:rPr>
              <a:t>ben Abuyah se convirtió en hereje y abandonó el judaísmo. </a:t>
            </a:r>
            <a:endParaRPr lang="es-ES" sz="3600" dirty="0" smtClean="0">
              <a:latin typeface="Bookman Old Style" pitchFamily="18" charset="0"/>
            </a:endParaRPr>
          </a:p>
          <a:p>
            <a:pPr>
              <a:buNone/>
            </a:pPr>
            <a:r>
              <a:rPr lang="es-ES" sz="3600" dirty="0" smtClean="0">
                <a:latin typeface="Bookman Old Style" pitchFamily="18" charset="0"/>
              </a:rPr>
              <a:t>Sólo </a:t>
            </a:r>
            <a:r>
              <a:rPr lang="es-ES" sz="3600" dirty="0" smtClean="0">
                <a:latin typeface="Bookman Old Style" pitchFamily="18" charset="0"/>
              </a:rPr>
              <a:t>el rabino Akiva "entró en paz y salió en paz". </a:t>
            </a:r>
            <a:endParaRPr lang="es-ES" sz="3600" dirty="0" smtClean="0">
              <a:latin typeface="Bookman Old Style" pitchFamily="18" charset="0"/>
            </a:endParaRPr>
          </a:p>
          <a:p>
            <a:pPr>
              <a:buNone/>
            </a:pP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2800" dirty="0" smtClean="0">
                <a:latin typeface="Bookman Old Style" pitchFamily="18" charset="0"/>
              </a:rPr>
              <a:t>Fue </a:t>
            </a:r>
            <a:r>
              <a:rPr lang="es-ES" sz="2800" dirty="0" smtClean="0">
                <a:latin typeface="Bookman Old Style" pitchFamily="18" charset="0"/>
              </a:rPr>
              <a:t>este episodio, las experiencias posteriores de individuos </a:t>
            </a:r>
            <a:r>
              <a:rPr lang="es-ES" sz="2800" dirty="0" smtClean="0">
                <a:latin typeface="Bookman Old Style" pitchFamily="18" charset="0"/>
              </a:rPr>
              <a:t>que enloquecieron mientras </a:t>
            </a:r>
            <a:r>
              <a:rPr lang="es-ES" sz="2800" dirty="0" smtClean="0">
                <a:latin typeface="Bookman Old Style" pitchFamily="18" charset="0"/>
              </a:rPr>
              <a:t>participaban en actividades místicas y el desastre del falso Mesías </a:t>
            </a:r>
            <a:r>
              <a:rPr lang="es-ES" sz="2800" dirty="0" smtClean="0">
                <a:latin typeface="Bookman Old Style" pitchFamily="18" charset="0"/>
              </a:rPr>
              <a:t>Shabetai </a:t>
            </a:r>
            <a:r>
              <a:rPr lang="es-ES" sz="2800" dirty="0" smtClean="0">
                <a:latin typeface="Bookman Old Style" pitchFamily="18" charset="0"/>
              </a:rPr>
              <a:t>Zevi lo que hizo que los rabinos del siglo XVII legislaran que la cábala debía ser estudiada únicamente por hombres casados ​​mayores de cuarenta años que también fueran eruditos en Torá y Talmud.</a:t>
            </a:r>
            <a:endParaRPr lang="es-ES" sz="2800" dirty="0" smtClean="0">
              <a:latin typeface="Bookman Old Style" pitchFamily="18" charset="0"/>
            </a:endParaRPr>
          </a:p>
          <a:p>
            <a:pPr>
              <a:buNone/>
            </a:pP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000" dirty="0" smtClean="0">
                <a:latin typeface="Bookman Old Style" pitchFamily="18" charset="0"/>
              </a:rPr>
              <a:t>Los rabinos medievales querían que el estudio de la cábala se limitara a personas de edad y carácter maduros. </a:t>
            </a:r>
            <a:endParaRPr lang="es-ES" sz="3000" dirty="0" smtClean="0">
              <a:latin typeface="Bookman Old Style" pitchFamily="18" charset="0"/>
            </a:endParaRPr>
          </a:p>
          <a:p>
            <a:pPr>
              <a:buNone/>
            </a:pPr>
            <a:r>
              <a:rPr lang="es-ES" sz="3000" dirty="0" smtClean="0">
                <a:latin typeface="Bookman Old Style" pitchFamily="18" charset="0"/>
              </a:rPr>
              <a:t>La </a:t>
            </a:r>
            <a:r>
              <a:rPr lang="es-ES" sz="3000" dirty="0" smtClean="0">
                <a:latin typeface="Bookman Old Style" pitchFamily="18" charset="0"/>
              </a:rPr>
              <a:t>obra más famosa de la cábala, el Zohar, fue revelada al mundo judío en el siglo XIII por Moisés De León, quien afirmó que el libro contenía los escritos místicos del rabino del siglo II Simeón bar </a:t>
            </a:r>
            <a:r>
              <a:rPr lang="es-ES" sz="3000" dirty="0" smtClean="0">
                <a:latin typeface="Bookman Old Style" pitchFamily="18" charset="0"/>
              </a:rPr>
              <a:t>Yohai</a:t>
            </a:r>
            <a:r>
              <a:rPr lang="es-ES" sz="3000" dirty="0" smtClean="0">
                <a:latin typeface="Bookman Old Style" pitchFamily="18" charset="0"/>
              </a:rPr>
              <a:t>.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2700" dirty="0" smtClean="0">
                <a:latin typeface="Bookman Old Style" pitchFamily="18" charset="0"/>
              </a:rPr>
              <a:t>Casi </a:t>
            </a:r>
            <a:r>
              <a:rPr lang="es-ES" sz="2700" dirty="0" smtClean="0">
                <a:latin typeface="Bookman Old Style" pitchFamily="18" charset="0"/>
              </a:rPr>
              <a:t>todos los académicos judíos modernos creen que el propio De León fue el autor del Zohar, aunque muchos cabalistas ortodoxos siguen aceptando la atribución que De León hace de él a Simeón bar </a:t>
            </a:r>
            <a:r>
              <a:rPr lang="es-ES" sz="2700" dirty="0" smtClean="0">
                <a:latin typeface="Bookman Old Style" pitchFamily="18" charset="0"/>
              </a:rPr>
              <a:t>Yohai. </a:t>
            </a:r>
          </a:p>
          <a:p>
            <a:pPr>
              <a:buNone/>
            </a:pPr>
            <a:r>
              <a:rPr lang="es-ES" sz="2700" dirty="0" smtClean="0">
                <a:latin typeface="Bookman Old Style" pitchFamily="18" charset="0"/>
              </a:rPr>
              <a:t>De </a:t>
            </a:r>
            <a:r>
              <a:rPr lang="es-ES" sz="2700" dirty="0" smtClean="0">
                <a:latin typeface="Bookman Old Style" pitchFamily="18" charset="0"/>
              </a:rPr>
              <a:t>hecho, los místicos ortodoxos tienden a ver a Bar </a:t>
            </a:r>
            <a:r>
              <a:rPr lang="es-ES" sz="2700" dirty="0" smtClean="0">
                <a:latin typeface="Bookman Old Style" pitchFamily="18" charset="0"/>
              </a:rPr>
              <a:t>Yohai </a:t>
            </a:r>
            <a:r>
              <a:rPr lang="es-ES" sz="2700" dirty="0" smtClean="0">
                <a:latin typeface="Bookman Old Style" pitchFamily="18" charset="0"/>
              </a:rPr>
              <a:t>no tanto como el autor del Zohar, sino como el registrador de tradiciones místicas que datan de la época de Moisés.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La </a:t>
            </a:r>
            <a:r>
              <a:rPr lang="es-ES" dirty="0" smtClean="0">
                <a:latin typeface="Bookman Old Style" pitchFamily="18" charset="0"/>
              </a:rPr>
              <a:t>intensidad con la que los cabalistas ortodoxos sostienen esta convicción me fue revelada una vez cuando estaba discutiendo un punto de la ley judía con un erudito religioso de edad avanzada. Se refirió a un determinado asunto como si estuviera en la Torá, y cuando le pregunté dónde, dijo: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600" dirty="0" smtClean="0">
                <a:latin typeface="Bookman Old Style" pitchFamily="18" charset="0"/>
              </a:rPr>
              <a:t>"</a:t>
            </a:r>
            <a:r>
              <a:rPr lang="es-ES" sz="3600" dirty="0" smtClean="0">
                <a:latin typeface="Bookman Old Style" pitchFamily="18" charset="0"/>
              </a:rPr>
              <a:t>Está en el Zohar. ¿No es eso lo mismo que si estuviera en la propia Torá</a:t>
            </a:r>
            <a:r>
              <a:rPr lang="es-ES" sz="3600" dirty="0" smtClean="0">
                <a:latin typeface="Bookman Old Style" pitchFamily="18" charset="0"/>
              </a:rPr>
              <a:t>?".</a:t>
            </a:r>
          </a:p>
          <a:p>
            <a:pPr>
              <a:buNone/>
            </a:pPr>
            <a:r>
              <a:rPr lang="es-ES" sz="3600" dirty="0" smtClean="0">
                <a:latin typeface="Bookman Old Style" pitchFamily="18" charset="0"/>
              </a:rPr>
              <a:t>El Zohar está escrito en arameo (el idioma del Talmud) en forma de comentario sobre los cinco libros de la Torá. </a:t>
            </a:r>
            <a:endParaRPr lang="es-ES" sz="3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000" dirty="0" smtClean="0">
                <a:latin typeface="Bookman Old Style" pitchFamily="18" charset="0"/>
              </a:rPr>
              <a:t>Mientras </a:t>
            </a:r>
            <a:r>
              <a:rPr lang="es-ES" sz="3000" dirty="0" smtClean="0">
                <a:latin typeface="Bookman Old Style" pitchFamily="18" charset="0"/>
              </a:rPr>
              <a:t>que la mayoría de los comentarios interpretan la Torá como una obra narrativa y legal, los místicos tienden a interpretarla como "un sistema de símbolos que revelan las leyes secretas del universo e incluso los secretos de Dios" </a:t>
            </a:r>
            <a:r>
              <a:rPr lang="es-ES" sz="2400" b="1" dirty="0" smtClean="0">
                <a:latin typeface="Bookman Old Style" pitchFamily="18" charset="0"/>
              </a:rPr>
              <a:t>(Deborah </a:t>
            </a:r>
            <a:r>
              <a:rPr lang="es-ES" sz="2400" b="1" dirty="0" err="1" smtClean="0">
                <a:latin typeface="Bookman Old Style" pitchFamily="18" charset="0"/>
              </a:rPr>
              <a:t>Kerdeman</a:t>
            </a:r>
            <a:r>
              <a:rPr lang="es-ES" sz="2400" b="1" dirty="0" smtClean="0">
                <a:latin typeface="Bookman Old Style" pitchFamily="18" charset="0"/>
              </a:rPr>
              <a:t> y Lawrence </a:t>
            </a:r>
            <a:r>
              <a:rPr lang="es-ES" sz="2400" b="1" dirty="0" err="1" smtClean="0">
                <a:latin typeface="Bookman Old Style" pitchFamily="18" charset="0"/>
              </a:rPr>
              <a:t>Kushner</a:t>
            </a:r>
            <a:r>
              <a:rPr lang="es-ES" sz="2400" b="1" dirty="0" smtClean="0">
                <a:latin typeface="Bookman Old Style" pitchFamily="18" charset="0"/>
              </a:rPr>
              <a:t>, The Invisible </a:t>
            </a:r>
            <a:r>
              <a:rPr lang="es-ES" sz="2400" b="1" dirty="0" err="1" smtClean="0">
                <a:latin typeface="Bookman Old Style" pitchFamily="18" charset="0"/>
              </a:rPr>
              <a:t>Chariot</a:t>
            </a:r>
            <a:r>
              <a:rPr lang="es-ES" sz="2400" b="1" dirty="0" smtClean="0">
                <a:latin typeface="Bookman Old Style" pitchFamily="18" charset="0"/>
              </a:rPr>
              <a:t>, p. 90). </a:t>
            </a:r>
            <a:endParaRPr lang="es-ES" sz="30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000" dirty="0" smtClean="0">
                <a:latin typeface="Bookman Old Style" pitchFamily="18" charset="0"/>
              </a:rPr>
              <a:t>Para </a:t>
            </a:r>
            <a:r>
              <a:rPr lang="es-ES" sz="3000" dirty="0" smtClean="0">
                <a:latin typeface="Bookman Old Style" pitchFamily="18" charset="0"/>
              </a:rPr>
              <a:t>citar un ejemplo, Levítico 26 registra "una zanahoria y un palo" que Dios ofrece al pueblo judío. </a:t>
            </a:r>
            <a:endParaRPr lang="es-ES" sz="3000" dirty="0" smtClean="0">
              <a:latin typeface="Bookman Old Style" pitchFamily="18" charset="0"/>
            </a:endParaRPr>
          </a:p>
          <a:p>
            <a:pPr>
              <a:buNone/>
            </a:pPr>
            <a:r>
              <a:rPr lang="es-ES" sz="3000" dirty="0" smtClean="0">
                <a:latin typeface="Bookman Old Style" pitchFamily="18" charset="0"/>
              </a:rPr>
              <a:t>Si </a:t>
            </a:r>
            <a:r>
              <a:rPr lang="es-ES" sz="3000" dirty="0" smtClean="0">
                <a:latin typeface="Bookman Old Style" pitchFamily="18" charset="0"/>
              </a:rPr>
              <a:t>siguen sus decretos, Él los recompensará. Pero si los rechazan, Dios "pondrá Su rostro" contra el pueblo: "Os castigaré siete veces por vuestros pecados..." y "Os dispersaré entre las naciones" </a:t>
            </a:r>
            <a:r>
              <a:rPr lang="es-ES" sz="2000" b="1" dirty="0" smtClean="0">
                <a:latin typeface="Bookman Old Style" pitchFamily="18" charset="0"/>
              </a:rPr>
              <a:t>(26:28, 33). </a:t>
            </a:r>
            <a:endParaRPr lang="es-ES" sz="30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Al </a:t>
            </a:r>
            <a:r>
              <a:rPr lang="es-ES" dirty="0" smtClean="0">
                <a:latin typeface="Bookman Old Style" pitchFamily="18" charset="0"/>
              </a:rPr>
              <a:t>final del capítulo, Dios dice: “Pero aun cuando estén en la tierra de sus enemigos, no los rechazaré ni los despreciaré hasta destruirlos, rompiendo así mi pacto con ellos, porque yo soy el Señor, su Dios” </a:t>
            </a:r>
            <a:r>
              <a:rPr lang="es-ES" sz="2400" b="1" dirty="0" smtClean="0">
                <a:latin typeface="Bookman Old Style" pitchFamily="18" charset="0"/>
              </a:rPr>
              <a:t>(26:44).</a:t>
            </a:r>
            <a:endParaRPr lang="es-ES"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Sobre esta serie de advertencias, el Zohar comenta: “Vengan y vean el amor puro del Bendito Santo por Israel. </a:t>
            </a:r>
            <a:endParaRPr lang="es-ES" dirty="0" smtClean="0">
              <a:latin typeface="Bookman Old Style" pitchFamily="18" charset="0"/>
            </a:endParaRPr>
          </a:p>
          <a:p>
            <a:pPr>
              <a:buNone/>
            </a:pPr>
            <a:r>
              <a:rPr lang="es-ES" dirty="0" smtClean="0">
                <a:latin typeface="Bookman Old Style" pitchFamily="18" charset="0"/>
              </a:rPr>
              <a:t>Una </a:t>
            </a:r>
            <a:r>
              <a:rPr lang="es-ES" dirty="0" smtClean="0">
                <a:latin typeface="Bookman Old Style" pitchFamily="18" charset="0"/>
              </a:rPr>
              <a:t>parábola: Había un rey que tenía un solo hijo que se portaba mal. </a:t>
            </a:r>
            <a:endParaRPr lang="es-ES" dirty="0" smtClean="0">
              <a:latin typeface="Bookman Old Style" pitchFamily="18" charset="0"/>
            </a:endParaRPr>
          </a:p>
          <a:p>
            <a:pPr>
              <a:buNone/>
            </a:pPr>
            <a:r>
              <a:rPr lang="es-ES" dirty="0" smtClean="0">
                <a:latin typeface="Bookman Old Style" pitchFamily="18" charset="0"/>
              </a:rPr>
              <a:t>Un </a:t>
            </a:r>
            <a:r>
              <a:rPr lang="es-ES" dirty="0" smtClean="0">
                <a:latin typeface="Bookman Old Style" pitchFamily="18" charset="0"/>
              </a:rPr>
              <a:t>día ofendió al rey.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El </a:t>
            </a:r>
            <a:r>
              <a:rPr lang="es-ES" dirty="0" smtClean="0">
                <a:latin typeface="Bookman Old Style" pitchFamily="18" charset="0"/>
              </a:rPr>
              <a:t>rey dijo: “Te he castigado tantas veces y no has cambiado. Ahora mira, ¿qué debo hacer contigo? Si te destierro de la tierra y te expulso del reino, tal vez las bestias salvajes o los lobos o los ladrones te atacarán y ya no existirás. ¿Qué puedo hacer? La única solución es que tú y yo juntos abandonemos la tierra”.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Entonces</a:t>
            </a:r>
            <a:r>
              <a:rPr lang="es-ES" dirty="0" smtClean="0">
                <a:latin typeface="Bookman Old Style" pitchFamily="18" charset="0"/>
              </a:rPr>
              <a:t>... el </a:t>
            </a:r>
            <a:r>
              <a:rPr lang="es-ES" dirty="0" smtClean="0">
                <a:latin typeface="Bookman Old Style" pitchFamily="18" charset="0"/>
              </a:rPr>
              <a:t>Santo </a:t>
            </a:r>
            <a:r>
              <a:rPr lang="es-ES" dirty="0" smtClean="0">
                <a:latin typeface="Bookman Old Style" pitchFamily="18" charset="0"/>
              </a:rPr>
              <a:t>Bendito </a:t>
            </a:r>
            <a:r>
              <a:rPr lang="es-ES" dirty="0" smtClean="0">
                <a:latin typeface="Bookman Old Style" pitchFamily="18" charset="0"/>
              </a:rPr>
              <a:t>dijo </a:t>
            </a:r>
            <a:r>
              <a:rPr lang="es-ES" dirty="0" smtClean="0">
                <a:latin typeface="Bookman Old Style" pitchFamily="18" charset="0"/>
              </a:rPr>
              <a:t>lo siguiente: 'Israel, ¿qué debo hacer contigo? Ya te he castigado y no me has escuchado. He traído guerreros temibles y fuerzas llameantes para atacarte y no has obedecido. Si te expulso de la tierra solo, temo que manadas de lobos y osos te ataquen y ya no existirás.</a:t>
            </a:r>
            <a:endParaRPr lang="es-ES"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Pero ¿qué puedo hacer contigo? La única solución es que yo y tú juntos abandonemos la tierra y ambos vayamos al exilio. </a:t>
            </a:r>
            <a:endParaRPr lang="es-ES" dirty="0" smtClean="0">
              <a:latin typeface="Bookman Old Style" pitchFamily="18" charset="0"/>
            </a:endParaRPr>
          </a:p>
          <a:p>
            <a:pPr>
              <a:buNone/>
            </a:pPr>
            <a:r>
              <a:rPr lang="es-ES" dirty="0" smtClean="0">
                <a:latin typeface="Bookman Old Style" pitchFamily="18" charset="0"/>
              </a:rPr>
              <a:t>Como </a:t>
            </a:r>
            <a:r>
              <a:rPr lang="es-ES" dirty="0" smtClean="0">
                <a:latin typeface="Bookman Old Style" pitchFamily="18" charset="0"/>
              </a:rPr>
              <a:t>está escrito, 'Te disciplinaré', forzándote al exilio; pero si piensas que te abandonaré, Yo también [iré] contigo</a:t>
            </a:r>
            <a:r>
              <a:rPr lang="es-ES"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Hay </a:t>
            </a:r>
            <a:r>
              <a:rPr lang="es-ES" dirty="0" smtClean="0">
                <a:latin typeface="Bookman Old Style" pitchFamily="18" charset="0"/>
              </a:rPr>
              <a:t>muchas corrientes de enseñanza en la cábala. </a:t>
            </a:r>
            <a:endParaRPr lang="es-ES" dirty="0" smtClean="0">
              <a:latin typeface="Bookman Old Style" pitchFamily="18" charset="0"/>
            </a:endParaRPr>
          </a:p>
          <a:p>
            <a:pPr>
              <a:buNone/>
            </a:pPr>
            <a:r>
              <a:rPr lang="es-ES" dirty="0" smtClean="0">
                <a:latin typeface="Bookman Old Style" pitchFamily="18" charset="0"/>
              </a:rPr>
              <a:t>Los </a:t>
            </a:r>
            <a:r>
              <a:rPr lang="es-ES" dirty="0" smtClean="0">
                <a:latin typeface="Bookman Old Style" pitchFamily="18" charset="0"/>
              </a:rPr>
              <a:t>cabalistas medievales, por ejemplo, solían hablar de Dios como el En Sof (Aquello Que Es Ilimitado).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En Sof es inaccesible e incognoscible para el hombre.</a:t>
            </a:r>
            <a:endParaRPr lang="es-ES"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Pero Dios se revela a la humanidad a través de una serie de diez emanaciones, sefirot, una configuración de fuerzas que emanan del En </a:t>
            </a:r>
            <a:r>
              <a:rPr lang="es-ES" dirty="0" err="1" smtClean="0">
                <a:latin typeface="Bookman Old Style" pitchFamily="18" charset="0"/>
              </a:rPr>
              <a:t>Sof.</a:t>
            </a:r>
            <a:r>
              <a:rPr lang="es-ES" dirty="0" smtClean="0">
                <a:latin typeface="Bookman Old Style" pitchFamily="18" charset="0"/>
              </a:rPr>
              <a:t>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primera de estas sefirot es </a:t>
            </a:r>
            <a:r>
              <a:rPr lang="es-ES" b="1" i="1" dirty="0" smtClean="0">
                <a:latin typeface="Bookman Old Style" pitchFamily="18" charset="0"/>
              </a:rPr>
              <a:t>Kéter</a:t>
            </a:r>
            <a:r>
              <a:rPr lang="es-ES" dirty="0" smtClean="0">
                <a:latin typeface="Bookman Old Style" pitchFamily="18" charset="0"/>
              </a:rPr>
              <a:t> </a:t>
            </a:r>
            <a:r>
              <a:rPr lang="es-ES" dirty="0" smtClean="0">
                <a:latin typeface="Bookman Old Style" pitchFamily="18" charset="0"/>
              </a:rPr>
              <a:t>(corona) y se refiere a la voluntad de Dios de crear.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2800" dirty="0" smtClean="0">
                <a:latin typeface="Bookman Old Style" pitchFamily="18" charset="0"/>
              </a:rPr>
              <a:t>Otra </a:t>
            </a:r>
            <a:r>
              <a:rPr lang="es-ES" sz="2800" dirty="0" smtClean="0">
                <a:latin typeface="Bookman Old Style" pitchFamily="18" charset="0"/>
              </a:rPr>
              <a:t>sefirá, </a:t>
            </a:r>
            <a:r>
              <a:rPr lang="es-ES" sz="2800" b="1" i="1" dirty="0" smtClean="0">
                <a:latin typeface="Bookman Old Style" pitchFamily="18" charset="0"/>
              </a:rPr>
              <a:t>bin</a:t>
            </a:r>
            <a:r>
              <a:rPr lang="es-ES" sz="2800" b="1" i="1" dirty="0" smtClean="0">
                <a:latin typeface="Bookman Old Style" pitchFamily="18" charset="0"/>
              </a:rPr>
              <a:t>á</a:t>
            </a:r>
            <a:r>
              <a:rPr lang="es-ES" sz="2800" b="1" i="1" dirty="0" smtClean="0">
                <a:latin typeface="Bookman Old Style" pitchFamily="18" charset="0"/>
              </a:rPr>
              <a:t>h</a:t>
            </a:r>
            <a:r>
              <a:rPr lang="es-ES" sz="2800" dirty="0" smtClean="0">
                <a:latin typeface="Bookman Old Style" pitchFamily="18" charset="0"/>
              </a:rPr>
              <a:t> </a:t>
            </a:r>
            <a:r>
              <a:rPr lang="es-ES" sz="2800" dirty="0" smtClean="0">
                <a:latin typeface="Bookman Old Style" pitchFamily="18" charset="0"/>
              </a:rPr>
              <a:t>(entendimiento), representa el desarrollo en la mente de Dios de los detalles de la creación, mientras que </a:t>
            </a:r>
            <a:r>
              <a:rPr lang="es-ES" sz="2800" b="1" i="1" dirty="0" smtClean="0">
                <a:latin typeface="Bookman Old Style" pitchFamily="18" charset="0"/>
              </a:rPr>
              <a:t>J</a:t>
            </a:r>
            <a:r>
              <a:rPr lang="es-ES" sz="2800" b="1" i="1" dirty="0" smtClean="0">
                <a:latin typeface="Bookman Old Style" pitchFamily="18" charset="0"/>
              </a:rPr>
              <a:t>ésed</a:t>
            </a:r>
            <a:r>
              <a:rPr lang="es-ES" sz="2800" dirty="0" smtClean="0">
                <a:latin typeface="Bookman Old Style" pitchFamily="18" charset="0"/>
              </a:rPr>
              <a:t> </a:t>
            </a:r>
            <a:r>
              <a:rPr lang="es-ES" sz="2800" dirty="0" smtClean="0">
                <a:latin typeface="Bookman Old Style" pitchFamily="18" charset="0"/>
              </a:rPr>
              <a:t>(bondad amorosa) se refiere al flujo incontrolado de la bondad divina. La mayoría de las sefirot se consideran objetos legítimos para la meditación humana; representan una forma en la que los seres humanos pueden entrar en contacto con Dios.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000" dirty="0" smtClean="0">
                <a:latin typeface="Bookman Old Style" pitchFamily="18" charset="0"/>
              </a:rPr>
              <a:t>A </a:t>
            </a:r>
            <a:r>
              <a:rPr lang="es-ES" sz="3000" dirty="0" smtClean="0">
                <a:latin typeface="Bookman Old Style" pitchFamily="18" charset="0"/>
              </a:rPr>
              <a:t>través de la contemplación y las acciones virtuosas, los seres humanos también pueden traer la gracia divina a este mundo</a:t>
            </a:r>
            <a:r>
              <a:rPr lang="es-ES" sz="3000" dirty="0" smtClean="0">
                <a:latin typeface="Bookman Old Style" pitchFamily="18" charset="0"/>
              </a:rPr>
              <a:t>.</a:t>
            </a:r>
          </a:p>
          <a:p>
            <a:pPr>
              <a:buNone/>
            </a:pPr>
            <a:r>
              <a:rPr lang="es-ES" sz="3000" dirty="0" smtClean="0">
                <a:latin typeface="Bookman Old Style" pitchFamily="18" charset="0"/>
              </a:rPr>
              <a:t>Durante gran parte de la historia judía, el estudio de la Cabalá, o misticismo judío, estuvo envuelto en secreto, y sus enseñanzas estaban restringidas a los </a:t>
            </a:r>
            <a:r>
              <a:rPr lang="es-ES" sz="3000" dirty="0" smtClean="0">
                <a:latin typeface="Bookman Old Style" pitchFamily="18" charset="0"/>
              </a:rPr>
              <a:t>más </a:t>
            </a:r>
            <a:r>
              <a:rPr lang="es-ES" sz="3000" dirty="0" smtClean="0">
                <a:latin typeface="Bookman Old Style" pitchFamily="18" charset="0"/>
              </a:rPr>
              <a:t>piadosos y eruditos.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2800" dirty="0" smtClean="0">
                <a:latin typeface="Bookman Old Style" pitchFamily="18" charset="0"/>
              </a:rPr>
              <a:t>El </a:t>
            </a:r>
            <a:r>
              <a:rPr lang="es-ES" sz="2800" dirty="0" smtClean="0">
                <a:latin typeface="Bookman Old Style" pitchFamily="18" charset="0"/>
              </a:rPr>
              <a:t>conocimiento esotérico de Dios y la naturaleza del cosmos se consideraba poderoso y peligroso, algo que no debía confiarse a las masas. La fuente más antigua e influyente de esta creencia es la famosa historia del Talmud sobre los cuatro rabinos que entraron en P</a:t>
            </a:r>
            <a:r>
              <a:rPr lang="es-ES" sz="2800" dirty="0" smtClean="0">
                <a:latin typeface="Bookman Old Style" pitchFamily="18" charset="0"/>
              </a:rPr>
              <a:t>ardés </a:t>
            </a:r>
            <a:r>
              <a:rPr lang="es-ES" sz="2700" dirty="0" smtClean="0">
                <a:latin typeface="Bookman Old Style" pitchFamily="18" charset="0"/>
              </a:rPr>
              <a:t>(“</a:t>
            </a:r>
            <a:r>
              <a:rPr lang="es-ES" sz="2700" dirty="0" smtClean="0">
                <a:latin typeface="Bookman Old Style" pitchFamily="18" charset="0"/>
              </a:rPr>
              <a:t>huerto”, pero que comúnmente se entiende que ascendieron al cielo y/o tuvieron algún encuentro místico con Dios).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000" dirty="0" smtClean="0">
                <a:latin typeface="Bookman Old Style" pitchFamily="18" charset="0"/>
              </a:rPr>
              <a:t>Estos </a:t>
            </a:r>
            <a:r>
              <a:rPr lang="es-ES" sz="3000" dirty="0" smtClean="0">
                <a:latin typeface="Bookman Old Style" pitchFamily="18" charset="0"/>
              </a:rPr>
              <a:t>rabinos pertenecían a la élite y, sin embargo, a pesar de su evidente piedad y sabiduría, el conocimiento íntimo de Dios era demasiado para todos menos uno de ellos</a:t>
            </a:r>
            <a:r>
              <a:rPr lang="es-ES" sz="3000" dirty="0" smtClean="0">
                <a:latin typeface="Bookman Old Style" pitchFamily="18" charset="0"/>
              </a:rPr>
              <a:t>.</a:t>
            </a:r>
          </a:p>
          <a:p>
            <a:pPr>
              <a:buNone/>
            </a:pPr>
            <a:r>
              <a:rPr lang="es-ES" sz="3000" dirty="0" smtClean="0">
                <a:latin typeface="Bookman Old Style" pitchFamily="18" charset="0"/>
              </a:rPr>
              <a:t>Esta cautela sobre la exploración de los misterios más profundos de la creación persistió a lo largo de la historia judía, e incluso en la era moderna.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2800" dirty="0" smtClean="0">
                <a:latin typeface="Bookman Old Style" pitchFamily="18" charset="0"/>
              </a:rPr>
              <a:t>Se nos dice que Maimónides prohibió el </a:t>
            </a:r>
            <a:r>
              <a:rPr lang="es-ES" sz="2800" dirty="0" smtClean="0">
                <a:latin typeface="Bookman Old Style" pitchFamily="18" charset="0"/>
              </a:rPr>
              <a:t>estudio del misticismo judío hasta que uno hubiera dominado la Torá. </a:t>
            </a:r>
            <a:endParaRPr lang="es-ES" sz="2800" dirty="0" smtClean="0">
              <a:latin typeface="Bookman Old Style" pitchFamily="18" charset="0"/>
            </a:endParaRPr>
          </a:p>
          <a:p>
            <a:pPr>
              <a:buNone/>
            </a:pPr>
            <a:r>
              <a:rPr lang="es-ES" sz="2800" dirty="0" smtClean="0">
                <a:latin typeface="Bookman Old Style" pitchFamily="18" charset="0"/>
              </a:rPr>
              <a:t>Y </a:t>
            </a:r>
            <a:r>
              <a:rPr lang="es-ES" sz="2800" dirty="0" smtClean="0">
                <a:latin typeface="Bookman Old Style" pitchFamily="18" charset="0"/>
              </a:rPr>
              <a:t>el rabino </a:t>
            </a:r>
            <a:r>
              <a:rPr lang="es-ES" sz="2800" dirty="0" smtClean="0">
                <a:latin typeface="Bookman Old Style" pitchFamily="18" charset="0"/>
              </a:rPr>
              <a:t>Shabatai </a:t>
            </a:r>
            <a:r>
              <a:rPr lang="es-ES" sz="2800" dirty="0" smtClean="0">
                <a:latin typeface="Bookman Old Style" pitchFamily="18" charset="0"/>
              </a:rPr>
              <a:t>Hakohen, un talmudista del siglo XVII conocido popularmente como el Shach, instituyó una famosa regla según la cual uno no debería estudiar Cabalá hasta los 40 años, la edad en la que, según la Mishná, se alcanza la sabiduría.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000" dirty="0" smtClean="0">
                <a:latin typeface="Bookman Old Style" pitchFamily="18" charset="0"/>
              </a:rPr>
              <a:t>También </a:t>
            </a:r>
            <a:r>
              <a:rPr lang="es-ES" sz="3000" dirty="0" smtClean="0">
                <a:latin typeface="Bookman Old Style" pitchFamily="18" charset="0"/>
              </a:rPr>
              <a:t>se esperaba que los estudiantes fueran hombres casados ​​que ya estuvieran inmersos en la Torá y el Talmud. </a:t>
            </a:r>
            <a:r>
              <a:rPr lang="es-ES" sz="3000" dirty="0" smtClean="0">
                <a:latin typeface="Bookman Old Style" pitchFamily="18" charset="0"/>
              </a:rPr>
              <a:t>En </a:t>
            </a:r>
            <a:r>
              <a:rPr lang="es-ES" sz="3000" dirty="0" smtClean="0">
                <a:latin typeface="Bookman Old Style" pitchFamily="18" charset="0"/>
              </a:rPr>
              <a:t>resumen, se esperaba que uno estuviera en un lugar maduro y estable en la vida, y que estuviera profundamente instruido en las fuentes judías clásicas, antes de abordar un tema tan complejo como la Cabalá.</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600" dirty="0" smtClean="0">
                <a:latin typeface="Bookman Old Style" pitchFamily="18" charset="0"/>
              </a:rPr>
              <a:t>Estos mandatos nunca fueron ampliamente observados. </a:t>
            </a:r>
            <a:endParaRPr lang="es-ES" sz="3600" dirty="0" smtClean="0">
              <a:latin typeface="Bookman Old Style" pitchFamily="18" charset="0"/>
            </a:endParaRPr>
          </a:p>
          <a:p>
            <a:pPr>
              <a:buNone/>
            </a:pPr>
            <a:r>
              <a:rPr lang="es-ES" sz="3600" dirty="0" smtClean="0">
                <a:latin typeface="Bookman Old Style" pitchFamily="18" charset="0"/>
              </a:rPr>
              <a:t>Uno </a:t>
            </a:r>
            <a:r>
              <a:rPr lang="es-ES" sz="3600" dirty="0" smtClean="0">
                <a:latin typeface="Bookman Old Style" pitchFamily="18" charset="0"/>
              </a:rPr>
              <a:t>de los cabalistas más conocidos de la historia, el rabino Isaac Luria, ni siquiera vivió hasta los 40 años. </a:t>
            </a:r>
            <a:endParaRPr lang="es-ES" sz="3600" dirty="0" smtClean="0">
              <a:latin typeface="Bookman Old Style" pitchFamily="18" charset="0"/>
            </a:endParaRP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Aproximadamente </a:t>
            </a:r>
            <a:r>
              <a:rPr lang="es-ES" dirty="0" smtClean="0">
                <a:latin typeface="Bookman Old Style" pitchFamily="18" charset="0"/>
              </a:rPr>
              <a:t>un siglo después de la muerte de Luria, el Baal Shem Tov, el fundador del movimiento jasídico, tomó prestado en gran </a:t>
            </a:r>
            <a:r>
              <a:rPr lang="es-ES" dirty="0" smtClean="0">
                <a:latin typeface="Bookman Old Style" pitchFamily="18" charset="0"/>
              </a:rPr>
              <a:t>medida </a:t>
            </a:r>
            <a:r>
              <a:rPr lang="es-ES" dirty="0" smtClean="0">
                <a:latin typeface="Bookman Old Style" pitchFamily="18" charset="0"/>
              </a:rPr>
              <a:t>de las ideas cabalísticas para elaborar un enfoque de la práctica judía que apuntaba a llevar una experiencia de divinidad a las masas</a:t>
            </a:r>
            <a:r>
              <a:rPr lang="es-ES" dirty="0" smtClean="0">
                <a:latin typeface="Bookman Old Style" pitchFamily="18" charset="0"/>
              </a:rPr>
              <a:t>.</a:t>
            </a:r>
            <a:r>
              <a:rPr lang="es-ES" dirty="0" smtClean="0">
                <a:latin typeface="Bookman Old Style" pitchFamily="18" charset="0"/>
              </a:rPr>
              <a:t> </a:t>
            </a:r>
            <a:endParaRPr lang="es-ES" dirty="0" smtClean="0">
              <a:latin typeface="Bookman Old Style" pitchFamily="18" charset="0"/>
            </a:endParaRP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Un </a:t>
            </a:r>
            <a:r>
              <a:rPr lang="es-ES" dirty="0" smtClean="0">
                <a:latin typeface="Bookman Old Style" pitchFamily="18" charset="0"/>
              </a:rPr>
              <a:t>rabí conocido en New York fue Aryeh Kaplan que después de ser un niño de la calle regreso al judaísmo y aprendió Cabalá. Murió joven a la edad de 44 años</a:t>
            </a:r>
            <a:r>
              <a:rPr lang="es-ES" dirty="0" smtClean="0">
                <a:latin typeface="Bookman Old Style" pitchFamily="18" charset="0"/>
              </a:rPr>
              <a:t>.</a:t>
            </a:r>
          </a:p>
          <a:p>
            <a:pPr>
              <a:buNone/>
            </a:pPr>
            <a:r>
              <a:rPr lang="es-ES" dirty="0" smtClean="0">
                <a:latin typeface="Bookman Old Style" pitchFamily="18" charset="0"/>
              </a:rPr>
              <a:t>(Los primeros oponentes de los </a:t>
            </a:r>
            <a:r>
              <a:rPr lang="es-ES" dirty="0" err="1" smtClean="0">
                <a:latin typeface="Bookman Old Style" pitchFamily="18" charset="0"/>
              </a:rPr>
              <a:t>jasidim</a:t>
            </a:r>
            <a:r>
              <a:rPr lang="es-ES" dirty="0" smtClean="0">
                <a:latin typeface="Bookman Old Style" pitchFamily="18" charset="0"/>
              </a:rPr>
              <a:t> citaron precisamente esta tendencia para justificar su condena de la práctica jasídica.) </a:t>
            </a:r>
            <a:endParaRPr lang="es-ES" dirty="0" smtClean="0">
              <a:latin typeface="Bookman Old Style" pitchFamily="18" charset="0"/>
            </a:endParaRP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Y </a:t>
            </a:r>
            <a:r>
              <a:rPr lang="es-ES" dirty="0" smtClean="0">
                <a:latin typeface="Bookman Old Style" pitchFamily="18" charset="0"/>
              </a:rPr>
              <a:t>en la era moderna, muchos maestros de la Cábala han argumentado que las restricciones eran producto de una era anterior y que había llegado el momento de que las ideas místicas judías estuvieran disponibles para un mundo que necesitaba desesperadamente una conexión espiritual. </a:t>
            </a:r>
            <a:endParaRPr lang="es-ES" dirty="0" smtClean="0">
              <a:latin typeface="Bookman Old Style" pitchFamily="18" charset="0"/>
            </a:endParaRP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000" dirty="0" smtClean="0">
                <a:latin typeface="Bookman Old Style" pitchFamily="18" charset="0"/>
              </a:rPr>
              <a:t>O</a:t>
            </a:r>
            <a:r>
              <a:rPr lang="es-ES" sz="3000" dirty="0" smtClean="0">
                <a:latin typeface="Bookman Old Style" pitchFamily="18" charset="0"/>
              </a:rPr>
              <a:t>, alternativamente, que si bien ciertas experiencias cabalísticas podrían estar prohibidas (emplear técnicas para lograr una experiencia extracorporal similar a la que experimentaron los cuatro rabinos talmúdicos, por ejemplo), enseñar los principios básicos de la metafísica judía no solo es permisible, sino incluso obligatorio</a:t>
            </a:r>
            <a:r>
              <a:rPr lang="es-ES" sz="3000" dirty="0" smtClean="0">
                <a:latin typeface="Bookman Old Style" pitchFamily="18" charset="0"/>
              </a:rPr>
              <a:t>.</a:t>
            </a: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2700" dirty="0" smtClean="0">
                <a:latin typeface="Bookman Old Style" pitchFamily="18" charset="0"/>
              </a:rPr>
              <a:t>La </a:t>
            </a:r>
            <a:r>
              <a:rPr lang="es-ES" sz="2700" dirty="0" smtClean="0">
                <a:latin typeface="Bookman Old Style" pitchFamily="18" charset="0"/>
              </a:rPr>
              <a:t>naturaleza precisa del peligro no está del todo clara, pero entre las razones que se citan comúnmente está el potencial de mal uso. </a:t>
            </a:r>
            <a:endParaRPr lang="es-ES" sz="2700" dirty="0" smtClean="0">
              <a:latin typeface="Bookman Old Style" pitchFamily="18" charset="0"/>
            </a:endParaRPr>
          </a:p>
          <a:p>
            <a:pPr>
              <a:buNone/>
            </a:pPr>
            <a:r>
              <a:rPr lang="es-ES" sz="2700" dirty="0" smtClean="0">
                <a:latin typeface="Bookman Old Style" pitchFamily="18" charset="0"/>
              </a:rPr>
              <a:t>Desde </a:t>
            </a:r>
            <a:r>
              <a:rPr lang="es-ES" sz="2700" dirty="0" smtClean="0">
                <a:latin typeface="Bookman Old Style" pitchFamily="18" charset="0"/>
              </a:rPr>
              <a:t>este punto de vista, no es la Cábala en sí la que es peligrosa, sino la posibilidad de que sus ideas, muchas de ellas difíciles de comprender sin la guía de un maestro calificado, puedan ser malinterpretadas o peor aún, explotadas por los nefastos. </a:t>
            </a:r>
            <a:endParaRPr lang="es-ES" sz="2700" dirty="0" smtClean="0">
              <a:latin typeface="Bookman Old Style" pitchFamily="18" charset="0"/>
            </a:endParaRP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000" dirty="0" smtClean="0">
                <a:latin typeface="Bookman Old Style" pitchFamily="18" charset="0"/>
              </a:rPr>
              <a:t>El </a:t>
            </a:r>
            <a:r>
              <a:rPr lang="es-ES" sz="3000" dirty="0" smtClean="0">
                <a:latin typeface="Bookman Old Style" pitchFamily="18" charset="0"/>
              </a:rPr>
              <a:t>principal ejemplo de esto es </a:t>
            </a:r>
            <a:r>
              <a:rPr lang="es-ES" sz="3000" dirty="0" smtClean="0">
                <a:latin typeface="Bookman Old Style" pitchFamily="18" charset="0"/>
              </a:rPr>
              <a:t>Shabetai </a:t>
            </a:r>
            <a:r>
              <a:rPr lang="es-ES" sz="3000" dirty="0" smtClean="0">
                <a:latin typeface="Bookman Old Style" pitchFamily="18" charset="0"/>
              </a:rPr>
              <a:t>Zevi, un místico del siglo XVII que afirmó, basándose en parte en un supuesto cálculo cabalístico, que él era el mesías largamente esperado. </a:t>
            </a:r>
            <a:endParaRPr lang="es-ES" sz="3000" dirty="0" smtClean="0">
              <a:latin typeface="Bookman Old Style" pitchFamily="18" charset="0"/>
            </a:endParaRPr>
          </a:p>
          <a:p>
            <a:pPr>
              <a:buNone/>
            </a:pPr>
            <a:r>
              <a:rPr lang="es-ES" sz="3000" dirty="0" smtClean="0">
                <a:latin typeface="Bookman Old Style" pitchFamily="18" charset="0"/>
              </a:rPr>
              <a:t>El </a:t>
            </a:r>
            <a:r>
              <a:rPr lang="es-ES" sz="3000" dirty="0" smtClean="0">
                <a:latin typeface="Bookman Old Style" pitchFamily="18" charset="0"/>
              </a:rPr>
              <a:t>fervor por Zevi se extendió por el mundo judío, precipitando una crisis de fe cuando las afirmaciones de Zevi no se confirmaron</a:t>
            </a:r>
            <a:r>
              <a:rPr lang="es-ES" sz="3000" dirty="0" smtClean="0">
                <a:latin typeface="Bookman Old Style" pitchFamily="18" charset="0"/>
              </a:rPr>
              <a:t>.</a:t>
            </a: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Otras </a:t>
            </a:r>
            <a:r>
              <a:rPr lang="es-ES" dirty="0" smtClean="0">
                <a:latin typeface="Bookman Old Style" pitchFamily="18" charset="0"/>
              </a:rPr>
              <a:t>fuentes sugieren que determinadas técnicas cabalísticas, o la llamada “cábala práctica”, podrían ser peligrosas, incluso para quienes tienen una profunda experiencia.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rabino Aryeh Kaplan, en su libro Meditación y cábala, describe varias prácticas que son potencialmente </a:t>
            </a:r>
            <a:r>
              <a:rPr lang="es-ES" dirty="0" smtClean="0">
                <a:latin typeface="Bookman Old Style" pitchFamily="18" charset="0"/>
              </a:rPr>
              <a:t>peligrosas. </a:t>
            </a:r>
          </a:p>
          <a:p>
            <a:pPr>
              <a:buNone/>
            </a:pPr>
            <a:r>
              <a:rPr lang="es-ES" dirty="0" smtClean="0">
                <a:latin typeface="Bookman Old Style" pitchFamily="18" charset="0"/>
              </a:rPr>
              <a:t>Se destaca entre </a:t>
            </a:r>
            <a:r>
              <a:rPr lang="es-ES" dirty="0" smtClean="0">
                <a:latin typeface="Bookman Old Style" pitchFamily="18" charset="0"/>
              </a:rPr>
              <a:t>ellas la práctica meditativa de </a:t>
            </a:r>
            <a:r>
              <a:rPr lang="es-ES" dirty="0" err="1" smtClean="0">
                <a:latin typeface="Bookman Old Style" pitchFamily="18" charset="0"/>
              </a:rPr>
              <a:t>yichudim</a:t>
            </a:r>
            <a:r>
              <a:rPr lang="es-ES" dirty="0" smtClean="0">
                <a:latin typeface="Bookman Old Style" pitchFamily="18" charset="0"/>
              </a:rPr>
              <a:t> (“unificaciones”), en la que se manipulan mentalmente varios nombres de Dios. “Si se utilizan de forma incorrecta”, escribió Kaplan, “pueden producir efectos que son a la vez traumáticos y peligrosos. Incluso alguien tan avanzado espiritualmente como el rabino Chaim Vital se vio a menudo abrumado por estas experiencias”. Otras prácticas destinadas a alcanzar estados alterados de conciencia también podrían producir cambios mentales que serían peligrosos para quienes no estén adecuadamente preparados.</a:t>
            </a: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dirty="0" smtClean="0">
                <a:latin typeface="Bookman Old Style" pitchFamily="18" charset="0"/>
              </a:rPr>
              <a:t>Otras </a:t>
            </a:r>
            <a:r>
              <a:rPr lang="es-ES" dirty="0" smtClean="0">
                <a:latin typeface="Bookman Old Style" pitchFamily="18" charset="0"/>
              </a:rPr>
              <a:t>fuentes sugieren que determinadas técnicas cabalísticas, o la llamada “cábala práctica”, podrían ser peligrosas, incluso para quienes tienen una profunda experiencia.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rabino Aryeh Kaplan, en su libro Meditación y cábala, describe varias prácticas que son potencialmente </a:t>
            </a:r>
            <a:r>
              <a:rPr lang="es-ES" dirty="0" smtClean="0">
                <a:latin typeface="Bookman Old Style" pitchFamily="18" charset="0"/>
              </a:rPr>
              <a:t>peligrosas. </a:t>
            </a: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3000" dirty="0" smtClean="0">
                <a:latin typeface="Bookman Old Style" pitchFamily="18" charset="0"/>
              </a:rPr>
              <a:t>Se destaca entre ellas la práctica meditativa de </a:t>
            </a:r>
            <a:r>
              <a:rPr lang="es-ES" sz="3000" b="1" i="1" dirty="0" smtClean="0">
                <a:latin typeface="Bookman Old Style" pitchFamily="18" charset="0"/>
              </a:rPr>
              <a:t>yijudim</a:t>
            </a:r>
            <a:r>
              <a:rPr lang="es-ES" sz="3000" dirty="0" smtClean="0">
                <a:latin typeface="Bookman Old Style" pitchFamily="18" charset="0"/>
              </a:rPr>
              <a:t> (“unificaciones”), en la que se manipulan mentalmente varios nombres de Dios. </a:t>
            </a:r>
          </a:p>
          <a:p>
            <a:pPr>
              <a:buNone/>
            </a:pPr>
            <a:r>
              <a:rPr lang="es-ES" sz="3000" dirty="0" smtClean="0">
                <a:latin typeface="Bookman Old Style" pitchFamily="18" charset="0"/>
              </a:rPr>
              <a:t>“Si se utilizan de forma incorrecta”, escribió Kaplan, “pueden producir efectos que son a la vez traumáticos y peligrosos. </a:t>
            </a: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indent="-342900" algn="ctr">
              <a:buNone/>
            </a:pPr>
            <a:r>
              <a:rPr lang="es-ES" sz="1400" b="1" dirty="0" smtClean="0">
                <a:latin typeface="Bookman Old Style" pitchFamily="18" charset="0"/>
              </a:rPr>
              <a:t>Por qué se considera peligrosa la Cabalá</a:t>
            </a:r>
          </a:p>
          <a:p>
            <a:pPr>
              <a:buNone/>
            </a:pPr>
            <a:r>
              <a:rPr lang="es-ES" sz="2900" dirty="0" smtClean="0">
                <a:latin typeface="Bookman Old Style" pitchFamily="18" charset="0"/>
              </a:rPr>
              <a:t>Incluso alguien tan avanzado espiritualmente como el rabino Chaim Vital se vio a menudo abrumado por estas experiencias”. </a:t>
            </a:r>
          </a:p>
          <a:p>
            <a:pPr>
              <a:buNone/>
            </a:pPr>
            <a:r>
              <a:rPr lang="es-ES" sz="2900" dirty="0" smtClean="0">
                <a:latin typeface="Bookman Old Style" pitchFamily="18" charset="0"/>
              </a:rPr>
              <a:t>Otras prácticas destinadas a alcanzar estados alterados de conciencia también podrían producir cambios mentales que serían peligrosos para quienes no estén adecuadamente preparados.</a:t>
            </a:r>
          </a:p>
          <a:p>
            <a:pPr>
              <a:buNone/>
            </a:pP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9</a:t>
            </a:r>
            <a:r>
              <a:rPr lang="es-CO" sz="1800" smtClean="0">
                <a:latin typeface="Bookman Old Style" pitchFamily="18" charset="0"/>
                <a:ea typeface="Adobe Myungjo Std M" panose="02020600000000000000" pitchFamily="18" charset="-128"/>
              </a:rPr>
              <a:t> </a:t>
            </a:r>
            <a:r>
              <a:rPr lang="es-CO" sz="1800" dirty="0" smtClean="0">
                <a:latin typeface="Bookman Old Style" pitchFamily="18" charset="0"/>
                <a:ea typeface="Adobe Myungjo Std M" panose="02020600000000000000" pitchFamily="18" charset="-128"/>
              </a:rPr>
              <a:t>de Elul,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5784  –  </a:t>
            </a:r>
            <a:r>
              <a:rPr lang="es-CO" sz="1800" b="0" i="0" u="none" strike="noStrike" cap="none" smtClean="0">
                <a:solidFill>
                  <a:srgbClr val="898989"/>
                </a:solidFill>
                <a:latin typeface="Bookman Old Style" pitchFamily="18" charset="0"/>
                <a:ea typeface="Adobe Myungjo Std M" panose="02020600000000000000" pitchFamily="18" charset="-128"/>
                <a:sym typeface="Calibri"/>
              </a:rPr>
              <a:t>Septiembre </a:t>
            </a:r>
            <a:r>
              <a:rPr lang="es-CO" sz="1800" b="0" i="0" u="none" strike="noStrike" cap="none" smtClean="0">
                <a:solidFill>
                  <a:srgbClr val="898989"/>
                </a:solidFill>
                <a:latin typeface="Bookman Old Style" pitchFamily="18" charset="0"/>
                <a:ea typeface="Adobe Myungjo Std M" panose="02020600000000000000" pitchFamily="18" charset="-128"/>
                <a:sym typeface="Calibri"/>
              </a:rPr>
              <a:t> 12,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2024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175394</TotalTime>
  <Words>2533</Words>
  <Application>Microsoft Office PowerPoint</Application>
  <PresentationFormat>On-screen Show (4:3)</PresentationFormat>
  <Paragraphs>155</Paragraphs>
  <Slides>38</Slides>
  <Notes>38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Dell</cp:lastModifiedBy>
  <cp:revision>821</cp:revision>
  <dcterms:modified xsi:type="dcterms:W3CDTF">2024-09-11T22:44:04Z</dcterms:modified>
</cp:coreProperties>
</file>