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notesSlides/notesSlide246.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Default Extension="jpeg" ContentType="image/jpeg"/>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55"/>
  </p:notesMasterIdLst>
  <p:handoutMasterIdLst>
    <p:handoutMasterId r:id="rId256"/>
  </p:handoutMasterIdLst>
  <p:sldIdLst>
    <p:sldId id="256" r:id="rId2"/>
    <p:sldId id="708" r:id="rId3"/>
    <p:sldId id="297" r:id="rId4"/>
    <p:sldId id="1040" r:id="rId5"/>
    <p:sldId id="1221" r:id="rId6"/>
    <p:sldId id="1308" r:id="rId7"/>
    <p:sldId id="1309" r:id="rId8"/>
    <p:sldId id="1311" r:id="rId9"/>
    <p:sldId id="1310" r:id="rId10"/>
    <p:sldId id="1312" r:id="rId11"/>
    <p:sldId id="1316" r:id="rId12"/>
    <p:sldId id="1313" r:id="rId13"/>
    <p:sldId id="1314" r:id="rId14"/>
    <p:sldId id="1315" r:id="rId15"/>
    <p:sldId id="1317" r:id="rId16"/>
    <p:sldId id="1318" r:id="rId17"/>
    <p:sldId id="1319" r:id="rId18"/>
    <p:sldId id="1320" r:id="rId19"/>
    <p:sldId id="1321" r:id="rId20"/>
    <p:sldId id="1322" r:id="rId21"/>
    <p:sldId id="1323" r:id="rId22"/>
    <p:sldId id="1324" r:id="rId23"/>
    <p:sldId id="1325" r:id="rId24"/>
    <p:sldId id="1501" r:id="rId25"/>
    <p:sldId id="1502" r:id="rId26"/>
    <p:sldId id="1503" r:id="rId27"/>
    <p:sldId id="1504" r:id="rId28"/>
    <p:sldId id="1505" r:id="rId29"/>
    <p:sldId id="1506" r:id="rId30"/>
    <p:sldId id="1507" r:id="rId31"/>
    <p:sldId id="1508" r:id="rId32"/>
    <p:sldId id="1509" r:id="rId33"/>
    <p:sldId id="1510" r:id="rId34"/>
    <p:sldId id="1511" r:id="rId35"/>
    <p:sldId id="1512" r:id="rId36"/>
    <p:sldId id="1513" r:id="rId37"/>
    <p:sldId id="1514" r:id="rId38"/>
    <p:sldId id="1515" r:id="rId39"/>
    <p:sldId id="1516" r:id="rId40"/>
    <p:sldId id="1517" r:id="rId41"/>
    <p:sldId id="1518" r:id="rId42"/>
    <p:sldId id="1519" r:id="rId43"/>
    <p:sldId id="1520" r:id="rId44"/>
    <p:sldId id="1521" r:id="rId45"/>
    <p:sldId id="1500" r:id="rId46"/>
    <p:sldId id="1522" r:id="rId47"/>
    <p:sldId id="1524" r:id="rId48"/>
    <p:sldId id="1525" r:id="rId49"/>
    <p:sldId id="1526" r:id="rId50"/>
    <p:sldId id="1527" r:id="rId51"/>
    <p:sldId id="1528" r:id="rId52"/>
    <p:sldId id="1529" r:id="rId53"/>
    <p:sldId id="1530" r:id="rId54"/>
    <p:sldId id="1531" r:id="rId55"/>
    <p:sldId id="1532" r:id="rId56"/>
    <p:sldId id="1533" r:id="rId57"/>
    <p:sldId id="1534" r:id="rId58"/>
    <p:sldId id="1535" r:id="rId59"/>
    <p:sldId id="1536" r:id="rId60"/>
    <p:sldId id="1537" r:id="rId61"/>
    <p:sldId id="1538" r:id="rId62"/>
    <p:sldId id="1539" r:id="rId63"/>
    <p:sldId id="1540" r:id="rId64"/>
    <p:sldId id="1541" r:id="rId65"/>
    <p:sldId id="1542" r:id="rId66"/>
    <p:sldId id="1543" r:id="rId67"/>
    <p:sldId id="1544" r:id="rId68"/>
    <p:sldId id="1545" r:id="rId69"/>
    <p:sldId id="1546" r:id="rId70"/>
    <p:sldId id="1547" r:id="rId71"/>
    <p:sldId id="1548" r:id="rId72"/>
    <p:sldId id="1549" r:id="rId73"/>
    <p:sldId id="1550" r:id="rId74"/>
    <p:sldId id="1551" r:id="rId75"/>
    <p:sldId id="1552" r:id="rId76"/>
    <p:sldId id="1557" r:id="rId77"/>
    <p:sldId id="1558" r:id="rId78"/>
    <p:sldId id="1559" r:id="rId79"/>
    <p:sldId id="1523" r:id="rId80"/>
    <p:sldId id="1427" r:id="rId81"/>
    <p:sldId id="1429" r:id="rId82"/>
    <p:sldId id="1428" r:id="rId83"/>
    <p:sldId id="1430" r:id="rId84"/>
    <p:sldId id="1431" r:id="rId85"/>
    <p:sldId id="1432" r:id="rId86"/>
    <p:sldId id="1433" r:id="rId87"/>
    <p:sldId id="1434" r:id="rId88"/>
    <p:sldId id="1435" r:id="rId89"/>
    <p:sldId id="1436" r:id="rId90"/>
    <p:sldId id="1437" r:id="rId91"/>
    <p:sldId id="1438" r:id="rId92"/>
    <p:sldId id="1439" r:id="rId93"/>
    <p:sldId id="1440" r:id="rId94"/>
    <p:sldId id="1441" r:id="rId95"/>
    <p:sldId id="1442" r:id="rId96"/>
    <p:sldId id="1443" r:id="rId97"/>
    <p:sldId id="1444" r:id="rId98"/>
    <p:sldId id="1445" r:id="rId99"/>
    <p:sldId id="1446" r:id="rId100"/>
    <p:sldId id="1447" r:id="rId101"/>
    <p:sldId id="1448" r:id="rId102"/>
    <p:sldId id="1449" r:id="rId103"/>
    <p:sldId id="1450" r:id="rId104"/>
    <p:sldId id="1451" r:id="rId105"/>
    <p:sldId id="1452" r:id="rId106"/>
    <p:sldId id="1453" r:id="rId107"/>
    <p:sldId id="1454" r:id="rId108"/>
    <p:sldId id="1455" r:id="rId109"/>
    <p:sldId id="1456" r:id="rId110"/>
    <p:sldId id="1457" r:id="rId111"/>
    <p:sldId id="1458" r:id="rId112"/>
    <p:sldId id="1459" r:id="rId113"/>
    <p:sldId id="1460" r:id="rId114"/>
    <p:sldId id="1461" r:id="rId115"/>
    <p:sldId id="1462" r:id="rId116"/>
    <p:sldId id="1463" r:id="rId117"/>
    <p:sldId id="1464" r:id="rId118"/>
    <p:sldId id="1465" r:id="rId119"/>
    <p:sldId id="1424" r:id="rId120"/>
    <p:sldId id="1466" r:id="rId121"/>
    <p:sldId id="1468" r:id="rId122"/>
    <p:sldId id="1469" r:id="rId123"/>
    <p:sldId id="1470" r:id="rId124"/>
    <p:sldId id="1471" r:id="rId125"/>
    <p:sldId id="1472" r:id="rId126"/>
    <p:sldId id="1473" r:id="rId127"/>
    <p:sldId id="1474" r:id="rId128"/>
    <p:sldId id="1475" r:id="rId129"/>
    <p:sldId id="1476" r:id="rId130"/>
    <p:sldId id="1477" r:id="rId131"/>
    <p:sldId id="1478" r:id="rId132"/>
    <p:sldId id="1479" r:id="rId133"/>
    <p:sldId id="1480" r:id="rId134"/>
    <p:sldId id="1481" r:id="rId135"/>
    <p:sldId id="1482" r:id="rId136"/>
    <p:sldId id="1483" r:id="rId137"/>
    <p:sldId id="1484" r:id="rId138"/>
    <p:sldId id="1485" r:id="rId139"/>
    <p:sldId id="1486" r:id="rId140"/>
    <p:sldId id="1487" r:id="rId141"/>
    <p:sldId id="1488" r:id="rId142"/>
    <p:sldId id="1489" r:id="rId143"/>
    <p:sldId id="1490" r:id="rId144"/>
    <p:sldId id="1491" r:id="rId145"/>
    <p:sldId id="1492" r:id="rId146"/>
    <p:sldId id="1493" r:id="rId147"/>
    <p:sldId id="1494" r:id="rId148"/>
    <p:sldId id="1495" r:id="rId149"/>
    <p:sldId id="1496" r:id="rId150"/>
    <p:sldId id="1497" r:id="rId151"/>
    <p:sldId id="1498" r:id="rId152"/>
    <p:sldId id="1499" r:id="rId153"/>
    <p:sldId id="1467" r:id="rId154"/>
    <p:sldId id="1390" r:id="rId155"/>
    <p:sldId id="1426" r:id="rId156"/>
    <p:sldId id="1391" r:id="rId157"/>
    <p:sldId id="1425" r:id="rId158"/>
    <p:sldId id="1392" r:id="rId159"/>
    <p:sldId id="1393" r:id="rId160"/>
    <p:sldId id="1394" r:id="rId161"/>
    <p:sldId id="1395" r:id="rId162"/>
    <p:sldId id="1396" r:id="rId163"/>
    <p:sldId id="1397" r:id="rId164"/>
    <p:sldId id="1398" r:id="rId165"/>
    <p:sldId id="1399" r:id="rId166"/>
    <p:sldId id="1400" r:id="rId167"/>
    <p:sldId id="1401" r:id="rId168"/>
    <p:sldId id="1402" r:id="rId169"/>
    <p:sldId id="1403" r:id="rId170"/>
    <p:sldId id="1404" r:id="rId171"/>
    <p:sldId id="1405" r:id="rId172"/>
    <p:sldId id="1406" r:id="rId173"/>
    <p:sldId id="1407" r:id="rId174"/>
    <p:sldId id="1408" r:id="rId175"/>
    <p:sldId id="1409" r:id="rId176"/>
    <p:sldId id="1410" r:id="rId177"/>
    <p:sldId id="1411" r:id="rId178"/>
    <p:sldId id="1412" r:id="rId179"/>
    <p:sldId id="1413" r:id="rId180"/>
    <p:sldId id="1414" r:id="rId181"/>
    <p:sldId id="1415" r:id="rId182"/>
    <p:sldId id="1416" r:id="rId183"/>
    <p:sldId id="1417" r:id="rId184"/>
    <p:sldId id="1418" r:id="rId185"/>
    <p:sldId id="1419" r:id="rId186"/>
    <p:sldId id="1420" r:id="rId187"/>
    <p:sldId id="1421" r:id="rId188"/>
    <p:sldId id="1422" r:id="rId189"/>
    <p:sldId id="1423" r:id="rId190"/>
    <p:sldId id="1389" r:id="rId191"/>
    <p:sldId id="1330" r:id="rId192"/>
    <p:sldId id="1329" r:id="rId193"/>
    <p:sldId id="1328" r:id="rId194"/>
    <p:sldId id="1365" r:id="rId195"/>
    <p:sldId id="1366" r:id="rId196"/>
    <p:sldId id="1367" r:id="rId197"/>
    <p:sldId id="1368" r:id="rId198"/>
    <p:sldId id="1369" r:id="rId199"/>
    <p:sldId id="1370" r:id="rId200"/>
    <p:sldId id="1371" r:id="rId201"/>
    <p:sldId id="1372" r:id="rId202"/>
    <p:sldId id="1373" r:id="rId203"/>
    <p:sldId id="1374" r:id="rId204"/>
    <p:sldId id="1375" r:id="rId205"/>
    <p:sldId id="1376" r:id="rId206"/>
    <p:sldId id="1377" r:id="rId207"/>
    <p:sldId id="1378" r:id="rId208"/>
    <p:sldId id="1379" r:id="rId209"/>
    <p:sldId id="1380" r:id="rId210"/>
    <p:sldId id="1381" r:id="rId211"/>
    <p:sldId id="1382" r:id="rId212"/>
    <p:sldId id="1383" r:id="rId213"/>
    <p:sldId id="1384" r:id="rId214"/>
    <p:sldId id="1385" r:id="rId215"/>
    <p:sldId id="1386" r:id="rId216"/>
    <p:sldId id="1387" r:id="rId217"/>
    <p:sldId id="1388" r:id="rId218"/>
    <p:sldId id="1364" r:id="rId219"/>
    <p:sldId id="1332" r:id="rId220"/>
    <p:sldId id="1333" r:id="rId221"/>
    <p:sldId id="1334" r:id="rId222"/>
    <p:sldId id="1335" r:id="rId223"/>
    <p:sldId id="1336" r:id="rId224"/>
    <p:sldId id="1337" r:id="rId225"/>
    <p:sldId id="1338" r:id="rId226"/>
    <p:sldId id="1339" r:id="rId227"/>
    <p:sldId id="1340" r:id="rId228"/>
    <p:sldId id="1341" r:id="rId229"/>
    <p:sldId id="1342" r:id="rId230"/>
    <p:sldId id="1343" r:id="rId231"/>
    <p:sldId id="1344" r:id="rId232"/>
    <p:sldId id="1345" r:id="rId233"/>
    <p:sldId id="1347" r:id="rId234"/>
    <p:sldId id="1348" r:id="rId235"/>
    <p:sldId id="1349" r:id="rId236"/>
    <p:sldId id="1350" r:id="rId237"/>
    <p:sldId id="1351" r:id="rId238"/>
    <p:sldId id="1352" r:id="rId239"/>
    <p:sldId id="1353" r:id="rId240"/>
    <p:sldId id="1354" r:id="rId241"/>
    <p:sldId id="1355" r:id="rId242"/>
    <p:sldId id="1356" r:id="rId243"/>
    <p:sldId id="1357" r:id="rId244"/>
    <p:sldId id="1358" r:id="rId245"/>
    <p:sldId id="1359" r:id="rId246"/>
    <p:sldId id="1360" r:id="rId247"/>
    <p:sldId id="1361" r:id="rId248"/>
    <p:sldId id="1362" r:id="rId249"/>
    <p:sldId id="1363" r:id="rId250"/>
    <p:sldId id="1331" r:id="rId251"/>
    <p:sldId id="1326" r:id="rId252"/>
    <p:sldId id="1327" r:id="rId253"/>
    <p:sldId id="296" r:id="rId25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859" autoAdjust="0"/>
  </p:normalViewPr>
  <p:slideViewPr>
    <p:cSldViewPr snapToGrid="0">
      <p:cViewPr>
        <p:scale>
          <a:sx n="78" d="100"/>
          <a:sy n="78" d="100"/>
        </p:scale>
        <p:origin x="-522" y="2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slide" Target="slides/slide253.xml"/><Relationship Id="rId259"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notesMaster" Target="notesMasters/notesMaster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handoutMaster" Target="handoutMasters/handout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presProps" Target="presProp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5/07/2024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16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3.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877312"/>
            <a:ext cx="7772400" cy="1328928"/>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KORAJ 2024</a:t>
            </a:r>
          </a:p>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Kóraj: La Mañana Siguiente</a:t>
            </a:r>
          </a:p>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Los </a:t>
            </a:r>
            <a:r>
              <a:rPr lang="es-CO" sz="2400" smtClean="0">
                <a:latin typeface="Bookman Old Style" pitchFamily="18" charset="0"/>
                <a:ea typeface="Calibri"/>
                <a:cs typeface="Calibri"/>
                <a:sym typeface="Calibri"/>
              </a:rPr>
              <a:t>Profetas Tenían </a:t>
            </a:r>
            <a:r>
              <a:rPr lang="es-CO" sz="2400" dirty="0" smtClean="0">
                <a:latin typeface="Bookman Old Style" pitchFamily="18" charset="0"/>
                <a:ea typeface="Calibri"/>
                <a:cs typeface="Calibri"/>
                <a:sym typeface="Calibri"/>
              </a:rPr>
              <a:t>Riquezas</a:t>
            </a:r>
          </a:p>
        </p:txBody>
      </p:sp>
      <p:sp>
        <p:nvSpPr>
          <p:cNvPr id="92" name="Shape 92"/>
          <p:cNvSpPr txBox="1"/>
          <p:nvPr/>
        </p:nvSpPr>
        <p:spPr>
          <a:xfrm>
            <a:off x="1371600" y="4389120"/>
            <a:ext cx="6400800" cy="124968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346830" y="42040"/>
            <a:ext cx="8238468" cy="281546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BEJAALOTEJA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316993" y="1651767"/>
            <a:ext cx="8327136" cy="4781131"/>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MX" sz="2000" b="1" dirty="0" smtClean="0">
                <a:latin typeface="Bookman Old Style" pitchFamily="18" charset="0"/>
              </a:rPr>
              <a:t>Números 16: 1 - 18:32 </a:t>
            </a:r>
            <a:r>
              <a:rPr lang="es-CO" sz="2000" b="1" noProof="1" smtClean="0">
                <a:latin typeface="Bookman Old Style" pitchFamily="18" charset="0"/>
              </a:rPr>
              <a:t>y 1 Shemuel 11:14 – 12:22</a:t>
            </a:r>
          </a:p>
          <a:p>
            <a:r>
              <a:rPr lang="en-US" sz="2800" b="1" u="sng" dirty="0" smtClean="0">
                <a:latin typeface="Bookman Old Style" pitchFamily="18" charset="0"/>
                <a:hlinkClick r:id="rId3"/>
              </a:rPr>
              <a:t>16:1</a:t>
            </a:r>
            <a:r>
              <a:rPr lang="en-US" sz="2800" b="1" u="sng" dirty="0" smtClean="0">
                <a:latin typeface="Bookman Old Style" pitchFamily="18" charset="0"/>
              </a:rPr>
              <a:t>   </a:t>
            </a:r>
            <a:r>
              <a:rPr lang="en-US" sz="2800" b="1" dirty="0" err="1" smtClean="0">
                <a:latin typeface="Bookman Old Style" pitchFamily="18" charset="0"/>
              </a:rPr>
              <a:t>Vayikaj</a:t>
            </a:r>
            <a:r>
              <a:rPr lang="en-US" sz="2800" b="1" dirty="0" smtClean="0">
                <a:latin typeface="Bookman Old Style" pitchFamily="18" charset="0"/>
              </a:rPr>
              <a:t> Koraj ben-</a:t>
            </a:r>
            <a:r>
              <a:rPr lang="en-US" sz="2800" b="1" dirty="0" err="1" smtClean="0">
                <a:latin typeface="Bookman Old Style" pitchFamily="18" charset="0"/>
              </a:rPr>
              <a:t>Yitshar</a:t>
            </a:r>
            <a:r>
              <a:rPr lang="en-US" sz="2800" b="1" dirty="0" smtClean="0">
                <a:latin typeface="Bookman Old Style" pitchFamily="18" charset="0"/>
              </a:rPr>
              <a:t> ben-Kehat ben-Levi </a:t>
            </a:r>
            <a:r>
              <a:rPr lang="en-US" sz="2800" b="1" dirty="0" err="1" smtClean="0">
                <a:latin typeface="Bookman Old Style" pitchFamily="18" charset="0"/>
              </a:rPr>
              <a:t>veDatan</a:t>
            </a:r>
            <a:r>
              <a:rPr lang="en-US" sz="2800" b="1" dirty="0" smtClean="0">
                <a:latin typeface="Bookman Old Style" pitchFamily="18" charset="0"/>
              </a:rPr>
              <a:t> </a:t>
            </a:r>
            <a:r>
              <a:rPr lang="en-US" sz="2800" b="1" dirty="0" err="1" smtClean="0">
                <a:latin typeface="Bookman Old Style" pitchFamily="18" charset="0"/>
              </a:rPr>
              <a:t>va'Aviram</a:t>
            </a:r>
            <a:r>
              <a:rPr lang="en-US" sz="2800" b="1" dirty="0" smtClean="0">
                <a:latin typeface="Bookman Old Style" pitchFamily="18" charset="0"/>
              </a:rPr>
              <a:t> </a:t>
            </a:r>
            <a:r>
              <a:rPr lang="en-US" sz="2800" b="1" dirty="0" err="1" smtClean="0">
                <a:latin typeface="Bookman Old Style" pitchFamily="18" charset="0"/>
              </a:rPr>
              <a:t>beney</a:t>
            </a:r>
            <a:r>
              <a:rPr lang="en-US" sz="2800" b="1" dirty="0" smtClean="0">
                <a:latin typeface="Bookman Old Style" pitchFamily="18" charset="0"/>
              </a:rPr>
              <a:t> </a:t>
            </a:r>
            <a:r>
              <a:rPr lang="en-US" sz="2800" b="1" dirty="0" err="1" smtClean="0">
                <a:latin typeface="Bookman Old Style" pitchFamily="18" charset="0"/>
              </a:rPr>
              <a:t>Eli'av</a:t>
            </a:r>
            <a:r>
              <a:rPr lang="en-US" sz="2800" b="1" dirty="0" smtClean="0">
                <a:latin typeface="Bookman Old Style" pitchFamily="18" charset="0"/>
              </a:rPr>
              <a:t> </a:t>
            </a:r>
            <a:r>
              <a:rPr lang="en-US" sz="2800" b="1" dirty="0" err="1" smtClean="0">
                <a:latin typeface="Bookman Old Style" pitchFamily="18" charset="0"/>
              </a:rPr>
              <a:t>ve'On</a:t>
            </a:r>
            <a:r>
              <a:rPr lang="en-US" sz="2800" b="1" dirty="0" smtClean="0">
                <a:latin typeface="Bookman Old Style" pitchFamily="18" charset="0"/>
              </a:rPr>
              <a:t> ben-</a:t>
            </a:r>
            <a:r>
              <a:rPr lang="en-US" sz="2800" b="1" dirty="0" err="1" smtClean="0">
                <a:latin typeface="Bookman Old Style" pitchFamily="18" charset="0"/>
              </a:rPr>
              <a:t>Pelet</a:t>
            </a:r>
            <a:r>
              <a:rPr lang="en-US" sz="2800" b="1" dirty="0" smtClean="0">
                <a:latin typeface="Bookman Old Style" pitchFamily="18" charset="0"/>
              </a:rPr>
              <a:t> </a:t>
            </a:r>
            <a:r>
              <a:rPr lang="en-US" sz="2800" b="1" dirty="0" err="1" smtClean="0">
                <a:latin typeface="Bookman Old Style" pitchFamily="18" charset="0"/>
              </a:rPr>
              <a:t>beney</a:t>
            </a:r>
            <a:r>
              <a:rPr lang="en-US" sz="2800" b="1" dirty="0" smtClean="0">
                <a:latin typeface="Bookman Old Style" pitchFamily="18" charset="0"/>
              </a:rPr>
              <a:t> </a:t>
            </a:r>
            <a:r>
              <a:rPr lang="en-US" sz="2800" b="1" dirty="0" err="1" smtClean="0">
                <a:latin typeface="Bookman Old Style" pitchFamily="18" charset="0"/>
              </a:rPr>
              <a:t>Re'uven</a:t>
            </a:r>
            <a:r>
              <a:rPr lang="en-US" sz="2800" b="1" dirty="0" smtClean="0">
                <a:latin typeface="Bookman Old Style" pitchFamily="18" charset="0"/>
              </a:rPr>
              <a:t>.</a:t>
            </a:r>
            <a:r>
              <a:rPr lang="en-US" sz="2800" dirty="0" smtClean="0">
                <a:latin typeface="Bookman Old Style" pitchFamily="18" charset="0"/>
              </a:rPr>
              <a:t/>
            </a:r>
            <a:br>
              <a:rPr lang="en-US" sz="2800" dirty="0" smtClean="0">
                <a:latin typeface="Bookman Old Style" pitchFamily="18" charset="0"/>
              </a:rPr>
            </a:br>
            <a:r>
              <a:rPr lang="en-US" sz="2800" dirty="0" smtClean="0">
                <a:latin typeface="Bookman Old Style" pitchFamily="18" charset="0"/>
              </a:rPr>
              <a:t>Y </a:t>
            </a:r>
            <a:r>
              <a:rPr lang="en-US" sz="2800" dirty="0" smtClean="0">
                <a:latin typeface="Bookman Old Style" pitchFamily="18" charset="0"/>
                <a:hlinkClick r:id="rId4"/>
              </a:rPr>
              <a:t>se </a:t>
            </a:r>
            <a:r>
              <a:rPr lang="en-US" sz="2800" dirty="0" err="1" smtClean="0">
                <a:latin typeface="Bookman Old Style" pitchFamily="18" charset="0"/>
                <a:hlinkClick r:id="rId4"/>
              </a:rPr>
              <a:t>desligaron</a:t>
            </a:r>
            <a:r>
              <a:rPr lang="en-US" sz="2800" dirty="0" smtClean="0">
                <a:latin typeface="Bookman Old Style" pitchFamily="18" charset="0"/>
                <a:hlinkClick r:id="rId4"/>
              </a:rPr>
              <a:t> de la </a:t>
            </a:r>
            <a:r>
              <a:rPr lang="en-US" sz="2800" dirty="0" err="1" smtClean="0">
                <a:latin typeface="Bookman Old Style" pitchFamily="18" charset="0"/>
                <a:hlinkClick r:id="rId4"/>
              </a:rPr>
              <a:t>congregación</a:t>
            </a:r>
            <a:r>
              <a:rPr lang="en-US" sz="2800" dirty="0" smtClean="0">
                <a:latin typeface="Bookman Old Style" pitchFamily="18" charset="0"/>
                <a:hlinkClick r:id="rId4"/>
              </a:rPr>
              <a:t> </a:t>
            </a:r>
            <a:r>
              <a:rPr lang="en-US" sz="2800" dirty="0" err="1" smtClean="0">
                <a:latin typeface="Bookman Old Style" pitchFamily="18" charset="0"/>
                <a:hlinkClick r:id="rId4"/>
              </a:rPr>
              <a:t>Coré</a:t>
            </a:r>
            <a:r>
              <a:rPr lang="en-US" sz="2800" dirty="0" smtClean="0">
                <a:latin typeface="Bookman Old Style" pitchFamily="18" charset="0"/>
                <a:hlinkClick r:id="rId4"/>
              </a:rPr>
              <a:t> (</a:t>
            </a:r>
            <a:r>
              <a:rPr lang="en-US" sz="2800" dirty="0" err="1" smtClean="0">
                <a:latin typeface="Bookman Old Style" pitchFamily="18" charset="0"/>
                <a:hlinkClick r:id="rId4"/>
              </a:rPr>
              <a:t>Kóraj</a:t>
            </a:r>
            <a:r>
              <a:rPr lang="en-US" sz="2800" dirty="0" smtClean="0">
                <a:latin typeface="Bookman Old Style" pitchFamily="18" charset="0"/>
                <a:hlinkClick r:id="rId4"/>
              </a:rPr>
              <a:t>)</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a:t>
            </a:r>
            <a:r>
              <a:rPr lang="en-US" sz="2800" dirty="0" err="1" smtClean="0">
                <a:latin typeface="Bookman Old Style" pitchFamily="18" charset="0"/>
              </a:rPr>
              <a:t>Yitzar</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Kehat, </a:t>
            </a:r>
            <a:r>
              <a:rPr lang="en-US" sz="2800" dirty="0" err="1" smtClean="0">
                <a:latin typeface="Bookman Old Style" pitchFamily="18" charset="0"/>
              </a:rPr>
              <a:t>hijo</a:t>
            </a:r>
            <a:r>
              <a:rPr lang="en-US" sz="2800" dirty="0" smtClean="0">
                <a:latin typeface="Bookman Old Style" pitchFamily="18" charset="0"/>
              </a:rPr>
              <a:t> de Leví, y </a:t>
            </a:r>
            <a:r>
              <a:rPr lang="en-US" sz="2800" dirty="0" err="1" smtClean="0">
                <a:latin typeface="Bookman Old Style" pitchFamily="18" charset="0"/>
              </a:rPr>
              <a:t>Datán</a:t>
            </a:r>
            <a:r>
              <a:rPr lang="en-US" sz="2800" dirty="0" smtClean="0">
                <a:latin typeface="Bookman Old Style" pitchFamily="18" charset="0"/>
              </a:rPr>
              <a:t> y </a:t>
            </a:r>
            <a:r>
              <a:rPr lang="en-US" sz="2800" dirty="0" err="1" smtClean="0">
                <a:latin typeface="Bookman Old Style" pitchFamily="18" charset="0"/>
              </a:rPr>
              <a:t>Aviram</a:t>
            </a:r>
            <a:r>
              <a:rPr lang="en-US" sz="2800" dirty="0" smtClean="0">
                <a:latin typeface="Bookman Old Style" pitchFamily="18" charset="0"/>
              </a:rPr>
              <a:t>, </a:t>
            </a:r>
            <a:r>
              <a:rPr lang="en-US" sz="2800" dirty="0" err="1" smtClean="0">
                <a:latin typeface="Bookman Old Style" pitchFamily="18" charset="0"/>
              </a:rPr>
              <a:t>hijos</a:t>
            </a:r>
            <a:r>
              <a:rPr lang="en-US" sz="2800" dirty="0" smtClean="0">
                <a:latin typeface="Bookman Old Style" pitchFamily="18" charset="0"/>
              </a:rPr>
              <a:t> de </a:t>
            </a:r>
            <a:r>
              <a:rPr lang="en-US" sz="2800" dirty="0" err="1" smtClean="0">
                <a:latin typeface="Bookman Old Style" pitchFamily="18" charset="0"/>
              </a:rPr>
              <a:t>Aliav</a:t>
            </a:r>
            <a:r>
              <a:rPr lang="en-US" sz="2800" dirty="0" smtClean="0">
                <a:latin typeface="Bookman Old Style" pitchFamily="18" charset="0"/>
              </a:rPr>
              <a:t>, y On, </a:t>
            </a:r>
            <a:r>
              <a:rPr lang="en-US" sz="2800" dirty="0" err="1" smtClean="0">
                <a:latin typeface="Bookman Old Style" pitchFamily="18" charset="0"/>
              </a:rPr>
              <a:t>hijo</a:t>
            </a:r>
            <a:r>
              <a:rPr lang="en-US" sz="2800" dirty="0" smtClean="0">
                <a:latin typeface="Bookman Old Style" pitchFamily="18" charset="0"/>
              </a:rPr>
              <a:t> de </a:t>
            </a:r>
            <a:r>
              <a:rPr lang="en-US" sz="2800" dirty="0" err="1" smtClean="0">
                <a:latin typeface="Bookman Old Style" pitchFamily="18" charset="0"/>
              </a:rPr>
              <a:t>Pélet</a:t>
            </a:r>
            <a:r>
              <a:rPr lang="en-US" sz="2800" dirty="0" smtClean="0">
                <a:latin typeface="Bookman Old Style" pitchFamily="18" charset="0"/>
              </a:rPr>
              <a:t>, los </a:t>
            </a:r>
            <a:r>
              <a:rPr lang="en-US" sz="2800" dirty="0" err="1" smtClean="0">
                <a:latin typeface="Bookman Old Style" pitchFamily="18" charset="0"/>
              </a:rPr>
              <a:t>cuales</a:t>
            </a:r>
            <a:r>
              <a:rPr lang="en-US" sz="2800" dirty="0" smtClean="0">
                <a:latin typeface="Bookman Old Style" pitchFamily="18" charset="0"/>
              </a:rPr>
              <a:t> </a:t>
            </a:r>
            <a:r>
              <a:rPr lang="en-US" sz="2800" dirty="0" err="1" smtClean="0">
                <a:latin typeface="Bookman Old Style" pitchFamily="18" charset="0"/>
              </a:rPr>
              <a:t>eran</a:t>
            </a:r>
            <a:r>
              <a:rPr lang="en-US" sz="2800" dirty="0" smtClean="0">
                <a:latin typeface="Bookman Old Style" pitchFamily="18" charset="0"/>
              </a:rPr>
              <a:t> de la </a:t>
            </a:r>
            <a:r>
              <a:rPr lang="en-US" sz="2800" dirty="0" err="1" smtClean="0">
                <a:latin typeface="Bookman Old Style" pitchFamily="18" charset="0"/>
              </a:rPr>
              <a:t>tribu</a:t>
            </a:r>
            <a:r>
              <a:rPr lang="en-US" sz="2800" dirty="0" smtClean="0">
                <a:latin typeface="Bookman Old Style" pitchFamily="18" charset="0"/>
              </a:rPr>
              <a:t> de Rubén. </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400" dirty="0" smtClean="0">
                <a:latin typeface="Bookman Old Style" pitchFamily="18" charset="0"/>
              </a:rPr>
              <a:t>Fuente: MJL</a:t>
            </a:r>
          </a:p>
          <a:p>
            <a:r>
              <a:rPr lang="es-ES" sz="2800" dirty="0" smtClean="0">
                <a:latin typeface="Bookman Old Style" pitchFamily="18" charset="0"/>
              </a:rPr>
              <a:t>En esta parte de la Torá, Koraj y sus seguidores acusan a Moisés y Aarón de tomar poder y prestigio para sí mismos a expensas de la comunidad. </a:t>
            </a:r>
          </a:p>
          <a:p>
            <a:r>
              <a:rPr lang="es-ES" sz="2800" dirty="0" smtClean="0">
                <a:latin typeface="Bookman Old Style" pitchFamily="18" charset="0"/>
              </a:rPr>
              <a:t>Moisés se defiende contra los rebeldes diciendo que el Señor hará que la presencia de Dios sea conocida por la forma en que Dios mata a estos rebeldes. Entonces Dios abre el suelo y se traga a Koraj y sus seguidores.</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Ahora, Koraj, un levita, junto con dos hijos de </a:t>
            </a:r>
            <a:r>
              <a:rPr lang="es-ES" sz="2800" dirty="0" err="1" smtClean="0">
                <a:latin typeface="Bookman Old Style" pitchFamily="18" charset="0"/>
              </a:rPr>
              <a:t>Eliab</a:t>
            </a:r>
            <a:r>
              <a:rPr lang="es-ES" sz="2800" dirty="0" smtClean="0">
                <a:latin typeface="Bookman Old Style" pitchFamily="18" charset="0"/>
              </a:rPr>
              <a:t>, decidió levantarse contra Moisés con el apoyo de 250 líderes comunitarios. </a:t>
            </a:r>
          </a:p>
          <a:p>
            <a:r>
              <a:rPr lang="es-ES" sz="2800" dirty="0" smtClean="0">
                <a:latin typeface="Bookman Old Style" pitchFamily="18" charset="0"/>
              </a:rPr>
              <a:t>Se combinaron contra Moisés y Aarón, diciendo: "Has ido demasiado lejos. ¿Por qué te elevas por encima de nosotros?</a:t>
            </a:r>
          </a:p>
          <a:p>
            <a:r>
              <a:rPr lang="es-ES" sz="2800" dirty="0" smtClean="0">
                <a:latin typeface="Bookman Old Style" pitchFamily="18" charset="0"/>
              </a:rPr>
              <a:t>Cuando Moisés escuchó esto, se cayó de bruces y le dijo a Koraj y sus seguidores: "Vengan mañana, Dios dará a conocer quién es Dios y quién es santo".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Entonces Moisés añadió: "Ustedes han ido demasiado lejos, hijos de Levi. </a:t>
            </a:r>
          </a:p>
          <a:p>
            <a:r>
              <a:rPr lang="es-ES" sz="2800" dirty="0" smtClean="0">
                <a:latin typeface="Bookman Old Style" pitchFamily="18" charset="0"/>
              </a:rPr>
              <a:t>¿No es suficiente que Dios te haya apartado de la comunidad de Israel al hacer que realices los deberes del Lugar de la Vivienda del Señor? </a:t>
            </a:r>
          </a:p>
          <a:p>
            <a:r>
              <a:rPr lang="es-ES" sz="2800" dirty="0" smtClean="0">
                <a:latin typeface="Bookman Old Style" pitchFamily="18" charset="0"/>
              </a:rPr>
              <a:t>¿Buscarás también el sacerdocio? </a:t>
            </a:r>
          </a:p>
          <a:p>
            <a:r>
              <a:rPr lang="es-ES" sz="2800" dirty="0" smtClean="0">
                <a:latin typeface="Bookman Old Style" pitchFamily="18" charset="0"/>
              </a:rPr>
              <a:t>En verdad, te rebelas contra Dios".</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Moisés envió por los dos hijos de </a:t>
            </a:r>
            <a:r>
              <a:rPr lang="es-ES" sz="2800" dirty="0" err="1" smtClean="0">
                <a:latin typeface="Bookman Old Style" pitchFamily="18" charset="0"/>
              </a:rPr>
              <a:t>Eliab</a:t>
            </a:r>
            <a:r>
              <a:rPr lang="es-ES" sz="2800" dirty="0" smtClean="0">
                <a:latin typeface="Bookman Old Style" pitchFamily="18" charset="0"/>
              </a:rPr>
              <a:t>, pero ellos no vinieron, diciendo que era injusto que Moisés los dominara y los obligara a morir vagando en el desierto. </a:t>
            </a:r>
          </a:p>
          <a:p>
            <a:r>
              <a:rPr lang="es-ES" sz="2800" i="1" dirty="0" smtClean="0">
                <a:latin typeface="Bookman Old Style" pitchFamily="18" charset="0"/>
              </a:rPr>
              <a:t>¿por ventura te parece poca cosa el que nos hayas hecho subir de una tierra que mana leche y miel para hacernos morir en este desierto, para que quieras también hacerte señor absoluto de nosotros?</a:t>
            </a:r>
            <a:endParaRPr lang="es-ES" sz="2800" dirty="0" smtClean="0">
              <a:latin typeface="Bookman Old Style" pitchFamily="18" charset="0"/>
            </a:endParaRPr>
          </a:p>
          <a:p>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i="1" dirty="0" smtClean="0">
                <a:latin typeface="Bookman Old Style" pitchFamily="18" charset="0"/>
              </a:rPr>
              <a:t>Ni tampoco nos has traído a una tierra que mana leche y miel, ni nos has dado posesiones de campos y de viñas. ¿Acaso quieres arrancar (cegar) los ojos de estos hombres? No subiremos.</a:t>
            </a:r>
          </a:p>
          <a:p>
            <a:r>
              <a:rPr lang="es-ES" sz="2800" i="1" dirty="0" smtClean="0">
                <a:latin typeface="Bookman Old Style" pitchFamily="18" charset="0"/>
              </a:rPr>
              <a:t>y dijo Moisés al Eterno: No atiendas a su ofrenda; ni un solo asno de ellos tomé, y no he hecho mal a ninguno de ellos.</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Moisés entonces le dijo a Koraj y sus seguidores que hicieran un fuego sacerdotal y le ofrecieran incienso a Dios.</a:t>
            </a:r>
          </a:p>
          <a:p>
            <a:r>
              <a:rPr lang="es-ES" sz="2800" dirty="0" smtClean="0">
                <a:latin typeface="Bookman Old Style" pitchFamily="18" charset="0"/>
              </a:rPr>
              <a:t>En la entrada de la Carpa de la reunión designada, Moisés y Aarón se reunieron frente a los rebeldes y al resto de la comunidad. </a:t>
            </a:r>
          </a:p>
          <a:p>
            <a:r>
              <a:rPr lang="es-ES" sz="2800" dirty="0" smtClean="0">
                <a:latin typeface="Bookman Old Style" pitchFamily="18" charset="0"/>
              </a:rPr>
              <a:t>Entonces la Presencia del Señor se apareció a toda la asamblea.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Señor le dijo a Moisés y a Aarón: “¡Aléjate de estos rebeldes para que pueda destruirlos en un instante!” </a:t>
            </a:r>
          </a:p>
          <a:p>
            <a:r>
              <a:rPr lang="es-ES" dirty="0" smtClean="0">
                <a:latin typeface="Bookman Old Style" pitchFamily="18" charset="0"/>
              </a:rPr>
              <a:t>Y cayeron de bruces y dijeron: “Oh Dios, si un hombre peca, ¿estarás enojado con toda la comunidad?”</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Dios entonces hizo que Moisés dijera a la comunidad: “Aléjate de Koraj y de los hijos de </a:t>
            </a:r>
            <a:r>
              <a:rPr lang="es-ES" sz="2800" dirty="0" err="1" smtClean="0">
                <a:latin typeface="Bookman Old Style" pitchFamily="18" charset="0"/>
              </a:rPr>
              <a:t>Eliab</a:t>
            </a:r>
            <a:r>
              <a:rPr lang="es-ES" sz="2800" dirty="0" smtClean="0">
                <a:latin typeface="Bookman Old Style" pitchFamily="18" charset="0"/>
              </a:rPr>
              <a:t>. Aléjate de estos hombres malvados y no toques nada que les pertenezca, no sea que seas borrado por todos sus pecados ”. </a:t>
            </a:r>
          </a:p>
          <a:p>
            <a:r>
              <a:rPr lang="es-ES" sz="2800" dirty="0" smtClean="0">
                <a:latin typeface="Bookman Old Style" pitchFamily="18" charset="0"/>
              </a:rPr>
              <a:t>Así que la gente se alejó de ellos.</a:t>
            </a:r>
          </a:p>
          <a:p>
            <a:r>
              <a:rPr lang="es-ES" sz="2800" dirty="0" smtClean="0">
                <a:latin typeface="Bookman Old Style" pitchFamily="18" charset="0"/>
              </a:rPr>
              <a:t>Entonces Moisés dijo: “Por las acciones venideras, sabrás que es el Señor quien me envió y no mi propia obra.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Si estos hombres mueren como lo hacen todos los hombres, entonces no fue el Señor quien me envió. </a:t>
            </a:r>
          </a:p>
          <a:p>
            <a:r>
              <a:rPr lang="es-ES" dirty="0" smtClean="0">
                <a:latin typeface="Bookman Old Style" pitchFamily="18" charset="0"/>
              </a:rPr>
              <a:t>Pero si el Señor crea un fenómeno para que el suelo abra su boca y se los trague a ellos y a sus propiedades y vayan vivos a la tumba, entonces sabrán que estas personas han provocado a Dios".</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Cuando Moisés terminó de hablar la tierra debajo de Koraj, los hijos de </a:t>
            </a:r>
            <a:r>
              <a:rPr lang="es-ES" dirty="0" err="1" smtClean="0">
                <a:latin typeface="Bookman Old Style" pitchFamily="18" charset="0"/>
              </a:rPr>
              <a:t>Eliab</a:t>
            </a:r>
            <a:r>
              <a:rPr lang="es-ES" dirty="0" smtClean="0">
                <a:latin typeface="Bookman Old Style" pitchFamily="18" charset="0"/>
              </a:rPr>
              <a:t> y sus seguidores se separaron, y la tierra abrió su boca y se los tragó a ellos, a sus casas y todos sus bienes. </a:t>
            </a:r>
          </a:p>
          <a:p>
            <a:r>
              <a:rPr lang="es-ES" dirty="0" smtClean="0">
                <a:latin typeface="Bookman Old Style" pitchFamily="18" charset="0"/>
              </a:rPr>
              <a:t>Ellos y sus pertenencias bajaron a la tumba con vida, la tierra se cerró sobre ellos y desaparecieron.</a:t>
            </a:r>
          </a:p>
          <a:p>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Luego salió un fuego de Dios y consumió a los doscientos cincuenta hombres de los seguidores de Koraj que ofrecían incienso.</a:t>
            </a:r>
          </a:p>
          <a:p>
            <a:r>
              <a:rPr lang="es-ES" sz="2800" dirty="0" smtClean="0">
                <a:latin typeface="Bookman Old Style" pitchFamily="18" charset="0"/>
              </a:rPr>
              <a:t>Al día siguiente, toda la comunidad israelita arremetió contra Moisés y Aarón, diciendo: "Ustedes dos han traído la muerte al pueblo del Señor".</a:t>
            </a:r>
          </a:p>
          <a:p>
            <a:r>
              <a:rPr lang="es-ES" sz="2800" dirty="0" smtClean="0">
                <a:latin typeface="Bookman Old Style" pitchFamily="18" charset="0"/>
              </a:rPr>
              <a:t>Entonces apareció la Presencia del Señor. </a:t>
            </a:r>
            <a:endParaRPr lang="es-ES" sz="2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Dios le dijo a Moisés y Aarón: "Aléjense de estas personas para que pueda aniquilarlos en un instante".</a:t>
            </a:r>
          </a:p>
          <a:p>
            <a:r>
              <a:rPr lang="es-ES" dirty="0" smtClean="0">
                <a:latin typeface="Bookman Old Style" pitchFamily="18" charset="0"/>
              </a:rPr>
              <a:t>La gente cayó sobre sus rostros con una plaga enviada por Dios, y Moisés inmediatamente envió a Aarón a realizar un incienso ritual de expiación para la gente.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Aarón se mantuvo entre los muertos y los vivos, y se controló la plaga, aunque más de catorce mil murieron a causa de la rebelión de Koraj.</a:t>
            </a:r>
          </a:p>
          <a:p>
            <a:r>
              <a:rPr lang="es-ES" dirty="0" smtClean="0">
                <a:latin typeface="Bookman Old Style" pitchFamily="18" charset="0"/>
              </a:rPr>
              <a:t>Entonces Dios hizo que Moisés consiguiera que cada uno de los jefes de las doce tribus inscribiera un bastón.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varas terminadas se colocaron ante Dios en la Carpa de la reunión designada frente a los Diez Mandamientos.</a:t>
            </a:r>
          </a:p>
          <a:p>
            <a:r>
              <a:rPr lang="es-ES" dirty="0" smtClean="0">
                <a:latin typeface="Bookman Old Style" pitchFamily="18" charset="0"/>
              </a:rPr>
              <a:t>Dios dijo: "La vara del hombre que yo escoja brotará". </a:t>
            </a:r>
          </a:p>
          <a:p>
            <a:r>
              <a:rPr lang="es-ES" dirty="0" smtClean="0">
                <a:latin typeface="Bookman Old Style" pitchFamily="18" charset="0"/>
              </a:rPr>
              <a:t>Y la vara de Aarón brotó con flores y almendras.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Entonces Dios le dijo a Moisés que dejara la vara de Aarón frente al Pacto como una señal para los rebeldes. "Los que se quejan de Mí deben dejar de quejarse para que no mueran".</a:t>
            </a:r>
          </a:p>
          <a:p>
            <a:r>
              <a:rPr lang="es-ES" dirty="0" smtClean="0">
                <a:latin typeface="Bookman Old Style" pitchFamily="18" charset="0"/>
              </a:rPr>
              <a:t>De repente, los israelitas tuvieron miedo de que todos estuvieran condenados a perecer.</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El Señor le dijo a Aarón: “Tú y tus hijos serán el sacerdocio. </a:t>
            </a:r>
          </a:p>
          <a:p>
            <a:r>
              <a:rPr lang="es-ES" sz="2800" dirty="0" smtClean="0">
                <a:latin typeface="Bookman Old Style" pitchFamily="18" charset="0"/>
              </a:rPr>
              <a:t>Te harás cargo del altar y participarás de todas las ofrendas sagradas. </a:t>
            </a:r>
          </a:p>
          <a:p>
            <a:r>
              <a:rPr lang="es-ES" sz="2800" dirty="0" smtClean="0">
                <a:latin typeface="Bookman Old Style" pitchFamily="18" charset="0"/>
              </a:rPr>
              <a:t>Todo lo que el pueblo traiga a Dios será suyo, incluidos los mejores aceites y los primeros frutos, pero el primogénito y todos los animales inmundos deben ser redimidos de acuerdo con su valor.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Tendrás todos estos dones sagrados reservados para el Señor, pero no tendrás parte de la tierra entre la gente. Yo soy tu porción y la tuya entre los israelitas ".</a:t>
            </a:r>
          </a:p>
          <a:p>
            <a:r>
              <a:rPr lang="es-ES" dirty="0" smtClean="0">
                <a:latin typeface="Bookman Old Style" pitchFamily="18" charset="0"/>
              </a:rPr>
              <a:t>Dios continuó diciendo a Aarón: “Los hijos de Leví tendrán el diezmo, la donación elevada, como herencia de la obra que realizan en el Santuario.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Así, los Hijos de Israel no se acercarán a la Carpa de la Reunión Designada y morirán. </a:t>
            </a:r>
          </a:p>
          <a:p>
            <a:r>
              <a:rPr lang="es-ES" sz="2800" dirty="0" smtClean="0">
                <a:latin typeface="Bookman Old Style" pitchFamily="18" charset="0"/>
              </a:rPr>
              <a:t>Tomarás una décima parte de todos los diezmos como un regalo al Señor. </a:t>
            </a:r>
          </a:p>
          <a:p>
            <a:r>
              <a:rPr lang="es-ES" sz="2800" dirty="0" smtClean="0">
                <a:latin typeface="Bookman Old Style" pitchFamily="18" charset="0"/>
              </a:rPr>
              <a:t>Esta será tu contribución. Tomarás las porciones más selectas para el Señor. </a:t>
            </a:r>
          </a:p>
          <a:p>
            <a:r>
              <a:rPr lang="es-ES" sz="2800" dirty="0" smtClean="0">
                <a:latin typeface="Bookman Old Style" pitchFamily="18" charset="0"/>
              </a:rPr>
              <a:t>No profanéis las donaciones sagradas de los israelitas para que no muráis.</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lnSpc>
                <a:spcPct val="90000"/>
              </a:lnSpc>
              <a:spcBef>
                <a:spcPts val="0"/>
              </a:spcBef>
              <a:buNone/>
            </a:pPr>
            <a:r>
              <a:rPr lang="es-CO" sz="2400" b="1" dirty="0" err="1" smtClean="0">
                <a:solidFill>
                  <a:srgbClr val="FF0000"/>
                </a:solidFill>
                <a:latin typeface="Bookman Old Style" pitchFamily="18" charset="0"/>
              </a:rPr>
              <a:t>Koraj</a:t>
            </a:r>
            <a:r>
              <a:rPr lang="es-CO" sz="2400" b="1" dirty="0" smtClean="0">
                <a:solidFill>
                  <a:srgbClr val="FF0000"/>
                </a:solidFill>
                <a:latin typeface="Bookman Old Style" pitchFamily="18" charset="0"/>
              </a:rPr>
              <a:t>: La </a:t>
            </a:r>
            <a:r>
              <a:rPr lang="es-CO" sz="2400" b="1" dirty="0" err="1" smtClean="0">
                <a:solidFill>
                  <a:srgbClr val="FF0000"/>
                </a:solidFill>
                <a:latin typeface="Bookman Old Style" pitchFamily="18" charset="0"/>
              </a:rPr>
              <a:t>Manana</a:t>
            </a:r>
            <a:r>
              <a:rPr lang="es-CO" sz="2400" b="1" dirty="0" smtClean="0">
                <a:solidFill>
                  <a:srgbClr val="FF0000"/>
                </a:solidFill>
                <a:latin typeface="Bookman Old Style" pitchFamily="18" charset="0"/>
              </a:rPr>
              <a:t> Siguiente</a:t>
            </a:r>
          </a:p>
          <a:p>
            <a:pPr>
              <a:buNone/>
            </a:pPr>
            <a:r>
              <a:rPr lang="es-ES" sz="1800" dirty="0" smtClean="0">
                <a:latin typeface="Bookman Old Style" pitchFamily="18" charset="0"/>
              </a:rPr>
              <a:t>Notas tomadas del R. Avi Weinstein</a:t>
            </a:r>
          </a:p>
          <a:p>
            <a:pPr>
              <a:buNone/>
            </a:pPr>
            <a:r>
              <a:rPr lang="es-ES" sz="2900" dirty="0" smtClean="0">
                <a:latin typeface="Bookman Old Style" pitchFamily="18" charset="0"/>
              </a:rPr>
              <a:t>Tras la muerte de Kóraj y sus seguidores, Aarón se interpone entre el Ángel de la Muerte y los israelitas.</a:t>
            </a:r>
          </a:p>
          <a:p>
            <a:pPr>
              <a:buNone/>
            </a:pPr>
            <a:r>
              <a:rPr lang="es-ES" sz="2900" dirty="0" smtClean="0">
                <a:latin typeface="Bookman Old Style" pitchFamily="18" charset="0"/>
              </a:rPr>
              <a:t>La mañana después del desafortunado desafío de Kóraj, Datan y Aviram a Moisés y Aarón, todo Israel culpa a los dos líderes por la muerte de los 250 líderes que se pusieron del lado de Kóraj.</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i="1" dirty="0" smtClean="0">
                <a:latin typeface="Bookman Old Style" pitchFamily="18" charset="0"/>
              </a:rPr>
              <a:t>Números 17:6-15</a:t>
            </a:r>
          </a:p>
          <a:p>
            <a:pPr>
              <a:buNone/>
            </a:pPr>
            <a:r>
              <a:rPr lang="es-ES" sz="2900" dirty="0" smtClean="0">
                <a:latin typeface="Bookman Old Style" pitchFamily="18" charset="0"/>
              </a:rPr>
              <a:t>Pero todos los hijos de Israel se quejaron al día siguiente contra Moisés y contra Aarón, diciendo: ¡(Sois) vosotros los que causasteis la muerte del pueblo de YHWH [Dios]! </a:t>
            </a:r>
          </a:p>
          <a:p>
            <a:pPr>
              <a:buNone/>
            </a:pPr>
            <a:r>
              <a:rPr lang="es-ES" sz="2900" dirty="0" smtClean="0">
                <a:latin typeface="Bookman Old Style" pitchFamily="18" charset="0"/>
              </a:rPr>
              <a:t>Ahora bien, cuando la comunidad se reunió contra Moisés y contra Aarón, se volvieron hacia la Tienda del Encuentro, y aquí: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nube la había cubierto, y se podía ver la Gloria de YHWH! </a:t>
            </a:r>
          </a:p>
          <a:p>
            <a:pPr>
              <a:buNone/>
            </a:pPr>
            <a:r>
              <a:rPr lang="es-ES" dirty="0" smtClean="0">
                <a:latin typeface="Bookman Old Style" pitchFamily="18" charset="0"/>
              </a:rPr>
              <a:t>Entonces Moisés y Aarón llegaron al frente de la Tienda de la Cita. Y habló YHWH a Moisés, diciendo: ¡Apártate de en medio de esta comunidad, para que yo los acabe en un instante!</a:t>
            </a:r>
          </a:p>
          <a:p>
            <a:pPr>
              <a:buNone/>
            </a:pP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Se arrojaron de bruces. </a:t>
            </a:r>
          </a:p>
          <a:p>
            <a:pPr>
              <a:buNone/>
            </a:pPr>
            <a:r>
              <a:rPr lang="es-ES" dirty="0" smtClean="0">
                <a:latin typeface="Bookman Old Style" pitchFamily="18" charset="0"/>
              </a:rPr>
              <a:t>Moisés dijo a Aarón: Toma (tu) sartén y coloca sobre ella fuego del lugar de la matanza, poniendo incienso humeante (allí); Ve rápidamente a la comunidad y apaciguadlos, porque el furor (todavía) está saliendo de la presencia de YHWH, ¡la plaga ha comenzado!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Aarón lo tomó, como Moisés había dicho, y corrió hacia el medio de la asamblea: ¡y aquí había comenzado la plaga entre el pueblo! </a:t>
            </a:r>
          </a:p>
          <a:p>
            <a:pPr>
              <a:buNone/>
            </a:pPr>
            <a:r>
              <a:rPr lang="es-ES" dirty="0" smtClean="0">
                <a:latin typeface="Bookman Old Style" pitchFamily="18" charset="0"/>
              </a:rPr>
              <a:t>Entonces puso el incienso humeante (en él) y logró apaciguar al pueblo: ahora se interponía entre los muertos y los vivos, y la plaga fue contenida. </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que murieron en la plaga fueron catorce mil setecientos, sin contar los que murieron por el asunto de Kóraj. </a:t>
            </a:r>
          </a:p>
          <a:p>
            <a:pPr>
              <a:buNone/>
            </a:pPr>
            <a:r>
              <a:rPr lang="es-ES" dirty="0" smtClean="0">
                <a:latin typeface="Bookman Old Style" pitchFamily="18" charset="0"/>
              </a:rPr>
              <a:t>Aarón regresó a Moisés, a la entrada de la Tienda del Encuentro, y la plaga fue detenida.</a:t>
            </a:r>
          </a:p>
          <a:p>
            <a:pPr marL="539750" indent="-514350">
              <a:buAutoNum type="arabicPeriod"/>
            </a:pPr>
            <a:r>
              <a:rPr lang="es-ES" dirty="0" smtClean="0">
                <a:latin typeface="Bookman Old Style" pitchFamily="18" charset="0"/>
              </a:rPr>
              <a:t>¿Por qué el pueblo se molestó con Moisés y Aarón cuando supieron que Dios se los había tragado?</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2. ¿Cómo supo Moisés que debía decirle a Aarón que se necesitaba incienso para lograr un apaciguamiento?</a:t>
            </a:r>
          </a:p>
          <a:p>
            <a:pPr marL="539750" indent="-514350">
              <a:buNone/>
            </a:pPr>
            <a:r>
              <a:rPr lang="es-ES" dirty="0" smtClean="0">
                <a:latin typeface="Bookman Old Style" pitchFamily="18" charset="0"/>
              </a:rPr>
              <a:t>3. ¿Qué significa que Aarón “estaba” entre los muertos y los vivos?</a:t>
            </a:r>
          </a:p>
          <a:p>
            <a:pPr marL="539750" indent="-514350">
              <a:buNone/>
            </a:pPr>
            <a:r>
              <a:rPr lang="es-ES" dirty="0" smtClean="0">
                <a:latin typeface="Bookman Old Style" pitchFamily="18" charset="0"/>
              </a:rPr>
              <a:t>Rashi en el versículo "ahora él (Aarón) estaba entre los muertos y los vivos":</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err="1" smtClean="0">
                <a:latin typeface="Bookman Old Style" pitchFamily="18" charset="0"/>
              </a:rPr>
              <a:t>Aaron</a:t>
            </a:r>
            <a:r>
              <a:rPr lang="es-ES" dirty="0" smtClean="0">
                <a:latin typeface="Bookman Old Style" pitchFamily="18" charset="0"/>
              </a:rPr>
              <a:t> agarró al Ángel de la Muerte y lo retuvo contra su voluntad. </a:t>
            </a:r>
          </a:p>
          <a:p>
            <a:pPr marL="539750" indent="-514350">
              <a:buNone/>
            </a:pPr>
            <a:r>
              <a:rPr lang="es-ES" dirty="0" smtClean="0">
                <a:latin typeface="Bookman Old Style" pitchFamily="18" charset="0"/>
              </a:rPr>
              <a:t>El ángel le dijo: Déjame cumplir mi misión. </a:t>
            </a:r>
          </a:p>
          <a:p>
            <a:pPr marL="539750" indent="-514350">
              <a:buNone/>
            </a:pPr>
            <a:r>
              <a:rPr lang="es-ES" dirty="0" smtClean="0">
                <a:latin typeface="Bookman Old Style" pitchFamily="18" charset="0"/>
              </a:rPr>
              <a:t>Aarón respondió: Moisés me ordenó que te detuviera. </a:t>
            </a:r>
          </a:p>
          <a:p>
            <a:pPr marL="539750" indent="-514350">
              <a:buNone/>
            </a:pPr>
            <a:r>
              <a:rPr lang="es-ES" dirty="0" smtClean="0">
                <a:latin typeface="Bookman Old Style" pitchFamily="18" charset="0"/>
              </a:rPr>
              <a:t>El ángel respondió: Yo soy un mensajero de Dios y tú sólo eres un mensajero de Moisés. </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Aarón respondió: Moisés nunca hace nada por sí solo, todas sus órdenes provienen del Todo Poderoso. Si no me crees, el Santo y Moisés están ambos en la Tienda de la Cita en este momento. Ven conmigo y pregúntales. </a:t>
            </a:r>
          </a:p>
          <a:p>
            <a:pPr marL="539750" indent="-514350">
              <a:buNone/>
            </a:pPr>
            <a:r>
              <a:rPr lang="es-ES" dirty="0" smtClean="0">
                <a:latin typeface="Bookman Old Style" pitchFamily="18" charset="0"/>
              </a:rPr>
              <a:t>Por eso el siguiente versículo dice: </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“Y Aarón volvió a Moisés, a la entrada de la Tienda del Encuentro y la plaga fue detenida”.</a:t>
            </a:r>
          </a:p>
          <a:p>
            <a:pPr marL="539750" indent="-514350">
              <a:buNone/>
            </a:pPr>
            <a:r>
              <a:rPr lang="es-ES" dirty="0" smtClean="0">
                <a:latin typeface="Bookman Old Style" pitchFamily="18" charset="0"/>
              </a:rPr>
              <a:t>Una palabra  -El rabino Naftali Tzvi Yehuda Berlin, conocido por el acrónimo “Netziv”, en su famoso supe comentario sobre Rashi y la Torá dijo que la gente encontró excesiva la matanza de los 250. </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Moisés y Aarón podrían haber limitado el juicio a Kóraj, Datan y Aviram, y una vez que la tierra se los hubiera tragado, los demás se habrían arrepentido. </a:t>
            </a:r>
          </a:p>
          <a:p>
            <a:pPr marL="539750" indent="-514350">
              <a:buNone/>
            </a:pPr>
            <a:r>
              <a:rPr lang="es-ES" dirty="0" smtClean="0">
                <a:latin typeface="Bookman Old Style" pitchFamily="18" charset="0"/>
              </a:rPr>
              <a:t>El Netziv señala que Moisés y Aarón no fueron los diseñadores finales del juicio, sino que fue Moisés actuando sobre el Espíritu Divino.</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000" dirty="0" smtClean="0">
                <a:latin typeface="Bookman Old Style" pitchFamily="18" charset="0"/>
              </a:rPr>
              <a:t>Rashi entiende que cuando el versículo dice: “Ahora estaba entre los muertos y los vivos”, Aarón estaba literalmente entre el Ángel de la Muerte y aquellos a quienes el ángel deseaba destruir. </a:t>
            </a:r>
          </a:p>
          <a:p>
            <a:pPr marL="539750" indent="-514350">
              <a:buNone/>
            </a:pPr>
            <a:r>
              <a:rPr lang="es-ES" sz="3000" dirty="0" smtClean="0">
                <a:latin typeface="Bookman Old Style" pitchFamily="18" charset="0"/>
              </a:rPr>
              <a:t>Retiene al ángel con el incienso que protegió a Moisés de ser tragado cuando los secuaces de </a:t>
            </a:r>
            <a:r>
              <a:rPr lang="es-ES" sz="3000" dirty="0" err="1" smtClean="0">
                <a:latin typeface="Bookman Old Style" pitchFamily="18" charset="0"/>
              </a:rPr>
              <a:t>Koraj</a:t>
            </a:r>
            <a:r>
              <a:rPr lang="es-ES" sz="3000" dirty="0" smtClean="0">
                <a:latin typeface="Bookman Old Style" pitchFamily="18" charset="0"/>
              </a:rPr>
              <a:t> fueron destruidos. </a:t>
            </a: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000" dirty="0" smtClean="0">
                <a:latin typeface="Bookman Old Style" pitchFamily="18" charset="0"/>
              </a:rPr>
              <a:t>El ángel quiere que Harón se vaya para poder terminar su trabajo, pero Aarón convence al ángel de regresar a la tienda con él y la plaga se detiene.</a:t>
            </a:r>
          </a:p>
          <a:p>
            <a:pPr marL="539750" indent="-514350">
              <a:buNone/>
            </a:pPr>
            <a:r>
              <a:rPr lang="es-ES" sz="3000" dirty="0" smtClean="0">
                <a:latin typeface="Bookman Old Style" pitchFamily="18" charset="0"/>
              </a:rPr>
              <a:t>Así como la falta de temor y de creencia en el poder de Dios trae destrucción, la creencia en los instrumentos de Dios y la reverencia por su poder traen sanación y misericordia. </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2900" dirty="0" smtClean="0">
                <a:latin typeface="Bookman Old Style" pitchFamily="18" charset="0"/>
              </a:rPr>
              <a:t>El pueblo no era digno, pero Aarón, el digno abogado, detuvo la muerte en seco y trajo otro indulto a un pueblo recalcitrante. </a:t>
            </a:r>
          </a:p>
          <a:p>
            <a:pPr marL="539750" indent="-514350">
              <a:buNone/>
            </a:pPr>
            <a:r>
              <a:rPr lang="es-ES" sz="2900" dirty="0" smtClean="0">
                <a:latin typeface="Bookman Old Style" pitchFamily="18" charset="0"/>
              </a:rPr>
              <a:t>Incluso después de haber sido comprometido por el Becerro de Oro, Aarón está dispuesto a mirar a la muerte directamente a los ojos para salvar a una comunidad que probablemente no le devolvería el favor.</a:t>
            </a: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2900" i="1" dirty="0" smtClean="0">
                <a:latin typeface="Bookman Old Style" pitchFamily="18" charset="0"/>
              </a:rPr>
              <a:t>El peligro de ser víctima</a:t>
            </a:r>
          </a:p>
          <a:p>
            <a:pPr marL="539750" indent="-514350">
              <a:buNone/>
            </a:pPr>
            <a:r>
              <a:rPr lang="es-ES" sz="2900" dirty="0" smtClean="0">
                <a:latin typeface="Bookman Old Style" pitchFamily="18" charset="0"/>
              </a:rPr>
              <a:t>La Torá nos recuerda una y otra vez: “No oprimas al extranjero, porque extranjeros fuisteis vosotros en la tierra de Egipto (Éxodo 23:9)”. </a:t>
            </a:r>
          </a:p>
          <a:p>
            <a:pPr marL="539750" indent="-514350">
              <a:buNone/>
            </a:pPr>
            <a:r>
              <a:rPr lang="es-ES" sz="2900" dirty="0" smtClean="0">
                <a:latin typeface="Bookman Old Style" pitchFamily="18" charset="0"/>
              </a:rPr>
              <a:t>Quizás la urgencia aquí no sea simplemente empatizar con las víctimas de la opresión, sino reconocer que al haber sido víctimas corremos un mayor riesgo de repetir comportamientos opresivos. </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Debido a que estábamos oprimidos, es más probable que utilicemos las herramientas del opresor incluso mientras luchamos por la libertad. </a:t>
            </a:r>
          </a:p>
          <a:p>
            <a:pPr marL="539750" indent="-514350">
              <a:buNone/>
            </a:pPr>
            <a:r>
              <a:rPr lang="es-ES" dirty="0" smtClean="0">
                <a:latin typeface="Bookman Old Style" pitchFamily="18" charset="0"/>
              </a:rPr>
              <a:t>El mandato aquí es el de cuidarnos atentamente para no convertirnos en opresores.</a:t>
            </a: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Esta difícil lección no se aprende fácilmente, especialmente cuando los niños mueren de hambre, cuando las mujeres son violadas y cuando los levantamientos violentos parecen la única alternativa al sufrimiento incesante.</a:t>
            </a: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Pero la verdadera alternativa a este ciclo de violencia y opresión es la construcción deliberada e intencional de la sociedad civil. </a:t>
            </a:r>
          </a:p>
          <a:p>
            <a:pPr marL="539750" indent="-514350">
              <a:buNone/>
            </a:pPr>
            <a:r>
              <a:rPr lang="es-ES" dirty="0" smtClean="0">
                <a:latin typeface="Bookman Old Style" pitchFamily="18" charset="0"/>
              </a:rPr>
              <a:t>Moisés ejemplifica esto cuando enseña al pueblo en Deuteronomio que cada rey de Israel debe escribir su propia copia del rollo del rey y conservarla consigo en todo momento. </a:t>
            </a: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El pergamino contiene las leyes del país, así como leyes que restringen específicamente cuánto dinero, cuántas esposas y cuánto ejército puede acumular. (Deuteronomio 17:16) </a:t>
            </a:r>
          </a:p>
          <a:p>
            <a:pPr marL="539750" indent="-514350">
              <a:buNone/>
            </a:pPr>
            <a:r>
              <a:rPr lang="es-ES" dirty="0" smtClean="0">
                <a:latin typeface="Bookman Old Style" pitchFamily="18" charset="0"/>
              </a:rPr>
              <a:t>El nuevo rey sólo puede actuar como rey cuando está arraigado. en las leyes de la sociedad civil.</a:t>
            </a: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i="1" dirty="0" smtClean="0">
                <a:latin typeface="Bookman Old Style" pitchFamily="18" charset="0"/>
              </a:rPr>
              <a:t>Un equilibrio delicado</a:t>
            </a:r>
          </a:p>
          <a:p>
            <a:pPr marL="539750" indent="-514350">
              <a:buNone/>
            </a:pPr>
            <a:r>
              <a:rPr lang="es-ES" dirty="0" smtClean="0">
                <a:latin typeface="Bookman Old Style" pitchFamily="18" charset="0"/>
              </a:rPr>
              <a:t>Parashat Kóraj enseña que debemos ejercer sabiduría y moderación seria en la forma en que nos involucramos en las luchas de las naciones en desarrollo. Defender, apoyar o participar en una intervención violenta es continuar el ciclo de violencia y terror. </a:t>
            </a: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Peor aún, apoyar a gobiernos clientes que sólo sirven a nuestros propios intereses fomenta la corrupción y la inestabilidad.</a:t>
            </a:r>
          </a:p>
          <a:p>
            <a:pPr marL="539750" indent="-514350">
              <a:buNone/>
            </a:pPr>
            <a:r>
              <a:rPr lang="es-ES" dirty="0" smtClean="0">
                <a:latin typeface="Bookman Old Style" pitchFamily="18" charset="0"/>
              </a:rPr>
              <a:t>En cambio, debemos centrarnos a nivel mundial en la restauración de la dignidad y la igualdad. </a:t>
            </a:r>
          </a:p>
          <a:p>
            <a:pPr marL="539750" indent="-514350">
              <a:buNone/>
            </a:pPr>
            <a:r>
              <a:rPr lang="es-ES" dirty="0" smtClean="0">
                <a:latin typeface="Bookman Old Style" pitchFamily="18" charset="0"/>
              </a:rPr>
              <a:t>Debemos poner fin a la opresión. </a:t>
            </a: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Logramos esto iniciando a los niños no en las milicias, sino en la educación. </a:t>
            </a:r>
          </a:p>
          <a:p>
            <a:pPr marL="539750" indent="-514350">
              <a:buNone/>
            </a:pPr>
            <a:r>
              <a:rPr lang="es-ES" dirty="0" smtClean="0">
                <a:latin typeface="Bookman Old Style" pitchFamily="18" charset="0"/>
              </a:rPr>
              <a:t>Lo hacemos guiando a los gobiernos emergentes no hacia una venganza rápida, sino hacia el vocabulario de la sociedad civil.</a:t>
            </a: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sz="31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347167" y="1621536"/>
            <a:ext cx="8528846" cy="459638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Los Profetas Tenían Riquezas</a:t>
            </a:r>
          </a:p>
          <a:p>
            <a:pPr>
              <a:buNone/>
            </a:pPr>
            <a:r>
              <a:rPr lang="es-ES" sz="1800" dirty="0" smtClean="0">
                <a:latin typeface="Bookman Old Style" pitchFamily="18" charset="0"/>
              </a:rPr>
              <a:t>Notas tomadas del Midrash</a:t>
            </a:r>
          </a:p>
          <a:p>
            <a:pPr>
              <a:buNone/>
            </a:pPr>
            <a:r>
              <a:rPr lang="es-ES" sz="2000" b="1" dirty="0" smtClean="0">
                <a:latin typeface="Bookman Old Style" pitchFamily="18" charset="0"/>
              </a:rPr>
              <a:t>La selección de la haftará es de Samuel I, 11:14-12:22.</a:t>
            </a:r>
          </a:p>
          <a:p>
            <a:pPr>
              <a:buNone/>
            </a:pPr>
            <a:r>
              <a:rPr lang="es-ES" sz="3100" dirty="0" smtClean="0">
                <a:latin typeface="Bookman Old Style" pitchFamily="18" charset="0"/>
              </a:rPr>
              <a:t>En el Libro de Samuel, cuando los israelitas exigen un rey, Dios les concede su pedido y le ordena al profeta Samuel que busque a un joven llamado Saúl y lo unja como rey (Samuel I, capítulo 9). </a:t>
            </a: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La haftará de Parashat Coré, que cuenta la continuación de esta historia, comienza con Samuel preparándose para viajar al pueblo de Gilgal para realizar la coronación oficial de Saúl.</a:t>
            </a:r>
          </a:p>
          <a:p>
            <a:pPr>
              <a:buNone/>
            </a:pPr>
            <a:r>
              <a:rPr lang="es-ES" sz="2900" dirty="0" smtClean="0">
                <a:latin typeface="Bookman Old Style" pitchFamily="18" charset="0"/>
              </a:rPr>
              <a:t>En esta ceremonia, después de que los israelitas ofrecen sacrificios y celebran, Samuel les recuerda a las tribus que esta coronación fue idea de ellos, no de él: </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“He escuchado vuestras súplicas y he hecho todo lo que me habéis pedido, y he puesto un rey sobre vosotros” </a:t>
            </a:r>
            <a:r>
              <a:rPr lang="es-ES" sz="2400" b="1" dirty="0" smtClean="0">
                <a:latin typeface="Bookman Old Style" pitchFamily="18" charset="0"/>
              </a:rPr>
              <a:t>(12 :1).</a:t>
            </a:r>
            <a:endParaRPr lang="es-ES" sz="3100" b="1" dirty="0" smtClean="0">
              <a:latin typeface="Bookman Old Style" pitchFamily="18" charset="0"/>
            </a:endParaRPr>
          </a:p>
          <a:p>
            <a:pPr>
              <a:buNone/>
            </a:pPr>
            <a:r>
              <a:rPr lang="es-ES" sz="3100" dirty="0" smtClean="0">
                <a:latin typeface="Bookman Old Style" pitchFamily="18" charset="0"/>
              </a:rPr>
              <a:t>Samuel procede a reflexionar sobre su propio liderazgo y pide a los reunidos su opinión. “Testificad contra mí delante del Eterno y delante del ungido de Dios”, los desafía. “¿He tomado el buey de alguien o el asno de alguien? </a:t>
            </a: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¿He maltratado u oprimido a alguien? ¿He aceptado un soborno para hacer la vista gorda ante alguien? ¡Díganmelo y se los devolveré! </a:t>
            </a:r>
            <a:r>
              <a:rPr lang="es-ES" sz="2400" b="1" dirty="0" smtClean="0">
                <a:latin typeface="Bookman Old Style" pitchFamily="18" charset="0"/>
              </a:rPr>
              <a:t>(12:2-3)</a:t>
            </a:r>
            <a:endParaRPr lang="es-ES" sz="3100" b="1" dirty="0" smtClean="0">
              <a:latin typeface="Bookman Old Style" pitchFamily="18" charset="0"/>
            </a:endParaRPr>
          </a:p>
          <a:p>
            <a:pPr>
              <a:buNone/>
            </a:pPr>
            <a:r>
              <a:rPr lang="es-ES" sz="2800" dirty="0" smtClean="0">
                <a:latin typeface="Bookman Old Style" pitchFamily="18" charset="0"/>
              </a:rPr>
              <a:t>El pueblo le asegura a Samuel que no ha cometido ningún mal.</a:t>
            </a:r>
          </a:p>
          <a:p>
            <a:pPr>
              <a:buNone/>
            </a:pPr>
            <a:r>
              <a:rPr lang="es-ES" sz="2800" dirty="0" smtClean="0">
                <a:latin typeface="Bookman Old Style" pitchFamily="18" charset="0"/>
              </a:rPr>
              <a:t>Luego Samuel relata la historia de Dios y los Hijos de Israel, comenzando con la entrada de Jacob y su familia a Egipto y continuando hasta su momento actual. </a:t>
            </a: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Samuel elogia los “actos victoriosos” de Dios </a:t>
            </a:r>
            <a:r>
              <a:rPr lang="es-ES" sz="2000" b="1" dirty="0" smtClean="0">
                <a:latin typeface="Bookman Old Style" pitchFamily="18" charset="0"/>
              </a:rPr>
              <a:t>(12:7) </a:t>
            </a:r>
            <a:r>
              <a:rPr lang="es-ES" sz="2800" dirty="0" smtClean="0">
                <a:latin typeface="Bookman Old Style" pitchFamily="18" charset="0"/>
              </a:rPr>
              <a:t>y se lamenta de cómo, cuando los israelitas se olvidaron de Dios, Sísara y los filisteos derrotaron a Israel (sobre lo cual leemos en la Haftará de Beshalaj).</a:t>
            </a:r>
          </a:p>
          <a:p>
            <a:pPr>
              <a:buNone/>
            </a:pPr>
            <a:r>
              <a:rPr lang="es-ES" sz="2800" dirty="0" smtClean="0">
                <a:latin typeface="Bookman Old Style" pitchFamily="18" charset="0"/>
              </a:rPr>
              <a:t>Samuel explica que Dios redimió a los israelitas de sus enemigos después de que expresaron arrepentimiento por sus caminos idólatras y clamaron a Él pidiendo ayuda. </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Y, sin embargo, los israelitas todavía pidieron a un rey que los mantuviera a salvo, a pesar de que Dios los había salvado repetidamente de sus enemigos.</a:t>
            </a:r>
          </a:p>
          <a:p>
            <a:pPr>
              <a:buNone/>
            </a:pPr>
            <a:r>
              <a:rPr lang="es-ES" sz="3100" dirty="0" smtClean="0">
                <a:latin typeface="Bookman Old Style" pitchFamily="18" charset="0"/>
              </a:rPr>
              <a:t>Samuel advierte a los israelitas que su rey recién nombrado no es ni un sustituto ni un reemplazo de Dios. </a:t>
            </a: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Enfatiza que el pueblo debe continuar siguiendo a Dios y obedecer Sus mandamientos si quiere que ellos y su rey tengan éxito.</a:t>
            </a:r>
          </a:p>
          <a:p>
            <a:pPr>
              <a:buNone/>
            </a:pPr>
            <a:r>
              <a:rPr lang="es-ES" sz="2700" dirty="0" smtClean="0">
                <a:latin typeface="Bookman Old Style" pitchFamily="18" charset="0"/>
              </a:rPr>
              <a:t>Luego, Samuel crea un evento sobrenatural para fortalecer su mensaje y credibilidad. Aunque era una época en la que normalmente no ocurren tormentas en la tierra de Israel, él ruega a Dios que envíe truenos y lluvia, e inmediatamente comienza a llover. </a:t>
            </a: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pueblo está atónito y temeroso de haber cometido un gran pecado al solicitar un rey. </a:t>
            </a:r>
          </a:p>
          <a:p>
            <a:pPr>
              <a:buNone/>
            </a:pPr>
            <a:r>
              <a:rPr lang="es-ES" sz="3100" dirty="0" smtClean="0">
                <a:latin typeface="Bookman Old Style" pitchFamily="18" charset="0"/>
              </a:rPr>
              <a:t>Claman a Samuel para que ore por ellos y los mantenga bien. Samuel les dice que todo estará bien, siempre y cuando obedezcan a Dios.</a:t>
            </a:r>
          </a:p>
          <a:p>
            <a:pPr>
              <a:buNone/>
            </a:pPr>
            <a:r>
              <a:rPr lang="es-ES" sz="3100" i="1" dirty="0" smtClean="0">
                <a:latin typeface="Bookman Old Style" pitchFamily="18" charset="0"/>
              </a:rPr>
              <a:t>Conexión con Parashat Kóraj</a:t>
            </a: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En la porción que lleva su nombre, Kóraj y sus asociados hacen un intento de abdicar del poder de Moisés. Posteriormente son absorbidos por la tierra. </a:t>
            </a:r>
          </a:p>
          <a:p>
            <a:pPr>
              <a:buNone/>
            </a:pPr>
            <a:r>
              <a:rPr lang="es-ES" sz="3100" dirty="0" smtClean="0">
                <a:latin typeface="Bookman Old Style" pitchFamily="18" charset="0"/>
              </a:rPr>
              <a:t>La Haftará de Kóraj compara esta inapropiada apuesta por el poder con la petición de un rey israelita. </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En muchas sociedades de la época, los reyes se veían a sí mismos como dioses o sustitutos de las deidades, y su poder era ilimitado. </a:t>
            </a:r>
          </a:p>
          <a:p>
            <a:pPr>
              <a:buNone/>
            </a:pPr>
            <a:r>
              <a:rPr lang="es-ES" sz="3100" dirty="0" smtClean="0">
                <a:latin typeface="Bookman Old Style" pitchFamily="18" charset="0"/>
              </a:rPr>
              <a:t>Si el rey israelita se comportara de esa manera, sería tan malo como Kóraj.</a:t>
            </a:r>
          </a:p>
          <a:p>
            <a:pPr>
              <a:buNone/>
            </a:pPr>
            <a:r>
              <a:rPr lang="es-ES" sz="3100" dirty="0" smtClean="0">
                <a:latin typeface="Bookman Old Style" pitchFamily="18" charset="0"/>
              </a:rPr>
              <a:t>A lo largo de la Biblia, cuando los líderes israelitas piden ayuda a Dios, Dios acude en su ayuda. </a:t>
            </a: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Vemos esto cuando Moisés es amenazado por Coré y Dios vence a los enemigos de Moisés. </a:t>
            </a:r>
          </a:p>
          <a:p>
            <a:pPr>
              <a:buNone/>
            </a:pPr>
            <a:r>
              <a:rPr lang="es-ES" sz="3100" dirty="0" smtClean="0">
                <a:latin typeface="Bookman Old Style" pitchFamily="18" charset="0"/>
              </a:rPr>
              <a:t>De manera igualmente sobrenatural, cuando Samuel necesita que Dios confirme una decisión, Dios envía una tormenta.</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he-IL" dirty="0" smtClean="0">
                <a:latin typeface="Bookman Old Style" pitchFamily="18" charset="0"/>
              </a:rPr>
              <a:t>וַיֹּ֤אמֶר שְׁמוּאֵל֙ אֶל־הָעָ֔ם לְכ֖וּ וְנֵלְכָ֣ה הַגִּלְגָּ֑ל וּנְחַדֵּ֥שׁ שָׁ֖ם הַמְּלוּכָֽה׃</a:t>
            </a:r>
            <a:endParaRPr lang="en-US" dirty="0" smtClean="0">
              <a:latin typeface="Bookman Old Style" pitchFamily="18" charset="0"/>
            </a:endParaRPr>
          </a:p>
          <a:p>
            <a:pPr>
              <a:buNone/>
            </a:pPr>
            <a:r>
              <a:rPr lang="en-US" b="1" dirty="0" smtClean="0">
                <a:latin typeface="Bookman Old Style" pitchFamily="18" charset="0"/>
              </a:rPr>
              <a:t>Vayomer Shmu'el el-ha'am lejú veneljáh haGilgal unejadesh sham hamelujáh.</a:t>
            </a:r>
          </a:p>
          <a:p>
            <a:pPr>
              <a:buNone/>
            </a:pPr>
            <a:r>
              <a:rPr lang="en-US" dirty="0" smtClean="0">
                <a:latin typeface="Bookman Old Style" pitchFamily="18" charset="0"/>
              </a:rPr>
              <a:t> </a:t>
            </a:r>
            <a:r>
              <a:rPr lang="es-ES" dirty="0" smtClean="0">
                <a:latin typeface="Bookman Old Style" pitchFamily="18" charset="0"/>
              </a:rPr>
              <a:t>Samuel dijo al pueblo: “Vengan, vayamos a Gilgal e inauguremos allí la monarquía”.</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Tze'enáh </a:t>
            </a:r>
            <a:r>
              <a:rPr lang="es-ES" i="1" dirty="0" err="1" smtClean="0">
                <a:latin typeface="Bookman Old Style" pitchFamily="18" charset="0"/>
              </a:rPr>
              <a:t>Ure'enáh</a:t>
            </a:r>
            <a:r>
              <a:rPr lang="es-ES" i="1" dirty="0" smtClean="0">
                <a:latin typeface="Bookman Old Style" pitchFamily="18" charset="0"/>
              </a:rPr>
              <a:t> 14 </a:t>
            </a:r>
            <a:r>
              <a:rPr lang="es-ES" sz="2400" i="1" dirty="0" smtClean="0">
                <a:latin typeface="Bookman Old Style" pitchFamily="18" charset="0"/>
              </a:rPr>
              <a:t>(“Sal y Mira” Biblia de las Mujeres, Jacob Ben Isaac Asquenazi)</a:t>
            </a:r>
            <a:endParaRPr lang="es-ES" i="1" dirty="0" smtClean="0">
              <a:latin typeface="Bookman Old Style" pitchFamily="18" charset="0"/>
            </a:endParaRPr>
          </a:p>
          <a:p>
            <a:pPr>
              <a:buNone/>
            </a:pPr>
            <a:r>
              <a:rPr lang="es-ES" dirty="0" smtClean="0">
                <a:latin typeface="Bookman Old Style" pitchFamily="18" charset="0"/>
              </a:rPr>
              <a:t>“Samuel dijo al pueblo” [11:14]. </a:t>
            </a:r>
          </a:p>
          <a:p>
            <a:pPr>
              <a:buNone/>
            </a:pPr>
            <a:r>
              <a:rPr lang="es-ES" dirty="0" smtClean="0">
                <a:latin typeface="Bookman Old Style" pitchFamily="18" charset="0"/>
              </a:rPr>
              <a:t>Samuel dijo al pueblo. Vayamos y renovaremos el reinado, con el rey Saúl, ya que muchos israelitas habían avergonzado a Saúl. </a:t>
            </a:r>
          </a:p>
          <a:p>
            <a:pPr>
              <a:buNone/>
            </a:pPr>
            <a:r>
              <a:rPr lang="es-ES" dirty="0" smtClean="0">
                <a:latin typeface="Bookman Old Style" pitchFamily="18" charset="0"/>
              </a:rPr>
              <a:t>Dijeron: ¿En qué nos puede ayudar este Saúl? </a:t>
            </a: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ahora que habían visto que Saúl había ayudado a Israel de parte del rey Nahás, rey de Amón, (Nahash les dijo que tenían la opción de morir (por la espada) o que les arrancaran el ojo derecho.) todo Israel lo aceptó como el rey apropiado en Gilgal. </a:t>
            </a: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*Radak, 1 Samuel, 11:14. </a:t>
            </a:r>
          </a:p>
          <a:p>
            <a:pPr>
              <a:buNone/>
            </a:pPr>
            <a:r>
              <a:rPr lang="es-ES" dirty="0" smtClean="0">
                <a:latin typeface="Bookman Old Style" pitchFamily="18" charset="0"/>
              </a:rPr>
              <a:t>Trajeron sacrificios a Dios y se regocijaron mucho. Y dijo Samuel a todo Israel: He aquí que he oído vuestra voz en todas las cosas que me habéis dicho, y he puesto sobre vosotros un rey. Ahora pues, he aquí que el rey va delante de vosotros. Yo soy ya viejo y cano,…</a:t>
            </a: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Nuestros sabios dicen que tenía sólo cincuenta y dos años cuando murió. </a:t>
            </a:r>
          </a:p>
          <a:p>
            <a:pPr>
              <a:buNone/>
            </a:pPr>
            <a:r>
              <a:rPr lang="es-ES" dirty="0" smtClean="0">
                <a:latin typeface="Bookman Old Style" pitchFamily="18" charset="0"/>
              </a:rPr>
              <a:t>El Santo lo había encanecido prematuramente esperando que el pueblo recordara que era viejo y no dijera que una persona tan justa como el profeta Samuel murió tan joven. Ciertamente debe haber cometido pecados. </a:t>
            </a: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verdad es que Samuel oró para que muriera, para no ver morir a Saúl durante su vida. Por eso el Santo le hizo encanecer prematuramente. *Radac, 1 Samuel, 12:2.</a:t>
            </a:r>
          </a:p>
          <a:p>
            <a:pPr>
              <a:buNone/>
            </a:pPr>
            <a:r>
              <a:rPr lang="es-ES" dirty="0" smtClean="0">
                <a:latin typeface="Bookman Old Style" pitchFamily="18" charset="0"/>
              </a:rPr>
              <a:t>Ein Yaakov (Edición Glick), Nedarim 4:4</a:t>
            </a:r>
          </a:p>
          <a:p>
            <a:pPr>
              <a:buNone/>
            </a:pPr>
            <a:r>
              <a:rPr lang="es-ES" dirty="0" smtClean="0">
                <a:latin typeface="Bookman Old Style" pitchFamily="18" charset="0"/>
              </a:rPr>
              <a:t>R. Johabán dijo: "Todos los profetas eran ricos. </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lo inferimos del relato de Moisés, Samuel, Amós y Jonás. </a:t>
            </a:r>
          </a:p>
          <a:p>
            <a:pPr>
              <a:buNone/>
            </a:pPr>
            <a:r>
              <a:rPr lang="es-ES" dirty="0" smtClean="0">
                <a:latin typeface="Bookman Old Style" pitchFamily="18" charset="0"/>
              </a:rPr>
              <a:t>De Moisés, como está escrito (Ib. 17, 15), no le he quitado un asno de cualquiera de ellos. </a:t>
            </a:r>
          </a:p>
          <a:p>
            <a:pPr>
              <a:buNone/>
            </a:pPr>
            <a:r>
              <a:rPr lang="es-ES" dirty="0" smtClean="0">
                <a:latin typeface="Bookman Old Style" pitchFamily="18" charset="0"/>
              </a:rPr>
              <a:t>¿Asumiremos que significa sin pago? ¿Es esto una alabanza para Moisés que él no fue de los que tomaron cosas sin pagarlas?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lo tanto, debemos decir que ni siquiera con pago tomó [porque tenía lo suyo?]" </a:t>
            </a:r>
          </a:p>
          <a:p>
            <a:pPr>
              <a:buNone/>
            </a:pPr>
            <a:r>
              <a:rPr lang="es-ES" dirty="0" smtClean="0">
                <a:latin typeface="Bookman Old Style" pitchFamily="18" charset="0"/>
              </a:rPr>
              <a:t>¿Pero tal vez esto se debía a que era pobre y no tenía fondos suficientes para pagar? </a:t>
            </a:r>
          </a:p>
          <a:p>
            <a:pPr>
              <a:buNone/>
            </a:pP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De Samuel, como está escrito (I Sam 12, 3) Heme aquí, testifica contra mí delante del Señor y delante de su ungido. ¿De quién he tomado el buey? o ¿a quién le he cogido el asno? etc. </a:t>
            </a:r>
          </a:p>
          <a:p>
            <a:pPr>
              <a:buNone/>
            </a:pPr>
            <a:r>
              <a:rPr lang="es-ES" sz="3000" dirty="0" smtClean="0">
                <a:latin typeface="Bookman Old Style" pitchFamily="18" charset="0"/>
              </a:rPr>
              <a:t>¿Asumiremos que quiere decir sin pago? ¿Será posible que sólo pretenda excluirse de quienes se llevan las cosas sin pagarlas? </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Por tanto, debemos decir que no los usó, ni siquiera para pagar estos artículos, porque era rico. </a:t>
            </a:r>
          </a:p>
          <a:p>
            <a:pPr>
              <a:buNone/>
            </a:pPr>
            <a:r>
              <a:rPr lang="es-ES" sz="3100" dirty="0" smtClean="0">
                <a:latin typeface="Bookman Old Style" pitchFamily="18" charset="0"/>
              </a:rPr>
              <a:t>¿Pero tal vez fue todo lo contrario, porque era un hombre pobre y no podía permitirse pagarlos? Por tanto, debemos decir que la inferencia es de lo siguiente (Ib. 7, 17) Y su regreso fue a Ramá, porque allí estaba su casa.</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Entonces Raba explicó que dondequiera que iba tenía su casa con él [se llevaba a su casa con él, por lo tanto era un hombre rico.] </a:t>
            </a:r>
          </a:p>
          <a:p>
            <a:pPr>
              <a:buNone/>
            </a:pPr>
            <a:r>
              <a:rPr lang="es-ES" dirty="0" smtClean="0">
                <a:latin typeface="Bookman Old Style" pitchFamily="18" charset="0"/>
              </a:rPr>
              <a:t>Raba dijo: "Las cosas dichas acerca de Samuel fueron aún mayores que las dichas acerca de Moisés; porque mientras que de Moisés está escrito: </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 ninguno de ellos le he quitado un asno, es decir, no sin su consentimiento, pero de Samuel se dice que no alquiló uno ni siquiera cuando Israel se lo ofreció con su buena voluntad, como se dice (I </a:t>
            </a:r>
            <a:r>
              <a:rPr lang="es-ES" sz="3000" dirty="0" err="1" smtClean="0">
                <a:latin typeface="Bookman Old Style" pitchFamily="18" charset="0"/>
              </a:rPr>
              <a:t>Sam.</a:t>
            </a:r>
            <a:r>
              <a:rPr lang="es-ES" sz="3000" dirty="0" smtClean="0">
                <a:latin typeface="Bookman Old Style" pitchFamily="18" charset="0"/>
              </a:rPr>
              <a:t> 12, 4) </a:t>
            </a:r>
          </a:p>
          <a:p>
            <a:pPr>
              <a:buNone/>
            </a:pPr>
            <a:r>
              <a:rPr lang="es-ES" sz="3000" dirty="0" smtClean="0">
                <a:latin typeface="Bookman Old Style" pitchFamily="18" charset="0"/>
              </a:rPr>
              <a:t>Y dijeron: "No nos has defraudado, ni has deprimido, ni has tomado de mano de nadie lo más mínimo."</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Amós, como está escrito (Amós 7, 14) Entonces respondió Amós, y dijo a Amaziah: No soy profeta, ni soy hijo de profeta, sino que soy pastor y recolector de higos silvestres, sobre los cuales R. José lo explicó a través del Targum que significa: Soy dueño de rebaños y tengo higueras en el valle.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De </a:t>
            </a:r>
            <a:r>
              <a:rPr lang="es-ES" sz="3000" dirty="0" smtClean="0">
                <a:latin typeface="Bookman Old Style" pitchFamily="18" charset="0"/>
              </a:rPr>
              <a:t>Yona, Jonás</a:t>
            </a:r>
            <a:r>
              <a:rPr lang="es-ES" sz="3000" dirty="0" smtClean="0">
                <a:latin typeface="Bookman Old Style" pitchFamily="18" charset="0"/>
              </a:rPr>
              <a:t>, como está escrito </a:t>
            </a:r>
            <a:r>
              <a:rPr lang="es-ES" sz="3000" dirty="0" smtClean="0">
                <a:latin typeface="Bookman Old Style" pitchFamily="18" charset="0"/>
              </a:rPr>
              <a:t>(</a:t>
            </a:r>
            <a:r>
              <a:rPr lang="es-ES" sz="3000" dirty="0" smtClean="0">
                <a:latin typeface="Bookman Old Style" pitchFamily="18" charset="0"/>
              </a:rPr>
              <a:t>Y</a:t>
            </a:r>
            <a:r>
              <a:rPr lang="es-ES" sz="3000" dirty="0" smtClean="0">
                <a:latin typeface="Bookman Old Style" pitchFamily="18" charset="0"/>
              </a:rPr>
              <a:t>ona </a:t>
            </a:r>
            <a:r>
              <a:rPr lang="es-ES" sz="3000" dirty="0" smtClean="0">
                <a:latin typeface="Bookman Old Style" pitchFamily="18" charset="0"/>
              </a:rPr>
              <a:t>1, 3) ) Y pagó su pasaje, y descendió allí para ir con ellos a Tarsis, lejos de la presencia de Hashem; y R. </a:t>
            </a:r>
            <a:r>
              <a:rPr lang="es-ES" sz="3000" dirty="0" smtClean="0">
                <a:latin typeface="Bookman Old Style" pitchFamily="18" charset="0"/>
              </a:rPr>
              <a:t>Johanán </a:t>
            </a:r>
            <a:r>
              <a:rPr lang="es-ES" sz="3000" dirty="0" smtClean="0">
                <a:latin typeface="Bookman Old Style" pitchFamily="18" charset="0"/>
              </a:rPr>
              <a:t>explicó esto que pagó por todo el cargamento [para que pudieran navegar con él inmediatamente] y R. Humnus dijo que el precio de un barco era cuatro mil dinarim de oro.</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Midrash Tanjumá, Kóraj </a:t>
            </a:r>
            <a:r>
              <a:rPr lang="es-ES" dirty="0" smtClean="0">
                <a:latin typeface="Bookman Old Style" pitchFamily="18" charset="0"/>
              </a:rPr>
              <a:t>7:1(Números 16:15, cont.:) “Y dijo al Señor: No prestes atención a sus ofrendas de comida”. </a:t>
            </a:r>
          </a:p>
          <a:p>
            <a:pPr>
              <a:buNone/>
            </a:pPr>
            <a:r>
              <a:rPr lang="es-ES" dirty="0" smtClean="0">
                <a:latin typeface="Bookman Old Style" pitchFamily="18" charset="0"/>
              </a:rPr>
              <a:t>No los aceptes en arrepentimiento. ¿Las Escrituras deberían haber dicho: "No prestes atención a su servicio"? ¿Cuál es el significado de "su ofrenda de comida"?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es lo que Moisés le dijo al Santo, bendito sea: “Señor del mundo, sé que estos tienen parte en esa ofrenda de comida que Israel ofrece todos los días [pero] en la medida en que se han apartado de Tus hijos, no prestes atención a su porción. Deja que el fuego la deje en paz y no la consuma”. (Números 16:15, cont.:)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es lo que Moisés le dijo al Santo, bendito sea: “Señor del mundo, sé que estos tienen parte en esa ofrenda de comida que Israel ofrece todos los días [pero] en la medida en que se han apartado de Tus hijos, no prestes atención a su porción. Deja que el fuego la deje en paz y no la consuma”. </a:t>
            </a:r>
            <a:r>
              <a:rPr lang="es-ES" sz="2400" b="1" dirty="0" smtClean="0">
                <a:latin typeface="Bookman Old Style" pitchFamily="18" charset="0"/>
              </a:rPr>
              <a:t>(Números 16:15, cont.:)</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“No les he quitado ni un asno”.</a:t>
            </a:r>
          </a:p>
          <a:p>
            <a:pPr>
              <a:buNone/>
            </a:pPr>
            <a:r>
              <a:rPr lang="es-ES" sz="3000" dirty="0" smtClean="0">
                <a:latin typeface="Bookman Old Style" pitchFamily="18" charset="0"/>
              </a:rPr>
              <a:t>Lo que tenía [derecho] a tomar no lo tomé. Según la costumbre universal, quien trabaja en el santuario recibe salario del santuario [En mi caso, sin embargo,] cuando bajé de Madián a Egipto tenía derecho a quitarles un asno, ya que era para satisfacer sus necesidades que yo bajaba [allí], pero no tomé ni uno.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De manera similar también dijo Samuel el justo (en 1 Sam. 12:3) , “Heme aquí, testifica contra mí delante de Hashem y delante de su ungido; ¿de quién tomé buey, o de quién un asno tomé?” Cuando sacrificaba un buey para sus ofrendas para pedir misericordia para ellos y también para ungir un rey sobre ellos, me pertenecía, como está dicho (en 1 Sam. 16:2): “Lleva contigo una novilla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Y de manera similar dice (en 1 Sam. 9:12), “porque el pueblo tiene hoy un sacrificio en el lugar alto (</a:t>
            </a:r>
            <a:r>
              <a:rPr lang="es-ES" sz="2900" b="1" i="1" dirty="0" smtClean="0">
                <a:latin typeface="Bookman Old Style" pitchFamily="18" charset="0"/>
              </a:rPr>
              <a:t>bamah</a:t>
            </a:r>
            <a:r>
              <a:rPr lang="es-ES" sz="2900" dirty="0" smtClean="0">
                <a:latin typeface="Bookman Old Style" pitchFamily="18" charset="0"/>
              </a:rPr>
              <a:t>)”. </a:t>
            </a:r>
          </a:p>
          <a:p>
            <a:pPr>
              <a:buNone/>
            </a:pPr>
            <a:r>
              <a:rPr lang="es-ES" sz="2900" dirty="0" smtClean="0">
                <a:latin typeface="Bookman Old Style" pitchFamily="18" charset="0"/>
              </a:rPr>
              <a:t>Pero no tomé nada de lo que les pertenecía. También cuando traté de atender sus pleitos y sus [otras] necesidades, y cuando recorría las ciudades, como se dice (en </a:t>
            </a:r>
            <a:r>
              <a:rPr lang="es-ES" sz="2400" b="1" dirty="0" smtClean="0">
                <a:latin typeface="Bookman Old Style" pitchFamily="18" charset="0"/>
              </a:rPr>
              <a:t>1 Sam. 7:16): </a:t>
            </a:r>
            <a:r>
              <a:rPr lang="es-ES" sz="2900" dirty="0" smtClean="0">
                <a:latin typeface="Bookman Old Style" pitchFamily="18" charset="0"/>
              </a:rPr>
              <a:t>“Y él iba de gira año tras año a Betel, Gilgal y Mizpa, y juzgaba a Israel en todos esos lugares;”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[aunque] por costumbre universal los litigantes van al juez, yo iba de ciudad en ciudad y de lugar en lugar.</a:t>
            </a:r>
          </a:p>
          <a:p>
            <a:pPr>
              <a:buNone/>
            </a:pPr>
            <a:r>
              <a:rPr lang="es-ES" dirty="0" smtClean="0">
                <a:latin typeface="Bookman Old Style" pitchFamily="18" charset="0"/>
              </a:rPr>
              <a:t>Ahora incluso Moisés dijo a Israel (en </a:t>
            </a:r>
            <a:r>
              <a:rPr lang="es-ES" sz="2400" b="1" dirty="0" smtClean="0">
                <a:latin typeface="Bookman Old Style" pitchFamily="18" charset="0"/>
              </a:rPr>
              <a:t>Éxodo 18:16): </a:t>
            </a:r>
            <a:r>
              <a:rPr lang="es-ES" dirty="0" smtClean="0">
                <a:latin typeface="Bookman Old Style" pitchFamily="18" charset="0"/>
              </a:rPr>
              <a:t>“Cuando tienen un asunto, llegan ellos a mí." Pero yo (Samuel) no actué de esta manera, sino que me tomé la molestia de ir a ellos </a:t>
            </a:r>
            <a:r>
              <a:rPr lang="es-ES" sz="2400" b="1" dirty="0" smtClean="0">
                <a:latin typeface="Bookman Old Style" pitchFamily="18" charset="0"/>
              </a:rPr>
              <a:t>(Números 16:15, cont.:)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 ninguno de ellos he hecho daño'. ni condené a los inocentes ni absolví a los culpables”.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Una historia de siempre: Jerarquía y Política</a:t>
            </a:r>
          </a:p>
          <a:p>
            <a:r>
              <a:rPr lang="es-ES" sz="1800" dirty="0" smtClean="0">
                <a:latin typeface="Bookman Old Style" pitchFamily="18" charset="0"/>
              </a:rPr>
              <a:t>Notas tomadas del R. Yonathan Sacks</a:t>
            </a:r>
          </a:p>
          <a:p>
            <a:r>
              <a:rPr lang="es-ES" sz="3100" dirty="0" smtClean="0">
                <a:latin typeface="Bookman Old Style" pitchFamily="18" charset="0"/>
              </a:rPr>
              <a:t>Fue una lucha clásica por el poder. Lo único que lo diferenciaba de los dramas habituales de las cortes reales, las reuniones parlamentarias o los pasillos del poder era que se desarrollaba en el Burgers’ Zoo de Arnhem, Holanda, y los personajes principales eran chimpancés machos.</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100" dirty="0" smtClean="0">
                <a:latin typeface="Bookman Old Style" pitchFamily="18" charset="0"/>
              </a:rPr>
              <a:t>El estudio de Frans de Waal, Chimpanzee Politics,[1] se ha convertido con razón en un clásico. </a:t>
            </a:r>
          </a:p>
          <a:p>
            <a:r>
              <a:rPr lang="es-ES" sz="3100" dirty="0" smtClean="0">
                <a:latin typeface="Bookman Old Style" pitchFamily="18" charset="0"/>
              </a:rPr>
              <a:t>En él describe cómo el macho alfa, Yeroen, después de haber sido la fuerza dominante durante algún tiempo, se vio cada vez más siendo desafiado por un joven pretendiente, Luit.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sz="3100" dirty="0" smtClean="0">
              <a:latin typeface="Bookman Old Style" pitchFamily="18" charset="0"/>
            </a:endParaRPr>
          </a:p>
        </p:txBody>
      </p:sp>
      <p:pic>
        <p:nvPicPr>
          <p:cNvPr id="2050" name="Picture 2" descr="Frans de Waal: The surprising science of alpha males | TED Talk"/>
          <p:cNvPicPr>
            <a:picLocks noChangeAspect="1" noChangeArrowheads="1"/>
          </p:cNvPicPr>
          <p:nvPr/>
        </p:nvPicPr>
        <p:blipFill>
          <a:blip r:embed="rId3"/>
          <a:srcRect/>
          <a:stretch>
            <a:fillRect/>
          </a:stretch>
        </p:blipFill>
        <p:spPr bwMode="auto">
          <a:xfrm>
            <a:off x="85344" y="1289744"/>
            <a:ext cx="8970390" cy="5045845"/>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Luit no pudo derrocar a Yeroen por su cuenta, por lo que formó una alianza con otro joven contendiente, Nikkie. </a:t>
            </a:r>
          </a:p>
          <a:p>
            <a:r>
              <a:rPr lang="es-ES" sz="3000" dirty="0" smtClean="0">
                <a:latin typeface="Bookman Old Style" pitchFamily="18" charset="0"/>
              </a:rPr>
              <a:t>Finalmente, Luit tuvo éxito y Yeroen fue depuesto.</a:t>
            </a:r>
          </a:p>
          <a:p>
            <a:r>
              <a:rPr lang="es-ES" sz="3000" dirty="0" smtClean="0">
                <a:latin typeface="Bookman Old Style" pitchFamily="18" charset="0"/>
              </a:rPr>
              <a:t>Luit era bueno en su trabajo. </a:t>
            </a:r>
          </a:p>
          <a:p>
            <a:r>
              <a:rPr lang="es-ES" sz="3000" dirty="0" smtClean="0">
                <a:latin typeface="Bookman Old Style" pitchFamily="18" charset="0"/>
              </a:rPr>
              <a:t>Era hábil en el mantenimiento de la paz dentro del grupo.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Defendió a los desvalidos y, como resultado, fue muy respetado. </a:t>
            </a:r>
          </a:p>
          <a:p>
            <a:r>
              <a:rPr lang="es-ES" dirty="0" smtClean="0">
                <a:latin typeface="Bookman Old Style" pitchFamily="18" charset="0"/>
              </a:rPr>
              <a:t>Las hembras reconocieron sus cualidades de liderazgo y siempre estaban listas para acicalarlo y dejarlo jugar con sus hijos. </a:t>
            </a:r>
          </a:p>
          <a:p>
            <a:r>
              <a:rPr lang="es-ES" dirty="0" smtClean="0">
                <a:latin typeface="Bookman Old Style" pitchFamily="18" charset="0"/>
              </a:rPr>
              <a:t>Yeroen no tenía nada que ganar oponiéndose a él.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Ya era demasiado mayor para volver a convertirse en macho alfa. </a:t>
            </a:r>
          </a:p>
          <a:p>
            <a:r>
              <a:rPr lang="es-ES" dirty="0" smtClean="0">
                <a:latin typeface="Bookman Old Style" pitchFamily="18" charset="0"/>
              </a:rPr>
              <a:t>No obstante, Yeroen decidió unir fuerzas con el joven Nikkie. </a:t>
            </a:r>
          </a:p>
          <a:p>
            <a:r>
              <a:rPr lang="es-ES" dirty="0" smtClean="0">
                <a:latin typeface="Bookman Old Style" pitchFamily="18" charset="0"/>
              </a:rPr>
              <a:t>Una noche cogieron a Luit desprevenido y lo mataron. </a:t>
            </a:r>
          </a:p>
          <a:p>
            <a:r>
              <a:rPr lang="es-ES" dirty="0" smtClean="0">
                <a:latin typeface="Bookman Old Style" pitchFamily="18" charset="0"/>
              </a:rPr>
              <a:t>El macho alfa depuesto tuvo su venganza.</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Al leer esto, pensamos en la historia de Hillel en Pirké Avot (2:6): “Hillel caminaba por un sendero cerca de un riachuelo y vio una calavera flotando sobre el agua, y dijo: Porque ahogaste a otros, te ahogaste; y los que te ahogaron, ellos mismos serán ahogados.”</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De hecho, las luchas de poder entre los chimpancés eran tan humanas que en 1995, Newt Gingrich, presidente republicano de la Cámara de Representantes, incluyó el trabajo de De Waal entre los veinticinco libros que recomendó leer a los jóvenes republicanos del Congreso.[2]</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Kóraj se graduó de la misma maquiavélica escuela política. </a:t>
            </a:r>
          </a:p>
          <a:p>
            <a:r>
              <a:rPr lang="es-ES" dirty="0" smtClean="0">
                <a:latin typeface="Bookman Old Style" pitchFamily="18" charset="0"/>
              </a:rPr>
              <a:t>Entendió las tres reglas básicas. </a:t>
            </a:r>
          </a:p>
          <a:p>
            <a:r>
              <a:rPr lang="es-ES" dirty="0" smtClean="0">
                <a:latin typeface="Bookman Old Style" pitchFamily="18" charset="0"/>
              </a:rPr>
              <a:t>Primero hay que ser populista. </a:t>
            </a:r>
          </a:p>
          <a:p>
            <a:r>
              <a:rPr lang="es-ES" dirty="0" smtClean="0">
                <a:latin typeface="Bookman Old Style" pitchFamily="18" charset="0"/>
              </a:rPr>
              <a:t>Juega con el descontento de la gente </a:t>
            </a:r>
          </a:p>
          <a:p>
            <a:r>
              <a:rPr lang="es-ES" dirty="0" smtClean="0">
                <a:latin typeface="Bookman Old Style" pitchFamily="18" charset="0"/>
              </a:rPr>
              <a:t>y haz que parezca que estás de su lado contra el líder actual.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"¡Has ido demasiado lejos!" dijo a Moisés y Aarón. </a:t>
            </a:r>
          </a:p>
          <a:p>
            <a:r>
              <a:rPr lang="es-ES" dirty="0" smtClean="0">
                <a:latin typeface="Bookman Old Style" pitchFamily="18" charset="0"/>
              </a:rPr>
              <a:t>“Toda la comunidad es santa, cada uno de ellos, y el Señor está con ellos. ¿Por qué, pues, se ponen por encima de la asamblea del Señor? </a:t>
            </a:r>
            <a:r>
              <a:rPr lang="es-ES" sz="2000" b="1" dirty="0" smtClean="0">
                <a:latin typeface="Bookman Old Style" pitchFamily="18" charset="0"/>
              </a:rPr>
              <a:t>(Números 16:3).</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50" dirty="0" smtClean="0">
                <a:latin typeface="Bookman Old Style" pitchFamily="18" charset="0"/>
              </a:rPr>
              <a:t>En segundo lugar, reunir aliados. </a:t>
            </a:r>
          </a:p>
          <a:p>
            <a:r>
              <a:rPr lang="es-ES" sz="3050" dirty="0" smtClean="0">
                <a:latin typeface="Bookman Old Style" pitchFamily="18" charset="0"/>
              </a:rPr>
              <a:t>Kóraj mismo era un levita. Su queja era que Moisés había designado a su hermano Aarón como Sumo Sacerdote. </a:t>
            </a:r>
          </a:p>
          <a:p>
            <a:r>
              <a:rPr lang="es-ES" sz="3050" dirty="0" smtClean="0">
                <a:latin typeface="Bookman Old Style" pitchFamily="18" charset="0"/>
              </a:rPr>
              <a:t>Evidentemente, sintió que, como primo de Moisés, era hijo de Yitzhar, hermano de Amram, el padre de Moisés y Aarón, el puesto debería haber recaído en él.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Pensó que era injusto que ambos roles de liderazgo deberían haber recaído en una sola familia dentro del clan.</a:t>
            </a:r>
          </a:p>
          <a:p>
            <a:r>
              <a:rPr lang="es-ES" dirty="0" smtClean="0">
                <a:latin typeface="Bookman Old Style" pitchFamily="18" charset="0"/>
              </a:rPr>
              <a:t>Kóraj difícilmente podía esperar mucho apoyo dentro de su propia tribu. Los otros levitas no tenían nada que ganar al deponer a Aarón.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En cambio, encontró aliados entre otros dos grupos descontentos: los rubenitas, Datán y Aviram, y “250 israelitas que eran hombres de rango dentro de la comunidad, representantes en la asamblea y famosos” (v. 2).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900" dirty="0" smtClean="0">
                <a:latin typeface="Bookman Old Style" pitchFamily="18" charset="0"/>
              </a:rPr>
              <a:t>Los rubenitas estaban molestos porque, como descendientes del primogénito de Jacob, no tenían roles de liderazgo especiales. </a:t>
            </a:r>
          </a:p>
          <a:p>
            <a:r>
              <a:rPr lang="es-ES" sz="2900" dirty="0" smtClean="0">
                <a:latin typeface="Bookman Old Style" pitchFamily="18" charset="0"/>
              </a:rPr>
              <a:t>Según Ibn Ezra, los 250 "hombres de rango" estaban molestos porque, después del pecado del becerro de oro, el liderazgo había pasado del primogénito dentro de cada tribu a la única tribu de Leví.</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750" dirty="0" smtClean="0">
                <a:latin typeface="Bookman Old Style" pitchFamily="18" charset="0"/>
              </a:rPr>
              <a:t>La revuelta estaba destinada a fracasar en última instancia, ya que sus quejas eran diferentes y no todas podían ser satisfechas. </a:t>
            </a:r>
          </a:p>
          <a:p>
            <a:r>
              <a:rPr lang="es-ES" sz="2750" dirty="0" smtClean="0">
                <a:latin typeface="Bookman Old Style" pitchFamily="18" charset="0"/>
              </a:rPr>
              <a:t>Pero eso nunca ha detenido las alianzas impías. </a:t>
            </a:r>
          </a:p>
          <a:p>
            <a:r>
              <a:rPr lang="es-ES" sz="2750" dirty="0" smtClean="0">
                <a:latin typeface="Bookman Old Style" pitchFamily="18" charset="0"/>
              </a:rPr>
              <a:t>Las personas que guardan rencor están más decididas a deponer al líder actual que a cualquier plan de acción constructivo propio.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odio vence a la racionalidad”, dijeron los Sabios</a:t>
            </a:r>
            <a:r>
              <a:rPr lang="es-ES" sz="2000" b="1" dirty="0" smtClean="0">
                <a:latin typeface="Bookman Old Style" pitchFamily="18" charset="0"/>
              </a:rPr>
              <a:t>.[</a:t>
            </a:r>
            <a:r>
              <a:rPr lang="es-ES" sz="2000" b="1" dirty="0" err="1" smtClean="0">
                <a:latin typeface="Bookman Old Style" pitchFamily="18" charset="0"/>
              </a:rPr>
              <a:t>Ber.Ra</a:t>
            </a:r>
            <a:r>
              <a:rPr lang="es-ES" sz="2000" b="1" dirty="0" smtClean="0">
                <a:latin typeface="Bookman Old Style" pitchFamily="18" charset="0"/>
              </a:rPr>
              <a:t> 55:8] </a:t>
            </a:r>
            <a:endParaRPr lang="es-ES" b="1" dirty="0" smtClean="0">
              <a:latin typeface="Bookman Old Style" pitchFamily="18" charset="0"/>
            </a:endParaRPr>
          </a:p>
          <a:p>
            <a:r>
              <a:rPr lang="es-ES" dirty="0" smtClean="0">
                <a:latin typeface="Bookman Old Style" pitchFamily="18" charset="0"/>
              </a:rPr>
              <a:t>El orgullo herido, el sentimiento de que el honor debería haber sido para ti, no para él, ha llevado a la acción destructiva y autodestructiva desde que los humanos han existido en la tierra.</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Tercero, elige el momento en que la persona que buscas deponer es vulnerable. </a:t>
            </a:r>
          </a:p>
          <a:p>
            <a:r>
              <a:rPr lang="es-ES" sz="3000" dirty="0" smtClean="0">
                <a:latin typeface="Bookman Old Style" pitchFamily="18" charset="0"/>
              </a:rPr>
              <a:t>Rambán señala que la revuelta de Kóraj tuvo lugar inmediatamente después del episodio de los espías y el veredicto posterior de que la gente no entraría en la tierra hasta la siguiente generación.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50" dirty="0" smtClean="0">
                <a:latin typeface="Bookman Old Style" pitchFamily="18" charset="0"/>
              </a:rPr>
              <a:t>Mientras los israelitas, independientemente de sus quejas, sintieran que se dirigían hacia su destino, no había ninguna posibilidad realista de incitar a la gente a rebelarse. </a:t>
            </a:r>
          </a:p>
          <a:p>
            <a:r>
              <a:rPr lang="es-ES" sz="3050" dirty="0" smtClean="0">
                <a:latin typeface="Bookman Old Style" pitchFamily="18" charset="0"/>
              </a:rPr>
              <a:t>Solo cuando se dieron cuenta de que no vivirían para cruzar el Jordán fue posible la rebelión.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700" dirty="0" smtClean="0">
                <a:latin typeface="Bookman Old Style" pitchFamily="18" charset="0"/>
              </a:rPr>
              <a:t>Aparentemente, la gente no tenía nada que perder.</a:t>
            </a:r>
          </a:p>
          <a:p>
            <a:r>
              <a:rPr lang="es-ES" sz="2700" dirty="0" smtClean="0">
                <a:latin typeface="Bookman Old Style" pitchFamily="18" charset="0"/>
              </a:rPr>
              <a:t>La comparación entre la política humana y la de los chimpancés no se entiende a la ligera. </a:t>
            </a:r>
          </a:p>
          <a:p>
            <a:r>
              <a:rPr lang="es-ES" sz="2700" dirty="0" smtClean="0">
                <a:latin typeface="Bookman Old Style" pitchFamily="18" charset="0"/>
              </a:rPr>
              <a:t>El judaísmo ha entendido por mucho tiempo que el Homo sapiens es una mezcla de lo que el Zohar llama </a:t>
            </a:r>
            <a:r>
              <a:rPr lang="es-ES" sz="2700" b="1" i="1" dirty="0" err="1" smtClean="0">
                <a:latin typeface="Bookman Old Style" pitchFamily="18" charset="0"/>
              </a:rPr>
              <a:t>nefesh</a:t>
            </a:r>
            <a:r>
              <a:rPr lang="es-ES" sz="2700" b="1" i="1" dirty="0" smtClean="0">
                <a:latin typeface="Bookman Old Style" pitchFamily="18" charset="0"/>
              </a:rPr>
              <a:t> </a:t>
            </a:r>
            <a:r>
              <a:rPr lang="es-ES" sz="2700" b="1" i="1" dirty="0" err="1" smtClean="0">
                <a:latin typeface="Bookman Old Style" pitchFamily="18" charset="0"/>
              </a:rPr>
              <a:t>habehamit</a:t>
            </a:r>
            <a:r>
              <a:rPr lang="es-ES" sz="2700" b="1" i="1" dirty="0" smtClean="0">
                <a:latin typeface="Bookman Old Style" pitchFamily="18" charset="0"/>
              </a:rPr>
              <a:t> </a:t>
            </a:r>
            <a:r>
              <a:rPr lang="es-ES" sz="2700" dirty="0" smtClean="0">
                <a:latin typeface="Bookman Old Style" pitchFamily="18" charset="0"/>
              </a:rPr>
              <a:t>y </a:t>
            </a:r>
            <a:r>
              <a:rPr lang="es-ES" sz="2700" b="1" i="1" dirty="0" err="1" smtClean="0">
                <a:latin typeface="Bookman Old Style" pitchFamily="18" charset="0"/>
              </a:rPr>
              <a:t>nefesh</a:t>
            </a:r>
            <a:r>
              <a:rPr lang="es-ES" sz="2700" b="1" i="1" dirty="0" smtClean="0">
                <a:latin typeface="Bookman Old Style" pitchFamily="18" charset="0"/>
              </a:rPr>
              <a:t> </a:t>
            </a:r>
            <a:r>
              <a:rPr lang="es-ES" sz="2700" b="1" i="1" dirty="0" err="1" smtClean="0">
                <a:latin typeface="Bookman Old Style" pitchFamily="18" charset="0"/>
              </a:rPr>
              <a:t>haElokit</a:t>
            </a:r>
            <a:r>
              <a:rPr lang="es-ES" sz="2700" dirty="0" smtClean="0">
                <a:latin typeface="Bookman Old Style" pitchFamily="18" charset="0"/>
              </a:rPr>
              <a:t>, el alma animal y el alma de Dios.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No somos mentes incorpóreas. </a:t>
            </a:r>
          </a:p>
          <a:p>
            <a:r>
              <a:rPr lang="es-ES" dirty="0" smtClean="0">
                <a:latin typeface="Bookman Old Style" pitchFamily="18" charset="0"/>
              </a:rPr>
              <a:t>Tenemos deseos físicos y estos están codificados en nuestros genes.</a:t>
            </a:r>
          </a:p>
          <a:p>
            <a:r>
              <a:rPr lang="es-ES" dirty="0" smtClean="0">
                <a:latin typeface="Bookman Old Style" pitchFamily="18" charset="0"/>
              </a:rPr>
              <a:t>Los científicos hablan hoy de tres sistemas: </a:t>
            </a:r>
          </a:p>
          <a:p>
            <a:r>
              <a:rPr lang="es-ES" dirty="0" smtClean="0">
                <a:latin typeface="Bookman Old Style" pitchFamily="18" charset="0"/>
              </a:rPr>
              <a:t>El cerebro de “reptil” que produce las respuestas más primarias de lucha o huida,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El cerebro de “mono” que es social, emocional y sensible a la jerarquía, y </a:t>
            </a:r>
          </a:p>
          <a:p>
            <a:r>
              <a:rPr lang="es-ES" sz="3000" dirty="0" smtClean="0">
                <a:latin typeface="Bookman Old Style" pitchFamily="18" charset="0"/>
              </a:rPr>
              <a:t>El cerebro humano, la corteza pre frontal, que es lento, reflexivo y capaz de pensar en las consecuencias de cursos de acción alternativos. </a:t>
            </a:r>
          </a:p>
          <a:p>
            <a:r>
              <a:rPr lang="es-ES" sz="3000" dirty="0" smtClean="0">
                <a:latin typeface="Bookman Old Style" pitchFamily="18" charset="0"/>
              </a:rPr>
              <a:t>Esto confirma lo que los judíos y otros, entre ellos Platón y Aristóteles, saben desde hace mucho tiempo.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275458" name="Picture 2"/>
          <p:cNvPicPr>
            <a:picLocks noChangeAspect="1" noChangeArrowheads="1"/>
          </p:cNvPicPr>
          <p:nvPr/>
        </p:nvPicPr>
        <p:blipFill>
          <a:blip r:embed="rId3"/>
          <a:srcRect/>
          <a:stretch>
            <a:fillRect/>
          </a:stretch>
        </p:blipFill>
        <p:spPr bwMode="auto">
          <a:xfrm>
            <a:off x="450849" y="1358464"/>
            <a:ext cx="8181088" cy="476192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Es en la tensión y la interacción entre estos sistemas donde se desarrolla el drama de la libertad humana.</a:t>
            </a:r>
          </a:p>
          <a:p>
            <a:r>
              <a:rPr lang="es-ES" sz="3000" dirty="0" smtClean="0">
                <a:latin typeface="Bookman Old Style" pitchFamily="18" charset="0"/>
              </a:rPr>
              <a:t>En su libro más reciente, Frans de Waal señala que “entre los chimpancés, la jerarquía lo impregna todo”. </a:t>
            </a:r>
          </a:p>
          <a:p>
            <a:r>
              <a:rPr lang="es-ES" sz="3000" dirty="0" smtClean="0">
                <a:latin typeface="Bookman Old Style" pitchFamily="18" charset="0"/>
              </a:rPr>
              <a:t>Entre las hembras esto se da por sentado y no conduce a conflictos.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Pero entre los hombres, “el poder siempre está en juego”. “Hay que luchar por el y protegerlo celosamente contra los contendientes”. </a:t>
            </a:r>
          </a:p>
          <a:p>
            <a:r>
              <a:rPr lang="es-ES" dirty="0" smtClean="0">
                <a:latin typeface="Bookman Old Style" pitchFamily="18" charset="0"/>
              </a:rPr>
              <a:t>Los chimpancés machos son “maquiavélicos charlatanes e intrigantes”. [4] </a:t>
            </a:r>
          </a:p>
          <a:p>
            <a:r>
              <a:rPr lang="es-ES" dirty="0" smtClean="0">
                <a:latin typeface="Bookman Old Style" pitchFamily="18" charset="0"/>
              </a:rPr>
              <a:t>La pregunta es: ¿lo somos?</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Esta no es una cuestión menor. </a:t>
            </a:r>
          </a:p>
          <a:p>
            <a:r>
              <a:rPr lang="es-ES" dirty="0" smtClean="0">
                <a:latin typeface="Bookman Old Style" pitchFamily="18" charset="0"/>
              </a:rPr>
              <a:t>Incluso puede ser el más importante de todos si la humanidad quiere tener un futuro. </a:t>
            </a:r>
          </a:p>
          <a:p>
            <a:r>
              <a:rPr lang="es-ES" dirty="0" smtClean="0">
                <a:latin typeface="Bookman Old Style" pitchFamily="18" charset="0"/>
              </a:rPr>
              <a:t>Los antropólogos generalmente están de acuerdo en que los primeros humanos, los cazadores-recolectores, eran generalmente igualitarios.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Todos tenían su parte que desempeñar en el grupo. </a:t>
            </a:r>
          </a:p>
          <a:p>
            <a:r>
              <a:rPr lang="es-ES" dirty="0" smtClean="0">
                <a:latin typeface="Bookman Old Style" pitchFamily="18" charset="0"/>
              </a:rPr>
              <a:t>Sus tareas principales eran mantenerse con vida, encontrar comida y evitar a los depredadores. </a:t>
            </a:r>
          </a:p>
          <a:p>
            <a:r>
              <a:rPr lang="es-ES" dirty="0" smtClean="0">
                <a:latin typeface="Bookman Old Style" pitchFamily="18" charset="0"/>
              </a:rPr>
              <a:t>No había tal cosa como la riqueza acumulada.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900" dirty="0" smtClean="0">
                <a:latin typeface="Bookman Old Style" pitchFamily="18" charset="0"/>
              </a:rPr>
              <a:t>Fue solo con el desarrollo de la agricultura, las ciudades y el comercio que la jerarquía llegó a dominar las sociedades humanas. </a:t>
            </a:r>
          </a:p>
          <a:p>
            <a:r>
              <a:rPr lang="es-ES" sz="2900" dirty="0" smtClean="0">
                <a:latin typeface="Bookman Old Style" pitchFamily="18" charset="0"/>
              </a:rPr>
              <a:t>Por lo general, había un líder absoluto, una clase gobernante (alfabetizada) y las masas, utilizadas como mano de obra en esquemas de construcción monumental y como tropas para el ejército imperial.</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judaísmo entra al mundo como una protesta contra este tipo de estructura.</a:t>
            </a:r>
          </a:p>
          <a:p>
            <a:r>
              <a:rPr lang="es-ES" dirty="0" smtClean="0">
                <a:latin typeface="Bookman Old Style" pitchFamily="18" charset="0"/>
              </a:rPr>
              <a:t>Vemos esto en el capítulo inicial de la Torá en el que Dios crea a la persona humana a Su imagen y semejanza, lo que significa que todos somos igualmente fragmentos de lo Divino.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¿Por qué, preguntaron los Sabios, el hombre fue creado individualmente? </a:t>
            </a:r>
          </a:p>
          <a:p>
            <a:r>
              <a:rPr lang="es-ES" dirty="0" smtClean="0">
                <a:latin typeface="Bookman Old Style" pitchFamily="18" charset="0"/>
              </a:rPr>
              <a:t>“Para que nadie pueda decir: Mis ancestros fueron mayores que los tuyos” </a:t>
            </a:r>
            <a:r>
              <a:rPr lang="es-ES" sz="2000" b="1" dirty="0" smtClean="0">
                <a:latin typeface="Bookman Old Style" pitchFamily="18" charset="0"/>
              </a:rPr>
              <a:t>(Mishná Sanedrín 4:5). </a:t>
            </a:r>
            <a:endParaRPr lang="es-ES" b="1" dirty="0" smtClean="0">
              <a:latin typeface="Bookman Old Style" pitchFamily="18" charset="0"/>
            </a:endParaRPr>
          </a:p>
          <a:p>
            <a:r>
              <a:rPr lang="es-ES" dirty="0" smtClean="0">
                <a:latin typeface="Bookman Old Style" pitchFamily="18" charset="0"/>
              </a:rPr>
              <a:t>Algo de este igualitarismo se puede escuchar en el comentario de Moisés a Josué: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“Ojalá todo el pueblo de Hashem fuera profeta, para que Él hiciera descansar su espíritu sobre ellos” </a:t>
            </a:r>
            <a:r>
              <a:rPr lang="es-ES" sz="2000" b="1" dirty="0" smtClean="0">
                <a:latin typeface="Bookman Old Style" pitchFamily="18" charset="0"/>
              </a:rPr>
              <a:t>(Núm. 11:29).</a:t>
            </a:r>
            <a:endParaRPr lang="es-ES" b="1" dirty="0" smtClean="0">
              <a:latin typeface="Bookman Old Style" pitchFamily="18" charset="0"/>
            </a:endParaRPr>
          </a:p>
          <a:p>
            <a:r>
              <a:rPr lang="es-ES" sz="3000" dirty="0" smtClean="0">
                <a:latin typeface="Bookman Old Style" pitchFamily="18" charset="0"/>
              </a:rPr>
              <a:t>Sin embargo, como muchos de los ideales de la Torá, entre ellos el vegetarianismo, la abolición de la esclavitud y la institución de la monogamia, el igualitarismo no podía suceder de la noche a la mañana.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Tomaría siglos, milenios, y en muchos aspectos aún no se ha logrado por completo.</a:t>
            </a:r>
          </a:p>
          <a:p>
            <a:r>
              <a:rPr lang="es-ES" dirty="0" smtClean="0">
                <a:latin typeface="Bookman Old Style" pitchFamily="18" charset="0"/>
              </a:rPr>
              <a:t>Había dos estructuras jerárquicas en el Israel bíblico. </a:t>
            </a:r>
          </a:p>
          <a:p>
            <a:r>
              <a:rPr lang="es-ES" dirty="0" smtClean="0">
                <a:latin typeface="Bookman Old Style" pitchFamily="18" charset="0"/>
              </a:rPr>
              <a:t>Había reyes y había sacerdotes, entre ellos el Sumo Sacerdote. Ambos se introdujeron después de una crisis: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900" dirty="0" smtClean="0">
                <a:latin typeface="Bookman Old Style" pitchFamily="18" charset="0"/>
              </a:rPr>
              <a:t>la monarquía tras el fracaso del gobierno de los “jueces”, el sacerdocio levítico y aarónico tras el pecado del becerro de oro. </a:t>
            </a:r>
          </a:p>
          <a:p>
            <a:r>
              <a:rPr lang="es-ES" sz="2900" dirty="0" smtClean="0">
                <a:latin typeface="Bookman Old Style" pitchFamily="18" charset="0"/>
              </a:rPr>
              <a:t>Ambos llevaron, inevitablemente, a la tensión y la división.</a:t>
            </a:r>
          </a:p>
          <a:p>
            <a:r>
              <a:rPr lang="es-ES" sz="2900" dirty="0" smtClean="0">
                <a:latin typeface="Bookman Old Style" pitchFamily="18" charset="0"/>
              </a:rPr>
              <a:t>El Israel bíblico sobrevivió como un reino unido[5] durante solo tres generaciones de reyes y luego se dividió en dos.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sacerdocio se convirtió en una fuente importante de división a finales del período del Segundo Templo, lo que llevó a divisiones sectarias entre saduceos, boetusianos y el resto. </a:t>
            </a:r>
          </a:p>
          <a:p>
            <a:r>
              <a:rPr lang="es-ES" dirty="0" smtClean="0">
                <a:latin typeface="Bookman Old Style" pitchFamily="18" charset="0"/>
              </a:rPr>
              <a:t>La historia de Kóraj explica por qué.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Donde hay jerarquía, habrá competencia en cuanto a quién es el macho alfa.</a:t>
            </a:r>
          </a:p>
          <a:p>
            <a:r>
              <a:rPr lang="es-ES" dirty="0" smtClean="0">
                <a:latin typeface="Bookman Old Style" pitchFamily="18" charset="0"/>
              </a:rPr>
              <a:t>¿Es la jerarquía una característica inevitable de todas las civilizaciones avanzadas? </a:t>
            </a:r>
          </a:p>
          <a:p>
            <a:r>
              <a:rPr lang="es-ES" dirty="0" smtClean="0">
                <a:latin typeface="Bookman Old Style" pitchFamily="18" charset="0"/>
              </a:rPr>
              <a:t>Maimónides parece decir que sí.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Para él, la monarquía era una institución positiva, no una mera concesión. </a:t>
            </a:r>
          </a:p>
          <a:p>
            <a:r>
              <a:rPr lang="es-ES" dirty="0" smtClean="0">
                <a:latin typeface="Bookman Old Style" pitchFamily="18" charset="0"/>
              </a:rPr>
              <a:t>Abarbanel parece decir que no. </a:t>
            </a:r>
          </a:p>
          <a:p>
            <a:r>
              <a:rPr lang="es-ES" dirty="0" smtClean="0">
                <a:latin typeface="Bookman Old Style" pitchFamily="18" charset="0"/>
              </a:rPr>
              <a:t>Hay pasajes en sus escritos que sugieren que fue un anarquista utópico que creía que en un mundo ideal nadie gobernaría a nadie.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Cada uno de nosotros reconocería sólo la soberanía de Dios.</a:t>
            </a:r>
          </a:p>
          <a:p>
            <a:r>
              <a:rPr lang="es-ES" dirty="0" smtClean="0">
                <a:latin typeface="Bookman Old Style" pitchFamily="18" charset="0"/>
              </a:rPr>
              <a:t>Reuniendo la historia de Kóraj y la versión chimpancé de House of Cards de Frans de Waal,[6] la conclusión parece ser que donde hay jerarquía, habrá luchas por ser macho alfa.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El resultado es lo que Thomas Hobbes llamó “un deseo perpetuo e inquieto de poder tras poder, que cesa solo con la muerte”.[7]</a:t>
            </a:r>
          </a:p>
          <a:p>
            <a:r>
              <a:rPr lang="es-ES" sz="3000" dirty="0" smtClean="0">
                <a:latin typeface="Bookman Old Style" pitchFamily="18" charset="0"/>
              </a:rPr>
              <a:t>Es por eso que los rabinos centraron su atención no en las coronas jerárquicas de la realeza o el sacerdocio, sino en la corona no jerárquica de la Torá, que está abierta a todos los que la buscan.</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Aquí la competencia no lleva al conflicto sino al aumento de la sabiduría,[8] y donde el mismo Cielo, al ver que los Sabios no están de acuerdo, dice: “Estas y aquellas son las palabras del Dios viviente”[9].</a:t>
            </a:r>
          </a:p>
          <a:p>
            <a:r>
              <a:rPr lang="es-ES" dirty="0" smtClean="0">
                <a:latin typeface="Bookman Old Style" pitchFamily="18" charset="0"/>
              </a:rPr>
              <a:t>La historia de Kóraj se repite en cada generación.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antídoto es la inmersión diaria en el mundo alternativo del estudio de la Torá que busca la verdad, no el poder, y valora a todos por igual como voces en una conversación sagrada.</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1400" dirty="0" smtClean="0">
                <a:latin typeface="Bookman Old Style" pitchFamily="18" charset="0"/>
              </a:rPr>
              <a:t>[1] Frans de Waal, Chimpanzee Politics, Londres, Cabo, 1982.</a:t>
            </a:r>
          </a:p>
          <a:p>
            <a:r>
              <a:rPr lang="es-ES" sz="1400" dirty="0" smtClean="0">
                <a:latin typeface="Bookman Old Style" pitchFamily="18" charset="0"/>
              </a:rPr>
              <a:t>[2] Este ensayo fue escrito en los días posteriores a la votación del Brexit en Gran Bretaña, cuando se estaba librando una lucha por el liderazgo de los dos principales partidos políticos. Dejo al lector hacer cualquier comparación, ya sea con la política de los primates o con la historia de Kóraj.</a:t>
            </a:r>
          </a:p>
          <a:p>
            <a:r>
              <a:rPr lang="es-ES" sz="1400" dirty="0" smtClean="0">
                <a:latin typeface="Bookman Old Style" pitchFamily="18" charset="0"/>
              </a:rPr>
              <a:t>[3] Bereshit Rabá 55:8.</a:t>
            </a:r>
          </a:p>
          <a:p>
            <a:r>
              <a:rPr lang="es-ES" sz="1400" dirty="0" smtClean="0">
                <a:latin typeface="Bookman Old Style" pitchFamily="18" charset="0"/>
              </a:rPr>
              <a:t>[4] Frans de Waal, ¿Somos lo suficientemente inteligentes como para saber cuán inteligentes son los animales? Nueva York, Norton, 2016, 168.</a:t>
            </a:r>
          </a:p>
          <a:p>
            <a:r>
              <a:rPr lang="es-ES" sz="1400" dirty="0" smtClean="0">
                <a:latin typeface="Bookman Old Style" pitchFamily="18" charset="0"/>
              </a:rPr>
              <a:t>[5] Tras la votación del Brexit, en Gran Bretaña se plantea la cuestión de si el Reino Unido seguirá siendo un reino unido.</a:t>
            </a:r>
          </a:p>
          <a:p>
            <a:r>
              <a:rPr lang="es-ES" sz="1400" dirty="0" smtClean="0">
                <a:latin typeface="Bookman Old Style" pitchFamily="18" charset="0"/>
              </a:rPr>
              <a:t>[6] Michael Dobbs, House of Cards (Nueva York: Harper Collins, 1989).</a:t>
            </a:r>
          </a:p>
          <a:p>
            <a:r>
              <a:rPr lang="es-ES" sz="1400" dirty="0" smtClean="0">
                <a:latin typeface="Bookman Old Style" pitchFamily="18" charset="0"/>
              </a:rPr>
              <a:t>[7] Thomas Hobbes, Leviatán (1651), </a:t>
            </a:r>
            <a:r>
              <a:rPr lang="es-ES" sz="1400" dirty="0" err="1" smtClean="0">
                <a:latin typeface="Bookman Old Style" pitchFamily="18" charset="0"/>
              </a:rPr>
              <a:t>pt.</a:t>
            </a:r>
            <a:r>
              <a:rPr lang="es-ES" sz="1400" dirty="0" smtClean="0">
                <a:latin typeface="Bookman Old Style" pitchFamily="18" charset="0"/>
              </a:rPr>
              <a:t> 1, cap. 11</a:t>
            </a:r>
          </a:p>
          <a:p>
            <a:r>
              <a:rPr lang="es-ES" sz="1400" dirty="0" smtClean="0">
                <a:latin typeface="Bookman Old Style" pitchFamily="18" charset="0"/>
              </a:rPr>
              <a:t>[8] Baba Batrá 21a.</a:t>
            </a:r>
          </a:p>
          <a:p>
            <a:r>
              <a:rPr lang="es-ES" sz="1400" dirty="0" smtClean="0">
                <a:latin typeface="Bookman Old Style" pitchFamily="18" charset="0"/>
              </a:rPr>
              <a:t>[9] Es decir, ambos puntos de vista son correctos, véase Eruvin 13b; Gittin 6b.</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dirty="0" smtClean="0"/>
          </a:p>
        </p:txBody>
      </p:sp>
      <p:pic>
        <p:nvPicPr>
          <p:cNvPr id="5" name="4 Imagen" descr="TABLEREY.jpg"/>
          <p:cNvPicPr>
            <a:picLocks noChangeAspect="1"/>
          </p:cNvPicPr>
          <p:nvPr/>
        </p:nvPicPr>
        <p:blipFill>
          <a:blip r:embed="rId3"/>
          <a:stretch>
            <a:fillRect/>
          </a:stretch>
        </p:blipFill>
        <p:spPr>
          <a:xfrm>
            <a:off x="623887" y="533400"/>
            <a:ext cx="7896225" cy="5791200"/>
          </a:xfrm>
          <a:prstGeom prst="rect">
            <a:avLst/>
          </a:prstGeom>
        </p:spPr>
      </p:pic>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800" b="1" dirty="0" smtClean="0">
                <a:solidFill>
                  <a:srgbClr val="FF0000"/>
                </a:solidFill>
                <a:latin typeface="Bookman Old Style" pitchFamily="18" charset="0"/>
              </a:rPr>
              <a:t>Tener un Rey no facilita las cosas</a:t>
            </a:r>
          </a:p>
          <a:p>
            <a:r>
              <a:rPr lang="es-ES" dirty="0" smtClean="0">
                <a:latin typeface="Bookman Old Style" pitchFamily="18" charset="0"/>
              </a:rPr>
              <a:t>Haftará para Kóraj</a:t>
            </a:r>
          </a:p>
          <a:p>
            <a:r>
              <a:rPr lang="es-ES" dirty="0" smtClean="0">
                <a:latin typeface="Bookman Old Style" pitchFamily="18" charset="0"/>
              </a:rPr>
              <a:t>Tener un rey no necesariamente facilitará la vida de las 12 tribus de Israel.</a:t>
            </a:r>
          </a:p>
          <a:p>
            <a:r>
              <a:rPr lang="es-ES" dirty="0" smtClean="0">
                <a:latin typeface="Bookman Old Style" pitchFamily="18" charset="0"/>
              </a:rPr>
              <a:t>La selección de la haftará es de Samuel I, 11:14-12:22.</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En el Libro de Samuel, cuando los israelitas piden un rey, Dios les concede su pedido y ordena al profeta Samuel que busque a un joven llamado Saúl y lo unja como rey </a:t>
            </a:r>
            <a:r>
              <a:rPr lang="es-ES" sz="2000" b="1" dirty="0" smtClean="0">
                <a:latin typeface="Bookman Old Style" pitchFamily="18" charset="0"/>
              </a:rPr>
              <a:t>(Samuel I, capítulo 9). </a:t>
            </a:r>
            <a:endParaRPr lang="es-ES" sz="2800" b="1" dirty="0" smtClean="0">
              <a:latin typeface="Bookman Old Style" pitchFamily="18" charset="0"/>
            </a:endParaRPr>
          </a:p>
          <a:p>
            <a:r>
              <a:rPr lang="es-ES" sz="2800" dirty="0" smtClean="0">
                <a:latin typeface="Bookman Old Style" pitchFamily="18" charset="0"/>
              </a:rPr>
              <a:t>La haftará de Parashat Kóraj, que cuenta la continuación de esta historia, comienza con Samuel preparándose para viajar a la ciudad de Gilgal para realizar la coronación oficial de Saúl.</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En esta ceremonia, después de que los israelitas ofrecen sacrificios y celebran, Samuel les recuerda a las tribus que esta coronación fue idea de ellos, no de él: “He escuchado sus súplicas y he hecho todo lo que me han pedido, y les he puesto un rey” </a:t>
            </a:r>
            <a:r>
              <a:rPr lang="es-ES" sz="2000" b="1" dirty="0" smtClean="0">
                <a:latin typeface="Bookman Old Style" pitchFamily="18" charset="0"/>
              </a:rPr>
              <a:t>(12:1).</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Samuel procede a reflexionar sobre su propio liderazgo, pidiendo a la asamblea su juicio. “Den testimonio contra mí en presencia del Eterno y en presencia del ungido de Dios”, los desafía. </a:t>
            </a:r>
          </a:p>
          <a:p>
            <a:r>
              <a:rPr lang="es-ES" sz="3000" dirty="0" smtClean="0">
                <a:latin typeface="Bookman Old Style" pitchFamily="18" charset="0"/>
              </a:rPr>
              <a:t>“¿He tomado el buey de alguien o el burro de alguien? ¿He maltratado u oprimido a alguien?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¿He aceptado un soborno para hacer la vista gorda con alguien? ¡Díganmelo y se los devolveré!” </a:t>
            </a:r>
            <a:r>
              <a:rPr lang="es-ES" sz="2000" b="1" dirty="0" smtClean="0">
                <a:latin typeface="Bookman Old Style" pitchFamily="18" charset="0"/>
              </a:rPr>
              <a:t>(12:2-3)</a:t>
            </a:r>
            <a:endParaRPr lang="es-ES" sz="2800" b="1" dirty="0" smtClean="0">
              <a:latin typeface="Bookman Old Style" pitchFamily="18" charset="0"/>
            </a:endParaRPr>
          </a:p>
          <a:p>
            <a:r>
              <a:rPr lang="es-ES" sz="2800" dirty="0" smtClean="0">
                <a:latin typeface="Bookman Old Style" pitchFamily="18" charset="0"/>
              </a:rPr>
              <a:t>El pueblo le asegura a Samuel que no ha cometido ningún mal.</a:t>
            </a:r>
          </a:p>
          <a:p>
            <a:r>
              <a:rPr lang="es-ES" sz="2800" dirty="0" smtClean="0">
                <a:latin typeface="Bookman Old Style" pitchFamily="18" charset="0"/>
              </a:rPr>
              <a:t>Luego Samuel relata la historia de Dios y los Hijos de Israel, comenzando con la entrada de Jacob y su familia en Egipto y continuando hasta el momento presente.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Samuel alaba los “actos victoriosos” de Dios </a:t>
            </a:r>
            <a:r>
              <a:rPr lang="es-ES" sz="2000" b="1" dirty="0" smtClean="0">
                <a:latin typeface="Bookman Old Style" pitchFamily="18" charset="0"/>
              </a:rPr>
              <a:t>(12:7) </a:t>
            </a:r>
            <a:r>
              <a:rPr lang="es-ES" sz="3000" dirty="0" smtClean="0">
                <a:latin typeface="Bookman Old Style" pitchFamily="18" charset="0"/>
              </a:rPr>
              <a:t>y lamenta cómo, cuando los israelitas se olvidaron de Dios, Sísara y los filisteos derrotaron a Israel (sobre lo cual leemos en la Haftará de Beshalaj).</a:t>
            </a:r>
          </a:p>
          <a:p>
            <a:r>
              <a:rPr lang="es-ES" sz="3000" dirty="0" smtClean="0">
                <a:latin typeface="Bookman Old Style" pitchFamily="18" charset="0"/>
              </a:rPr>
              <a:t>Samuel explica que Dios redimió a los israelitas de sus enemigos después de que expresaron pesar por sus caminos idólatras y clamaron a Él por ayuda.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Y, sin embargo, los israelitas todavía pidieron un rey para mantenerlos a salvo, a pesar de que Dios los había salvado repetidamente de sus enemigos.</a:t>
            </a:r>
          </a:p>
          <a:p>
            <a:r>
              <a:rPr lang="es-ES" dirty="0" smtClean="0">
                <a:latin typeface="Bookman Old Style" pitchFamily="18" charset="0"/>
              </a:rPr>
              <a:t>Samuel advierte a los israelitas que su nuevo rey no es un sustituto ni un reemplazo de Dios.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Él enfatiza que el pueblo debe continuar siguiendo a Dios y obedeciendo Sus mandamientos si quiere que ellos mismos y su rey tengan éxito.</a:t>
            </a:r>
          </a:p>
          <a:p>
            <a:r>
              <a:rPr lang="es-ES" dirty="0" smtClean="0">
                <a:latin typeface="Bookman Old Style" pitchFamily="18" charset="0"/>
              </a:rPr>
              <a:t>Samuel luego crea un evento sobrenatural para fortalecer su mensaje y credibilidad.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Aunque era un tiempo en que normalmente no ocurren tormentas eléctricas en la tierra de Israel, él ruega a Dios que envíe truenos y lluvia, e inmediatamente la lluvia comienza a caer. </a:t>
            </a:r>
          </a:p>
          <a:p>
            <a:r>
              <a:rPr lang="es-ES" sz="3000" dirty="0" smtClean="0">
                <a:latin typeface="Bookman Old Style" pitchFamily="18" charset="0"/>
              </a:rPr>
              <a:t>El pueblo está atónito y temeroso de haber cometido un gran pecado al pedir un rey.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Claman a Samuel para que ore por ellos y los mantenga bien. </a:t>
            </a:r>
          </a:p>
          <a:p>
            <a:r>
              <a:rPr lang="es-ES" dirty="0" smtClean="0">
                <a:latin typeface="Bookman Old Style" pitchFamily="18" charset="0"/>
              </a:rPr>
              <a:t>Samuel les dice que todo estará bien, siempre y cuando obedezcan a Dios.</a:t>
            </a:r>
          </a:p>
          <a:p>
            <a:r>
              <a:rPr lang="es-ES" dirty="0" smtClean="0">
                <a:latin typeface="Bookman Old Style" pitchFamily="18" charset="0"/>
              </a:rPr>
              <a:t>Conexión con Parashat </a:t>
            </a:r>
            <a:r>
              <a:rPr lang="es-ES" dirty="0" err="1" smtClean="0">
                <a:latin typeface="Bookman Old Style" pitchFamily="18" charset="0"/>
              </a:rPr>
              <a:t>KorajEn</a:t>
            </a:r>
            <a:r>
              <a:rPr lang="es-ES" dirty="0" smtClean="0">
                <a:latin typeface="Bookman Old Style" pitchFamily="18" charset="0"/>
              </a:rPr>
              <a:t> la porción que lleva su nombre, Kóraj y sus asociados hacen una oferta para abdicar del poder de Moisés.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Posteriormente son tragados por la tierra. </a:t>
            </a:r>
          </a:p>
          <a:p>
            <a:r>
              <a:rPr lang="es-ES" sz="3000" dirty="0" smtClean="0">
                <a:latin typeface="Bookman Old Style" pitchFamily="18" charset="0"/>
              </a:rPr>
              <a:t>La Haftará de Kóraj compara esta inapropiada oferta de poder con la solicitud de un rey israelita. </a:t>
            </a:r>
          </a:p>
          <a:p>
            <a:r>
              <a:rPr lang="es-ES" sz="3000" dirty="0" smtClean="0">
                <a:latin typeface="Bookman Old Style" pitchFamily="18" charset="0"/>
              </a:rPr>
              <a:t>En muchas sociedades de la época, los reyes se veían a sí mismos como dioses o como sustitutos de las deidades, y su poder no tenía restricciones.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Si el rey israelita se comportara de esa manera, sería tan malo como Kóraj.</a:t>
            </a:r>
          </a:p>
          <a:p>
            <a:r>
              <a:rPr lang="es-ES" sz="2400" i="1" dirty="0" smtClean="0">
                <a:latin typeface="Bookman Old Style" pitchFamily="18" charset="0"/>
              </a:rPr>
              <a:t>Comentarios adicionales por Everett Fox</a:t>
            </a:r>
          </a:p>
          <a:p>
            <a:r>
              <a:rPr lang="es-ES" dirty="0" smtClean="0">
                <a:latin typeface="Bookman Old Style" pitchFamily="18" charset="0"/>
              </a:rPr>
              <a:t>A lo largo de la Biblia, cuando los líderes israelitas se acercan a Dios en busca de ayuda, Dios viene en su ayuda.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Vemos esto cuando Moisés es amenazado por Coré y Dios vence a los enemigos de Moisés. </a:t>
            </a:r>
          </a:p>
          <a:p>
            <a:r>
              <a:rPr lang="es-ES" dirty="0" smtClean="0">
                <a:latin typeface="Bookman Old Style" pitchFamily="18" charset="0"/>
              </a:rPr>
              <a:t>De manera similar sobrenatural, cuando Samuel necesita que Dios confirme una decisión, Dios envía una tormenta eléctrica.</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Inmediatamente después de la aclamación de Shaúl, se pone a prueba su liderazgo. </a:t>
            </a:r>
          </a:p>
          <a:p>
            <a:r>
              <a:rPr lang="es-ES" dirty="0" smtClean="0">
                <a:latin typeface="Bookman Old Style" pitchFamily="18" charset="0"/>
              </a:rPr>
              <a:t>Un feroz comandante amonita amenaza a un pueblo israelita que se encuentra al norte de su territorio.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Si bien en nuestro texto sus palabras parecen lo suficientemente ominosas, el capítulo tal como aparece en uno de los manuscritos de Samuel en los Rollos del Mar </a:t>
            </a:r>
            <a:r>
              <a:rPr lang="es-ES" smtClean="0">
                <a:latin typeface="Bookman Old Style" pitchFamily="18" charset="0"/>
              </a:rPr>
              <a:t>Muerto—4QSa,—</a:t>
            </a:r>
            <a:r>
              <a:rPr lang="es-ES" dirty="0" smtClean="0">
                <a:latin typeface="Bookman Old Style" pitchFamily="18" charset="0"/>
              </a:rPr>
              <a:t>muestra que él es un hombre de palabra.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El pasaje restaurado dice,</a:t>
            </a:r>
          </a:p>
          <a:p>
            <a:r>
              <a:rPr lang="es-ES" dirty="0" smtClean="0">
                <a:latin typeface="Bookman Old Style" pitchFamily="18" charset="0"/>
              </a:rPr>
              <a:t>Ahora bien, Nahas, rey de los amonitas, había estado oprimiendo gravemente a los gaditas y a los rubenitas.</a:t>
            </a:r>
          </a:p>
          <a:p>
            <a:r>
              <a:rPr lang="es-ES" dirty="0" smtClean="0">
                <a:latin typeface="Bookman Old Style" pitchFamily="18" charset="0"/>
              </a:rPr>
              <a:t>Sacaría el ojo derecho de cada uno de ellos, y no le daría libertador a Israel.</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No quedó ninguno de los israelitas al otro lado del Jordán a quien Nahas, rey de los amonitas, no le hubiera sacado el ojo derecho.</a:t>
            </a:r>
          </a:p>
          <a:p>
            <a:r>
              <a:rPr lang="es-ES" dirty="0" smtClean="0">
                <a:latin typeface="Bookman Old Style" pitchFamily="18" charset="0"/>
              </a:rPr>
              <a:t>Pero había siete mil hombres que habían escapado de los amonitas y habían entrado en </a:t>
            </a:r>
            <a:r>
              <a:rPr lang="es-ES" dirty="0" err="1" smtClean="0">
                <a:latin typeface="Bookman Old Style" pitchFamily="18" charset="0"/>
              </a:rPr>
              <a:t>Yavesh-Gil'ad</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Al escuchar la noticia del peligro de los amonitas, Shaúl, en contraste con sus compatriotas que lloran, se apodera del espíritu de Dios y, en un recordatorio de la horrible historia de la concubina de </a:t>
            </a:r>
            <a:r>
              <a:rPr lang="es-ES" sz="2000" b="1" dirty="0" smtClean="0">
                <a:latin typeface="Bookman Old Style" pitchFamily="18" charset="0"/>
              </a:rPr>
              <a:t>Jue. 19-20</a:t>
            </a:r>
            <a:r>
              <a:rPr lang="es-ES" dirty="0" smtClean="0">
                <a:latin typeface="Bookman Old Style" pitchFamily="18" charset="0"/>
              </a:rPr>
              <a:t>, descuartiza sus bueyes y envía sus piezas por todo el país.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900" dirty="0" smtClean="0">
                <a:latin typeface="Bookman Old Style" pitchFamily="18" charset="0"/>
              </a:rPr>
              <a:t>Las tribus se levantan “como un solo hombre”, atenazadas ellas mismas por un “terror de Dios” (un estado emocional que en otros lugares suele verse como negativo), y vencen al brutal enemigo.</a:t>
            </a:r>
          </a:p>
          <a:p>
            <a:r>
              <a:rPr lang="es-ES" sz="2900" dirty="0" smtClean="0">
                <a:latin typeface="Bookman Old Style" pitchFamily="18" charset="0"/>
              </a:rPr>
              <a:t>Sha'ul es cortés en la victoria, negándose a matar a aquellos de sus compatriotas que antes habían dudado de sus habilidades.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En un pasaje que puede provenir de una fuente alternativa, su liderazgo se celebra (“renueva”) en Gilgal cuando el capítulo llega a su fin. </a:t>
            </a:r>
          </a:p>
          <a:p>
            <a:r>
              <a:rPr lang="es-ES" dirty="0" smtClean="0">
                <a:latin typeface="Bookman Old Style" pitchFamily="18" charset="0"/>
              </a:rPr>
              <a:t>Lo que comenzó con una amenaza de mutilación termina con “gozo” (v.15) por la fuerza del nuevo líder.</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Aunque enmarcado en parte como un retrato de las propias frustraciones de Shemuel, las historias que siguen pintan un cuadro de una institución que se consideraba necesaria, incluso divinamente sancionada, pero que también debía considerarse con reservas.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900" dirty="0" smtClean="0">
                <a:latin typeface="Bookman Old Style" pitchFamily="18" charset="0"/>
              </a:rPr>
              <a:t>Por lo tanto, antes de que pueda proceder la selección del primer rey, se debe advertir al pueblo sobre los posibles abusos de la realeza.</a:t>
            </a:r>
          </a:p>
          <a:p>
            <a:r>
              <a:rPr lang="es-ES" sz="2900" dirty="0" smtClean="0">
                <a:latin typeface="Bookman Old Style" pitchFamily="18" charset="0"/>
              </a:rPr>
              <a:t>La advertencia de Shemuel en el cap. 8, que se lee como una acusación del comportamiento de los reyes posteriores, forma un telón de fondo siniestro del que emergerá la monarquía.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Las tradiciones de muchas culturas tienden a enfatizar desde el principio las hazañas militares y el carisma de un nuevo rey, eligiendo construir la monarquía sobre una base popular firme, pero en la Biblia, suena una nota de recelo antes de que suceda algo más.</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En este sentido, Shemuel es tanto el último de los antiguos practicantes de la teocracia (gobierno de Dios) como el primero de los críticos proféticos de la realeza humana.</a:t>
            </a:r>
          </a:p>
          <a:p>
            <a:r>
              <a:rPr lang="es-ES" sz="2800" dirty="0" smtClean="0">
                <a:latin typeface="Bookman Old Style" pitchFamily="18" charset="0"/>
              </a:rPr>
              <a:t>Elegido solo después de la terrible advertencia de Shemuel en el cap. 8, y su reiteración y ampliación en el </a:t>
            </a:r>
            <a:r>
              <a:rPr lang="es-ES" sz="2000" b="1" dirty="0" smtClean="0">
                <a:latin typeface="Bookman Old Style" pitchFamily="18" charset="0"/>
              </a:rPr>
              <a:t>Cap. 12</a:t>
            </a:r>
            <a:r>
              <a:rPr lang="es-ES" sz="2800" dirty="0" smtClean="0">
                <a:latin typeface="Bookman Old Style" pitchFamily="18" charset="0"/>
              </a:rPr>
              <a:t>, Sha'ul debe deambular en busca de asnas perdidas, hasta que lo "encuentran" </a:t>
            </a:r>
            <a:r>
              <a:rPr lang="es-ES" sz="2000" b="1" dirty="0" smtClean="0">
                <a:latin typeface="Bookman Old Style" pitchFamily="18" charset="0"/>
              </a:rPr>
              <a:t>(caps. 9 y 10),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900" dirty="0" smtClean="0">
                <a:latin typeface="Bookman Old Style" pitchFamily="18" charset="0"/>
              </a:rPr>
              <a:t>E incluso entonces solo es ungido después de haber sido sacado de "esconderse entre los aparejos". </a:t>
            </a:r>
            <a:r>
              <a:rPr lang="es-ES" sz="2400" b="1" dirty="0" smtClean="0">
                <a:latin typeface="Bookman Old Style" pitchFamily="18" charset="0"/>
              </a:rPr>
              <a:t>(10:22).</a:t>
            </a:r>
            <a:endParaRPr lang="es-ES" sz="2900" b="1" dirty="0" smtClean="0">
              <a:latin typeface="Bookman Old Style" pitchFamily="18" charset="0"/>
            </a:endParaRPr>
          </a:p>
          <a:p>
            <a:r>
              <a:rPr lang="es-ES" sz="2900" dirty="0" smtClean="0">
                <a:latin typeface="Bookman Old Style" pitchFamily="18" charset="0"/>
              </a:rPr>
              <a:t>Tal comienzo no es auspicioso. Por otra parte, es físicamente imponente y un gran guerrero, e incluso, para sorpresa de su pueblo, puede en ocasiones ser poseído por el espíritu de Dios “como un profeta” </a:t>
            </a:r>
            <a:r>
              <a:rPr lang="es-ES" sz="2400" b="1" dirty="0" smtClean="0">
                <a:latin typeface="Bookman Old Style" pitchFamily="18" charset="0"/>
              </a:rPr>
              <a:t>(10 y 19).</a:t>
            </a:r>
            <a:endParaRPr lang="es-ES" sz="29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Es, irónicamente, esta última dote, también poseída por varios de los Jueces, la que eventualmente resultará demasiado para él: el espíritu de Dios se irá, dejando un “espíritu maligno” a su paso </a:t>
            </a:r>
            <a:r>
              <a:rPr lang="es-ES" sz="2000" b="1" dirty="0" smtClean="0">
                <a:latin typeface="Bookman Old Style" pitchFamily="18" charset="0"/>
              </a:rPr>
              <a:t>(16:14).</a:t>
            </a:r>
            <a:endParaRPr lang="es-ES" sz="3000" b="1" dirty="0" smtClean="0">
              <a:latin typeface="Bookman Old Style" pitchFamily="18" charset="0"/>
            </a:endParaRPr>
          </a:p>
          <a:p>
            <a:r>
              <a:rPr lang="es-ES" sz="3000" dirty="0" smtClean="0">
                <a:latin typeface="Bookman Old Style" pitchFamily="18" charset="0"/>
              </a:rPr>
              <a:t>El reinado de Sha'ul se caracteriza por giros equivocados y trágicas percepciones erróneas.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100" dirty="0" smtClean="0">
                <a:latin typeface="Bookman Old Style" pitchFamily="18" charset="0"/>
              </a:rPr>
              <a:t>Una vez superado su éxito inicial contra los amonitas, entra en conflicto tanto con el pueblo como con el profeta. </a:t>
            </a:r>
          </a:p>
          <a:p>
            <a:r>
              <a:rPr lang="es-ES" sz="3100" dirty="0" smtClean="0">
                <a:latin typeface="Bookman Old Style" pitchFamily="18" charset="0"/>
              </a:rPr>
              <a:t>Aunque Dios en el cap. 8 había concedido el reinado diciéndole a Shemuel que "escuchara su voz [la del pueblo]", Sha'ul rápidamente salta el arma tres veces,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Esto cuando ofrece sacrificios inapropiados </a:t>
            </a:r>
            <a:r>
              <a:rPr lang="es-ES" sz="2000" b="1" dirty="0" smtClean="0">
                <a:latin typeface="Bookman Old Style" pitchFamily="18" charset="0"/>
              </a:rPr>
              <a:t>(Cap. 13), </a:t>
            </a:r>
            <a:r>
              <a:rPr lang="es-ES" dirty="0" smtClean="0">
                <a:latin typeface="Bookman Old Style" pitchFamily="18" charset="0"/>
              </a:rPr>
              <a:t>casi matando al heredero al trono </a:t>
            </a:r>
            <a:r>
              <a:rPr lang="es-ES" sz="2000" b="1" dirty="0" smtClean="0">
                <a:latin typeface="Bookman Old Style" pitchFamily="18" charset="0"/>
              </a:rPr>
              <a:t>(14 ), </a:t>
            </a:r>
            <a:r>
              <a:rPr lang="es-ES" dirty="0" smtClean="0">
                <a:latin typeface="Bookman Old Style" pitchFamily="18" charset="0"/>
              </a:rPr>
              <a:t>y desobedeciendo el mandato de Dios </a:t>
            </a:r>
            <a:r>
              <a:rPr lang="es-ES" sz="2000" b="1" dirty="0" smtClean="0">
                <a:latin typeface="Bookman Old Style" pitchFamily="18" charset="0"/>
              </a:rPr>
              <a:t>(15), </a:t>
            </a:r>
            <a:r>
              <a:rPr lang="es-ES" dirty="0" smtClean="0">
                <a:latin typeface="Bookman Old Style" pitchFamily="18" charset="0"/>
              </a:rPr>
              <a:t>de manera reveladora “escuchando la voz [del pueblo]” </a:t>
            </a:r>
            <a:r>
              <a:rPr lang="es-ES" sz="2000" b="1" dirty="0" smtClean="0">
                <a:latin typeface="Bookman Old Style" pitchFamily="18" charset="0"/>
              </a:rPr>
              <a:t>(15:24) </a:t>
            </a:r>
            <a:r>
              <a:rPr lang="es-ES" dirty="0" smtClean="0">
                <a:latin typeface="Bookman Old Style" pitchFamily="18" charset="0"/>
              </a:rPr>
              <a:t>en lugar de la de Dios.</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En esta desobediencia, según el texto, radica la razón de la pérdida del trono de su familia, similar al destino de muchos de los reyes posteriores del Reino del Norte de Israel, aunque su crimen casi siempre fue la práctica de la idolatría.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700" dirty="0" smtClean="0">
                <a:latin typeface="Bookman Old Style" pitchFamily="18" charset="0"/>
              </a:rPr>
              <a:t>Este juicio bastante severo quizás sea apropiado dada la posición clave de Shaúl como el primer rey de Israel y las expectativas suscitadas por Shemuel y Dios, así como por el libro de Jueces. </a:t>
            </a:r>
          </a:p>
          <a:p>
            <a:r>
              <a:rPr lang="es-ES" sz="2700" dirty="0" smtClean="0">
                <a:latin typeface="Bookman Old Style" pitchFamily="18" charset="0"/>
              </a:rPr>
              <a:t>Otra perspectiva enfatizada en nuestro texto es la ideología de los escritores que buscaron justificar el reclamo de David al trono y que, por lo tanto, tuvieron que retratar a Shaúl como profundamente defectuoso.</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No debe ignorarse que la presentación bíblica de Shaúl no es el retrato de un villano </a:t>
            </a:r>
            <a:r>
              <a:rPr lang="es-ES" sz="2000" dirty="0" smtClean="0">
                <a:latin typeface="Bookman Old Style" pitchFamily="18" charset="0"/>
              </a:rPr>
              <a:t>(para una presentación en blanco y negro de tal personaje, véase, por ejemplo, Jue. 9). </a:t>
            </a:r>
            <a:r>
              <a:rPr lang="es-ES" sz="3000" dirty="0" smtClean="0">
                <a:latin typeface="Bookman Old Style" pitchFamily="18" charset="0"/>
              </a:rPr>
              <a:t>Esto puede deberse al deseo de incluir tradiciones del norte en el texto final, pero también puede deberse al arte de un gran escritor, que sabe que la tragedia es más rica que el melodrama.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100" dirty="0" smtClean="0">
                <a:latin typeface="Bookman Old Style" pitchFamily="18" charset="0"/>
              </a:rPr>
              <a:t>En cualquier caso, incluso en sus momentos más bajos, Sha'ul de alguna manera capta nuestra simpatía.</a:t>
            </a:r>
          </a:p>
          <a:p>
            <a:r>
              <a:rPr lang="es-ES" sz="3100" dirty="0" smtClean="0">
                <a:latin typeface="Bookman Old Style" pitchFamily="18" charset="0"/>
              </a:rPr>
              <a:t>La narración en los </a:t>
            </a:r>
            <a:r>
              <a:rPr lang="es-ES" sz="2000" b="1" dirty="0" smtClean="0">
                <a:latin typeface="Bookman Old Style" pitchFamily="18" charset="0"/>
              </a:rPr>
              <a:t>Caps. 9–11 </a:t>
            </a:r>
            <a:r>
              <a:rPr lang="es-ES" sz="3100" dirty="0" smtClean="0">
                <a:latin typeface="Bookman Old Style" pitchFamily="18" charset="0"/>
              </a:rPr>
              <a:t>es a veces confuso y contradictorio. </a:t>
            </a:r>
          </a:p>
          <a:p>
            <a:r>
              <a:rPr lang="es-ES" sz="3100" dirty="0" smtClean="0">
                <a:latin typeface="Bookman Old Style" pitchFamily="18" charset="0"/>
              </a:rPr>
              <a:t>Es posible que estemos lidiando aquí con lo que originalmente eran tres relatos separados: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Sha'ul buscando asnos perdidos y siendo ungido por el profeta, de una ceremonia de coronación pública y de su aclamación como rey luego de una conmovedora victoria en guerra militar.. </a:t>
            </a:r>
          </a:p>
          <a:p>
            <a:r>
              <a:rPr lang="es-ES" sz="2800" dirty="0" smtClean="0">
                <a:latin typeface="Bookman Old Style" pitchFamily="18" charset="0"/>
              </a:rPr>
              <a:t>Traen consigo una imagen compleja de Sha'ul como un hombre con un talento innegable, incluso carisma, pero que de alguna manera no logra estar a la altura de la tarea.</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dirty="0" smtClean="0"/>
          </a:p>
        </p:txBody>
      </p:sp>
      <p:pic>
        <p:nvPicPr>
          <p:cNvPr id="1026" name="Picture 2"/>
          <p:cNvPicPr>
            <a:picLocks noChangeAspect="1" noChangeArrowheads="1"/>
          </p:cNvPicPr>
          <p:nvPr/>
        </p:nvPicPr>
        <p:blipFill>
          <a:blip r:embed="rId3"/>
          <a:srcRect/>
          <a:stretch>
            <a:fillRect/>
          </a:stretch>
        </p:blipFill>
        <p:spPr bwMode="auto">
          <a:xfrm>
            <a:off x="229490" y="1609344"/>
            <a:ext cx="8675838" cy="447446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Pero, por otro lado, veamos lo que nos tiene que decir un doctor en neurociencias, Dr. Eduardo Calixto, sobre los responsables del amor: </a:t>
            </a:r>
          </a:p>
          <a:p>
            <a:r>
              <a:rPr lang="es-ES" dirty="0" smtClean="0">
                <a:latin typeface="Bookman Old Style" pitchFamily="18" charset="0"/>
              </a:rPr>
              <a:t>El amor es una interacción directa entre la liberación de Dopamina y endorfinas. Es una comunicación directa entre el sistema límbico y la corteza cerebral.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Corazón: Engaño, Odio, Perversidad</a:t>
            </a:r>
          </a:p>
          <a:p>
            <a:r>
              <a:rPr lang="es-ES" sz="1800" dirty="0" smtClean="0">
                <a:latin typeface="Bookman Old Style" pitchFamily="18" charset="0"/>
              </a:rPr>
              <a:t>Notas tomadas del R. Yonathan Sacks</a:t>
            </a:r>
          </a:p>
          <a:p>
            <a:r>
              <a:rPr lang="es-ES" dirty="0" smtClean="0">
                <a:latin typeface="Bookman Old Style" pitchFamily="18" charset="0"/>
              </a:rPr>
              <a:t>Quién no ha mostrado sus buenas intenciones con su ser amado y lo ha expresado usando su mejor repertorio romántico comenzando por decirle…mi corazón…</a:t>
            </a:r>
          </a:p>
          <a:p>
            <a:r>
              <a:rPr lang="es-ES" dirty="0" smtClean="0">
                <a:latin typeface="Bookman Old Style" pitchFamily="18" charset="0"/>
              </a:rPr>
              <a:t>Sabemos científicamente que el corazón no es el que regula el amor, sino el hígado…</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Amamos con el hipotálamo, etiquetamos nuestro cariño con el sistema límbico, memorizamos los besos en el hipocampo, sentimos caricias en el lóbulo parietal y…se nos va la parte inteligente, la corteza </a:t>
            </a:r>
            <a:r>
              <a:rPr lang="es-ES" dirty="0" err="1" smtClean="0">
                <a:latin typeface="Bookman Old Style" pitchFamily="18" charset="0"/>
              </a:rPr>
              <a:t>prefrontal</a:t>
            </a:r>
            <a:r>
              <a:rPr lang="es-ES" dirty="0" smtClean="0">
                <a:latin typeface="Bookman Old Style" pitchFamily="18" charset="0"/>
              </a:rPr>
              <a:t> del cerebro; entre mas enamorados estamos, tomamos decisiones mas terribles y sin lógica.”</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dirty="0" smtClean="0"/>
          </a:p>
        </p:txBody>
      </p:sp>
      <p:pic>
        <p:nvPicPr>
          <p:cNvPr id="2050" name="Picture 2"/>
          <p:cNvPicPr>
            <a:picLocks noChangeAspect="1" noChangeArrowheads="1"/>
          </p:cNvPicPr>
          <p:nvPr/>
        </p:nvPicPr>
        <p:blipFill>
          <a:blip r:embed="rId3"/>
          <a:srcRect/>
          <a:stretch>
            <a:fillRect/>
          </a:stretch>
        </p:blipFill>
        <p:spPr bwMode="auto">
          <a:xfrm>
            <a:off x="420546" y="1273960"/>
            <a:ext cx="8345501" cy="479765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Yirmiyahu dijo, “"El corazón engañoso es más que todas las cosas, y más allá de toda cura. ¿Quién podrá entenderlo?“</a:t>
            </a:r>
          </a:p>
          <a:p>
            <a:r>
              <a:rPr lang="es-ES" sz="2800" dirty="0" smtClean="0">
                <a:latin typeface="Bookman Old Style" pitchFamily="18" charset="0"/>
              </a:rPr>
              <a:t>Escribió el Rabino Yonathan Sacks, “Si busca comprender una acusación, mire al acusador, no al acusado.</a:t>
            </a:r>
          </a:p>
          <a:p>
            <a:r>
              <a:rPr lang="es-ES" sz="2800" dirty="0" smtClean="0">
                <a:latin typeface="Bookman Old Style" pitchFamily="18" charset="0"/>
              </a:rPr>
              <a:t>Piense, por ejemplo, en uno de los mitos antisemitas más famosos: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Los Protocolos de los Sabios de Sión (el relato clásico es Warrant </a:t>
            </a:r>
            <a:r>
              <a:rPr lang="es-ES" sz="2800" dirty="0" err="1" smtClean="0">
                <a:latin typeface="Bookman Old Style" pitchFamily="18" charset="0"/>
              </a:rPr>
              <a:t>for</a:t>
            </a:r>
            <a:r>
              <a:rPr lang="es-ES" sz="2800" dirty="0" smtClean="0">
                <a:latin typeface="Bookman Old Style" pitchFamily="18" charset="0"/>
              </a:rPr>
              <a:t> </a:t>
            </a:r>
            <a:r>
              <a:rPr lang="es-ES" sz="2800" dirty="0" err="1" smtClean="0">
                <a:latin typeface="Bookman Old Style" pitchFamily="18" charset="0"/>
              </a:rPr>
              <a:t>Genocide</a:t>
            </a:r>
            <a:r>
              <a:rPr lang="es-ES" sz="2800" dirty="0" smtClean="0">
                <a:latin typeface="Bookman Old Style" pitchFamily="18" charset="0"/>
              </a:rPr>
              <a:t> de Norman </a:t>
            </a:r>
            <a:r>
              <a:rPr lang="es-ES" sz="2800" dirty="0" err="1" smtClean="0">
                <a:latin typeface="Bookman Old Style" pitchFamily="18" charset="0"/>
              </a:rPr>
              <a:t>Cohn</a:t>
            </a:r>
            <a:r>
              <a:rPr lang="es-ES" sz="2800" dirty="0" smtClean="0">
                <a:latin typeface="Bookman Old Style" pitchFamily="18" charset="0"/>
              </a:rPr>
              <a:t>; más recientemente, la distinguida jurista israelí </a:t>
            </a:r>
            <a:r>
              <a:rPr lang="es-ES" sz="2800" dirty="0" err="1" smtClean="0">
                <a:latin typeface="Bookman Old Style" pitchFamily="18" charset="0"/>
              </a:rPr>
              <a:t>Hadassa</a:t>
            </a:r>
            <a:r>
              <a:rPr lang="es-ES" sz="2800" dirty="0" smtClean="0">
                <a:latin typeface="Bookman Old Style" pitchFamily="18" charset="0"/>
              </a:rPr>
              <a:t> Ben </a:t>
            </a:r>
            <a:r>
              <a:rPr lang="es-ES" sz="2800" dirty="0" err="1" smtClean="0">
                <a:latin typeface="Bookman Old Style" pitchFamily="18" charset="0"/>
              </a:rPr>
              <a:t>Itto</a:t>
            </a:r>
            <a:r>
              <a:rPr lang="es-ES" sz="2800" dirty="0" smtClean="0">
                <a:latin typeface="Bookman Old Style" pitchFamily="18" charset="0"/>
              </a:rPr>
              <a:t> publicó su propio relato, The Mentira que no moriría).</a:t>
            </a:r>
          </a:p>
          <a:p>
            <a:r>
              <a:rPr lang="es-ES" sz="2800" dirty="0" smtClean="0">
                <a:latin typeface="Bookman Old Style" pitchFamily="18" charset="0"/>
              </a:rPr>
              <a:t>Según los Protocolos, los judíos forman una conspiración secreta que controla los bancos, los medios, las economías y los políticos del mundo.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Para aquellos que conocen las profundidades trágicas de la historia judía, ningún mito podría ser más irónico. </a:t>
            </a:r>
          </a:p>
          <a:p>
            <a:r>
              <a:rPr lang="es-ES" sz="2800" dirty="0" smtClean="0">
                <a:latin typeface="Bookman Old Style" pitchFamily="18" charset="0"/>
              </a:rPr>
              <a:t>Los judíos casi nunca se han unido por nada durante mucho tiempo. </a:t>
            </a:r>
          </a:p>
          <a:p>
            <a:r>
              <a:rPr lang="es-ES" sz="2800" dirty="0" smtClean="0">
                <a:latin typeface="Bookman Old Style" pitchFamily="18" charset="0"/>
              </a:rPr>
              <a:t>La historia judía es una serie de variaciones sobre el tema del desacuerdo y la división.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Aunque algunos judíos individuales han ocupado de vez en cuando posiciones de poder, el pueblo judío en su conjunto ha estado marcado por la impotencia. </a:t>
            </a:r>
          </a:p>
          <a:p>
            <a:r>
              <a:rPr lang="es-ES" dirty="0" smtClean="0">
                <a:latin typeface="Bookman Old Style" pitchFamily="18" charset="0"/>
              </a:rPr>
              <a:t>De hecho, mientras se elaboraban los Protocolos, los judíos estaban siendo masacrados en pogromos por toda Rusia.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Lo más significativo es que los judíos constituyen una de las pocas civilizaciones en la historia que nunca ha soñado con construir un imperio. </a:t>
            </a:r>
          </a:p>
          <a:p>
            <a:r>
              <a:rPr lang="es-ES" dirty="0" smtClean="0">
                <a:latin typeface="Bookman Old Style" pitchFamily="18" charset="0"/>
              </a:rPr>
              <a:t>Desde una perspectiva judía, Los Protocolos son ininteligibles.</a:t>
            </a:r>
          </a:p>
          <a:p>
            <a:r>
              <a:rPr lang="es-ES" dirty="0" smtClean="0">
                <a:latin typeface="Bookman Old Style" pitchFamily="18" charset="0"/>
              </a:rPr>
              <a:t>Pero desde la perspectiva de su autor era ciertamente muy inteligible.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Fue escrito, como lo confirman los archivos rusos recientemente publicados, a principios del siglo XX por un aristócrata ruso exiliado en Francia, Mathieu Golovinski, quien lo escribió para la policía secreta rusa, para convencer al zar Nicolás II de que los judíos estaban detrás de los disturbios políticos en Rusia y persuadirlo de abandonar las reformas liberales.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Para ello, plagió un ensayo satírico del abogado francés Maurice Joly, Los diálogos en el infierno entre Maquiavelo y Montesquieu (1864), reemplazando a Napoleón III -el villano del texto original- por los judíos. Fue una tosca fabricación, expuesta como falsificación por The Times de Londres en 1921, y un tribunal de Berna en 1935.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El hecho de que se sepa que es una falsificación no ha impedido que sea un éxito de ventas desde entonces, primero en la Alemania nazi, ahora en gran parte del mundo árabe.</a:t>
            </a:r>
          </a:p>
          <a:p>
            <a:r>
              <a:rPr lang="es-ES" dirty="0" smtClean="0">
                <a:latin typeface="Bookman Old Style" pitchFamily="18" charset="0"/>
              </a:rPr>
              <a:t>Las conspiraciones secretas y los sueños de imperio no tienen sentido dentro del universo de pensamiento del judaísmo.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Pero para los miembros de la policía secreta en los últimos años de la Rusia zarista tenía mucho sentido. </a:t>
            </a:r>
          </a:p>
          <a:p>
            <a:r>
              <a:rPr lang="es-ES" dirty="0" smtClean="0">
                <a:latin typeface="Bookman Old Style" pitchFamily="18" charset="0"/>
              </a:rPr>
              <a:t>Era una proyección sobre un extraño de una fantasía que ellos mismos tenían. </a:t>
            </a:r>
          </a:p>
          <a:p>
            <a:r>
              <a:rPr lang="es-ES" dirty="0" smtClean="0">
                <a:latin typeface="Bookman Old Style" pitchFamily="18" charset="0"/>
              </a:rPr>
              <a:t>Si busca comprender una acusación, mire al acusador, no al acusado.</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La rebelión de Kóraj, el más serio de los muchos desafíos al liderazgo de Moisés, fue un asunto complejo. </a:t>
            </a:r>
          </a:p>
          <a:p>
            <a:r>
              <a:rPr lang="es-ES" sz="2800" dirty="0" smtClean="0">
                <a:latin typeface="Bookman Old Style" pitchFamily="18" charset="0"/>
              </a:rPr>
              <a:t>Como señalan los comentaristas, no hubo una sola parte en la rebelión sino tres, cada una con sus propias quejas. </a:t>
            </a:r>
          </a:p>
          <a:p>
            <a:r>
              <a:rPr lang="es-ES" sz="2800" dirty="0" smtClean="0">
                <a:latin typeface="Bookman Old Style" pitchFamily="18" charset="0"/>
              </a:rPr>
              <a:t>Estaba el propio Kóraj, primo de Moisés y Aarón,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200" b="1" dirty="0" smtClean="0">
                <a:latin typeface="Bookman Old Style" pitchFamily="18" charset="0"/>
              </a:rPr>
              <a:t>Corazón: Engaño, Odio, Perversidad</a:t>
            </a:r>
          </a:p>
          <a:p>
            <a:r>
              <a:rPr lang="es-ES" sz="2400" dirty="0" smtClean="0">
                <a:latin typeface="Bookman Old Style" pitchFamily="18" charset="0"/>
              </a:rPr>
              <a:t>Kóraj estaba indignado porque los puestos de liderazgo supremo habían recaído en una sola familia, los hijos de Amram, mientras que él, el hijo mayor del hermano de Amram, Yitzhar, no había tenido un honor equivalente. </a:t>
            </a:r>
          </a:p>
          <a:p>
            <a:r>
              <a:rPr lang="es-ES" sz="2400" dirty="0" smtClean="0">
                <a:latin typeface="Bookman Old Style" pitchFamily="18" charset="0"/>
              </a:rPr>
              <a:t>Estaban los rubenitas, Datan y Aviram, que sintieron que su tribu, la del hijo primogénito de Jacob, no había recibido la parte que le correspondía de los roles de liderazgo. </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Y estaban los 250 líderes de la comunidad que pueden haber sentido que no se les había dado el honor apropiado en el servicio del santuario. </a:t>
            </a:r>
          </a:p>
          <a:p>
            <a:r>
              <a:rPr lang="es-ES" sz="2800" dirty="0" smtClean="0">
                <a:latin typeface="Bookman Old Style" pitchFamily="18" charset="0"/>
              </a:rPr>
              <a:t>Algunos sugieren que eran representantes de los primogénitos, quienes se sintieron agraviados de que, después del Becerro de Oro, su función sacerdotal fuera transferida a la tribu de Leví.</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Los detalles precisos de la narración son complejos, pero una cosa es luminosamente clara: la acusación que los rebeldes hicieron contra Moisés y Aarón: Vinieron en grupo para oponerse a Moisés y Aarón y les dijeron: </a:t>
            </a:r>
          </a:p>
          <a:p>
            <a:r>
              <a:rPr lang="es-ES" sz="2800" dirty="0" smtClean="0">
                <a:latin typeface="Bookman Old Style" pitchFamily="18" charset="0"/>
              </a:rPr>
              <a:t>"¡Habéis ido demasiado lejos! Toda la comunidad es santa, cada uno de ellos, y el Eterno está con ellos.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¿Por qué, pues, os ponéis por encima (titnas'u) de la asamblea del Eterno?” </a:t>
            </a:r>
            <a:r>
              <a:rPr lang="es-ES" sz="1800" b="1" dirty="0" smtClean="0">
                <a:latin typeface="Bookman Old Style" pitchFamily="18" charset="0"/>
              </a:rPr>
              <a:t>(Núm. 16: 3) </a:t>
            </a:r>
            <a:endParaRPr lang="es-ES" b="1" dirty="0" smtClean="0">
              <a:latin typeface="Bookman Old Style" pitchFamily="18" charset="0"/>
            </a:endParaRPr>
          </a:p>
          <a:p>
            <a:r>
              <a:rPr lang="es-ES" dirty="0" smtClean="0">
                <a:latin typeface="Bookman Old Style" pitchFamily="18" charset="0"/>
              </a:rPr>
              <a:t>Dos de los rebeldes, Datan y Aviram, fueron más allá:</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"¿No es suficiente que nos hayas sacado de una tierra que mana leche y miel para matarnos en el desierto? ¿Y ahora también quieres enseñorearte de nosotros?" </a:t>
            </a:r>
            <a:r>
              <a:rPr lang="es-ES" sz="1800" b="1" dirty="0" smtClean="0">
                <a:latin typeface="Bookman Old Style" pitchFamily="18" charset="0"/>
              </a:rPr>
              <a:t>(16: 13) </a:t>
            </a:r>
            <a:endParaRPr lang="es-ES" sz="2800" b="1" dirty="0" smtClean="0">
              <a:latin typeface="Bookman Old Style" pitchFamily="18" charset="0"/>
            </a:endParaRPr>
          </a:p>
          <a:p>
            <a:r>
              <a:rPr lang="es-ES" sz="2800" dirty="0" smtClean="0">
                <a:latin typeface="Bookman Old Style" pitchFamily="18" charset="0"/>
              </a:rPr>
              <a:t>Aplicadas a Moisés, las acusaciones son ininteligibles. Este es el hombre de quien leemos, apenas cuatro capítulos atrás: "Ahora bien, Moisés era un hombre muy humilde, más que cualquier otro hombre en la tierra".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Que un hombre así se "ponga por encima" de los demás, o "se enseñoree de ellos" es palpablemente absurdo. </a:t>
            </a:r>
          </a:p>
          <a:p>
            <a:r>
              <a:rPr lang="es-ES" sz="2800" dirty="0" smtClean="0">
                <a:latin typeface="Bookman Old Style" pitchFamily="18" charset="0"/>
              </a:rPr>
              <a:t>Solo hay una forma de entender el reclamo de los rebeldes. Si busca comprender una acusación, mire al acusador, no al acusado.</a:t>
            </a:r>
          </a:p>
          <a:p>
            <a:r>
              <a:rPr lang="es-ES" sz="2800" dirty="0" smtClean="0">
                <a:latin typeface="Bookman Old Style" pitchFamily="18" charset="0"/>
              </a:rPr>
              <a:t>Kóraj, Datan, Aviram y sus co-conspiradores vieron el liderazgo como estatus, poder, dominio, superioridad.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Eso es lo que ellos mismos buscaban. </a:t>
            </a:r>
          </a:p>
          <a:p>
            <a:r>
              <a:rPr lang="es-ES" sz="2800" dirty="0" smtClean="0">
                <a:latin typeface="Bookman Old Style" pitchFamily="18" charset="0"/>
              </a:rPr>
              <a:t>Pero el liderazgo judío no es así; por principio, no puede ser así. Si fuera así, sería inconcebible. </a:t>
            </a:r>
          </a:p>
          <a:p>
            <a:r>
              <a:rPr lang="es-ES" sz="2800" dirty="0" smtClean="0">
                <a:latin typeface="Bookman Old Style" pitchFamily="18" charset="0"/>
              </a:rPr>
              <a:t>El judaísmo se basa en la premisa de la dignidad innegociable de la persona humana. A ningún líder se le permite "enseñorearse" de aquellos a los que dirige.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La Torá dice incluso de un rey de Israel que no debe "actuar con altivez hacia sus semejantes" </a:t>
            </a:r>
            <a:r>
              <a:rPr lang="es-ES" sz="2000" b="1" dirty="0" smtClean="0">
                <a:latin typeface="Bookman Old Style" pitchFamily="18" charset="0"/>
              </a:rPr>
              <a:t>(Deut. 17: 20).</a:t>
            </a:r>
            <a:endParaRPr lang="es-ES" b="1" dirty="0" smtClean="0">
              <a:latin typeface="Bookman Old Style" pitchFamily="18" charset="0"/>
            </a:endParaRPr>
          </a:p>
          <a:p>
            <a:r>
              <a:rPr lang="es-ES" dirty="0" smtClean="0">
                <a:latin typeface="Bookman Old Style" pitchFamily="18" charset="0"/>
              </a:rPr>
              <a:t>Los sabios dijeron lo mismo. </a:t>
            </a:r>
          </a:p>
          <a:p>
            <a:r>
              <a:rPr lang="es-ES" dirty="0" smtClean="0">
                <a:latin typeface="Bookman Old Style" pitchFamily="18" charset="0"/>
              </a:rPr>
              <a:t>El Talmud </a:t>
            </a:r>
            <a:r>
              <a:rPr lang="es-ES" sz="2000" b="1" dirty="0" smtClean="0">
                <a:latin typeface="Bookman Old Style" pitchFamily="18" charset="0"/>
              </a:rPr>
              <a:t>(Hagigah 5b) </a:t>
            </a:r>
            <a:r>
              <a:rPr lang="es-ES" dirty="0" smtClean="0">
                <a:latin typeface="Bookman Old Style" pitchFamily="18" charset="0"/>
              </a:rPr>
              <a:t>dice que "Cuando un líder se enseñorea de una comunidad, el Santo llora todos los días por él".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El Midrash Tanjumá comenta sobre el versículo </a:t>
            </a:r>
            <a:r>
              <a:rPr lang="es-ES" sz="1800" b="1" dirty="0" smtClean="0">
                <a:latin typeface="Bookman Old Style" pitchFamily="18" charset="0"/>
              </a:rPr>
              <a:t>(Deut. 29: 9) </a:t>
            </a:r>
            <a:r>
              <a:rPr lang="es-ES" sz="2800" dirty="0" smtClean="0">
                <a:latin typeface="Bookman Old Style" pitchFamily="18" charset="0"/>
              </a:rPr>
              <a:t>"Todos ustedes están de pie hoy en la presencia del Señor su Di-s-líderes de sus tribus, sus ancianos y oficiales - todos los hombres de Israel". </a:t>
            </a:r>
          </a:p>
          <a:p>
            <a:r>
              <a:rPr lang="es-ES" sz="2800" dirty="0" smtClean="0">
                <a:latin typeface="Bookman Old Style" pitchFamily="18" charset="0"/>
              </a:rPr>
              <a:t>La dificultad es obvia: el versículo comienza hablando de líderes y termina hablando de "todos los hombres de Israel". </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400" dirty="0" smtClean="0">
                <a:latin typeface="Bookman Old Style" pitchFamily="18" charset="0"/>
              </a:rPr>
              <a:t>El Midrash lo lee así: "[Di-s les dijo], 'Aunque les he designado líderes, ancianos y oficiales, todos ustedes son iguales ante Mí' - por eso dice, 'todos son hombres de Israel‘.“</a:t>
            </a:r>
          </a:p>
          <a:p>
            <a:r>
              <a:rPr lang="es-ES" sz="2400" dirty="0" smtClean="0">
                <a:latin typeface="Bookman Old Style" pitchFamily="18" charset="0"/>
              </a:rPr>
              <a:t>Pocas proposiciones demostraron ser más fatídicas para la historia de Israel, debido a un evento específico. Hacia el final del reinado del rey Salomón, la gente se inquietó por la carga que les había impuesto, en parte debido a la construcción del Templo. </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sz="3100" dirty="0" smtClean="0">
                <a:latin typeface="Bookman Old Style" pitchFamily="18" charset="0"/>
              </a:rPr>
              <a:t>Cuando el rey murió, el pueblo formó una delegación, encabezada por un aspirante a líder ambicioso, Jeroboam, al hijo de Salomón, Roboam. Tenían una demanda simple y específica:</a:t>
            </a:r>
          </a:p>
          <a:p>
            <a:r>
              <a:rPr lang="es-ES" sz="3100" dirty="0" smtClean="0">
                <a:latin typeface="Bookman Old Style" pitchFamily="18" charset="0"/>
              </a:rPr>
              <a:t>“Tu padre puso sobre nosotros un yugo pesado, pero ahora aligera el duro trabajo y el yugo pesado que puso sobre nosotros, y te serviremos”. </a:t>
            </a:r>
            <a:r>
              <a:rPr lang="es-ES" sz="2000" b="1" dirty="0" smtClean="0">
                <a:latin typeface="Bookman Old Style" pitchFamily="18" charset="0"/>
              </a:rPr>
              <a:t>(1 Reyes 12: 4)</a:t>
            </a:r>
            <a:endParaRPr lang="es-E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400" dirty="0" smtClean="0">
                <a:latin typeface="Bookman Old Style" pitchFamily="18" charset="0"/>
              </a:rPr>
              <a:t>Roboam les dijo que regresaran dentro de tres días y que él les daría una respuesta. </a:t>
            </a:r>
          </a:p>
          <a:p>
            <a:r>
              <a:rPr lang="es-ES" sz="2400" dirty="0" smtClean="0">
                <a:latin typeface="Bookman Old Style" pitchFamily="18" charset="0"/>
              </a:rPr>
              <a:t>Luego fue a los ancianos que habían sido los consejeros de su padre. "¿Qué me aconsejarías que dijera?" preguntó. </a:t>
            </a:r>
          </a:p>
          <a:p>
            <a:r>
              <a:rPr lang="es-ES" sz="2400" dirty="0" smtClean="0">
                <a:latin typeface="Bookman Old Style" pitchFamily="18" charset="0"/>
              </a:rPr>
              <a:t>Su respuesta es fascinante:</a:t>
            </a:r>
          </a:p>
          <a:p>
            <a:r>
              <a:rPr lang="es-ES" sz="2400" dirty="0" smtClean="0">
                <a:latin typeface="Bookman Old Style" pitchFamily="18" charset="0"/>
              </a:rPr>
              <a:t>"Si hoy eres un sirviente (</a:t>
            </a:r>
            <a:r>
              <a:rPr lang="es-ES" sz="2400" dirty="0" err="1" smtClean="0">
                <a:latin typeface="Bookman Old Style" pitchFamily="18" charset="0"/>
              </a:rPr>
              <a:t>eved</a:t>
            </a:r>
            <a:r>
              <a:rPr lang="es-ES" sz="2400" dirty="0" smtClean="0">
                <a:latin typeface="Bookman Old Style" pitchFamily="18" charset="0"/>
              </a:rPr>
              <a:t>) de esta gente y les sirves (va-</a:t>
            </a:r>
            <a:r>
              <a:rPr lang="es-ES" sz="2400" dirty="0" err="1" smtClean="0">
                <a:latin typeface="Bookman Old Style" pitchFamily="18" charset="0"/>
              </a:rPr>
              <a:t>avad'tem</a:t>
            </a:r>
            <a:r>
              <a:rPr lang="es-ES" sz="2400" dirty="0" smtClean="0">
                <a:latin typeface="Bookman Old Style" pitchFamily="18" charset="0"/>
              </a:rPr>
              <a:t>) y les das una respuesta favorable, siempre serán tus sirvientes (</a:t>
            </a:r>
            <a:r>
              <a:rPr lang="es-ES" sz="2400" dirty="0" err="1" smtClean="0">
                <a:latin typeface="Bookman Old Style" pitchFamily="18" charset="0"/>
              </a:rPr>
              <a:t>avadim</a:t>
            </a:r>
            <a:r>
              <a:rPr lang="es-ES" sz="2400" dirty="0" smtClean="0">
                <a:latin typeface="Bookman Old Style" pitchFamily="18" charset="0"/>
              </a:rPr>
              <a:t>)". </a:t>
            </a:r>
            <a:r>
              <a:rPr lang="es-ES" sz="1800" b="1" dirty="0" smtClean="0">
                <a:latin typeface="Bookman Old Style" pitchFamily="18" charset="0"/>
              </a:rPr>
              <a:t>(I Reyes 12:7) </a:t>
            </a:r>
            <a:endParaRPr lang="es-ES" sz="24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La tarea de un rey, decían, es servir al pueblo, no imponerle cargas. Fue un sabio consejo. </a:t>
            </a:r>
          </a:p>
          <a:p>
            <a:r>
              <a:rPr lang="es-ES" sz="2800" dirty="0" smtClean="0">
                <a:latin typeface="Bookman Old Style" pitchFamily="18" charset="0"/>
              </a:rPr>
              <a:t>Desafortunadamente, Roboam, joven, impetuoso, lo ignoró. </a:t>
            </a:r>
          </a:p>
          <a:p>
            <a:r>
              <a:rPr lang="es-ES" sz="2800" dirty="0" smtClean="0">
                <a:latin typeface="Bookman Old Style" pitchFamily="18" charset="0"/>
              </a:rPr>
              <a:t>En cambio, preguntó a sus amigos, con quienes había crecido. Su consejo fue lo contrario. </a:t>
            </a:r>
          </a:p>
          <a:p>
            <a:r>
              <a:rPr lang="es-ES" sz="2800" dirty="0" smtClean="0">
                <a:latin typeface="Bookman Old Style" pitchFamily="18" charset="0"/>
              </a:rPr>
              <a:t>En efecto, dijeron: Muéstrales quién manda.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Diles: "Mi dedo meñique es más grueso que la cintura de mi padre. Mi padre os impuso un yugo pesado; yo lo haré aún más pesado. Mi padre os azotó con azotes; os azotaré con escorpiones".</a:t>
            </a:r>
          </a:p>
          <a:p>
            <a:r>
              <a:rPr lang="es-ES" dirty="0" smtClean="0">
                <a:latin typeface="Bookman Old Style" pitchFamily="18" charset="0"/>
              </a:rPr>
              <a:t>Roboam así lo hizo. El resultado era predecible. La mayoría del pueblo siguió a Jeroboam. </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Solo la tribu de Judá permaneció leal al rey. El reino se partió en dos. Fue el principio del fin de la primera mancomunidad. </a:t>
            </a:r>
          </a:p>
          <a:p>
            <a:r>
              <a:rPr lang="es-ES" sz="2800" dirty="0" smtClean="0">
                <a:latin typeface="Bookman Old Style" pitchFamily="18" charset="0"/>
              </a:rPr>
              <a:t>El liderazgo autoritario, en el que el líder se sitúa por encima y se enseñorea del pueblo, nunca ha sido aceptable en Israel.</a:t>
            </a:r>
          </a:p>
          <a:p>
            <a:r>
              <a:rPr lang="es-ES" sz="2800" dirty="0" smtClean="0">
                <a:latin typeface="Bookman Old Style" pitchFamily="18" charset="0"/>
              </a:rPr>
              <a:t>Hay un pasaje fascinante en el Talmud </a:t>
            </a:r>
            <a:r>
              <a:rPr lang="es-ES" sz="1800" b="1" dirty="0" smtClean="0">
                <a:latin typeface="Bookman Old Style" pitchFamily="18" charset="0"/>
              </a:rPr>
              <a:t>(Horayot 10 a-b)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Dice el Talmud que Rabán Gamliel quería nombrar a dos rabinos, Elazar Kisma y Yohanán ben Gudgada, para puestos de liderazgo. </a:t>
            </a:r>
          </a:p>
          <a:p>
            <a:r>
              <a:rPr lang="es-ES" dirty="0" smtClean="0">
                <a:latin typeface="Bookman Old Style" pitchFamily="18" charset="0"/>
              </a:rPr>
              <a:t>Eran reacios a aceptar. Rabán Gamliel entonces les dijo: "¿Suponen que les estoy concediendo el gobierno (</a:t>
            </a:r>
            <a:r>
              <a:rPr lang="es-ES" b="1" i="1" dirty="0" err="1" smtClean="0">
                <a:latin typeface="Bookman Old Style" pitchFamily="18" charset="0"/>
              </a:rPr>
              <a:t>serarah</a:t>
            </a:r>
            <a:r>
              <a:rPr lang="es-ES" dirty="0" smtClean="0">
                <a:latin typeface="Bookman Old Style" pitchFamily="18" charset="0"/>
              </a:rPr>
              <a:t>)? No: les estoy confiriendo servicio (</a:t>
            </a:r>
            <a:r>
              <a:rPr lang="es-ES" b="1" i="1" dirty="0" err="1" smtClean="0">
                <a:latin typeface="Bookman Old Style" pitchFamily="18" charset="0"/>
              </a:rPr>
              <a:t>avdut</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Un verdadero líder es el servidor de aquellos a los que dirige. Eso es lo que Moisés entendió, y lo que </a:t>
            </a:r>
            <a:r>
              <a:rPr lang="es-ES" sz="2800" dirty="0" err="1" smtClean="0">
                <a:latin typeface="Bookman Old Style" pitchFamily="18" charset="0"/>
              </a:rPr>
              <a:t>Koraj</a:t>
            </a:r>
            <a:r>
              <a:rPr lang="es-ES" sz="2800" dirty="0" smtClean="0">
                <a:latin typeface="Bookman Old Style" pitchFamily="18" charset="0"/>
              </a:rPr>
              <a:t> y sus compañeros rebeldes no entendieron.</a:t>
            </a:r>
          </a:p>
          <a:p>
            <a:r>
              <a:rPr lang="es-ES" sz="2800" dirty="0" smtClean="0">
                <a:latin typeface="Bookman Old Style" pitchFamily="18" charset="0"/>
              </a:rPr>
              <a:t>Uno de los grandes errores del pensamiento moderno fue creer que somos criaturas racionales que tomamos decisiones sobre la base de la deliberación y el cálculo. </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La razón, decían los héroes de la Ilustración, puede curarnos de las pasiones y prejuicios del pasado. </a:t>
            </a:r>
          </a:p>
          <a:p>
            <a:r>
              <a:rPr lang="es-ES" dirty="0" smtClean="0">
                <a:latin typeface="Bookman Old Style" pitchFamily="18" charset="0"/>
              </a:rPr>
              <a:t>Ahora sabemos que la mente humana no funciona de esa manera. </a:t>
            </a:r>
          </a:p>
          <a:p>
            <a:r>
              <a:rPr lang="es-ES" dirty="0" smtClean="0">
                <a:latin typeface="Bookman Old Style" pitchFamily="18" charset="0"/>
              </a:rPr>
              <a:t>Los neurocientíficos han demostrado cómo la toma de decisiones es inseparable de la emoción. </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Hay dos sistemas en funcionamiento en el cerebro humano: la amígdala, que genera reacciones emocionales muy cargadas, y la corteza pre frontal, más racional y deliberativa, capaz de pensar más allá de la inmediatez de la situación. </a:t>
            </a:r>
            <a:endParaRPr lang="es-ES" sz="2800" smtClean="0">
              <a:latin typeface="Bookman Old Style" pitchFamily="18" charset="0"/>
            </a:endParaRPr>
          </a:p>
          <a:p>
            <a:r>
              <a:rPr lang="es-ES" sz="2800" smtClean="0">
                <a:latin typeface="Bookman Old Style" pitchFamily="18" charset="0"/>
              </a:rPr>
              <a:t>El </a:t>
            </a:r>
            <a:r>
              <a:rPr lang="es-ES" sz="2800" dirty="0" smtClean="0">
                <a:latin typeface="Bookman Old Style" pitchFamily="18" charset="0"/>
              </a:rPr>
              <a:t>segundo sistema es significativamente más lento, por lo que siempre corre el riesgo de ser anulado por el estrés, el miedo o la ira.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Así es como a menudo actuamos irracionalmente y cómo, en casos extremos, la gente común puede cometer crímenes terribles.</a:t>
            </a:r>
          </a:p>
          <a:p>
            <a:r>
              <a:rPr lang="es-ES" sz="2800" dirty="0" smtClean="0">
                <a:latin typeface="Bookman Old Style" pitchFamily="18" charset="0"/>
              </a:rPr>
              <a:t>El cristianismo llamó a esto pecado original. Los judíos lo llamaron la inclinación al mal. "El corazón", dijo Jeremías, "engañoso es más que todas las cosas, y más allá de toda cura. ¿Quién podrá entenderlo?"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La Biblia rastrea esto hasta los dos primeros hijos humanos, cuando Caín en un ataque de ira mató a su hermano Abel y luego dijo, al darse cuenta repentinamente de su culpa: "Mi pecado es más de lo que puedo soportar". </a:t>
            </a:r>
          </a:p>
          <a:p>
            <a:r>
              <a:rPr lang="es-ES" sz="2800" dirty="0" smtClean="0">
                <a:latin typeface="Bookman Old Style" pitchFamily="18" charset="0"/>
              </a:rPr>
              <a:t>Es por eso que los perpetradores de violencia a menudo terminan volviéndola contra ellos mismos.</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Así que a pesar de nuestra calma diaria, nunca debemos olvidar el peligro que yace, como una mina sin explotar, justo debajo de la superficie del corazón humano. </a:t>
            </a:r>
          </a:p>
          <a:p>
            <a:r>
              <a:rPr lang="es-ES" dirty="0" smtClean="0">
                <a:latin typeface="Bookman Old Style" pitchFamily="18" charset="0"/>
              </a:rPr>
              <a:t>Por eso, la próxima vez que le vaya a decir a su pareja, “te amo con todo mi coraz</a:t>
            </a:r>
            <a:r>
              <a:rPr lang="es-CO" dirty="0" smtClean="0">
                <a:latin typeface="Bookman Old Style" pitchFamily="18" charset="0"/>
              </a:rPr>
              <a:t>ón”, mejor piénselo dos veces…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dirty="0" smtClean="0">
                <a:latin typeface="Bookman Old Style" pitchFamily="18" charset="0"/>
              </a:rPr>
              <a:t>Notas tomadas del R. Yehudá Leví</a:t>
            </a:r>
          </a:p>
          <a:p>
            <a:r>
              <a:rPr lang="es-ES" sz="1800" b="1" dirty="0" smtClean="0">
                <a:latin typeface="Bookman Old Style" pitchFamily="18" charset="0"/>
              </a:rPr>
              <a:t>Consumo y Kedushá – Qué significa realmente Kedushá?</a:t>
            </a:r>
          </a:p>
          <a:p>
            <a:r>
              <a:rPr lang="es-ES" sz="1800" dirty="0" smtClean="0">
                <a:latin typeface="Bookman Old Style" pitchFamily="18" charset="0"/>
              </a:rPr>
              <a:t>Debemos diferenciar entre nuestros deseos y nuestras necesidades.</a:t>
            </a:r>
          </a:p>
          <a:p>
            <a:r>
              <a:rPr lang="es-ES" dirty="0" smtClean="0">
                <a:latin typeface="Bookman Old Style" pitchFamily="18" charset="0"/>
              </a:rPr>
              <a:t>La parte de Koraj se llama así por el rebelde levita Koraj que inició una disputa sobre el tema de kedushá. </a:t>
            </a:r>
          </a:p>
          <a:p>
            <a:r>
              <a:rPr lang="es-ES" dirty="0" smtClean="0">
                <a:latin typeface="Bookman Old Style" pitchFamily="18" charset="0"/>
              </a:rPr>
              <a:t>El concepto de kedushá es central en el judaísmo, y su significado puede tener un impacto profundo en el medio ambiente actual. </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Kedushá – </a:t>
            </a:r>
            <a:r>
              <a:rPr lang="he-IL" dirty="0" smtClean="0">
                <a:latin typeface="Bookman Old Style" pitchFamily="18" charset="0"/>
              </a:rPr>
              <a:t>קְדֻשָּׁה</a:t>
            </a:r>
            <a:r>
              <a:rPr lang="en-US" dirty="0" smtClean="0">
                <a:latin typeface="Bookman Old Style" pitchFamily="18" charset="0"/>
              </a:rPr>
              <a:t>  409 </a:t>
            </a:r>
            <a:r>
              <a:rPr lang="en-US" dirty="0" err="1" smtClean="0">
                <a:latin typeface="Bookman Old Style" pitchFamily="18" charset="0"/>
              </a:rPr>
              <a:t>Gematria</a:t>
            </a:r>
            <a:endParaRPr lang="en-US" dirty="0" smtClean="0">
              <a:latin typeface="Bookman Old Style" pitchFamily="18" charset="0"/>
            </a:endParaRPr>
          </a:p>
          <a:p>
            <a:pPr fontAlgn="ctr"/>
            <a:r>
              <a:rPr lang="he-IL" dirty="0" smtClean="0">
                <a:latin typeface="Bookman Old Style" pitchFamily="18" charset="0"/>
              </a:rPr>
              <a:t>ק</a:t>
            </a:r>
            <a:r>
              <a:rPr lang="en-US" dirty="0" smtClean="0">
                <a:latin typeface="Bookman Old Style" pitchFamily="18" charset="0"/>
              </a:rPr>
              <a:t> – </a:t>
            </a:r>
            <a:r>
              <a:rPr lang="en-US" dirty="0" err="1" smtClean="0">
                <a:latin typeface="Bookman Old Style" pitchFamily="18" charset="0"/>
              </a:rPr>
              <a:t>Kof</a:t>
            </a:r>
            <a:r>
              <a:rPr lang="en-US" dirty="0" smtClean="0">
                <a:latin typeface="Bookman Old Style" pitchFamily="18" charset="0"/>
              </a:rPr>
              <a:t> = 100</a:t>
            </a:r>
          </a:p>
          <a:p>
            <a:pPr fontAlgn="ctr"/>
            <a:r>
              <a:rPr lang="he-IL" dirty="0" smtClean="0">
                <a:latin typeface="Bookman Old Style" pitchFamily="18" charset="0"/>
              </a:rPr>
              <a:t>ד</a:t>
            </a:r>
            <a:r>
              <a:rPr lang="en-US" dirty="0" smtClean="0">
                <a:latin typeface="Bookman Old Style" pitchFamily="18" charset="0"/>
              </a:rPr>
              <a:t> – </a:t>
            </a:r>
            <a:r>
              <a:rPr lang="en-US" dirty="0" err="1" smtClean="0">
                <a:latin typeface="Bookman Old Style" pitchFamily="18" charset="0"/>
              </a:rPr>
              <a:t>Dalet</a:t>
            </a:r>
            <a:r>
              <a:rPr lang="en-US" dirty="0" smtClean="0">
                <a:latin typeface="Bookman Old Style" pitchFamily="18" charset="0"/>
              </a:rPr>
              <a:t> = 4</a:t>
            </a:r>
            <a:endParaRPr lang="he-IL" b="1" dirty="0" smtClean="0">
              <a:latin typeface="Bookman Old Style" pitchFamily="18" charset="0"/>
            </a:endParaRPr>
          </a:p>
          <a:p>
            <a:pPr fontAlgn="ctr"/>
            <a:r>
              <a:rPr lang="he-IL" dirty="0" smtClean="0">
                <a:latin typeface="Bookman Old Style" pitchFamily="18" charset="0"/>
              </a:rPr>
              <a:t>ש</a:t>
            </a:r>
            <a:r>
              <a:rPr lang="en-US" dirty="0" smtClean="0">
                <a:latin typeface="Bookman Old Style" pitchFamily="18" charset="0"/>
              </a:rPr>
              <a:t> – Shin = 300</a:t>
            </a:r>
          </a:p>
          <a:p>
            <a:pPr fontAlgn="ctr"/>
            <a:r>
              <a:rPr lang="en-US" dirty="0" smtClean="0">
                <a:latin typeface="Bookman Old Style" pitchFamily="18" charset="0"/>
              </a:rPr>
              <a:t> </a:t>
            </a:r>
            <a:r>
              <a:rPr lang="he-IL" dirty="0" smtClean="0">
                <a:latin typeface="Bookman Old Style" pitchFamily="18" charset="0"/>
              </a:rPr>
              <a:t>ה</a:t>
            </a:r>
            <a:r>
              <a:rPr lang="en-US" dirty="0" smtClean="0">
                <a:latin typeface="Bookman Old Style" pitchFamily="18" charset="0"/>
              </a:rPr>
              <a:t> – </a:t>
            </a:r>
            <a:r>
              <a:rPr lang="en-US" dirty="0" err="1" smtClean="0">
                <a:latin typeface="Bookman Old Style" pitchFamily="18" charset="0"/>
              </a:rPr>
              <a:t>Hei</a:t>
            </a:r>
            <a:r>
              <a:rPr lang="en-US" dirty="0" smtClean="0">
                <a:latin typeface="Bookman Old Style" pitchFamily="18" charset="0"/>
              </a:rPr>
              <a:t> = 5</a:t>
            </a:r>
            <a:endParaRPr lang="he-IL" b="1" dirty="0" smtClean="0">
              <a:latin typeface="Bookman Old Style" pitchFamily="18" charset="0"/>
            </a:endParaRPr>
          </a:p>
          <a:p>
            <a:r>
              <a:rPr lang="he-IL" dirty="0" smtClean="0">
                <a:latin typeface="Bookman Old Style" pitchFamily="18" charset="0"/>
              </a:rPr>
              <a:t>קְדֻשָּׁה  </a:t>
            </a:r>
            <a:r>
              <a:rPr lang="en-US" dirty="0" smtClean="0">
                <a:latin typeface="Bookman Old Style" pitchFamily="18" charset="0"/>
              </a:rPr>
              <a:t> </a:t>
            </a:r>
            <a:r>
              <a:rPr lang="en-US" dirty="0" err="1" smtClean="0">
                <a:latin typeface="Bookman Old Style" pitchFamily="18" charset="0"/>
              </a:rPr>
              <a:t>Kedusha</a:t>
            </a:r>
            <a:r>
              <a:rPr lang="en-US" dirty="0" smtClean="0">
                <a:latin typeface="Bookman Old Style" pitchFamily="18" charset="0"/>
              </a:rPr>
              <a:t> - </a:t>
            </a:r>
            <a:r>
              <a:rPr lang="en-US" dirty="0" err="1" smtClean="0">
                <a:latin typeface="Bookman Old Style" pitchFamily="18" charset="0"/>
              </a:rPr>
              <a:t>Santidad</a:t>
            </a:r>
            <a:endParaRPr lang="he-IL" dirty="0" smtClean="0">
              <a:latin typeface="Bookman Old Style" pitchFamily="18" charset="0"/>
            </a:endParaRPr>
          </a:p>
          <a:p>
            <a:r>
              <a:rPr lang="he-IL" dirty="0" smtClean="0">
                <a:latin typeface="Bookman Old Style" pitchFamily="18" charset="0"/>
              </a:rPr>
              <a:t>קְדֵשָֽׁה</a:t>
            </a:r>
            <a:r>
              <a:rPr lang="en-US" dirty="0" smtClean="0">
                <a:latin typeface="Bookman Old Style" pitchFamily="18" charset="0"/>
              </a:rPr>
              <a:t> </a:t>
            </a:r>
            <a:r>
              <a:rPr lang="en-US" dirty="0" err="1" smtClean="0">
                <a:latin typeface="Bookman Old Style" pitchFamily="18" charset="0"/>
              </a:rPr>
              <a:t>Kedesha</a:t>
            </a:r>
            <a:r>
              <a:rPr lang="en-US" dirty="0" smtClean="0">
                <a:latin typeface="Bookman Old Style" pitchFamily="18" charset="0"/>
              </a:rPr>
              <a:t> - </a:t>
            </a:r>
            <a:r>
              <a:rPr lang="en-US" dirty="0" err="1" smtClean="0">
                <a:latin typeface="Bookman Old Style" pitchFamily="18" charset="0"/>
              </a:rPr>
              <a:t>Prostituta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Kedushá – </a:t>
            </a:r>
            <a:r>
              <a:rPr lang="he-IL" dirty="0" smtClean="0">
                <a:latin typeface="Bookman Old Style" pitchFamily="18" charset="0"/>
              </a:rPr>
              <a:t>קְדֻשָּׁה</a:t>
            </a:r>
            <a:r>
              <a:rPr lang="en-US" dirty="0" smtClean="0">
                <a:latin typeface="Bookman Old Style" pitchFamily="18" charset="0"/>
              </a:rPr>
              <a:t>  409 </a:t>
            </a:r>
            <a:r>
              <a:rPr lang="en-US" dirty="0" err="1" smtClean="0">
                <a:latin typeface="Bookman Old Style" pitchFamily="18" charset="0"/>
              </a:rPr>
              <a:t>Gematria</a:t>
            </a:r>
            <a:endParaRPr lang="en-US" dirty="0" smtClean="0">
              <a:latin typeface="Bookman Old Style" pitchFamily="18" charset="0"/>
            </a:endParaRPr>
          </a:p>
          <a:p>
            <a:r>
              <a:rPr lang="es-ES" dirty="0" smtClean="0">
                <a:latin typeface="Bookman Old Style" pitchFamily="18" charset="0"/>
              </a:rPr>
              <a:t>Kedushá o el adjetivo correspondiente, kadosh, generalmente se traducen de manera oscura como "santidad" o "santo"; Su verdadero significado es: devoción a un ideal sublime.</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dirty="0" smtClean="0">
                <a:latin typeface="Bookman Old Style" pitchFamily="18" charset="0"/>
              </a:rPr>
              <a:t>Notas del Rabino Yehuda Levi</a:t>
            </a:r>
          </a:p>
          <a:p>
            <a:r>
              <a:rPr lang="es-ES" b="1" dirty="0" smtClean="0">
                <a:latin typeface="Bookman Old Style" pitchFamily="18" charset="0"/>
              </a:rPr>
              <a:t>Consumo y Kedushá</a:t>
            </a:r>
          </a:p>
          <a:p>
            <a:r>
              <a:rPr lang="es-ES" dirty="0" smtClean="0">
                <a:latin typeface="Bookman Old Style" pitchFamily="18" charset="0"/>
              </a:rPr>
              <a:t>Debemos diferenciar entre nuestros deseos y nuestras necesidades. </a:t>
            </a:r>
          </a:p>
          <a:p>
            <a:r>
              <a:rPr lang="es-ES" dirty="0" smtClean="0">
                <a:latin typeface="Bookman Old Style" pitchFamily="18" charset="0"/>
              </a:rPr>
              <a:t>La porción de Koraj lleva el nombre del rebelde levita Koraj que inició una disputa sobre el tema de la kedushá. </a:t>
            </a: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sz="3100" dirty="0" smtClean="0">
                <a:latin typeface="Bookman Old Style" pitchFamily="18" charset="0"/>
              </a:rPr>
              <a:t>El concepto de kedushá es central en el judaísmo y su significado puede tener un impacto profundo en el medio ambiente actual. </a:t>
            </a:r>
          </a:p>
          <a:p>
            <a:r>
              <a:rPr lang="es-ES" sz="3100" dirty="0" smtClean="0">
                <a:latin typeface="Bookman Old Style" pitchFamily="18" charset="0"/>
              </a:rPr>
              <a:t>Kedushá o el adjetivo correspondiente, kadosh, generalmente se traducen de manera oscura como "santidad" o "santo"; su verdadero significado es: devoción a un ideal sublime.</a:t>
            </a:r>
            <a:endParaRPr lang="es-MX"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¿Todos somos Kadosh?</a:t>
            </a:r>
          </a:p>
          <a:p>
            <a:r>
              <a:rPr lang="es-ES" dirty="0" smtClean="0">
                <a:latin typeface="Bookman Old Style" pitchFamily="18" charset="0"/>
              </a:rPr>
              <a:t>En nuestra porción, la Torá nos dice que, después de su presentación demagógica, ya no había lugar en la tierra para Koraj; la tierra se lo tragó. </a:t>
            </a:r>
          </a:p>
          <a:p>
            <a:r>
              <a:rPr lang="es-ES" dirty="0" smtClean="0">
                <a:latin typeface="Bookman Old Style" pitchFamily="18" charset="0"/>
              </a:rPr>
              <a:t>En el centro de sus afirmaciones estaba la declaración: "Toda la comunidad es kadosh </a:t>
            </a:r>
            <a:r>
              <a:rPr lang="es-ES" sz="2000" b="1" dirty="0" smtClean="0">
                <a:latin typeface="Bookman Old Style" pitchFamily="18" charset="0"/>
              </a:rPr>
              <a:t>(Números 16: 3)". </a:t>
            </a: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Eso no suena tan terrible, ¿verdad? Después de todo, necesitamos retroceder sólo cuatro versículos de aquí para leer la demanda de Dios  “…serás kadosh ”, pero realmente es terrible. La obligación de ser kadosh es fundamental para las enseñanzas de la Torá y debe guiarnos en todos los aspectos de nuestra vida para luchar hacia la kedushá. </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Pero si ya eres kadosh, no hay necesidad de esforzarte más. Así, la complacencia de Koraj sacó el tapete debajo de la Torá, y sus argumentos fueron rechazados.</a:t>
            </a:r>
          </a:p>
          <a:p>
            <a:endParaRPr lang="es-ES" dirty="0" smtClean="0">
              <a:latin typeface="Bookman Old Style" pitchFamily="18" charset="0"/>
            </a:endParaRPr>
          </a:p>
          <a:p>
            <a:r>
              <a:rPr lang="es-ES" dirty="0" smtClean="0">
                <a:latin typeface="Bookman Old Style" pitchFamily="18" charset="0"/>
              </a:rPr>
              <a:t>¿Qué significa luchar constantemente por la kedushá? </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En la primera vez que aparece el mandamiento de "ser kadosh" en la Torá, Najmánides cita el Midrash que explica que la mayor parte del cuerpo de la ley de la Torá "depende" de este mandamiento </a:t>
            </a:r>
            <a:r>
              <a:rPr lang="es-ES" sz="2000" b="1" dirty="0" smtClean="0">
                <a:latin typeface="Bookman Old Style" pitchFamily="18" charset="0"/>
              </a:rPr>
              <a:t>(Levítico 19: 1)</a:t>
            </a:r>
            <a:r>
              <a:rPr lang="es-ES" sz="2800" dirty="0" smtClean="0">
                <a:latin typeface="Bookman Old Style" pitchFamily="18" charset="0"/>
              </a:rPr>
              <a:t>. Explica además que la idea de ser kadosh sigue las especificaciones de qué alimentos y relaciones están prohibidos en la Torá. </a:t>
            </a: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400" dirty="0" smtClean="0">
                <a:latin typeface="Bookman Old Style" pitchFamily="18" charset="0"/>
              </a:rPr>
              <a:t>Él enseña que podemos engañarnos al pensar que mientras lo que consumimos sea permitido, la cantidad que consumimos no importa.</a:t>
            </a:r>
          </a:p>
          <a:p>
            <a:r>
              <a:rPr lang="es-ES" sz="2400" i="1" dirty="0" smtClean="0">
                <a:latin typeface="Bookman Old Style" pitchFamily="18" charset="0"/>
              </a:rPr>
              <a:t>Recursos y consumo excesivo</a:t>
            </a:r>
          </a:p>
          <a:p>
            <a:r>
              <a:rPr lang="es-ES" sz="2400" dirty="0" smtClean="0">
                <a:latin typeface="Bookman Old Style" pitchFamily="18" charset="0"/>
              </a:rPr>
              <a:t>Según Najmánides, alguien que abusa de los recursos del mundo con la justificación de que estos recursos no están prohibidos, se llama "</a:t>
            </a:r>
            <a:r>
              <a:rPr lang="es-ES" sz="2400" b="1" i="1" dirty="0" smtClean="0">
                <a:latin typeface="Bookman Old Style" pitchFamily="18" charset="0"/>
              </a:rPr>
              <a:t>naval bereshut haToráh</a:t>
            </a:r>
            <a:r>
              <a:rPr lang="es-ES" sz="2400" dirty="0" smtClean="0">
                <a:latin typeface="Bookman Old Style" pitchFamily="18" charset="0"/>
              </a:rPr>
              <a:t>", una 'persona vil dentro de las delineaciones de la Torá'.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Najmánides escribe que para evitar tal sobre- consumo, la Torá agrega el mandamiento general de la kedushá, "... que debemos estar separados del exceso ... en estos y otros asuntos similares". </a:t>
            </a:r>
          </a:p>
          <a:p>
            <a:r>
              <a:rPr lang="es-ES" sz="2800" dirty="0" smtClean="0">
                <a:latin typeface="Bookman Old Style" pitchFamily="18" charset="0"/>
              </a:rPr>
              <a:t>La importancia del objetivo de la kedushá en la prevención del consumo excesivo está relacionada con la propia personalidad de Koraj, quien afirmó que los judíos ya eran kadosh.</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La Torá nos dice que la tierra se tragó a "toda la gente de Koraj y todas sus posesiones". </a:t>
            </a:r>
          </a:p>
          <a:p>
            <a:r>
              <a:rPr lang="es-ES" sz="2800" dirty="0" smtClean="0">
                <a:latin typeface="Bookman Old Style" pitchFamily="18" charset="0"/>
              </a:rPr>
              <a:t>Nuestros sabios se preguntan, ¿por qué se mencionan aquí explícitamente las posesiones? </a:t>
            </a:r>
          </a:p>
          <a:p>
            <a:r>
              <a:rPr lang="es-ES" sz="2800" dirty="0" smtClean="0">
                <a:latin typeface="Bookman Old Style" pitchFamily="18" charset="0"/>
              </a:rPr>
              <a:t>Explican que Koraj era un hombre muy rico y que esta riqueza causó la arrogancia que lo derribó. </a:t>
            </a: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Consumo y Kedushá</a:t>
            </a:r>
          </a:p>
          <a:p>
            <a:r>
              <a:rPr lang="es-ES" sz="2400" dirty="0" smtClean="0">
                <a:latin typeface="Bookman Old Style" pitchFamily="18" charset="0"/>
              </a:rPr>
              <a:t>La riqueza es una herramienta importante en manos humanas que nos permite cumplir con nuestra tarea de manera más eficaz. </a:t>
            </a:r>
          </a:p>
          <a:p>
            <a:r>
              <a:rPr lang="es-ES" sz="2400" dirty="0" smtClean="0">
                <a:latin typeface="Bookman Old Style" pitchFamily="18" charset="0"/>
              </a:rPr>
              <a:t>Pero, si no se usa correctamente, puede causar nuestra caída e incluso destruir el mundo. </a:t>
            </a:r>
          </a:p>
          <a:p>
            <a:r>
              <a:rPr lang="es-ES" sz="2400" dirty="0" smtClean="0">
                <a:latin typeface="Bookman Old Style" pitchFamily="18" charset="0"/>
              </a:rPr>
              <a:t>El concepto de kedushá es fundamental, no solo para el judaísmo, sino también para la preservación del medio ambiente.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Específicamente, el concepto de kedushá puede ser el tema clave para los problemas causados ​​por nuestros hábitos de consumo excesivo, que frustran nuestros intentos de lograr la sostenibilidad.</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i="1" dirty="0" smtClean="0">
                <a:latin typeface="Bookman Old Style" pitchFamily="18" charset="0"/>
              </a:rPr>
              <a:t>Sostenibilidad y Kedushá</a:t>
            </a:r>
          </a:p>
          <a:p>
            <a:r>
              <a:rPr lang="es-ES" sz="2800" dirty="0" smtClean="0">
                <a:latin typeface="Bookman Old Style" pitchFamily="18" charset="0"/>
              </a:rPr>
              <a:t>Las primeras consideraciones sobre la sostenibilidad señalaron que el crecimiento demográfico descontrolado era la mayor amenaza para la supervivencia sostenida del mundo. La tasa de crecimiento de las poblaciones mundiales, argumentaron, no podía ir acompañada de aumentos en la producción de alimentos.</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Consumo y Kedushá</a:t>
            </a:r>
          </a:p>
          <a:p>
            <a:r>
              <a:rPr lang="es-ES" sz="2400" dirty="0" smtClean="0">
                <a:latin typeface="Bookman Old Style" pitchFamily="18" charset="0"/>
              </a:rPr>
              <a:t>Investigaciones más recientes han encontrado que un factor de importancia considerablemente mayor es el consumo individual promedio, que está aumentando a un ritmo mucho más rápido que el del crecimiento de la población. </a:t>
            </a:r>
          </a:p>
          <a:p>
            <a:r>
              <a:rPr lang="es-ES" sz="2400" dirty="0" smtClean="0">
                <a:latin typeface="Bookman Old Style" pitchFamily="18" charset="0"/>
              </a:rPr>
              <a:t>En el transcurso de treinta años, la población mundial se duplicó, mientras que el consumo de energía per cápita se multiplicó por ocho en este período.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Podemos agregar a esto el hecho de que en América del Norte y Europa Occidental, el diez por ciento de la población mundial consume el cincuenta por ciento de su energía.</a:t>
            </a:r>
          </a:p>
          <a:p>
            <a:r>
              <a:rPr lang="es-ES" dirty="0" smtClean="0">
                <a:latin typeface="Bookman Old Style" pitchFamily="18" charset="0"/>
              </a:rPr>
              <a:t>El peligro para el mundo que representa el consumo excesivo es grave. </a:t>
            </a: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No solo agota las reservas de energía del mundo, sino que también es la principal causa del calentamiento de la atmósfera, debido a la quema excesiva de combustibles fósiles. En otras palabras, el nivel de vida excesivamente alto en algunas partes del mundo es una de las principales causas de la crisis ecológica actual.</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Este consumo excesivo también se manifiesta en nuestro uso de materias primas. </a:t>
            </a:r>
          </a:p>
          <a:p>
            <a:r>
              <a:rPr lang="es-ES" dirty="0" smtClean="0">
                <a:latin typeface="Bookman Old Style" pitchFamily="18" charset="0"/>
              </a:rPr>
              <a:t>Incluso se puede encontrar en nuestros hábitos alimentarios. </a:t>
            </a:r>
          </a:p>
          <a:p>
            <a:r>
              <a:rPr lang="es-ES" dirty="0" smtClean="0">
                <a:latin typeface="Bookman Old Style" pitchFamily="18" charset="0"/>
              </a:rPr>
              <a:t>Tenga en cuenta que la producción de un kilogramo de carne vacuna consume 16 kilogramos de grano. </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Los esfuerzos actuales para detener la ola de consumo excesivo se centran principalmente en la legislación para imponer restricciones al público. Pero este enfoque tiene una eficacia muy limitada. Las campañas de propaganda auxiliar para conseguir apoyo público también son en gran medida ineficaces porque carecen de una base racional. </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El espíritu de "¡Después de nosotros el diluvio!" es difícil de superar.</a:t>
            </a:r>
          </a:p>
          <a:p>
            <a:r>
              <a:rPr lang="es-ES" i="1" dirty="0" smtClean="0">
                <a:latin typeface="Bookman Old Style" pitchFamily="18" charset="0"/>
              </a:rPr>
              <a:t>Deseos y necesidades</a:t>
            </a:r>
          </a:p>
          <a:p>
            <a:r>
              <a:rPr lang="es-ES" dirty="0" smtClean="0">
                <a:latin typeface="Bookman Old Style" pitchFamily="18" charset="0"/>
              </a:rPr>
              <a:t>Todo esto muestra que la raíz del problema se origina en una cosmovisión egoísta que infla el consumo personal más allá de lo esencial. </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Con respecto a este problema, la Torá nos instruye a “ser kadosh”, en otras palabras, a abstenernos de la autocomplacencia y los lujos. </a:t>
            </a:r>
          </a:p>
          <a:p>
            <a:r>
              <a:rPr lang="es-ES" dirty="0" smtClean="0">
                <a:latin typeface="Bookman Old Style" pitchFamily="18" charset="0"/>
              </a:rPr>
              <a:t>Para apreciar el significado de este mandamiento, permítanos, por un momento, tener una visión global.</a:t>
            </a: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400" dirty="0" smtClean="0">
                <a:latin typeface="Bookman Old Style" pitchFamily="18" charset="0"/>
              </a:rPr>
              <a:t>El mundo, con todos sus innumerables componentes, se puso a disposición de la humanidad para que lo use y disfrute como mejor nos parezca. </a:t>
            </a:r>
          </a:p>
          <a:p>
            <a:r>
              <a:rPr lang="es-ES" sz="2400" dirty="0" smtClean="0">
                <a:latin typeface="Bookman Old Style" pitchFamily="18" charset="0"/>
              </a:rPr>
              <a:t>Sin ninguna restricción, esto conduciría rápidamente a un desastre total. </a:t>
            </a:r>
          </a:p>
          <a:p>
            <a:r>
              <a:rPr lang="es-ES" sz="2400" dirty="0" smtClean="0">
                <a:latin typeface="Bookman Old Style" pitchFamily="18" charset="0"/>
              </a:rPr>
              <a:t>En consecuencia, la Torá proporciona algunas pautas detalladas, como el requisito de respetar los derechos de propiedad, las normas del matrimonio, etc. </a:t>
            </a:r>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Pero, sobre todo, la directiva clave es el mandamiento: "Serás kadosh". </a:t>
            </a:r>
          </a:p>
          <a:p>
            <a:r>
              <a:rPr lang="es-ES" dirty="0" smtClean="0">
                <a:latin typeface="Bookman Old Style" pitchFamily="18" charset="0"/>
              </a:rPr>
              <a:t>Nos instruye a tomar del mundo lo que necesitamos para hacer eficientemente nuestro trabajo de dirigir el mundo de acuerdo con la voluntad de su Creador, pero nada más.</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i="1" dirty="0" smtClean="0">
                <a:latin typeface="Bookman Old Style" pitchFamily="18" charset="0"/>
              </a:rPr>
              <a:t>Consumo crítico</a:t>
            </a:r>
          </a:p>
          <a:p>
            <a:r>
              <a:rPr lang="es-ES" dirty="0" smtClean="0">
                <a:latin typeface="Bookman Old Style" pitchFamily="18" charset="0"/>
              </a:rPr>
              <a:t>¿Qué significa esto en la práctica? </a:t>
            </a:r>
          </a:p>
          <a:p>
            <a:r>
              <a:rPr lang="es-ES" dirty="0" smtClean="0">
                <a:latin typeface="Bookman Old Style" pitchFamily="18" charset="0"/>
              </a:rPr>
              <a:t>Cuando nos preparamos para comer un bocado sabroso, nos vemos obligados a preguntarnos: ¿esto me convertirá en un siervo de Dios más fuerte? ¿O quizás lo estoy comiendo solo por placer?</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Esto no implica que tengamos prohibido disfrutar del mundo para mejorar nuestro estado de ánimo cuando nos sentimos deprimidos o beber vino en Shabat para ayudarnos a alcanzar la alegría necesaria para la inspiración sublime, etc. </a:t>
            </a:r>
          </a:p>
          <a:p>
            <a:r>
              <a:rPr lang="es-ES" sz="2800" dirty="0" smtClean="0">
                <a:latin typeface="Bookman Old Style" pitchFamily="18" charset="0"/>
              </a:rPr>
              <a:t>De hecho, los Sabios ya enseñaron: “A la persona será llamada a rendir cuentas por todo lo que su ojo vio y no comió”. </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Esto seguramente no implica que debamos comer de todo; pero debe haber una razón: tenemos que sopesar nuestras decisiones.</a:t>
            </a:r>
          </a:p>
          <a:p>
            <a:r>
              <a:rPr lang="es-ES" sz="2800" dirty="0" smtClean="0">
                <a:latin typeface="Bookman Old Style" pitchFamily="18" charset="0"/>
              </a:rPr>
              <a:t>Cada vez que caminamos hacia el supermercado en la calle en lugar de conducir, cada vez que apagamos la caldera cuando tenemos suficiente agua caliente para la ducha, estamos siendo "kadosh" </a:t>
            </a:r>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Y esto, al mismo tiempo, nos ayuda a contribuir con la sostenibilidad.</a:t>
            </a:r>
          </a:p>
          <a:p>
            <a:r>
              <a:rPr lang="es-ES" dirty="0" smtClean="0">
                <a:latin typeface="Bookman Old Style" pitchFamily="18" charset="0"/>
              </a:rPr>
              <a:t>Un niño criado con este espíritu tendrá "la calidad del medio ambiente" en su corazón y puede tener más impacto en la ecología que la legislación impuesta a un público disidente.</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El Alma del Hombre: Rigidez, Dura Cerviz</a:t>
            </a:r>
          </a:p>
          <a:p>
            <a:r>
              <a:rPr lang="es-ES" sz="1800" dirty="0" smtClean="0">
                <a:latin typeface="Bookman Old Style" pitchFamily="18" charset="0"/>
              </a:rPr>
              <a:t>Notas del Rabino Eliyahu </a:t>
            </a:r>
            <a:r>
              <a:rPr lang="es-ES" sz="1800" dirty="0" err="1" smtClean="0">
                <a:latin typeface="Bookman Old Style" pitchFamily="18" charset="0"/>
              </a:rPr>
              <a:t>Safran</a:t>
            </a:r>
            <a:endParaRPr lang="es-ES" sz="1800" dirty="0" smtClean="0">
              <a:latin typeface="Bookman Old Style" pitchFamily="18" charset="0"/>
            </a:endParaRPr>
          </a:p>
          <a:p>
            <a:r>
              <a:rPr lang="es-MX" sz="2800" dirty="0" smtClean="0">
                <a:latin typeface="Bookman Old Style" pitchFamily="18" charset="0"/>
              </a:rPr>
              <a:t>¿Qué se necesitará para convencernos de que Aarón fue elegido por Dios para servir como </a:t>
            </a:r>
            <a:r>
              <a:rPr lang="es-MX" sz="2800" dirty="0" err="1" smtClean="0">
                <a:latin typeface="Bookman Old Style" pitchFamily="18" charset="0"/>
              </a:rPr>
              <a:t>Kohen</a:t>
            </a:r>
            <a:r>
              <a:rPr lang="es-MX" sz="2800" dirty="0" smtClean="0">
                <a:latin typeface="Bookman Old Style" pitchFamily="18" charset="0"/>
              </a:rPr>
              <a:t> Gadol? </a:t>
            </a:r>
          </a:p>
          <a:p>
            <a:r>
              <a:rPr lang="es-MX" sz="2800" dirty="0" smtClean="0">
                <a:latin typeface="Bookman Old Style" pitchFamily="18" charset="0"/>
              </a:rPr>
              <a:t>Incluso después de la rebelión de Koraj contra Moisés y Aarón; incluso después de que la tierra se los tragó y todo lo que era suyo ... dudamos. </a:t>
            </a:r>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Incluso después de que Dios envió un fuego para consumir otros doscientos cincuenta. ¡Incluso entonces, dudamos!</a:t>
            </a:r>
            <a:endParaRPr lang="en-US" sz="2800" dirty="0" smtClean="0">
              <a:latin typeface="Bookman Old Style" pitchFamily="18" charset="0"/>
            </a:endParaRPr>
          </a:p>
          <a:p>
            <a:r>
              <a:rPr lang="es-MX" sz="2800" dirty="0" smtClean="0">
                <a:latin typeface="Bookman Old Style" pitchFamily="18" charset="0"/>
              </a:rPr>
              <a:t>Somos un pueblo de cuello rígido, somos personas de Israel.</a:t>
            </a:r>
            <a:endParaRPr lang="en-US" sz="2800" dirty="0" smtClean="0">
              <a:latin typeface="Bookman Old Style" pitchFamily="18" charset="0"/>
            </a:endParaRPr>
          </a:p>
          <a:p>
            <a:r>
              <a:rPr lang="es-MX" sz="2800" dirty="0" smtClean="0">
                <a:latin typeface="Bookman Old Style" pitchFamily="18" charset="0"/>
              </a:rPr>
              <a:t>El día después del fuego de Dios, atacamos a Moshé y Aarón una vez más. "¡Has matado a la gente de Hashem!" </a:t>
            </a: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El enojo posterior de Dios fue aterrador de contemplar, otros quince mil destruidos ... </a:t>
            </a:r>
          </a:p>
          <a:p>
            <a:r>
              <a:rPr lang="es-MX" sz="2800" dirty="0" smtClean="0">
                <a:latin typeface="Bookman Old Style" pitchFamily="18" charset="0"/>
              </a:rPr>
              <a:t>Aarón se apresuró a detener la plaga y ofrecer la expiación de Ketoret, buscando el perdón incluso para aquellos que estaban en su contra.</a:t>
            </a:r>
            <a:endParaRPr lang="en-US" sz="2800" dirty="0" smtClean="0">
              <a:latin typeface="Bookman Old Style" pitchFamily="18" charset="0"/>
            </a:endParaRPr>
          </a:p>
          <a:p>
            <a:r>
              <a:rPr lang="es-MX" sz="2800" dirty="0" smtClean="0">
                <a:latin typeface="Bookman Old Style" pitchFamily="18" charset="0"/>
              </a:rPr>
              <a:t>Y seguimos sin estar convencidos y tercos.</a:t>
            </a:r>
            <a:endParaRPr lang="en-US" sz="2800" dirty="0" smtClean="0">
              <a:latin typeface="Bookman Old Style" pitchFamily="18" charset="0"/>
            </a:endParaRP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dirty="0" smtClean="0">
                <a:latin typeface="Bookman Old Style" pitchFamily="18" charset="0"/>
              </a:rPr>
              <a:t>Incluso cuando Dios aclara su voluntad, el hombre se resiste, de pie ante el Dios omnisciente y todopoderoso que persiste en su terquedad y arrogancia. </a:t>
            </a:r>
          </a:p>
          <a:p>
            <a:r>
              <a:rPr lang="es-MX" dirty="0" smtClean="0">
                <a:latin typeface="Bookman Old Style" pitchFamily="18" charset="0"/>
              </a:rPr>
              <a:t>¿Qué impulsa su comportamiento? </a:t>
            </a:r>
          </a:p>
          <a:p>
            <a:r>
              <a:rPr lang="es-MX" dirty="0" smtClean="0">
                <a:latin typeface="Bookman Old Style" pitchFamily="18" charset="0"/>
              </a:rPr>
              <a:t>¿Es orgullo? ¿Tontería? ¿Ceguera? Voluntad simple?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Objetivamente, no podía haber ninguna duda, Aarón era el hombre. </a:t>
            </a:r>
          </a:p>
          <a:p>
            <a:r>
              <a:rPr lang="es-MX" sz="2800" dirty="0" smtClean="0">
                <a:latin typeface="Bookman Old Style" pitchFamily="18" charset="0"/>
              </a:rPr>
              <a:t>Él, y nadie más, iba a ser el Kohén Gadol y no una tribu, pero la tribu de Leví debía hacer su servicio. </a:t>
            </a:r>
          </a:p>
          <a:p>
            <a:r>
              <a:rPr lang="es-MX" sz="2800" dirty="0" smtClean="0">
                <a:latin typeface="Bookman Old Style" pitchFamily="18" charset="0"/>
              </a:rPr>
              <a:t>Era tan claro como el sol en el cielo del mediodía y, sin embargo ... y, sin embargo, la gente seguía resistiéndose.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No fue sino hasta el milagro de la vara de Aarón que la rebelión finalmente llegó a su fin.</a:t>
            </a:r>
            <a:endParaRPr lang="en-US" sz="2800" dirty="0" smtClean="0">
              <a:latin typeface="Bookman Old Style" pitchFamily="18" charset="0"/>
            </a:endParaRPr>
          </a:p>
          <a:p>
            <a:r>
              <a:rPr lang="es-MX" sz="2800" dirty="0" smtClean="0">
                <a:latin typeface="Bookman Old Style" pitchFamily="18" charset="0"/>
              </a:rPr>
              <a:t>Habla con los hijos de Israel y toma de ellos, de los jefes de sus casas ancestrales, un bastón por cada cacique, doce bastones en total. Inscriba el nombre de cada hombre en su vara ... </a:t>
            </a:r>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También inscriba el nombre de Aarón en la vara de Levi. Deposítalos en el Ohel Moed ... El bastón del hombre que elijo brotará, y me libraré de los murmullos incesantes de los israelitas contra ti ... Al día siguiente entró Moshe ... y allí el bastón de Aarón de la casa de Levi había brotado; había producido brotes, producido flores y almendras nacidas.</a:t>
            </a:r>
            <a:endParaRPr lang="en-US" sz="2800" dirty="0" smtClean="0">
              <a:latin typeface="Bookman Old Style" pitchFamily="18" charset="0"/>
            </a:endParaRP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¿Qué es lo que nos hizo tan rígidos? ¿Por qué persistieron las dudas a pesar de los castigos y retribuciones de Dios?</a:t>
            </a:r>
            <a:endParaRPr lang="en-US" sz="2800" dirty="0" smtClean="0">
              <a:latin typeface="Bookman Old Style" pitchFamily="18" charset="0"/>
            </a:endParaRPr>
          </a:p>
          <a:p>
            <a:r>
              <a:rPr lang="es-MX" sz="2800" dirty="0" smtClean="0">
                <a:latin typeface="Bookman Old Style" pitchFamily="18" charset="0"/>
              </a:rPr>
              <a:t>Rambán explora una especie de término medio, explicando que después de todo lo que vieron y escucharon, la gente pudo aceptar la legitimidad de Aarón, pero continuó resistiendo la primacía de los levitas en Avodá. </a:t>
            </a:r>
          </a:p>
        </p:txBody>
      </p:sp>
    </p:spTree>
    <p:extLst>
      <p:ext uri="{BB962C8B-B14F-4D97-AF65-F5344CB8AC3E}">
        <p14:creationId xmlns:p14="http://schemas.microsoft.com/office/powerpoint/2010/main" xmlns=""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Ciertamente, argumentaron, los primogénitos de cada tribu (bejorim) eran capaces del servicio del Templo. </a:t>
            </a:r>
          </a:p>
          <a:p>
            <a:r>
              <a:rPr lang="es-MX" sz="2800" dirty="0" smtClean="0">
                <a:latin typeface="Bookman Old Style" pitchFamily="18" charset="0"/>
              </a:rPr>
              <a:t>¿Por qué, insistieron, criar una tribu sobre las otras?</a:t>
            </a:r>
            <a:endParaRPr lang="en-US" sz="2800" dirty="0" smtClean="0">
              <a:latin typeface="Bookman Old Style" pitchFamily="18" charset="0"/>
            </a:endParaRPr>
          </a:p>
          <a:p>
            <a:r>
              <a:rPr lang="es-MX" sz="2800" dirty="0" smtClean="0">
                <a:latin typeface="Bookman Old Style" pitchFamily="18" charset="0"/>
              </a:rPr>
              <a:t>Ninguno de nosotros se siente cómodo aceptando la autoridad de otros; todos quieren compartir el poder. </a:t>
            </a:r>
          </a:p>
        </p:txBody>
      </p:sp>
    </p:spTree>
    <p:extLst>
      <p:ext uri="{BB962C8B-B14F-4D97-AF65-F5344CB8AC3E}">
        <p14:creationId xmlns:p14="http://schemas.microsoft.com/office/powerpoint/2010/main" xmlns=""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Después de todo, ¿no somos todos "iguales"? ¿No somos todos hijos del mismo Dios?</a:t>
            </a:r>
            <a:endParaRPr lang="en-US" sz="2800" dirty="0" smtClean="0">
              <a:latin typeface="Bookman Old Style" pitchFamily="18" charset="0"/>
            </a:endParaRPr>
          </a:p>
          <a:p>
            <a:r>
              <a:rPr lang="es-MX" sz="2800" dirty="0" smtClean="0">
                <a:latin typeface="Bookman Old Style" pitchFamily="18" charset="0"/>
              </a:rPr>
              <a:t>Para responder a esta pregunta, Rambán vuelve a la "prueba de la vara". </a:t>
            </a:r>
          </a:p>
          <a:p>
            <a:r>
              <a:rPr lang="es-MX" sz="2800" dirty="0" smtClean="0">
                <a:latin typeface="Bookman Old Style" pitchFamily="18" charset="0"/>
              </a:rPr>
              <a:t>Aarón, aclara Rambán, fue elegido por Dios como individuo pero también y simultáneamente como representante de toda la tribu de Leví; </a:t>
            </a:r>
          </a:p>
        </p:txBody>
      </p:sp>
    </p:spTree>
    <p:extLst>
      <p:ext uri="{BB962C8B-B14F-4D97-AF65-F5344CB8AC3E}">
        <p14:creationId xmlns:p14="http://schemas.microsoft.com/office/powerpoint/2010/main" xmlns=""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Una tribu única y leal, una tribu que no participó en el pecado del Becerro de Oro. </a:t>
            </a:r>
          </a:p>
          <a:p>
            <a:r>
              <a:rPr lang="es-MX" sz="2800" dirty="0" smtClean="0">
                <a:latin typeface="Bookman Old Style" pitchFamily="18" charset="0"/>
              </a:rPr>
              <a:t>De hecho, fue después del pecado del Becerro de Oro que los Leviim fueron elegidos por Dios para reemplazar a los bejorim como Sus siervos. En otras palabras, la elección de Dios ahora fue corroborada poderosamente por el milagro de la vara.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Ohr HaJaim toma la posición de que la gente no solo desafió la primacía de los levitas sino que, de hecho, persistió en resistir a Aarón como Kohén Gadol. </a:t>
            </a:r>
          </a:p>
          <a:p>
            <a:r>
              <a:rPr lang="es-MX" sz="2800" dirty="0" smtClean="0">
                <a:latin typeface="Bookman Old Style" pitchFamily="18" charset="0"/>
              </a:rPr>
              <a:t>¡Incluso después de presenciar el horrible final sufrido por Koraj y sus seguidores! Arrogantes y defensivos, continuaron "negociando" su papel con Dios, obstinadamente, oh tan tercamente, negándose a doblegarse. </a:t>
            </a:r>
          </a:p>
        </p:txBody>
      </p:sp>
    </p:spTree>
    <p:extLst>
      <p:ext uri="{BB962C8B-B14F-4D97-AF65-F5344CB8AC3E}">
        <p14:creationId xmlns:p14="http://schemas.microsoft.com/office/powerpoint/2010/main" xmlns=""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La caída de Koraj, según razonaron, era merecida porque él y sus seguidores habían vilipendiado al profeta de Dios. ¿Pero qué tenían que ver esto con el valor de Aarón como Kohén Gadol? </a:t>
            </a:r>
          </a:p>
          <a:p>
            <a:r>
              <a:rPr lang="es-MX" sz="2800" dirty="0" smtClean="0">
                <a:latin typeface="Bookman Old Style" pitchFamily="18" charset="0"/>
              </a:rPr>
              <a:t>Insinuaron que su elevación era simplemente nepotismo. ¿No era él simplemente el hermano de Moisés?</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dirty="0" smtClean="0">
                <a:latin typeface="Bookman Old Style" pitchFamily="18" charset="0"/>
              </a:rPr>
              <a:t>El hombre es tan pequeño, su naturaleza es buscar el control, parecer más grande.</a:t>
            </a:r>
          </a:p>
          <a:p>
            <a:r>
              <a:rPr lang="es-MX" dirty="0" smtClean="0">
                <a:latin typeface="Bookman Old Style" pitchFamily="18" charset="0"/>
              </a:rPr>
              <a:t> Incluso cuando la respuesta clara de Dios resuena claramente, el hombre insiste. </a:t>
            </a:r>
          </a:p>
          <a:p>
            <a:r>
              <a:rPr lang="es-MX" dirty="0" smtClean="0">
                <a:latin typeface="Bookman Old Style" pitchFamily="18" charset="0"/>
              </a:rPr>
              <a:t>Entonces, Dios respondió con el milagro de La Vara de Aarón.</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No nos doblegamos ante la ira y la retribución de Dios, por lo que Dios respondió con una lección más "poética", el milagro de la vara de Aarón. </a:t>
            </a:r>
          </a:p>
          <a:p>
            <a:r>
              <a:rPr lang="es-MX" sz="2800" dirty="0" smtClean="0">
                <a:latin typeface="Bookman Old Style" pitchFamily="18" charset="0"/>
              </a:rPr>
              <a:t>Dios fue claro: "El bastón del hombre que yo elija brotará". </a:t>
            </a:r>
          </a:p>
          <a:p>
            <a:r>
              <a:rPr lang="es-MX" sz="2800" dirty="0" smtClean="0">
                <a:latin typeface="Bookman Old Style" pitchFamily="18" charset="0"/>
              </a:rPr>
              <a:t>Malbim explica, aquel cuya vara brota es aquel en quien descansa el espíritu santo de Dios, y quien dará frutos santos.</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¿Qué hay en la comunicación de Dios a través de la vara que finalmente nos llegó y detuvo la rebelión? </a:t>
            </a:r>
          </a:p>
          <a:p>
            <a:r>
              <a:rPr lang="es-MX" sz="2800" dirty="0" smtClean="0">
                <a:latin typeface="Bookman Old Style" pitchFamily="18" charset="0"/>
              </a:rPr>
              <a:t>¿Qué lección nos enseña, la arrogancia del hombre?</a:t>
            </a:r>
            <a:endParaRPr lang="en-US" sz="2800" dirty="0" smtClean="0">
              <a:latin typeface="Bookman Old Style" pitchFamily="18" charset="0"/>
            </a:endParaRPr>
          </a:p>
          <a:p>
            <a:r>
              <a:rPr lang="es-MX" sz="2800" dirty="0" smtClean="0">
                <a:latin typeface="Bookman Old Style" pitchFamily="18" charset="0"/>
              </a:rPr>
              <a:t>El rabino Avraham Wolfson </a:t>
            </a:r>
            <a:r>
              <a:rPr lang="es-MX" sz="1800" dirty="0" smtClean="0">
                <a:latin typeface="Bookman Old Style" pitchFamily="18" charset="0"/>
              </a:rPr>
              <a:t>(en el sitio web Yeshivat Birkat Moshe) </a:t>
            </a:r>
            <a:r>
              <a:rPr lang="es-MX" sz="2800" dirty="0" smtClean="0">
                <a:latin typeface="Bookman Old Style" pitchFamily="18" charset="0"/>
              </a:rPr>
              <a:t>explica que, superficialmente, todas las varas eran idénticas. </a:t>
            </a:r>
          </a:p>
        </p:txBody>
      </p:sp>
    </p:spTree>
    <p:extLst>
      <p:ext uri="{BB962C8B-B14F-4D97-AF65-F5344CB8AC3E}">
        <p14:creationId xmlns:p14="http://schemas.microsoft.com/office/powerpoint/2010/main" xmlns=""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Pero rápidamente se hizo evidente que había una profunda diferencia entre ellos: solo la vara de Aarón tenía la capacidad de "florecer, germinar brotes y almendras maduras". </a:t>
            </a:r>
          </a:p>
          <a:p>
            <a:r>
              <a:rPr lang="es-MX" sz="2800" dirty="0" smtClean="0">
                <a:latin typeface="Bookman Old Style" pitchFamily="18" charset="0"/>
              </a:rPr>
              <a:t>Recuerde, el milagro de la vara fue en respuesta al clamor de "todos somos santos" y, por lo tanto, no hay justificación para señalar a Aarón y su tribu para hacer el servicio sagrado.</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¿Con qué frecuencia cometemos este mismo error esencial? ¿Con qué frecuencia miramos tanto a las cosas como a las personas y pensamos: "No hay diferencia aquí"? </a:t>
            </a:r>
          </a:p>
          <a:p>
            <a:r>
              <a:rPr lang="es-MX" sz="2800" dirty="0" smtClean="0">
                <a:latin typeface="Bookman Old Style" pitchFamily="18" charset="0"/>
              </a:rPr>
              <a:t>Nuestro estandarte es "igualdad", por lo que con demasiada frecuencia queremos decir "igualdad". Y, una vez que agitamos esa pancarta, se sigue como el día de la noche que todos somos igualmente dignos. </a:t>
            </a:r>
          </a:p>
        </p:txBody>
      </p:sp>
    </p:spTree>
    <p:extLst>
      <p:ext uri="{BB962C8B-B14F-4D97-AF65-F5344CB8AC3E}">
        <p14:creationId xmlns:p14="http://schemas.microsoft.com/office/powerpoint/2010/main" xmlns=""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Y en cuanto consideramos a todos igualmente dignos, nos encontramos mirando a los demás y burlándose, "¿Por qué ellos?" con lo cual queremos decir, "¿Por qué no yo?"</a:t>
            </a:r>
            <a:endParaRPr lang="en-US" sz="2800" dirty="0" smtClean="0">
              <a:latin typeface="Bookman Old Style" pitchFamily="18" charset="0"/>
            </a:endParaRPr>
          </a:p>
          <a:p>
            <a:r>
              <a:rPr lang="es-MX" sz="2800" dirty="0" smtClean="0">
                <a:latin typeface="Bookman Old Style" pitchFamily="18" charset="0"/>
              </a:rPr>
              <a:t> Nuestros ojos desnudos ven la semejanza; vemos varas uniformes e indistinguibles, todo de madera, todo </a:t>
            </a:r>
            <a:r>
              <a:rPr lang="es-MX" sz="2800" i="1" dirty="0" err="1" smtClean="0">
                <a:latin typeface="Bookman Old Style" pitchFamily="18" charset="0"/>
              </a:rPr>
              <a:t>shtiklech</a:t>
            </a:r>
            <a:r>
              <a:rPr lang="es-MX" sz="2800" i="1" dirty="0" smtClean="0">
                <a:latin typeface="Bookman Old Style" pitchFamily="18" charset="0"/>
              </a:rPr>
              <a:t> </a:t>
            </a:r>
            <a:r>
              <a:rPr lang="es-MX" sz="2800" i="1" dirty="0" err="1" smtClean="0">
                <a:latin typeface="Bookman Old Style" pitchFamily="18" charset="0"/>
              </a:rPr>
              <a:t>holtz</a:t>
            </a:r>
            <a:r>
              <a:rPr lang="es-MX" sz="2800" dirty="0" smtClean="0">
                <a:latin typeface="Bookman Old Style" pitchFamily="18" charset="0"/>
              </a:rPr>
              <a:t>, meras piezas de madera. </a:t>
            </a:r>
          </a:p>
        </p:txBody>
      </p:sp>
    </p:spTree>
    <p:extLst>
      <p:ext uri="{BB962C8B-B14F-4D97-AF65-F5344CB8AC3E}">
        <p14:creationId xmlns:p14="http://schemas.microsoft.com/office/powerpoint/2010/main" xmlns=""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A diferencia de nuestros ojos desnudos, Dios ve nuestra esencia interior. </a:t>
            </a:r>
          </a:p>
          <a:p>
            <a:r>
              <a:rPr lang="es-MX" sz="2800" dirty="0" smtClean="0">
                <a:latin typeface="Bookman Old Style" pitchFamily="18" charset="0"/>
              </a:rPr>
              <a:t>Dios no se deja engañar por la ropa fina o el cabello hermoso; no es engañado por "las vestimentas sagradas" del charlatán. </a:t>
            </a:r>
          </a:p>
          <a:p>
            <a:r>
              <a:rPr lang="es-MX" sz="2800" dirty="0" smtClean="0">
                <a:latin typeface="Bookman Old Style" pitchFamily="18" charset="0"/>
              </a:rPr>
              <a:t>Ve claramente debajo de la superficie disimulada y distingue entre el charlatán y el Tzadik. </a:t>
            </a:r>
          </a:p>
        </p:txBody>
      </p:sp>
    </p:spTree>
    <p:extLst>
      <p:ext uri="{BB962C8B-B14F-4D97-AF65-F5344CB8AC3E}">
        <p14:creationId xmlns:p14="http://schemas.microsoft.com/office/powerpoint/2010/main" xmlns=""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"El hombre mira la apariencia externa mientras que Dios mira el corazón". </a:t>
            </a:r>
            <a:r>
              <a:rPr lang="es-MX" sz="2000" b="1" dirty="0" smtClean="0">
                <a:latin typeface="Bookman Old Style" pitchFamily="18" charset="0"/>
              </a:rPr>
              <a:t>(Samuel 1 16: 7)</a:t>
            </a:r>
            <a:endParaRPr lang="es-MX" sz="2800" b="1" dirty="0" smtClean="0">
              <a:latin typeface="Bookman Old Style" pitchFamily="18" charset="0"/>
            </a:endParaRPr>
          </a:p>
          <a:p>
            <a:r>
              <a:rPr lang="es-MX" sz="2800" dirty="0" smtClean="0">
                <a:latin typeface="Bookman Old Style" pitchFamily="18" charset="0"/>
              </a:rPr>
              <a:t>La elección de Dios de Aarón y sus hijos surgió de su capacidad de ver el interior. Vemos doce bastones, todos iguales. Dios ve la capacidad interna de uno de esos bastones para germinar almendras. </a:t>
            </a:r>
          </a:p>
        </p:txBody>
      </p:sp>
    </p:spTree>
    <p:extLst>
      <p:ext uri="{BB962C8B-B14F-4D97-AF65-F5344CB8AC3E}">
        <p14:creationId xmlns:p14="http://schemas.microsoft.com/office/powerpoint/2010/main" xmlns=""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Dios lo ve todo, lo simple y lo oculto, lo auténtico y lo falso. </a:t>
            </a:r>
          </a:p>
          <a:p>
            <a:r>
              <a:rPr lang="es-MX" sz="2800" dirty="0" smtClean="0">
                <a:latin typeface="Bookman Old Style" pitchFamily="18" charset="0"/>
              </a:rPr>
              <a:t>Estamos limitados solo a lo más obvio y superficial. Incluso entonces, nuestra capacidad de discernir se vuelve más desafiante cuando estamos envueltos en una niebla de palabras e ideas destinadas a hacer que nuestra capacidad de discernir correctamente sea aún más limitada.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Moshe no simplemente "mostró" la vara de Aarón a los demás. </a:t>
            </a:r>
          </a:p>
          <a:p>
            <a:r>
              <a:rPr lang="es-MX" sz="2800" dirty="0" smtClean="0">
                <a:latin typeface="Bookman Old Style" pitchFamily="18" charset="0"/>
              </a:rPr>
              <a:t>No, también mostró las varas de los otros jefes. Aún más, cada uno de los otros </a:t>
            </a:r>
            <a:r>
              <a:rPr lang="es-MX" sz="2800" i="1" dirty="0" smtClean="0">
                <a:latin typeface="Bookman Old Style" pitchFamily="18" charset="0"/>
              </a:rPr>
              <a:t>nesi’im</a:t>
            </a:r>
            <a:r>
              <a:rPr lang="es-MX" sz="2800" dirty="0" smtClean="0">
                <a:latin typeface="Bookman Old Style" pitchFamily="18" charset="0"/>
              </a:rPr>
              <a:t> –líderes- tomó su propia vara no floreciente.</a:t>
            </a:r>
          </a:p>
          <a:p>
            <a:r>
              <a:rPr lang="es-MX" sz="2800" dirty="0" smtClean="0">
                <a:latin typeface="Bookman Old Style" pitchFamily="18" charset="0"/>
              </a:rPr>
              <a:t> “Moshe trajo a todas las varas de delante de Hashem a todos los hijos de Israel; vieron y se llevaron a cada hombre con su bastón". </a:t>
            </a:r>
          </a:p>
        </p:txBody>
      </p:sp>
    </p:spTree>
    <p:extLst>
      <p:ext uri="{BB962C8B-B14F-4D97-AF65-F5344CB8AC3E}">
        <p14:creationId xmlns:p14="http://schemas.microsoft.com/office/powerpoint/2010/main" xmlns=""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¿Por qué mostrar las otras varas también? Para permitir que los otros once jefes, que eran hombres de prestigio y estatura, pudieran reconocer públicamente que era realmente Aarón el elegido. </a:t>
            </a:r>
          </a:p>
          <a:p>
            <a:r>
              <a:rPr lang="es-MX" sz="2800" dirty="0" smtClean="0">
                <a:latin typeface="Bookman Old Style" pitchFamily="18" charset="0"/>
              </a:rPr>
              <a:t>En este caso, pudieron "conceder" sin ser humillados; pudieron reconocer una señal clara de Dios.</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Este reconocimiento público no solo afirmó que Aarón fue elegido, sino que también proporcionó un rechazo explícito e implícito de la mentalidad de Koraj que los había llevado allí en primer lugar. </a:t>
            </a:r>
          </a:p>
          <a:p>
            <a:r>
              <a:rPr lang="es-MX" sz="2800" dirty="0" smtClean="0">
                <a:latin typeface="Bookman Old Style" pitchFamily="18" charset="0"/>
              </a:rPr>
              <a:t>Después de todo, fue Koraj quien se había negado bajo ninguna circunstancia a reconocer la autoridad de Dios, su siervo Moshé y el nombramiento piadoso de Aarón.</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Con la vara de Aarón florecida, los once nesi’im estaban finalmente listos para proclamar públicamente: "No somos nosotros". </a:t>
            </a:r>
          </a:p>
          <a:p>
            <a:r>
              <a:rPr lang="es-MX" sz="2800" dirty="0" smtClean="0">
                <a:latin typeface="Bookman Old Style" pitchFamily="18" charset="0"/>
              </a:rPr>
              <a:t>Desde nuestro punto de vista, podríamos pensar: "Bueno, sí, por supuesto“, pero la verdad es que se necesitan grandes personas para reconocer que no son los elegidos; </a:t>
            </a:r>
          </a:p>
        </p:txBody>
      </p:sp>
    </p:spTree>
    <p:extLst>
      <p:ext uri="{BB962C8B-B14F-4D97-AF65-F5344CB8AC3E}">
        <p14:creationId xmlns:p14="http://schemas.microsoft.com/office/powerpoint/2010/main" xmlns=""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Se necesita gente que busque paz y armonía y no </a:t>
            </a:r>
            <a:r>
              <a:rPr lang="es-MX" sz="2800" i="1" dirty="0" smtClean="0">
                <a:latin typeface="Bookman Old Style" pitchFamily="18" charset="0"/>
              </a:rPr>
              <a:t>majlokes</a:t>
            </a:r>
            <a:r>
              <a:rPr lang="es-MX" sz="2800" dirty="0" smtClean="0">
                <a:latin typeface="Bookman Old Style" pitchFamily="18" charset="0"/>
              </a:rPr>
              <a:t> –discusiones- y conflictos. </a:t>
            </a:r>
          </a:p>
          <a:p>
            <a:r>
              <a:rPr lang="es-MX" sz="2800" dirty="0" smtClean="0">
                <a:latin typeface="Bookman Old Style" pitchFamily="18" charset="0"/>
              </a:rPr>
              <a:t>Es esta actitud y enfoque que finalmente concluyó la saga Koraj.</a:t>
            </a:r>
          </a:p>
          <a:p>
            <a:r>
              <a:rPr lang="es-MX" sz="2800" dirty="0" smtClean="0">
                <a:latin typeface="Bookman Old Style" pitchFamily="18" charset="0"/>
              </a:rPr>
              <a:t>No fue el poder o el fuego lo que produjo este resultado positivo, sino más bien una vara que brotó almendras, símbolo de paz y tranquilidad. </a:t>
            </a:r>
          </a:p>
        </p:txBody>
      </p:sp>
    </p:spTree>
    <p:extLst>
      <p:ext uri="{BB962C8B-B14F-4D97-AF65-F5344CB8AC3E}">
        <p14:creationId xmlns:p14="http://schemas.microsoft.com/office/powerpoint/2010/main" xmlns=""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dirty="0" smtClean="0">
                <a:latin typeface="Bookman Old Style" pitchFamily="18" charset="0"/>
              </a:rPr>
              <a:t>"En el Cercano Oriente", nos dice el rabino Jonathan Sacks, "[el almendro] es el primer árbol en florecer, sus flores blancas señalan el final del invierno y la aparición de una nueva vida".</a:t>
            </a:r>
            <a:endParaRPr lang="en-US" dirty="0" smtClean="0">
              <a:latin typeface="Bookman Old Style" pitchFamily="18" charset="0"/>
            </a:endParaRPr>
          </a:p>
          <a:p>
            <a:r>
              <a:rPr lang="es-MX" dirty="0" smtClean="0">
                <a:latin typeface="Bookman Old Style" pitchFamily="18" charset="0"/>
              </a:rPr>
              <a:t> Las almendras hablan de nuevos comienzos, de volver a comenzar.</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sz="3000" dirty="0" smtClean="0">
                <a:latin typeface="Bookman Old Style" pitchFamily="18" charset="0"/>
              </a:rPr>
              <a:t>“Las flores de almendro”, continúa Rabbi Sacks, “recuerdan las flores de oro en la Menorá, iluminadas diariamente por </a:t>
            </a:r>
            <a:r>
              <a:rPr lang="es-MX" sz="3000" dirty="0" err="1" smtClean="0">
                <a:latin typeface="Bookman Old Style" pitchFamily="18" charset="0"/>
              </a:rPr>
              <a:t>Aaron</a:t>
            </a:r>
            <a:r>
              <a:rPr lang="es-MX" sz="3000" dirty="0" smtClean="0">
                <a:latin typeface="Bookman Old Style" pitchFamily="18" charset="0"/>
              </a:rPr>
              <a:t> en el Santuario. </a:t>
            </a:r>
          </a:p>
          <a:p>
            <a:r>
              <a:rPr lang="es-MX" sz="3000" dirty="0" smtClean="0">
                <a:latin typeface="Bookman Old Style" pitchFamily="18" charset="0"/>
              </a:rPr>
              <a:t>La palabra hebrea tzitz, usada aquí para significar "flor", recuerda el tzitz, el "frente" de oro puro usado como parte del tocado de Aarón, en el que se inscribió la palabra "Santo al Eterno".</a:t>
            </a:r>
            <a:endParaRPr lang="en-US" sz="3000" dirty="0" smtClean="0">
              <a:latin typeface="Bookman Old Style" pitchFamily="18" charset="0"/>
            </a:endParaRPr>
          </a:p>
          <a:p>
            <a:endParaRPr lang="en-US" sz="3000" dirty="0"/>
          </a:p>
        </p:txBody>
      </p:sp>
    </p:spTree>
    <p:extLst>
      <p:ext uri="{BB962C8B-B14F-4D97-AF65-F5344CB8AC3E}">
        <p14:creationId xmlns:p14="http://schemas.microsoft.com/office/powerpoint/2010/main" xmlns=""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sz="2900" dirty="0" smtClean="0">
                <a:latin typeface="Bookman Old Style" pitchFamily="18" charset="0"/>
              </a:rPr>
              <a:t>En este símbolo encontramos una lección eterna tan necesaria para que todas las generaciones se abracen e internalicen. </a:t>
            </a:r>
          </a:p>
          <a:p>
            <a:r>
              <a:rPr lang="es-MX" sz="2900" dirty="0" smtClean="0">
                <a:latin typeface="Bookman Old Style" pitchFamily="18" charset="0"/>
              </a:rPr>
              <a:t>Dios le ordena a Moshé que mantenga y conserve la vara de Aarón </a:t>
            </a:r>
            <a:r>
              <a:rPr lang="es-MX" sz="2900" i="1" dirty="0" smtClean="0">
                <a:latin typeface="Bookman Old Style" pitchFamily="18" charset="0"/>
              </a:rPr>
              <a:t>le’mishmeret</a:t>
            </a:r>
            <a:r>
              <a:rPr lang="es-MX" sz="2900" dirty="0" smtClean="0">
                <a:latin typeface="Bookman Old Style" pitchFamily="18" charset="0"/>
              </a:rPr>
              <a:t>, como una custodia, como una señal y advertencia para los rebeldes. </a:t>
            </a:r>
          </a:p>
          <a:p>
            <a:r>
              <a:rPr lang="es-MX" sz="2900" dirty="0" smtClean="0">
                <a:latin typeface="Bookman Old Style" pitchFamily="18" charset="0"/>
              </a:rPr>
              <a:t>La tradición nos dice que la vara permaneció en flor durante siglos. </a:t>
            </a:r>
          </a:p>
        </p:txBody>
      </p:sp>
    </p:spTree>
    <p:extLst>
      <p:ext uri="{BB962C8B-B14F-4D97-AF65-F5344CB8AC3E}">
        <p14:creationId xmlns:p14="http://schemas.microsoft.com/office/powerpoint/2010/main" xmlns=""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El Talmud registra que se colocó frente al Arca Sagrada durante la mayor parte de la era del Primer Templo, junto con un frasco de maná, hasta que el Rey Yoshiyahu los ocultó.</a:t>
            </a:r>
            <a:endParaRPr lang="en-US" sz="2800" dirty="0" smtClean="0">
              <a:latin typeface="Bookman Old Style" pitchFamily="18" charset="0"/>
            </a:endParaRPr>
          </a:p>
          <a:p>
            <a:r>
              <a:rPr lang="es-MX" sz="2800" dirty="0" smtClean="0">
                <a:latin typeface="Bookman Old Style" pitchFamily="18" charset="0"/>
              </a:rPr>
              <a:t> Juntos, la vara de Aarón y el frasco de maná se conservaron durante siglos; </a:t>
            </a:r>
          </a:p>
        </p:txBody>
      </p:sp>
    </p:spTree>
    <p:extLst>
      <p:ext uri="{BB962C8B-B14F-4D97-AF65-F5344CB8AC3E}">
        <p14:creationId xmlns:p14="http://schemas.microsoft.com/office/powerpoint/2010/main" xmlns="" val="26115799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200" b="1" dirty="0" smtClean="0">
                <a:latin typeface="Bookman Old Style" pitchFamily="18" charset="0"/>
              </a:rPr>
              <a:t>El Alma del Hombre: Rigidez, Dura Cerviz</a:t>
            </a:r>
          </a:p>
          <a:p>
            <a:r>
              <a:rPr lang="es-MX" sz="2400" dirty="0" smtClean="0">
                <a:latin typeface="Bookman Old Style" pitchFamily="18" charset="0"/>
              </a:rPr>
              <a:t>ambas manifestaciones de la intervención directa de Dios en nuestras vidas individuales y colectivas, una lección que requiere una revisión diaria y recordatorios. </a:t>
            </a:r>
          </a:p>
          <a:p>
            <a:r>
              <a:rPr lang="es-MX" sz="2400" dirty="0" smtClean="0">
                <a:latin typeface="Bookman Old Style" pitchFamily="18" charset="0"/>
              </a:rPr>
              <a:t>Y qué lección es: paz antes de la rebelión, humildad antes de la altanería.</a:t>
            </a:r>
            <a:endParaRPr lang="en-US" sz="2400" dirty="0" smtClean="0">
              <a:latin typeface="Bookman Old Style" pitchFamily="18" charset="0"/>
            </a:endParaRPr>
          </a:p>
          <a:p>
            <a:r>
              <a:rPr lang="es-MX" sz="2400" b="1" dirty="0" smtClean="0">
                <a:latin typeface="Bookman Old Style" pitchFamily="18" charset="0"/>
              </a:rPr>
              <a:t>Almendras</a:t>
            </a:r>
            <a:r>
              <a:rPr lang="es-MX" sz="2400" dirty="0" smtClean="0">
                <a:latin typeface="Bookman Old Style" pitchFamily="18" charset="0"/>
              </a:rPr>
              <a:t>: vida, luz, paz, tranquilidad, santidad.</a:t>
            </a:r>
            <a:endParaRPr lang="en-US" sz="2400" dirty="0" smtClean="0">
              <a:latin typeface="Bookman Old Style" pitchFamily="18" charset="0"/>
            </a:endParaRPr>
          </a:p>
          <a:p>
            <a:r>
              <a:rPr lang="es-MX" sz="2400" b="1" dirty="0" smtClean="0">
                <a:latin typeface="Bookman Old Style" pitchFamily="18" charset="0"/>
              </a:rPr>
              <a:t>Almendras</a:t>
            </a:r>
            <a:r>
              <a:rPr lang="es-MX" sz="2400" dirty="0" smtClean="0">
                <a:latin typeface="Bookman Old Style" pitchFamily="18" charset="0"/>
              </a:rPr>
              <a:t>: sin rebelión, no más Koraj.</a:t>
            </a:r>
            <a:endParaRPr lang="en-US" sz="2400" dirty="0" smtClean="0">
              <a:latin typeface="Bookman Old Style" pitchFamily="18" charset="0"/>
            </a:endParaRPr>
          </a:p>
          <a:p>
            <a:endParaRPr lang="en-US" sz="3000" dirty="0"/>
          </a:p>
        </p:txBody>
      </p:sp>
    </p:spTree>
    <p:extLst>
      <p:ext uri="{BB962C8B-B14F-4D97-AF65-F5344CB8AC3E}">
        <p14:creationId xmlns:p14="http://schemas.microsoft.com/office/powerpoint/2010/main" xmlns="" val="261157990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Preguntas de discusión de Parashat Koraj</a:t>
            </a:r>
          </a:p>
          <a:p>
            <a:r>
              <a:rPr lang="es-ES" sz="2800" dirty="0" smtClean="0">
                <a:latin typeface="Bookman Old Style" pitchFamily="18" charset="0"/>
              </a:rPr>
              <a:t>1. Coré y sus seguidores acusan a Moisés y Aarón de tomar poder y prestigio por sí mismos a expensas de la comunidad. </a:t>
            </a:r>
          </a:p>
          <a:p>
            <a:r>
              <a:rPr lang="es-ES" sz="2800" dirty="0" smtClean="0">
                <a:latin typeface="Bookman Old Style" pitchFamily="18" charset="0"/>
              </a:rPr>
              <a:t>¿Crees que Moisés alguna vez buscó el poder? </a:t>
            </a:r>
          </a:p>
          <a:p>
            <a:r>
              <a:rPr lang="es-ES" sz="2800" dirty="0" smtClean="0">
                <a:latin typeface="Bookman Old Style" pitchFamily="18" charset="0"/>
              </a:rPr>
              <a:t>¿Por qué o por qué no?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2. Moisés se defiende contra estos rebeldes diciendo que el Señor hará que la presencia de Dios se conozca por medio de cómo Dios mata a estos rebeldes. ¿Entonces Dios abre el suelo y se traga a las personas y sus posesiones? </a:t>
            </a:r>
          </a:p>
          <a:p>
            <a:r>
              <a:rPr lang="es-ES" sz="2800" dirty="0" smtClean="0">
                <a:latin typeface="Bookman Old Style" pitchFamily="18" charset="0"/>
              </a:rPr>
              <a:t>¿Crees que Dios los mató exactamente así? ¿Puede Dios hacer algo en cualquier momento?</a:t>
            </a:r>
          </a:p>
        </p:txBody>
      </p:sp>
    </p:spTree>
    <p:extLst>
      <p:ext uri="{BB962C8B-B14F-4D97-AF65-F5344CB8AC3E}">
        <p14:creationId xmlns:p14="http://schemas.microsoft.com/office/powerpoint/2010/main" xmlns="" val="261157990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3. A Aarón y a sus hijos se les da nuevamente la orden de ser los sacerdotes a cargo de todas las ofrendas sagradas. ¿Por qué era tan importante el sacerdocio en la época de Moisés? </a:t>
            </a:r>
          </a:p>
          <a:p>
            <a:r>
              <a:rPr lang="es-ES" sz="2800" dirty="0" smtClean="0">
                <a:latin typeface="Bookman Old Style" pitchFamily="18" charset="0"/>
              </a:rPr>
              <a:t>¿Es la función de un rabino moderno tomar también ofrendas sagradas? ¿En qué se diferencia hoy un rabino de un sacerdote en esos días?</a:t>
            </a:r>
          </a:p>
        </p:txBody>
      </p:sp>
    </p:spTree>
    <p:extLst>
      <p:ext uri="{BB962C8B-B14F-4D97-AF65-F5344CB8AC3E}">
        <p14:creationId xmlns:p14="http://schemas.microsoft.com/office/powerpoint/2010/main" xmlns="" val="261157990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26 Sivan, </a:t>
            </a:r>
            <a:r>
              <a:rPr lang="es-ES" sz="1600" b="0" i="0" u="none" strike="noStrike" cap="none" dirty="0" smtClean="0">
                <a:solidFill>
                  <a:srgbClr val="898989"/>
                </a:solidFill>
                <a:latin typeface="Bookman Old Style" pitchFamily="18" charset="0"/>
                <a:sym typeface="Calibri"/>
              </a:rPr>
              <a:t>5784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Julio 2, 2024-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57790</TotalTime>
  <Words>16277</Words>
  <Application>Microsoft Office PowerPoint</Application>
  <PresentationFormat>On-screen Show (4:3)</PresentationFormat>
  <Paragraphs>1264</Paragraphs>
  <Slides>253</Slides>
  <Notes>253</Notes>
  <HiddenSlides>0</HiddenSlides>
  <MMClips>0</MMClips>
  <ScaleCrop>false</ScaleCrop>
  <HeadingPairs>
    <vt:vector size="4" baseType="variant">
      <vt:variant>
        <vt:lpstr>Theme</vt:lpstr>
      </vt:variant>
      <vt:variant>
        <vt:i4>1</vt:i4>
      </vt:variant>
      <vt:variant>
        <vt:lpstr>Slide Titles</vt:lpstr>
      </vt:variant>
      <vt:variant>
        <vt:i4>253</vt:i4>
      </vt:variant>
    </vt:vector>
  </HeadingPairs>
  <TitlesOfParts>
    <vt:vector size="254" baseType="lpstr">
      <vt:lpstr>Office Theme</vt:lpstr>
      <vt:lpstr> </vt:lpstr>
      <vt:lpstr>PARASHA BAMIDBAR BEJAALOTEJA</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Slide 253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437</cp:revision>
  <dcterms:modified xsi:type="dcterms:W3CDTF">2024-07-05T16:04:16Z</dcterms:modified>
</cp:coreProperties>
</file>