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75"/>
  </p:notesMasterIdLst>
  <p:handoutMasterIdLst>
    <p:handoutMasterId r:id="rId176"/>
  </p:handoutMasterIdLst>
  <p:sldIdLst>
    <p:sldId id="256" r:id="rId2"/>
    <p:sldId id="708" r:id="rId3"/>
    <p:sldId id="1489" r:id="rId4"/>
    <p:sldId id="1040" r:id="rId5"/>
    <p:sldId id="1451" r:id="rId6"/>
    <p:sldId id="1557" r:id="rId7"/>
    <p:sldId id="1558" r:id="rId8"/>
    <p:sldId id="1559" r:id="rId9"/>
    <p:sldId id="1560" r:id="rId10"/>
    <p:sldId id="1561" r:id="rId11"/>
    <p:sldId id="1562" r:id="rId12"/>
    <p:sldId id="1563" r:id="rId13"/>
    <p:sldId id="1564" r:id="rId14"/>
    <p:sldId id="1565" r:id="rId15"/>
    <p:sldId id="1566" r:id="rId16"/>
    <p:sldId id="1567" r:id="rId17"/>
    <p:sldId id="1568" r:id="rId18"/>
    <p:sldId id="1569" r:id="rId19"/>
    <p:sldId id="1570" r:id="rId20"/>
    <p:sldId id="1571" r:id="rId21"/>
    <p:sldId id="1572" r:id="rId22"/>
    <p:sldId id="1573" r:id="rId23"/>
    <p:sldId id="1595" r:id="rId24"/>
    <p:sldId id="1594" r:id="rId25"/>
    <p:sldId id="1574" r:id="rId26"/>
    <p:sldId id="1596" r:id="rId27"/>
    <p:sldId id="1658" r:id="rId28"/>
    <p:sldId id="1680" r:id="rId29"/>
    <p:sldId id="1681" r:id="rId30"/>
    <p:sldId id="1682" r:id="rId31"/>
    <p:sldId id="1683" r:id="rId32"/>
    <p:sldId id="1684" r:id="rId33"/>
    <p:sldId id="1685" r:id="rId34"/>
    <p:sldId id="1686" r:id="rId35"/>
    <p:sldId id="1687" r:id="rId36"/>
    <p:sldId id="1688" r:id="rId37"/>
    <p:sldId id="1689" r:id="rId38"/>
    <p:sldId id="1690" r:id="rId39"/>
    <p:sldId id="1691" r:id="rId40"/>
    <p:sldId id="1692" r:id="rId41"/>
    <p:sldId id="1693" r:id="rId42"/>
    <p:sldId id="1694" r:id="rId43"/>
    <p:sldId id="1695" r:id="rId44"/>
    <p:sldId id="1696" r:id="rId45"/>
    <p:sldId id="1697" r:id="rId46"/>
    <p:sldId id="1698" r:id="rId47"/>
    <p:sldId id="1699" r:id="rId48"/>
    <p:sldId id="1700" r:id="rId49"/>
    <p:sldId id="1701" r:id="rId50"/>
    <p:sldId id="1702" r:id="rId51"/>
    <p:sldId id="1703" r:id="rId52"/>
    <p:sldId id="1704" r:id="rId53"/>
    <p:sldId id="1705" r:id="rId54"/>
    <p:sldId id="1706" r:id="rId55"/>
    <p:sldId id="1728" r:id="rId56"/>
    <p:sldId id="1678" r:id="rId57"/>
    <p:sldId id="1679" r:id="rId58"/>
    <p:sldId id="1709" r:id="rId59"/>
    <p:sldId id="1710" r:id="rId60"/>
    <p:sldId id="1711" r:id="rId61"/>
    <p:sldId id="1712" r:id="rId62"/>
    <p:sldId id="1713" r:id="rId63"/>
    <p:sldId id="1714" r:id="rId64"/>
    <p:sldId id="1715" r:id="rId65"/>
    <p:sldId id="1717" r:id="rId66"/>
    <p:sldId id="1718" r:id="rId67"/>
    <p:sldId id="1719" r:id="rId68"/>
    <p:sldId id="1720" r:id="rId69"/>
    <p:sldId id="1721" r:id="rId70"/>
    <p:sldId id="1722" r:id="rId71"/>
    <p:sldId id="1723" r:id="rId72"/>
    <p:sldId id="1724" r:id="rId73"/>
    <p:sldId id="1725" r:id="rId74"/>
    <p:sldId id="1726" r:id="rId75"/>
    <p:sldId id="1727" r:id="rId76"/>
    <p:sldId id="1707" r:id="rId77"/>
    <p:sldId id="1708" r:id="rId78"/>
    <p:sldId id="1659" r:id="rId79"/>
    <p:sldId id="1660" r:id="rId80"/>
    <p:sldId id="1661" r:id="rId81"/>
    <p:sldId id="1662" r:id="rId82"/>
    <p:sldId id="1663" r:id="rId83"/>
    <p:sldId id="1664" r:id="rId84"/>
    <p:sldId id="1665" r:id="rId85"/>
    <p:sldId id="1666" r:id="rId86"/>
    <p:sldId id="1667" r:id="rId87"/>
    <p:sldId id="1668" r:id="rId88"/>
    <p:sldId id="1669" r:id="rId89"/>
    <p:sldId id="1670" r:id="rId90"/>
    <p:sldId id="1671" r:id="rId91"/>
    <p:sldId id="1672" r:id="rId92"/>
    <p:sldId id="1673" r:id="rId93"/>
    <p:sldId id="1674" r:id="rId94"/>
    <p:sldId id="1675" r:id="rId95"/>
    <p:sldId id="1676" r:id="rId96"/>
    <p:sldId id="1677" r:id="rId97"/>
    <p:sldId id="1657" r:id="rId98"/>
    <p:sldId id="1630" r:id="rId99"/>
    <p:sldId id="1631" r:id="rId100"/>
    <p:sldId id="1632" r:id="rId101"/>
    <p:sldId id="1634" r:id="rId102"/>
    <p:sldId id="1633" r:id="rId103"/>
    <p:sldId id="1635" r:id="rId104"/>
    <p:sldId id="1636" r:id="rId105"/>
    <p:sldId id="1637" r:id="rId106"/>
    <p:sldId id="1638" r:id="rId107"/>
    <p:sldId id="1639" r:id="rId108"/>
    <p:sldId id="1640" r:id="rId109"/>
    <p:sldId id="1641" r:id="rId110"/>
    <p:sldId id="1642" r:id="rId111"/>
    <p:sldId id="1643" r:id="rId112"/>
    <p:sldId id="1644" r:id="rId113"/>
    <p:sldId id="1645" r:id="rId114"/>
    <p:sldId id="1646" r:id="rId115"/>
    <p:sldId id="1647" r:id="rId116"/>
    <p:sldId id="1648" r:id="rId117"/>
    <p:sldId id="1649" r:id="rId118"/>
    <p:sldId id="1650" r:id="rId119"/>
    <p:sldId id="1651" r:id="rId120"/>
    <p:sldId id="1652" r:id="rId121"/>
    <p:sldId id="1653" r:id="rId122"/>
    <p:sldId id="1654" r:id="rId123"/>
    <p:sldId id="1655" r:id="rId124"/>
    <p:sldId id="1656" r:id="rId125"/>
    <p:sldId id="1629" r:id="rId126"/>
    <p:sldId id="1598" r:id="rId127"/>
    <p:sldId id="1599" r:id="rId128"/>
    <p:sldId id="1600" r:id="rId129"/>
    <p:sldId id="1601" r:id="rId130"/>
    <p:sldId id="1602" r:id="rId131"/>
    <p:sldId id="1603" r:id="rId132"/>
    <p:sldId id="1605" r:id="rId133"/>
    <p:sldId id="1604" r:id="rId134"/>
    <p:sldId id="1606" r:id="rId135"/>
    <p:sldId id="1607" r:id="rId136"/>
    <p:sldId id="1608" r:id="rId137"/>
    <p:sldId id="1609" r:id="rId138"/>
    <p:sldId id="1610" r:id="rId139"/>
    <p:sldId id="1611" r:id="rId140"/>
    <p:sldId id="1612" r:id="rId141"/>
    <p:sldId id="1613" r:id="rId142"/>
    <p:sldId id="1614" r:id="rId143"/>
    <p:sldId id="1615" r:id="rId144"/>
    <p:sldId id="1616" r:id="rId145"/>
    <p:sldId id="1617" r:id="rId146"/>
    <p:sldId id="1618" r:id="rId147"/>
    <p:sldId id="1619" r:id="rId148"/>
    <p:sldId id="1620" r:id="rId149"/>
    <p:sldId id="1621" r:id="rId150"/>
    <p:sldId id="1622" r:id="rId151"/>
    <p:sldId id="1623" r:id="rId152"/>
    <p:sldId id="1624" r:id="rId153"/>
    <p:sldId id="1625" r:id="rId154"/>
    <p:sldId id="1626" r:id="rId155"/>
    <p:sldId id="1627" r:id="rId156"/>
    <p:sldId id="1628" r:id="rId157"/>
    <p:sldId id="1575" r:id="rId158"/>
    <p:sldId id="1576" r:id="rId159"/>
    <p:sldId id="1577" r:id="rId160"/>
    <p:sldId id="1578" r:id="rId161"/>
    <p:sldId id="1579" r:id="rId162"/>
    <p:sldId id="1580" r:id="rId163"/>
    <p:sldId id="1581" r:id="rId164"/>
    <p:sldId id="1582" r:id="rId165"/>
    <p:sldId id="1583" r:id="rId166"/>
    <p:sldId id="1584" r:id="rId167"/>
    <p:sldId id="1585" r:id="rId168"/>
    <p:sldId id="1586" r:id="rId169"/>
    <p:sldId id="1587" r:id="rId170"/>
    <p:sldId id="1588" r:id="rId171"/>
    <p:sldId id="1589" r:id="rId172"/>
    <p:sldId id="1590" r:id="rId173"/>
    <p:sldId id="296" r:id="rId17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8" autoAdjust="0"/>
    <p:restoredTop sz="94444" autoAdjust="0"/>
  </p:normalViewPr>
  <p:slideViewPr>
    <p:cSldViewPr snapToGrid="0">
      <p:cViewPr>
        <p:scale>
          <a:sx n="78" d="100"/>
          <a:sy n="78" d="100"/>
        </p:scale>
        <p:origin x="-462" y="5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notesMaster" Target="notesMasters/notes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7/11/2023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3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www.shalomhaverim.org/Aliyot/aliyot_bereshit_jaye_sara.htm" TargetMode="External"/><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73.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793113"/>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JAYE SARA</a:t>
            </a:r>
          </a:p>
          <a:p>
            <a:pPr lvl="0" algn="ctr">
              <a:lnSpc>
                <a:spcPct val="90000"/>
              </a:lnSpc>
            </a:pPr>
            <a:r>
              <a:rPr lang="es-CO" sz="2400" dirty="0" smtClean="0">
                <a:latin typeface="Bookman Old Style" pitchFamily="18" charset="0"/>
                <a:ea typeface="Calibri"/>
                <a:cs typeface="Calibri"/>
                <a:sym typeface="Calibri"/>
              </a:rPr>
              <a:t>Las Orquestaciones de Hashem</a:t>
            </a:r>
          </a:p>
          <a:p>
            <a:pPr lvl="0" algn="ctr">
              <a:lnSpc>
                <a:spcPct val="90000"/>
              </a:lnSpc>
            </a:pPr>
            <a:r>
              <a:rPr lang="es-CO" sz="2400" dirty="0" smtClean="0">
                <a:latin typeface="Bookman Old Style" pitchFamily="18" charset="0"/>
                <a:ea typeface="Calibri"/>
                <a:cs typeface="Calibri"/>
                <a:sym typeface="Calibri"/>
              </a:rPr>
              <a:t>Vulnerabilidad de David</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4242816"/>
            <a:ext cx="6400800" cy="1536192"/>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a:t>
            </a:r>
            <a:r>
              <a:rPr lang="es-ES" sz="2800" b="0" i="0" u="none" strike="noStrike" cap="none" dirty="0" smtClean="0">
                <a:solidFill>
                  <a:srgbClr val="000000"/>
                </a:solidFill>
                <a:latin typeface="Bookman Old Style" pitchFamily="18" charset="0"/>
                <a:ea typeface="Calibri"/>
                <a:cs typeface="Calibri"/>
                <a:sym typeface="Calibri"/>
              </a:rPr>
              <a:t>BaYona</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0" y="719328"/>
            <a:ext cx="9135143" cy="527913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n-US" b="1" dirty="0" smtClean="0">
                <a:latin typeface="Bookman Old Style" pitchFamily="18" charset="0"/>
                <a:hlinkClick r:id="rId3"/>
              </a:rPr>
              <a:t>23:1</a:t>
            </a:r>
            <a:r>
              <a:rPr lang="en-US" b="1" dirty="0" smtClean="0">
                <a:latin typeface="Bookman Old Style" pitchFamily="18" charset="0"/>
              </a:rPr>
              <a:t>  </a:t>
            </a:r>
            <a:r>
              <a:rPr lang="en-US" dirty="0" err="1" smtClean="0">
                <a:latin typeface="Bookman Old Style" pitchFamily="18" charset="0"/>
              </a:rPr>
              <a:t>Vayihyú</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 </a:t>
            </a:r>
            <a:r>
              <a:rPr lang="en-US" dirty="0" err="1" smtClean="0">
                <a:latin typeface="Bookman Old Style" pitchFamily="18" charset="0"/>
              </a:rPr>
              <a:t>me'ah</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ve'esrim</a:t>
            </a:r>
            <a:r>
              <a:rPr lang="en-US" dirty="0" smtClean="0">
                <a:latin typeface="Bookman Old Style" pitchFamily="18" charset="0"/>
              </a:rPr>
              <a:t> </a:t>
            </a:r>
            <a:r>
              <a:rPr lang="en-US" dirty="0" err="1" smtClean="0">
                <a:latin typeface="Bookman Old Style" pitchFamily="18" charset="0"/>
              </a:rPr>
              <a:t>shanah</a:t>
            </a:r>
            <a:r>
              <a:rPr lang="en-US" dirty="0" smtClean="0">
                <a:latin typeface="Bookman Old Style" pitchFamily="18" charset="0"/>
              </a:rPr>
              <a:t> </a:t>
            </a:r>
            <a:r>
              <a:rPr lang="en-US" dirty="0" err="1" smtClean="0">
                <a:latin typeface="Bookman Old Style" pitchFamily="18" charset="0"/>
              </a:rPr>
              <a:t>vesheva</a:t>
            </a:r>
            <a:r>
              <a:rPr lang="en-US" dirty="0" smtClean="0">
                <a:latin typeface="Bookman Old Style" pitchFamily="18" charset="0"/>
              </a:rPr>
              <a:t> </a:t>
            </a:r>
            <a:r>
              <a:rPr lang="en-US" dirty="0" err="1" smtClean="0">
                <a:latin typeface="Bookman Old Style" pitchFamily="18" charset="0"/>
              </a:rPr>
              <a:t>shanim</a:t>
            </a:r>
            <a:r>
              <a:rPr lang="en-US" dirty="0" smtClean="0">
                <a:latin typeface="Bookman Old Style" pitchFamily="18" charset="0"/>
              </a:rPr>
              <a:t> </a:t>
            </a:r>
            <a:r>
              <a:rPr lang="en-US" dirty="0" err="1" smtClean="0">
                <a:latin typeface="Bookman Old Style" pitchFamily="18" charset="0"/>
              </a:rPr>
              <a:t>shney</a:t>
            </a:r>
            <a:r>
              <a:rPr lang="en-US" dirty="0" smtClean="0">
                <a:latin typeface="Bookman Old Style" pitchFamily="18" charset="0"/>
              </a:rPr>
              <a:t> </a:t>
            </a:r>
            <a:r>
              <a:rPr lang="en-US" dirty="0" err="1" smtClean="0">
                <a:latin typeface="Bookman Old Style" pitchFamily="18" charset="0"/>
              </a:rPr>
              <a:t>jayey</a:t>
            </a:r>
            <a:r>
              <a:rPr lang="en-US" dirty="0" smtClean="0">
                <a:latin typeface="Bookman Old Style" pitchFamily="18" charset="0"/>
              </a:rPr>
              <a:t> Sarah.</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fue</a:t>
            </a:r>
            <a:r>
              <a:rPr lang="en-US" dirty="0" smtClean="0">
                <a:latin typeface="Bookman Old Style" pitchFamily="18" charset="0"/>
              </a:rPr>
              <a:t> la </a:t>
            </a:r>
            <a:r>
              <a:rPr lang="en-US" dirty="0" err="1" smtClean="0">
                <a:latin typeface="Bookman Old Style" pitchFamily="18" charset="0"/>
              </a:rPr>
              <a:t>vida</a:t>
            </a:r>
            <a:r>
              <a:rPr lang="en-US" dirty="0" smtClean="0">
                <a:latin typeface="Bookman Old Style" pitchFamily="18" charset="0"/>
              </a:rPr>
              <a:t> de Sarah </a:t>
            </a:r>
            <a:r>
              <a:rPr lang="en-US" dirty="0" err="1" smtClean="0">
                <a:latin typeface="Bookman Old Style" pitchFamily="18" charset="0"/>
              </a:rPr>
              <a:t>ciento</a:t>
            </a:r>
            <a:r>
              <a:rPr lang="en-US" dirty="0" smtClean="0">
                <a:latin typeface="Bookman Old Style" pitchFamily="18" charset="0"/>
              </a:rPr>
              <a:t> </a:t>
            </a:r>
            <a:r>
              <a:rPr lang="en-US" dirty="0" err="1" smtClean="0">
                <a:latin typeface="Bookman Old Style" pitchFamily="18" charset="0"/>
              </a:rPr>
              <a:t>veintisiete</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a:t>
            </a:r>
            <a:r>
              <a:rPr lang="en-US" dirty="0" err="1" smtClean="0">
                <a:latin typeface="Bookman Old Style" pitchFamily="18" charset="0"/>
              </a:rPr>
              <a:t>años</a:t>
            </a:r>
            <a:r>
              <a:rPr lang="en-US" dirty="0" smtClean="0">
                <a:latin typeface="Bookman Old Style" pitchFamily="18" charset="0"/>
              </a:rPr>
              <a:t> de </a:t>
            </a:r>
            <a:r>
              <a:rPr lang="en-US" dirty="0" err="1" smtClean="0">
                <a:latin typeface="Bookman Old Style" pitchFamily="18" charset="0"/>
              </a:rPr>
              <a:t>vida</a:t>
            </a:r>
            <a:r>
              <a:rPr lang="en-US" dirty="0" smtClean="0">
                <a:latin typeface="Bookman Old Style" pitchFamily="18" charset="0"/>
              </a:rPr>
              <a:t> de Sarah.</a:t>
            </a: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p>
          <a:p>
            <a:r>
              <a:rPr lang="es-MX" sz="2800" dirty="0" smtClean="0">
                <a:latin typeface="Bookman Old Style" pitchFamily="18" charset="0"/>
              </a:rPr>
              <a:t>Parashat Jayé </a:t>
            </a:r>
            <a:r>
              <a:rPr lang="es-MX" sz="2800" dirty="0" err="1" smtClean="0">
                <a:latin typeface="Bookman Old Style" pitchFamily="18" charset="0"/>
              </a:rPr>
              <a:t>Sará</a:t>
            </a:r>
            <a:endParaRPr lang="es-MX" sz="2800" dirty="0" smtClean="0">
              <a:latin typeface="Bookman Old Style" pitchFamily="18" charset="0"/>
            </a:endParaRPr>
          </a:p>
          <a:p>
            <a:r>
              <a:rPr lang="es-MX" sz="1400" dirty="0" smtClean="0">
                <a:latin typeface="Bookman Old Style" pitchFamily="18" charset="0"/>
              </a:rPr>
              <a:t>Fuente: NANCY REUBEN GREENFIELD</a:t>
            </a:r>
            <a:endParaRPr lang="es-MX" dirty="0" smtClean="0">
              <a:latin typeface="Bookman Old Style" pitchFamily="18" charset="0"/>
            </a:endParaRPr>
          </a:p>
          <a:p>
            <a:r>
              <a:rPr lang="es-MX" sz="3000" dirty="0" smtClean="0">
                <a:latin typeface="Bookman Old Style" pitchFamily="18" charset="0"/>
              </a:rPr>
              <a:t>Sara muere a los 127 años de edad en Hebrón, en la tierra de Canaán. </a:t>
            </a:r>
          </a:p>
          <a:p>
            <a:r>
              <a:rPr lang="es-MX" sz="3000" dirty="0" smtClean="0">
                <a:latin typeface="Bookman Old Style" pitchFamily="18" charset="0"/>
              </a:rPr>
              <a:t>Abraham la llora, luego le pide a los propietarios que le concedan un espacio para enterrarlo para que pueda enterrar a sus muertos fuera de su vista.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Sabiendo que Abraham es ennoblecido por Dios, están dispuestos a darle a Abraham la tierra más selecta, pero Abraham insiste en pagarla. </a:t>
            </a:r>
          </a:p>
          <a:p>
            <a:r>
              <a:rPr lang="es-MX" dirty="0" smtClean="0">
                <a:latin typeface="Bookman Old Style" pitchFamily="18" charset="0"/>
              </a:rPr>
              <a:t>Solo entonces Abraham entierra a su esposa en la cueva de Majpelá en la tierra de Canaán.</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900" dirty="0" smtClean="0">
                <a:latin typeface="Bookman Old Style" pitchFamily="18" charset="0"/>
              </a:rPr>
              <a:t>Sintiéndose viejo, Abraham decide encontrar una esposa para su hijo Isaac. </a:t>
            </a:r>
          </a:p>
          <a:p>
            <a:r>
              <a:rPr lang="es-MX" sz="2900" dirty="0" smtClean="0">
                <a:latin typeface="Bookman Old Style" pitchFamily="18" charset="0"/>
              </a:rPr>
              <a:t>Él le dice a su siervo mayor: "Jura por Dios, el Dios del cielo y de la tierra, que no tomarás una esposa de entre los cananeos, sino que irás a mi tierra natal y tomarás una esposa de entre mis parientes".</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3000" dirty="0" smtClean="0">
                <a:latin typeface="Bookman Old Style" pitchFamily="18" charset="0"/>
              </a:rPr>
              <a:t>El sirviente dice: “¿Y si la mujer no quiere seguirme a esta tierra? ¿Debo hacer que tu hijo vaya allí?</a:t>
            </a:r>
            <a:endParaRPr lang="en-US" sz="3000" dirty="0" smtClean="0">
              <a:latin typeface="Bookman Old Style" pitchFamily="18" charset="0"/>
            </a:endParaRPr>
          </a:p>
          <a:p>
            <a:r>
              <a:rPr lang="es-MX" sz="3000" dirty="0" smtClean="0">
                <a:latin typeface="Bookman Old Style" pitchFamily="18" charset="0"/>
              </a:rPr>
              <a:t> Abraham responde: “¡Ten cuidado de que no lleves a mi hijo allí! Dios, que me sacó de la casa de mi padre, enviará un ángel delante de ti. Si la mujer no quiere ir contigo, entonces estarás libre de este juramento.</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dirty="0" smtClean="0">
                <a:latin typeface="Bookman Old Style" pitchFamily="18" charset="0"/>
              </a:rPr>
              <a:t>El criado hizo este juramento a Abraham y tomó 10 camellos y algunas de las mejores cosas de su amo y viajó a la ciudad de </a:t>
            </a:r>
            <a:r>
              <a:rPr lang="es-MX" dirty="0" err="1" smtClean="0">
                <a:latin typeface="Bookman Old Style" pitchFamily="18" charset="0"/>
              </a:rPr>
              <a:t>Nahor</a:t>
            </a:r>
            <a:r>
              <a:rPr lang="es-MX" dirty="0" smtClean="0">
                <a:latin typeface="Bookman Old Style" pitchFamily="18" charset="0"/>
              </a:rPr>
              <a:t>. </a:t>
            </a:r>
          </a:p>
          <a:p>
            <a:r>
              <a:rPr lang="es-MX" dirty="0" smtClean="0">
                <a:latin typeface="Bookman Old Style" pitchFamily="18" charset="0"/>
              </a:rPr>
              <a:t>Hizo que los camellos se arrodillaran fuera de la ciudad junto al pozo de agua a la hora de la tarde, cuando las mujeres venían a sacar agua.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¡Alimenta a mis camellos!</a:t>
            </a:r>
            <a:endParaRPr lang="en-US" sz="2800" dirty="0" smtClean="0">
              <a:latin typeface="Bookman Old Style" pitchFamily="18" charset="0"/>
            </a:endParaRPr>
          </a:p>
          <a:p>
            <a:r>
              <a:rPr lang="es-MX" sz="2800" dirty="0" smtClean="0">
                <a:latin typeface="Bookman Old Style" pitchFamily="18" charset="0"/>
              </a:rPr>
              <a:t>Y el criado dijo: "Que suceda que la niña a la que le digo: "Inclina tu jarra para que pueda beber", responderá con "Bebe y también le daré agua a tus camellos".</a:t>
            </a:r>
          </a:p>
          <a:p>
            <a:r>
              <a:rPr lang="es-MX" sz="2800" dirty="0" smtClean="0">
                <a:latin typeface="Bookman Old Style" pitchFamily="18" charset="0"/>
              </a:rPr>
              <a:t>El criado apenas había terminado de hablar cuando Rebecca, descendiente del hermano de Abraham, bajó al pozo y llenó su cántaro.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p>
          <a:p>
            <a:r>
              <a:rPr lang="es-MX" sz="2800" dirty="0" smtClean="0">
                <a:latin typeface="Bookman Old Style" pitchFamily="18" charset="0"/>
              </a:rPr>
              <a:t>El criado de Abraham corrió a su encuentro y le dijo: "Déjame beber un poco de agua de tu cántaro".</a:t>
            </a:r>
            <a:endParaRPr lang="en-US" sz="2800" dirty="0" smtClean="0">
              <a:latin typeface="Bookman Old Style" pitchFamily="18" charset="0"/>
            </a:endParaRPr>
          </a:p>
          <a:p>
            <a:r>
              <a:rPr lang="es-MX" sz="2800" dirty="0" smtClean="0">
                <a:latin typeface="Bookman Old Style" pitchFamily="18" charset="0"/>
              </a:rPr>
              <a:t>“Bebe”, dijo ella. "Entonces sacaré agua para tus camellos también".</a:t>
            </a:r>
          </a:p>
          <a:p>
            <a:r>
              <a:rPr lang="es-MX" sz="2800" dirty="0" smtClean="0">
                <a:latin typeface="Bookman Old Style" pitchFamily="18" charset="0"/>
              </a:rPr>
              <a:t>Mientras lo hacía, el sirviente siguió mirándola maravillado, callando para saber si Dios había hecho que su viaje prosperase o no.</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Solo después de que los camellos terminaron de beber, el criado tomó un valioso anillo de oro y dos pulseras de oro y preguntó: </a:t>
            </a:r>
          </a:p>
          <a:p>
            <a:r>
              <a:rPr lang="es-MX" sz="2800" dirty="0" smtClean="0">
                <a:latin typeface="Bookman Old Style" pitchFamily="18" charset="0"/>
              </a:rPr>
              <a:t>"¿De quién eres hija y hay espacio en la casa de tu padre para que podamos pasar la noche?"</a:t>
            </a:r>
            <a:endParaRPr lang="en-US" sz="2800" dirty="0" smtClean="0">
              <a:latin typeface="Bookman Old Style" pitchFamily="18" charset="0"/>
            </a:endParaRPr>
          </a:p>
          <a:p>
            <a:r>
              <a:rPr lang="es-MX" sz="2800" dirty="0" smtClean="0">
                <a:latin typeface="Bookman Old Style" pitchFamily="18" charset="0"/>
              </a:rPr>
              <a:t>"Sí, ven, quédate", dijo Rebecca después de explicar su linaje.</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El siervo inclinó la cabeza y se postró ante Dios, diciendo: "Bendito sea Dios, el Dios de mi señor Abraham".</a:t>
            </a:r>
          </a:p>
          <a:p>
            <a:r>
              <a:rPr lang="es-MX" sz="2800" dirty="0" smtClean="0">
                <a:latin typeface="Bookman Old Style" pitchFamily="18" charset="0"/>
              </a:rPr>
              <a:t>Rebecca luego corrió y le contó a su madre lo que había pasado junto al pozo. </a:t>
            </a:r>
          </a:p>
          <a:p>
            <a:r>
              <a:rPr lang="es-MX" sz="2800" dirty="0" smtClean="0">
                <a:latin typeface="Bookman Old Style" pitchFamily="18" charset="0"/>
              </a:rPr>
              <a:t>Rebeca tenía un hermano, Labán, y Labán, al ver los regalos de oro en su hermana, fue a saludar al hombre y lo invitó a entrar en la casa.</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23: 1 - 25: 18  - 1 Reyes 1:1 al 1:31</a:t>
            </a:r>
            <a:endParaRPr lang="en-US" sz="2800" dirty="0" smtClean="0">
              <a:latin typeface="Bookman Old Style" pitchFamily="18" charset="0"/>
            </a:endParaRPr>
          </a:p>
          <a:p>
            <a:r>
              <a:rPr lang="es-MX" sz="3000" dirty="0" smtClean="0">
                <a:latin typeface="Bookman Old Style" pitchFamily="18" charset="0"/>
              </a:rPr>
              <a:t>El siervo de Abraham entró y explicó su misión. </a:t>
            </a:r>
          </a:p>
          <a:p>
            <a:r>
              <a:rPr lang="es-MX" sz="3000" dirty="0" smtClean="0">
                <a:latin typeface="Bookman Old Style" pitchFamily="18" charset="0"/>
              </a:rPr>
              <a:t>“Soy un sirviente de Abraham. Dios ha bendecido extremadamente a mi maestro para que se haya vuelto grande. Es rico en animales, dinero y sirvientes. Sara, la esposa de mi amo, le dio un hijo, y a este hijo Abraham le dará todo.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Me pidió que dejara Canaán para encontrar una esposa entre sus parientes. </a:t>
            </a:r>
          </a:p>
          <a:p>
            <a:r>
              <a:rPr lang="es-MX" sz="2800" dirty="0" smtClean="0">
                <a:latin typeface="Bookman Old Style" pitchFamily="18" charset="0"/>
              </a:rPr>
              <a:t>Abraham me dijo que el Dios a quien él es un siervo enviará un ángel y me ayudará a encontrar la esposa adecuada para su hijo.</a:t>
            </a:r>
          </a:p>
          <a:p>
            <a:r>
              <a:rPr lang="es-MX" sz="2800" dirty="0" smtClean="0">
                <a:latin typeface="Bookman Old Style" pitchFamily="18" charset="0"/>
              </a:rPr>
              <a:t>“Así que vine al pozo y esperé para ver si una mujer podría darme agua y también ofrecerles agua a mis camellos.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Rebeca vino de inmediato y con gracia lo hizo. </a:t>
            </a:r>
          </a:p>
          <a:p>
            <a:r>
              <a:rPr lang="es-MX" dirty="0" smtClean="0">
                <a:latin typeface="Bookman Old Style" pitchFamily="18" charset="0"/>
              </a:rPr>
              <a:t>Bendecí a Dios por enviarme a Rebeca y a mi maestro. </a:t>
            </a:r>
          </a:p>
          <a:p>
            <a:r>
              <a:rPr lang="es-MX" dirty="0" smtClean="0">
                <a:latin typeface="Bookman Old Style" pitchFamily="18" charset="0"/>
              </a:rPr>
              <a:t>Ahora, dime si deseas tratar con amabilidad y verdad con mi maestro para que yo sepa qué hacer".</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Labán (Blanco) y su padre, Betuel (Casa de Dios), dijeron: “El asunto ha salido de Dios. Toma a Rebecca y vete como Dios ha dicho.</a:t>
            </a:r>
            <a:endParaRPr lang="en-US" sz="3000" dirty="0" smtClean="0">
              <a:latin typeface="Bookman Old Style" pitchFamily="18" charset="0"/>
            </a:endParaRPr>
          </a:p>
          <a:p>
            <a:r>
              <a:rPr lang="es-MX" sz="3000" dirty="0" smtClean="0">
                <a:latin typeface="Bookman Old Style" pitchFamily="18" charset="0"/>
              </a:rPr>
              <a:t> Cuando el siervo de Abraham escuchó sus palabras, se inclinó ante Dios y sacó artículos de oro y plata para Rebeca y deliciosas frutas para su familia.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Se quedó con la familia toda la noche. </a:t>
            </a:r>
          </a:p>
          <a:p>
            <a:r>
              <a:rPr lang="es-MX" dirty="0" smtClean="0">
                <a:latin typeface="Bookman Old Style" pitchFamily="18" charset="0"/>
              </a:rPr>
              <a:t>A la mañana siguiente, la familia le pidió a Rebecca que se quedara con ellos por un tiempo, pero el siervo de Abraham les dijo: </a:t>
            </a:r>
          </a:p>
          <a:p>
            <a:r>
              <a:rPr lang="es-MX" dirty="0" smtClean="0">
                <a:latin typeface="Bookman Old Style" pitchFamily="18" charset="0"/>
              </a:rPr>
              <a:t>"No me retrasen, ya que Dios ha hecho que mi viaje prospere".</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900" dirty="0" smtClean="0">
                <a:latin typeface="Bookman Old Style" pitchFamily="18" charset="0"/>
              </a:rPr>
              <a:t>Luego llamaron a Rebeca y le preguntaron si iría con este hombre. "Iré", dijo. </a:t>
            </a:r>
          </a:p>
          <a:p>
            <a:r>
              <a:rPr lang="es-MX" sz="2900" dirty="0" smtClean="0">
                <a:latin typeface="Bookman Old Style" pitchFamily="18" charset="0"/>
              </a:rPr>
              <a:t>Luego enviaron a Rebeca con una bendición: "Conviértete en la madre de miles de diez mil y que tu descendencia se apodere de la puerta de tus enemigos".</a:t>
            </a:r>
            <a:endParaRPr lang="en-US" sz="2900" dirty="0" smtClean="0">
              <a:latin typeface="Bookman Old Style" pitchFamily="18" charset="0"/>
            </a:endParaRPr>
          </a:p>
          <a:p>
            <a:r>
              <a:rPr lang="es-MX" sz="2900" dirty="0" smtClean="0">
                <a:latin typeface="Bookman Old Style" pitchFamily="18" charset="0"/>
              </a:rPr>
              <a:t>Ahora Isaac estaba meditando en el campo cuando vio venir camellos.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Rebeca tomó su velo y se cubrió. </a:t>
            </a:r>
          </a:p>
          <a:p>
            <a:r>
              <a:rPr lang="es-MX" sz="3100" dirty="0" smtClean="0">
                <a:latin typeface="Bookman Old Style" pitchFamily="18" charset="0"/>
              </a:rPr>
              <a:t>El sirviente le contó a Isaac todo lo que había sucedido. </a:t>
            </a:r>
          </a:p>
          <a:p>
            <a:r>
              <a:rPr lang="es-MX" sz="3100" dirty="0" smtClean="0">
                <a:latin typeface="Bookman Old Style" pitchFamily="18" charset="0"/>
              </a:rPr>
              <a:t>Entonces Isaac la llevó a la tienda de su madre, Sara. </a:t>
            </a:r>
          </a:p>
          <a:p>
            <a:r>
              <a:rPr lang="es-MX" sz="3100" dirty="0" smtClean="0">
                <a:latin typeface="Bookman Old Style" pitchFamily="18" charset="0"/>
              </a:rPr>
              <a:t>Se casó con Rebecca y la amaba, y solo entonces Isaac se consoló por la pérdida de su madre.</a:t>
            </a:r>
            <a:endParaRPr lang="en-US" sz="31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100" dirty="0" smtClean="0">
                <a:latin typeface="Bookman Old Style" pitchFamily="18" charset="0"/>
              </a:rPr>
              <a:t>Abraham tomó otra esposa, Keturáh. </a:t>
            </a:r>
          </a:p>
          <a:p>
            <a:r>
              <a:rPr lang="es-MX" sz="3100" dirty="0" smtClean="0">
                <a:latin typeface="Bookman Old Style" pitchFamily="18" charset="0"/>
              </a:rPr>
              <a:t>Ella le dio seis hijos, y esos hijos engendraron más hijos, pero todo lo que Abraham tenía, se lo dio a Isaac.</a:t>
            </a:r>
            <a:endParaRPr lang="en-US" sz="3100" dirty="0" smtClean="0">
              <a:latin typeface="Bookman Old Style" pitchFamily="18" charset="0"/>
            </a:endParaRPr>
          </a:p>
          <a:p>
            <a:r>
              <a:rPr lang="es-MX" sz="3100" dirty="0" smtClean="0">
                <a:latin typeface="Bookman Old Style" pitchFamily="18" charset="0"/>
              </a:rPr>
              <a:t>A los hijos de la nueva esposa, les dio regalos y los despidió. </a:t>
            </a:r>
          </a:p>
          <a:p>
            <a:r>
              <a:rPr lang="es-MX" sz="3100" dirty="0" smtClean="0">
                <a:latin typeface="Bookman Old Style" pitchFamily="18" charset="0"/>
              </a:rPr>
              <a:t>Más tarde, Abraham murió satisfecho a la edad de 175 años.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Sus hijos Isaac e Ismael lo enterraron en la cueva de Majpelá donde enterraron a su esposa Sara.</a:t>
            </a:r>
            <a:endParaRPr lang="en-US" dirty="0" smtClean="0">
              <a:latin typeface="Bookman Old Style" pitchFamily="18" charset="0"/>
            </a:endParaRPr>
          </a:p>
          <a:p>
            <a:r>
              <a:rPr lang="es-MX" dirty="0" smtClean="0">
                <a:latin typeface="Bookman Old Style" pitchFamily="18" charset="0"/>
              </a:rPr>
              <a:t>Sucedió que después de que Abraham murió, Dios bendijo a su hijo Isaac. </a:t>
            </a:r>
          </a:p>
          <a:p>
            <a:r>
              <a:rPr lang="es-MX" dirty="0" smtClean="0">
                <a:latin typeface="Bookman Old Style" pitchFamily="18" charset="0"/>
              </a:rPr>
              <a:t>Isaac vivía cerca de Beer Lahar Roi- "El pozo del que-vive-quien-me-ve".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sz="2800" dirty="0" smtClean="0">
                <a:latin typeface="Bookman Old Style" pitchFamily="18" charset="0"/>
              </a:rPr>
              <a:t>Ese lugar era el lugar del Eshel de Abram y era apto para la oración. </a:t>
            </a:r>
          </a:p>
          <a:p>
            <a:r>
              <a:rPr lang="es-ES" sz="2800" dirty="0" smtClean="0">
                <a:latin typeface="Bookman Old Style" pitchFamily="18" charset="0"/>
              </a:rPr>
              <a:t>Qué es el Eshel Abram?</a:t>
            </a:r>
          </a:p>
          <a:p>
            <a:r>
              <a:rPr lang="es-ES" sz="2800" dirty="0" smtClean="0">
                <a:latin typeface="Bookman Old Style" pitchFamily="18" charset="0"/>
              </a:rPr>
              <a:t>Es un árbol pequeño con hojas diminutas en forma de escamas que nacen en ramas delgadas, dándole un aspecto de cobertor de plumas que da abrigo y complacencia a quien se refugia bajo él.</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ES" dirty="0" smtClean="0">
                <a:latin typeface="Bookman Old Style" pitchFamily="18" charset="0"/>
              </a:rPr>
              <a:t>Ahora Isaac fue de ese pozo a otra ciudad que se dirigía a su ciudad, y salió hacia la tarde para conversar en el campo con sus amigos que estaban allí, y allí se encontró con el sirviente Y Rivká y todos fueron juntos a su casa donde él "la llevó a la tienda de Sarah su madre".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23: 1 - 25: 18  - 1 Reyes 1:1 al 1:31</a:t>
            </a:r>
            <a:endParaRPr lang="en-US" dirty="0" smtClean="0">
              <a:latin typeface="Bookman Old Style" pitchFamily="18" charset="0"/>
            </a:endParaRPr>
          </a:p>
          <a:p>
            <a:r>
              <a:rPr lang="es-MX" dirty="0" smtClean="0">
                <a:latin typeface="Bookman Old Style" pitchFamily="18" charset="0"/>
              </a:rPr>
              <a:t>Se enumeran los descendientes de Agar, que dio a luz al hijo de Abraham, Ismael. </a:t>
            </a:r>
          </a:p>
          <a:p>
            <a:r>
              <a:rPr lang="es-MX" dirty="0" smtClean="0">
                <a:latin typeface="Bookman Old Style" pitchFamily="18" charset="0"/>
              </a:rPr>
              <a:t>Ismael tenía 12 príncipes, enumerados según sus tribus. </a:t>
            </a:r>
          </a:p>
          <a:p>
            <a:r>
              <a:rPr lang="es-MX" dirty="0" smtClean="0">
                <a:latin typeface="Bookman Old Style" pitchFamily="18" charset="0"/>
              </a:rPr>
              <a:t>Ismael murió a los 137 años. </a:t>
            </a:r>
          </a:p>
          <a:p>
            <a:r>
              <a:rPr lang="es-MX" dirty="0" smtClean="0">
                <a:latin typeface="Bookman Old Style" pitchFamily="18" charset="0"/>
              </a:rPr>
              <a:t>Su pueblo era cerca de Egipto.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Las </a:t>
            </a:r>
            <a:r>
              <a:rPr lang="es-ES" b="1" dirty="0" smtClean="0">
                <a:solidFill>
                  <a:srgbClr val="FF0000"/>
                </a:solidFill>
                <a:latin typeface="Bookman Old Style" pitchFamily="18" charset="0"/>
              </a:rPr>
              <a:t>Orquestaciones de Hashem</a:t>
            </a:r>
            <a:endParaRPr lang="es-ES" b="1" dirty="0" smtClean="0">
              <a:solidFill>
                <a:srgbClr val="FF0000"/>
              </a:solidFill>
              <a:latin typeface="Bookman Old Style" pitchFamily="18" charset="0"/>
            </a:endParaRPr>
          </a:p>
          <a:p>
            <a:pPr marL="0" indent="0">
              <a:buNone/>
            </a:pPr>
            <a:r>
              <a:rPr lang="es-ES" sz="2400" i="1" dirty="0" smtClean="0">
                <a:latin typeface="Bookman Old Style" pitchFamily="18" charset="0"/>
              </a:rPr>
              <a:t>De las notas de </a:t>
            </a:r>
            <a:r>
              <a:rPr lang="es-ES" sz="2400" i="1" dirty="0" smtClean="0">
                <a:latin typeface="Bookman Old Style" pitchFamily="18" charset="0"/>
              </a:rPr>
              <a:t>R. Immanuel Bernstein</a:t>
            </a:r>
            <a:endParaRPr lang="es-ES" sz="2400" i="1" dirty="0" smtClean="0">
              <a:latin typeface="Bookman Old Style" pitchFamily="18" charset="0"/>
            </a:endParaRPr>
          </a:p>
          <a:p>
            <a:pPr marL="0" indent="0">
              <a:buNone/>
            </a:pPr>
            <a:r>
              <a:rPr lang="es-ES" dirty="0" smtClean="0">
                <a:latin typeface="Bookman Old Style" pitchFamily="18" charset="0"/>
              </a:rPr>
              <a:t>Más bien, a mi tierra y a mi lugar de nacimiento irás y tomarás una esposa para mi hijo, para Itzjak (24:4)</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800" b="1" dirty="0" smtClean="0">
                <a:solidFill>
                  <a:srgbClr val="FF0000"/>
                </a:solidFill>
                <a:latin typeface="Bookman Old Style" pitchFamily="18" charset="0"/>
              </a:rPr>
              <a:t>Las Orquestaciones de Hashem</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latin typeface="Bookman Old Style" pitchFamily="18" charset="0"/>
              </a:rPr>
              <a:t>Repetición </a:t>
            </a:r>
            <a:r>
              <a:rPr lang="es-ES" sz="2800" dirty="0" smtClean="0">
                <a:latin typeface="Bookman Old Style" pitchFamily="18" charset="0"/>
              </a:rPr>
              <a:t>– Con Ajustes</a:t>
            </a:r>
            <a:br>
              <a:rPr lang="es-ES" sz="2800" dirty="0" smtClean="0">
                <a:latin typeface="Bookman Old Style" pitchFamily="18" charset="0"/>
              </a:rPr>
            </a:br>
            <a:r>
              <a:rPr lang="es-ES" sz="2800" dirty="0" smtClean="0">
                <a:latin typeface="Bookman Old Style" pitchFamily="18" charset="0"/>
              </a:rPr>
              <a:t/>
            </a:r>
            <a:br>
              <a:rPr lang="es-ES" sz="2800" dirty="0" smtClean="0">
                <a:latin typeface="Bookman Old Style" pitchFamily="18" charset="0"/>
              </a:rPr>
            </a:br>
            <a:r>
              <a:rPr lang="es-ES" sz="2800" dirty="0" smtClean="0">
                <a:latin typeface="Bookman Old Style" pitchFamily="18" charset="0"/>
              </a:rPr>
              <a:t>Una de las características notables de nuestra parashá es que contiene no sólo el relato de la Torá sobre la misión de Eliezer de encontrar una esposa para Itzjak, sino que también registra el relato de Eliezer sobre estos eventos con todos sus detalles.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800" b="1" dirty="0" smtClean="0">
                <a:solidFill>
                  <a:schemeClr val="tx1"/>
                </a:solidFill>
                <a:latin typeface="Bookman Old Style" pitchFamily="18" charset="0"/>
              </a:rPr>
              <a:t>Las Orquestaciones de Hashem</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2800" dirty="0" smtClean="0">
                <a:latin typeface="Bookman Old Style" pitchFamily="18" charset="0"/>
              </a:rPr>
              <a:t>Sin </a:t>
            </a:r>
            <a:r>
              <a:rPr lang="es-ES" sz="2800" dirty="0" smtClean="0">
                <a:latin typeface="Bookman Old Style" pitchFamily="18" charset="0"/>
              </a:rPr>
              <a:t>embargo, como han señalado numerosos comentaristas, el recuento de Eliezer no es una repetición palabra por palabra de los hechos tal como ocurrieron, ya que en numerosos casos su descripción de los hechos difiere de la de la Torá. </a:t>
            </a:r>
            <a:endParaRPr lang="es-ES" sz="2800" dirty="0" smtClean="0">
              <a:latin typeface="Bookman Old Style" pitchFamily="18" charset="0"/>
            </a:endParaRPr>
          </a:p>
          <a:p>
            <a:pPr marL="0" indent="0">
              <a:buNone/>
            </a:pPr>
            <a:r>
              <a:rPr lang="es-ES" sz="2800" dirty="0" smtClean="0">
                <a:latin typeface="Bookman Old Style" pitchFamily="18" charset="0"/>
              </a:rPr>
              <a:t>Un </a:t>
            </a:r>
            <a:r>
              <a:rPr lang="es-ES" sz="2800" dirty="0" smtClean="0">
                <a:latin typeface="Bookman Old Style" pitchFamily="18" charset="0"/>
              </a:rPr>
              <a:t>par de ejemplos notables</a:t>
            </a:r>
            <a:r>
              <a:rPr lang="es-ES" sz="2800" dirty="0" smtClean="0">
                <a:latin typeface="Bookman Old Style" pitchFamily="18" charset="0"/>
              </a:rPr>
              <a:t>:</a:t>
            </a:r>
          </a:p>
          <a:p>
            <a:pPr marL="514350" indent="-514350">
              <a:buAutoNum type="arabicPeriod"/>
            </a:pPr>
            <a:r>
              <a:rPr lang="es-ES" sz="2800" dirty="0" smtClean="0">
                <a:latin typeface="Bookman Old Style" pitchFamily="18" charset="0"/>
              </a:rPr>
              <a:t>Abraham </a:t>
            </a:r>
            <a:r>
              <a:rPr lang="es-ES" sz="2800" dirty="0" smtClean="0">
                <a:latin typeface="Bookman Old Style" pitchFamily="18" charset="0"/>
              </a:rPr>
              <a:t>le dice a Eliezer que debe ir “a mi tierra y a mi lugar de nacimiento”.[1]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1. Cuando </a:t>
            </a:r>
            <a:r>
              <a:rPr lang="es-ES" sz="2800" dirty="0" smtClean="0">
                <a:latin typeface="Bookman Old Style" pitchFamily="18" charset="0"/>
              </a:rPr>
              <a:t>Eliezer cuenta la historia, cita a Abraham diciéndole que vaya “a la casa de mi padre y a mi familia”.[2]</a:t>
            </a:r>
            <a:br>
              <a:rPr lang="es-ES" sz="2800" dirty="0" smtClean="0">
                <a:latin typeface="Bookman Old Style" pitchFamily="18" charset="0"/>
              </a:rPr>
            </a:br>
            <a:endParaRPr lang="es-ES" sz="2800" dirty="0" smtClean="0">
              <a:latin typeface="Bookman Old Style" pitchFamily="18" charset="0"/>
            </a:endParaRPr>
          </a:p>
          <a:p>
            <a:pPr marL="514350" indent="-514350">
              <a:buNone/>
            </a:pPr>
            <a:r>
              <a:rPr lang="es-ES" sz="2800" dirty="0" smtClean="0">
                <a:latin typeface="Bookman Old Style" pitchFamily="18" charset="0"/>
              </a:rPr>
              <a:t>2</a:t>
            </a:r>
            <a:r>
              <a:rPr lang="es-ES" sz="2800" dirty="0" smtClean="0">
                <a:latin typeface="Bookman Old Style" pitchFamily="18" charset="0"/>
              </a:rPr>
              <a:t>. Tan pronto como </a:t>
            </a:r>
            <a:r>
              <a:rPr lang="es-ES" sz="2800" dirty="0" smtClean="0">
                <a:latin typeface="Bookman Old Style" pitchFamily="18" charset="0"/>
              </a:rPr>
              <a:t>Ribka </a:t>
            </a:r>
            <a:r>
              <a:rPr lang="es-ES" sz="2800" dirty="0" smtClean="0">
                <a:latin typeface="Bookman Old Style" pitchFamily="18" charset="0"/>
              </a:rPr>
              <a:t>ha dado de beber a Eliezer y sus camellos, él le da las joyas y luego le pregunta quién es ella.[3] </a:t>
            </a:r>
            <a:endParaRPr lang="es-ES" sz="2800" dirty="0" smtClean="0">
              <a:latin typeface="Bookman Old Style" pitchFamily="18" charset="0"/>
            </a:endParaRPr>
          </a:p>
          <a:p>
            <a:pPr marL="514350" indent="-514350">
              <a:buNone/>
            </a:pPr>
            <a:r>
              <a:rPr lang="es-ES" sz="2800" dirty="0" smtClean="0">
                <a:latin typeface="Bookman Old Style" pitchFamily="18" charset="0"/>
              </a:rPr>
              <a:t>Cuando </a:t>
            </a:r>
            <a:r>
              <a:rPr lang="es-ES" sz="2800" dirty="0" smtClean="0">
                <a:latin typeface="Bookman Old Style" pitchFamily="18" charset="0"/>
              </a:rPr>
              <a:t>cuenta la historia, primero menciona que le preguntó quién era ella y sólo entonces dice que él le dio las joyas.[4]</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Estas discrepancias ciertamente requieren nuestra atención, porque ¿por qué Eliezer consideraría necesario o apropiado apartarse aunque sea ligeramente de los acontecimientos tal como realmente sucedieron</a:t>
            </a:r>
            <a:r>
              <a:rPr lang="es-ES" sz="2800" dirty="0" smtClean="0">
                <a:latin typeface="Bookman Old Style" pitchFamily="18" charset="0"/>
              </a:rPr>
              <a:t>?</a:t>
            </a:r>
            <a:endParaRPr lang="es-ES" sz="2800" dirty="0" smtClean="0">
              <a:latin typeface="Bookman Old Style" pitchFamily="18" charset="0"/>
            </a:endParaRPr>
          </a:p>
          <a:p>
            <a:pPr marL="514350" indent="-514350">
              <a:buNone/>
            </a:pPr>
            <a:endParaRPr lang="es-ES" sz="2800" dirty="0" smtClean="0">
              <a:latin typeface="Bookman Old Style" pitchFamily="18" charset="0"/>
            </a:endParaRPr>
          </a:p>
          <a:p>
            <a:pPr marL="514350" indent="-514350">
              <a:buNone/>
            </a:pPr>
            <a:r>
              <a:rPr lang="es-ES" sz="2800" dirty="0" smtClean="0">
                <a:latin typeface="Bookman Old Style" pitchFamily="18" charset="0"/>
              </a:rPr>
              <a:t>Las </a:t>
            </a:r>
            <a:r>
              <a:rPr lang="es-ES" sz="2800" dirty="0" smtClean="0">
                <a:latin typeface="Bookman Old Style" pitchFamily="18" charset="0"/>
              </a:rPr>
              <a:t>instrucciones de Avraham y las orquestaciones de Hashem</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00" dirty="0" smtClean="0">
                <a:latin typeface="Bookman Old Style" pitchFamily="18" charset="0"/>
              </a:rPr>
              <a:t>El </a:t>
            </a:r>
            <a:r>
              <a:rPr lang="es-ES" sz="2800" dirty="0" err="1" smtClean="0">
                <a:latin typeface="Bookman Old Style" pitchFamily="18" charset="0"/>
              </a:rPr>
              <a:t>Meshej</a:t>
            </a:r>
            <a:r>
              <a:rPr lang="es-ES" sz="2800" dirty="0" smtClean="0">
                <a:latin typeface="Bookman Old Style" pitchFamily="18" charset="0"/>
              </a:rPr>
              <a:t> Jojmá explica que originalmente, cuando Avraham le dijo a Eliezer que viajara a Jarán para encontrar una esposa para Itzjak, no tenía específicamente en mente a su familia. </a:t>
            </a:r>
            <a:endParaRPr lang="es-ES" sz="2800" dirty="0" smtClean="0">
              <a:latin typeface="Bookman Old Style" pitchFamily="18" charset="0"/>
            </a:endParaRPr>
          </a:p>
          <a:p>
            <a:pPr marL="514350" indent="-514350">
              <a:buNone/>
            </a:pPr>
            <a:r>
              <a:rPr lang="es-ES" sz="2800" dirty="0" smtClean="0">
                <a:latin typeface="Bookman Old Style" pitchFamily="18" charset="0"/>
              </a:rPr>
              <a:t>Más </a:t>
            </a:r>
            <a:r>
              <a:rPr lang="es-ES" sz="2800" dirty="0" smtClean="0">
                <a:latin typeface="Bookman Old Style" pitchFamily="18" charset="0"/>
              </a:rPr>
              <a:t>bien, sentía que los habitantes de </a:t>
            </a:r>
            <a:r>
              <a:rPr lang="es-ES" sz="2800" dirty="0" smtClean="0">
                <a:latin typeface="Bookman Old Style" pitchFamily="18" charset="0"/>
              </a:rPr>
              <a:t>Jarán </a:t>
            </a:r>
            <a:r>
              <a:rPr lang="es-ES" sz="2800" dirty="0" smtClean="0">
                <a:latin typeface="Bookman Old Style" pitchFamily="18" charset="0"/>
              </a:rPr>
              <a:t>en general eran el tipo de personas entre las cuales se podía encontrar una joven adecuada.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Así</a:t>
            </a:r>
            <a:r>
              <a:rPr lang="es-ES" sz="2900" dirty="0" smtClean="0">
                <a:latin typeface="Bookman Old Style" pitchFamily="18" charset="0"/>
              </a:rPr>
              <a:t>, sólo estipula que ella proviene de “mi tierra y mi lugar de nacimiento”, pero no menciona a su familia. </a:t>
            </a:r>
            <a:endParaRPr lang="es-ES" sz="2900" dirty="0" smtClean="0">
              <a:latin typeface="Bookman Old Style" pitchFamily="18" charset="0"/>
            </a:endParaRPr>
          </a:p>
          <a:p>
            <a:pPr marL="514350" indent="-514350">
              <a:buNone/>
            </a:pPr>
            <a:r>
              <a:rPr lang="es-ES" sz="2900" dirty="0" smtClean="0">
                <a:latin typeface="Bookman Old Style" pitchFamily="18" charset="0"/>
              </a:rPr>
              <a:t>Entonces</a:t>
            </a:r>
            <a:r>
              <a:rPr lang="es-ES" sz="2900" dirty="0" smtClean="0">
                <a:latin typeface="Bookman Old Style" pitchFamily="18" charset="0"/>
              </a:rPr>
              <a:t>, ¿qué determinará quién es la chica adecuada? </a:t>
            </a:r>
            <a:endParaRPr lang="es-ES" sz="2900" dirty="0" smtClean="0">
              <a:latin typeface="Bookman Old Style" pitchFamily="18" charset="0"/>
            </a:endParaRPr>
          </a:p>
          <a:p>
            <a:pPr marL="514350" indent="-514350">
              <a:buNone/>
            </a:pPr>
            <a:r>
              <a:rPr lang="es-ES" sz="2900" dirty="0" smtClean="0">
                <a:latin typeface="Bookman Old Style" pitchFamily="18" charset="0"/>
              </a:rPr>
              <a:t>La </a:t>
            </a:r>
            <a:r>
              <a:rPr lang="es-ES" sz="2900" dirty="0" smtClean="0">
                <a:latin typeface="Bookman Old Style" pitchFamily="18" charset="0"/>
              </a:rPr>
              <a:t>respuesta es, muy simple, que cualquiera que muestre los rasgos de carácter ejemplar y la generosidad de espíritu necesarios para pasar la prueba de Eliezer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a:t>
            </a:r>
            <a:r>
              <a:rPr lang="es-ES" dirty="0" smtClean="0">
                <a:latin typeface="Bookman Old Style" pitchFamily="18" charset="0"/>
              </a:rPr>
              <a:t>, por definición, una buena opción para Itzjak y, además, presumiblemente tanto ella como su familia estarán dispuestos a aceptar la igualación. </a:t>
            </a:r>
            <a:endParaRPr lang="es-ES" dirty="0" smtClean="0">
              <a:latin typeface="Bookman Old Style" pitchFamily="18" charset="0"/>
            </a:endParaRPr>
          </a:p>
          <a:p>
            <a:pPr marL="514350" indent="-514350">
              <a:buNone/>
            </a:pPr>
            <a:r>
              <a:rPr lang="es-ES" sz="2800" dirty="0" smtClean="0">
                <a:latin typeface="Bookman Old Style" pitchFamily="18" charset="0"/>
              </a:rPr>
              <a:t>Es </a:t>
            </a:r>
            <a:r>
              <a:rPr lang="es-ES" sz="2800" dirty="0" smtClean="0">
                <a:latin typeface="Bookman Old Style" pitchFamily="18" charset="0"/>
              </a:rPr>
              <a:t>por esta razón que cuando llega a Jarán, Eliezer se dirige, no a la casa de </a:t>
            </a:r>
            <a:r>
              <a:rPr lang="es-ES" sz="2800" dirty="0" smtClean="0">
                <a:latin typeface="Bookman Old Style" pitchFamily="18" charset="0"/>
              </a:rPr>
              <a:t>Betuel, </a:t>
            </a:r>
            <a:r>
              <a:rPr lang="es-ES" sz="2800" dirty="0" smtClean="0">
                <a:latin typeface="Bookman Old Style" pitchFamily="18" charset="0"/>
              </a:rPr>
              <a:t>sino al pozo para realizar su prueba y encontrar una esposa para Itzjak, ¡quienquiera que sea!</a:t>
            </a:r>
            <a:br>
              <a:rPr lang="es-ES" sz="2800" dirty="0" smtClean="0">
                <a:latin typeface="Bookman Old Style" pitchFamily="18" charset="0"/>
              </a:rPr>
            </a:b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De hecho, esto explica por qué, tan pronto como ella pasa la prueba de Eliezer, él le da las joyas antes incluso de preguntarle su nombre; porque ella ya ha demostrado que es una pareja adecuada independientemente de cómo se llame.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No </a:t>
            </a:r>
            <a:r>
              <a:rPr lang="es-ES" dirty="0" smtClean="0">
                <a:latin typeface="Bookman Old Style" pitchFamily="18" charset="0"/>
              </a:rPr>
              <a:t>hace falta decir que Eliezer necesita preguntar, pero sólo para descubrir quién es en realidad esta maravillosa chica anónima</a:t>
            </a:r>
            <a:r>
              <a:rPr lang="es-ES" dirty="0" smtClean="0">
                <a:latin typeface="Bookman Old Style" pitchFamily="18" charset="0"/>
              </a:rPr>
              <a:t>.</a:t>
            </a:r>
          </a:p>
          <a:p>
            <a:pPr marL="514350" indent="-514350">
              <a:buNone/>
            </a:pPr>
            <a:r>
              <a:rPr lang="es-ES" dirty="0" smtClean="0">
                <a:latin typeface="Bookman Old Style" pitchFamily="18" charset="0"/>
              </a:rPr>
              <a:t>Hashem, sin embargo, tenía otros planes y había hecho arreglos para que </a:t>
            </a:r>
            <a:r>
              <a:rPr lang="es-ES" dirty="0" smtClean="0">
                <a:latin typeface="Bookman Old Style" pitchFamily="18" charset="0"/>
              </a:rPr>
              <a:t>Ribka </a:t>
            </a:r>
            <a:r>
              <a:rPr lang="es-ES" dirty="0" smtClean="0">
                <a:latin typeface="Bookman Old Style" pitchFamily="18" charset="0"/>
              </a:rPr>
              <a:t>estuviera allí para encontrarse con Eliezer y pasar su prueba.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De </a:t>
            </a:r>
            <a:r>
              <a:rPr lang="es-ES" dirty="0" smtClean="0">
                <a:latin typeface="Bookman Old Style" pitchFamily="18" charset="0"/>
              </a:rPr>
              <a:t>hecho, debió haber sido una gran sorpresa cuando la </a:t>
            </a:r>
            <a:r>
              <a:rPr lang="es-ES" dirty="0" smtClean="0">
                <a:latin typeface="Bookman Old Style" pitchFamily="18" charset="0"/>
              </a:rPr>
              <a:t>chica le </a:t>
            </a:r>
            <a:r>
              <a:rPr lang="es-ES" dirty="0" smtClean="0">
                <a:latin typeface="Bookman Old Style" pitchFamily="18" charset="0"/>
              </a:rPr>
              <a:t>dijo que ella no era otra que la nieta de Nacor, el hermano de Avraham. </a:t>
            </a:r>
            <a:endParaRPr lang="es-ES" dirty="0" smtClean="0">
              <a:latin typeface="Bookman Old Style" pitchFamily="18" charset="0"/>
            </a:endParaRPr>
          </a:p>
          <a:p>
            <a:pPr marL="514350" indent="-514350">
              <a:buNone/>
            </a:pPr>
            <a:r>
              <a:rPr lang="es-ES" dirty="0" smtClean="0">
                <a:latin typeface="Bookman Old Style" pitchFamily="18" charset="0"/>
              </a:rPr>
              <a:t>Aunque </a:t>
            </a:r>
            <a:r>
              <a:rPr lang="es-ES" dirty="0" smtClean="0">
                <a:latin typeface="Bookman Old Style" pitchFamily="18" charset="0"/>
              </a:rPr>
              <a:t>la familia de Avraham en realidad no era parte de su plan original, claramente eran parte del plan de Hashem.</a:t>
            </a:r>
            <a:br>
              <a:rPr lang="es-ES" dirty="0" smtClean="0">
                <a:latin typeface="Bookman Old Style" pitchFamily="18" charset="0"/>
              </a:rPr>
            </a:br>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
            </a:r>
            <a:br>
              <a:rPr lang="es-ES" dirty="0" smtClean="0">
                <a:latin typeface="Bookman Old Style" pitchFamily="18" charset="0"/>
              </a:rPr>
            </a:b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dirty="0" smtClean="0">
                <a:latin typeface="Bookman Old Style" pitchFamily="18" charset="0"/>
              </a:rPr>
              <a:t>Revisando el guión</a:t>
            </a:r>
          </a:p>
          <a:p>
            <a:pPr marL="514350" indent="-514350">
              <a:buNone/>
            </a:pPr>
            <a:r>
              <a:rPr lang="es-CO" dirty="0" smtClean="0">
                <a:latin typeface="Bookman Old Style" pitchFamily="18" charset="0"/>
              </a:rPr>
              <a:t>En este punto se ha introducido un nuevo elemento en la ecuación. </a:t>
            </a:r>
          </a:p>
          <a:p>
            <a:pPr marL="514350" indent="-514350">
              <a:buNone/>
            </a:pPr>
            <a:r>
              <a:rPr lang="es-CO" dirty="0" smtClean="0">
                <a:latin typeface="Bookman Old Style" pitchFamily="18" charset="0"/>
              </a:rPr>
              <a:t>Además, Eliezer, fiel servidor de Avraham, ve esto como una oportunidad para convencer a la familia de Ribka más allá de toda duda de que este matrimonio está destinado a ser.[5]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sz="3000" dirty="0" smtClean="0">
                <a:latin typeface="Bookman Old Style" pitchFamily="18" charset="0"/>
              </a:rPr>
              <a:t>Esto lo hace volviendo a contar la historia como si fueran ellos desde el principio a quienes debía viajar, y así relata que Abraham le dijo que fuera "a la casa de mi padre y a mi familia". </a:t>
            </a:r>
          </a:p>
          <a:p>
            <a:pPr marL="514350" indent="-514350">
              <a:buNone/>
            </a:pPr>
            <a:r>
              <a:rPr lang="es-CO" sz="3000" dirty="0" smtClean="0">
                <a:latin typeface="Bookman Old Style" pitchFamily="18" charset="0"/>
              </a:rPr>
              <a:t>El Méshej Jojmá señala que la palabra “מולדתי” –moladeti (parentela) utilizada por Avraham en su instrucción inicial también puede tener el significado de familia,[7] </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CO" sz="3000" dirty="0" smtClean="0">
                <a:latin typeface="Bookman Old Style" pitchFamily="18" charset="0"/>
              </a:rPr>
              <a:t>y que quizás Eliezer vio en esta elección providencial de la palabra la libertad para enfatizar el aspecto familiar al volver a contar la historia.]</a:t>
            </a:r>
          </a:p>
          <a:p>
            <a:pPr marL="514350" indent="-514350">
              <a:buNone/>
            </a:pPr>
            <a:r>
              <a:rPr lang="es-ES" sz="3000" dirty="0" smtClean="0">
                <a:latin typeface="Bookman Old Style" pitchFamily="18" charset="0"/>
              </a:rPr>
              <a:t>¿Y qué hay de su prueba en el pozo? Si solo debía ir a ver a la familia de Avraham, ¿cuál es el propósito de detenerse en el pozo comunitario para realizar una prueba que cualquiera podría pasar?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3000" dirty="0" smtClean="0">
                <a:latin typeface="Bookman Old Style" pitchFamily="18" charset="0"/>
              </a:rPr>
              <a:t>En </a:t>
            </a:r>
            <a:r>
              <a:rPr lang="es-ES" sz="3000" dirty="0" smtClean="0">
                <a:latin typeface="Bookman Old Style" pitchFamily="18" charset="0"/>
              </a:rPr>
              <a:t>retrospectiva, Eliezer también puede volver a contar esta parte de la historia, haciéndola incluso más ambiciosa de lo que era originalmente. </a:t>
            </a:r>
            <a:endParaRPr lang="es-ES" sz="3000" dirty="0" smtClean="0">
              <a:latin typeface="Bookman Old Style" pitchFamily="18" charset="0"/>
            </a:endParaRPr>
          </a:p>
          <a:p>
            <a:pPr marL="514350" indent="-514350">
              <a:buNone/>
            </a:pPr>
            <a:r>
              <a:rPr lang="es-ES" sz="3000" dirty="0" smtClean="0">
                <a:latin typeface="Bookman Old Style" pitchFamily="18" charset="0"/>
              </a:rPr>
              <a:t>Afirma </a:t>
            </a:r>
            <a:r>
              <a:rPr lang="es-ES" sz="3000" dirty="0" smtClean="0">
                <a:latin typeface="Bookman Old Style" pitchFamily="18" charset="0"/>
              </a:rPr>
              <a:t>que para buscar la absoluta aprobación y bendición Divina, estableció una prueba por la cual el que pasara también sería de la familia de Avraham – ¡y ella lo era!</a:t>
            </a:r>
            <a:br>
              <a:rPr lang="es-ES"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r>
              <a:rPr lang="es-CO" sz="3000" dirty="0" smtClean="0">
                <a:latin typeface="Bookman Old Style" pitchFamily="18" charset="0"/>
              </a:rPr>
              <a:t/>
            </a:r>
            <a:br>
              <a:rPr lang="es-CO" sz="3000" dirty="0" smtClean="0">
                <a:latin typeface="Bookman Old Style" pitchFamily="18" charset="0"/>
              </a:rPr>
            </a:br>
            <a:endParaRPr lang="es-CO"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Esto explica por qué, al volver a contar la parte en la que ella había pasado la prueba, Eliezer invirtió el orden de sus acciones. </a:t>
            </a:r>
            <a:endParaRPr lang="es-ES" dirty="0" smtClean="0">
              <a:latin typeface="Bookman Old Style" pitchFamily="18" charset="0"/>
            </a:endParaRPr>
          </a:p>
          <a:p>
            <a:pPr marL="514350" indent="-514350">
              <a:buNone/>
            </a:pPr>
            <a:r>
              <a:rPr lang="es-ES" dirty="0" smtClean="0">
                <a:latin typeface="Bookman Old Style" pitchFamily="18" charset="0"/>
              </a:rPr>
              <a:t>Porque </a:t>
            </a:r>
            <a:r>
              <a:rPr lang="es-ES" dirty="0" smtClean="0">
                <a:latin typeface="Bookman Old Style" pitchFamily="18" charset="0"/>
              </a:rPr>
              <a:t>según su versión de los hechos, él no podría haberle dado los regalos antes de descubrir quién era ella, después de todo, ¿y si ella no fuera de la familia de Avraham?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a:t>
            </a:r>
            <a:r>
              <a:rPr lang="es-ES" dirty="0" smtClean="0">
                <a:latin typeface="Bookman Old Style" pitchFamily="18" charset="0"/>
              </a:rPr>
              <a:t>No era de eso de lo que se trataba la prueba? Por eso, dice que primero le preguntó su nombre, y cuando resultó ser de la familia de su maestro – representando el éxito de su prueba – entonces le entregó los regalos.</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Con esta idea en mente, </a:t>
            </a:r>
            <a:r>
              <a:rPr lang="es-ES" dirty="0" smtClean="0">
                <a:latin typeface="Bookman Old Style" pitchFamily="18" charset="0"/>
              </a:rPr>
              <a:t>Méshej Jojmá </a:t>
            </a:r>
            <a:r>
              <a:rPr lang="es-ES" dirty="0" smtClean="0">
                <a:latin typeface="Bookman Old Style" pitchFamily="18" charset="0"/>
              </a:rPr>
              <a:t>procede a ofrecer una sorprendente respuesta a una pregunta planteada por </a:t>
            </a:r>
            <a:r>
              <a:rPr lang="es-ES" dirty="0" smtClean="0">
                <a:latin typeface="Bookman Old Style" pitchFamily="18" charset="0"/>
              </a:rPr>
              <a:t>Tosafot (comentarios medievales del Talmud). </a:t>
            </a:r>
          </a:p>
          <a:p>
            <a:pPr marL="514350" indent="-514350">
              <a:buNone/>
            </a:pPr>
            <a:r>
              <a:rPr lang="es-ES" dirty="0" smtClean="0">
                <a:latin typeface="Bookman Old Style" pitchFamily="18" charset="0"/>
              </a:rPr>
              <a:t>Una </a:t>
            </a:r>
            <a:r>
              <a:rPr lang="es-ES" dirty="0" smtClean="0">
                <a:latin typeface="Bookman Old Style" pitchFamily="18" charset="0"/>
              </a:rPr>
              <a:t>de las prohibiciones de la Torá se refiere a un acto llamado </a:t>
            </a:r>
            <a:r>
              <a:rPr lang="es-ES" b="1" i="1" dirty="0" smtClean="0">
                <a:latin typeface="Bookman Old Style" pitchFamily="18" charset="0"/>
              </a:rPr>
              <a:t>nijush</a:t>
            </a:r>
            <a:r>
              <a:rPr lang="es-ES" dirty="0" smtClean="0">
                <a:latin typeface="Bookman Old Style" pitchFamily="18" charset="0"/>
              </a:rPr>
              <a:t>: adivinar el curso de acción de uno basándose en señales y presagios.[8]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3000" dirty="0" smtClean="0">
                <a:latin typeface="Bookman Old Style" pitchFamily="18" charset="0"/>
              </a:rPr>
              <a:t>Al </a:t>
            </a:r>
            <a:r>
              <a:rPr lang="es-ES" sz="3000" dirty="0" smtClean="0">
                <a:latin typeface="Bookman Old Style" pitchFamily="18" charset="0"/>
              </a:rPr>
              <a:t>respecto, la Guemará[9] afirma que el tipo de signo sujeto a esta prohibición está ejemplificado por el que encontramos en el episodio de Eliezer. </a:t>
            </a:r>
            <a:endParaRPr lang="es-ES" sz="3000" dirty="0" smtClean="0">
              <a:latin typeface="Bookman Old Style" pitchFamily="18" charset="0"/>
            </a:endParaRPr>
          </a:p>
          <a:p>
            <a:pPr marL="514350" indent="-514350">
              <a:buNone/>
            </a:pPr>
            <a:r>
              <a:rPr lang="es-ES" sz="3000" dirty="0" smtClean="0">
                <a:latin typeface="Bookman Old Style" pitchFamily="18" charset="0"/>
              </a:rPr>
              <a:t>Aparentemente</a:t>
            </a:r>
            <a:r>
              <a:rPr lang="es-ES" sz="3000" dirty="0" smtClean="0">
                <a:latin typeface="Bookman Old Style" pitchFamily="18" charset="0"/>
              </a:rPr>
              <a:t>, la Guemará afirma que elegir una esposa para Itzjak basándose en la prueba que realizó constituyó un acto de </a:t>
            </a:r>
            <a:r>
              <a:rPr lang="es-ES" sz="3000" i="1" dirty="0" smtClean="0">
                <a:latin typeface="Bookman Old Style" pitchFamily="18" charset="0"/>
              </a:rPr>
              <a:t>nijush</a:t>
            </a:r>
            <a:r>
              <a:rPr lang="es-ES" sz="3000" dirty="0" smtClean="0">
                <a:latin typeface="Bookman Old Style" pitchFamily="18" charset="0"/>
              </a:rPr>
              <a:t> </a:t>
            </a:r>
            <a:r>
              <a:rPr lang="es-ES" sz="3000" dirty="0" smtClean="0">
                <a:latin typeface="Bookman Old Style" pitchFamily="18" charset="0"/>
              </a:rPr>
              <a:t>por parte de Eliezer.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850" dirty="0" smtClean="0">
                <a:latin typeface="Bookman Old Style" pitchFamily="18" charset="0"/>
              </a:rPr>
              <a:t>Los Tosafot[10</a:t>
            </a:r>
            <a:r>
              <a:rPr lang="es-ES" sz="2850" dirty="0" smtClean="0">
                <a:latin typeface="Bookman Old Style" pitchFamily="18" charset="0"/>
              </a:rPr>
              <a:t>] plantean una pregunta sobre esta afirmación, porque hay una opinión, citada en la Guemará en otra parte,[11] de que incluso un Ben Noaj (gentil) está sujeto a la prohibición de nijush. </a:t>
            </a:r>
            <a:endParaRPr lang="es-ES" sz="2850" dirty="0" smtClean="0">
              <a:latin typeface="Bookman Old Style" pitchFamily="18" charset="0"/>
            </a:endParaRPr>
          </a:p>
          <a:p>
            <a:pPr marL="514350" indent="-514350">
              <a:buNone/>
            </a:pPr>
            <a:r>
              <a:rPr lang="es-ES" sz="2850" dirty="0" smtClean="0">
                <a:latin typeface="Bookman Old Style" pitchFamily="18" charset="0"/>
              </a:rPr>
              <a:t>Según </a:t>
            </a:r>
            <a:r>
              <a:rPr lang="es-ES" sz="2850" dirty="0" smtClean="0">
                <a:latin typeface="Bookman Old Style" pitchFamily="18" charset="0"/>
              </a:rPr>
              <a:t>esto, resulta que la prueba de Eliezer implicó una violación de lo que para él era una prohibición de la Torá – ¡lo cual obviamente es completamente inaceptable!</a:t>
            </a:r>
            <a:br>
              <a:rPr lang="es-ES" sz="2850" dirty="0" smtClean="0">
                <a:latin typeface="Bookman Old Style" pitchFamily="18" charset="0"/>
              </a:rPr>
            </a:br>
            <a:r>
              <a:rPr lang="es-ES" sz="2850" dirty="0" smtClean="0">
                <a:latin typeface="Bookman Old Style" pitchFamily="18" charset="0"/>
              </a:rPr>
              <a:t/>
            </a:r>
            <a:br>
              <a:rPr lang="es-ES" sz="2850" dirty="0" smtClean="0">
                <a:latin typeface="Bookman Old Style" pitchFamily="18" charset="0"/>
              </a:rPr>
            </a:br>
            <a:endParaRPr lang="es-CO" sz="28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El </a:t>
            </a:r>
            <a:r>
              <a:rPr lang="es-ES" dirty="0" smtClean="0">
                <a:latin typeface="Bookman Old Style" pitchFamily="18" charset="0"/>
              </a:rPr>
              <a:t>Méshej </a:t>
            </a:r>
            <a:r>
              <a:rPr lang="es-ES" dirty="0" smtClean="0">
                <a:latin typeface="Bookman Old Style" pitchFamily="18" charset="0"/>
              </a:rPr>
              <a:t>Jojmá explica que en realidad la prueba de Eliezer no fue nijush, porque nijush implica confiar específicamente en una señal que no tiene ninguna relación razonable con la decisión que uno toma en base a ella.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Si </a:t>
            </a:r>
            <a:r>
              <a:rPr lang="es-ES" dirty="0" smtClean="0">
                <a:latin typeface="Bookman Old Style" pitchFamily="18" charset="0"/>
              </a:rPr>
              <a:t>las únicas cualidades que Eliezer busca son amabilidad y generosidad, entonces realizar una prueba para saber si ella es amable y generosa es completamente razonable y, por lo tanto, no es una violación de </a:t>
            </a:r>
            <a:r>
              <a:rPr lang="es-ES" dirty="0" smtClean="0">
                <a:latin typeface="Bookman Old Style" pitchFamily="18" charset="0"/>
              </a:rPr>
              <a:t>nijush, </a:t>
            </a:r>
            <a:r>
              <a:rPr lang="es-ES" dirty="0" smtClean="0">
                <a:latin typeface="Bookman Old Style" pitchFamily="18" charset="0"/>
              </a:rPr>
              <a:t>y esto es exactamente lo que hizo.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Sin </a:t>
            </a:r>
            <a:r>
              <a:rPr lang="es-ES" dirty="0" smtClean="0">
                <a:latin typeface="Bookman Old Style" pitchFamily="18" charset="0"/>
              </a:rPr>
              <a:t>embargo, como hemos mencionado, al volver a contar la historia a la familia de </a:t>
            </a:r>
            <a:r>
              <a:rPr lang="es-ES" dirty="0" smtClean="0">
                <a:latin typeface="Bookman Old Style" pitchFamily="18" charset="0"/>
              </a:rPr>
              <a:t>Ribka, </a:t>
            </a:r>
            <a:r>
              <a:rPr lang="es-ES" dirty="0" smtClean="0">
                <a:latin typeface="Bookman Old Style" pitchFamily="18" charset="0"/>
              </a:rPr>
              <a:t>afirma que la señal que pidió era que el que pasaría la prueba también sería de la familia de Avraham, algo que no tiene ningún fundamento razonable. ¡Eso es lo que la Guemará identifica como el tipo de acto que califica como nijush!</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Como lo describen detalladamente los versos de nuestra parashá, la cualidad principal que Eliezer buscaba en una esposa para Itzjak era la bondad. </a:t>
            </a:r>
            <a:endParaRPr lang="es-ES" sz="2900" dirty="0" smtClean="0">
              <a:latin typeface="Bookman Old Style" pitchFamily="18" charset="0"/>
            </a:endParaRPr>
          </a:p>
          <a:p>
            <a:pPr marL="514350" indent="-514350">
              <a:buNone/>
            </a:pPr>
            <a:r>
              <a:rPr lang="es-ES" sz="2900" dirty="0" smtClean="0">
                <a:latin typeface="Bookman Old Style" pitchFamily="18" charset="0"/>
              </a:rPr>
              <a:t>Aunque </a:t>
            </a:r>
            <a:r>
              <a:rPr lang="es-ES" sz="2900" dirty="0" smtClean="0">
                <a:latin typeface="Bookman Old Style" pitchFamily="18" charset="0"/>
              </a:rPr>
              <a:t>este énfasis ciertamente puede entenderse en un nivel sencillo, ya que una muchacha amable y generosa sin duda será una esposa y madre maravillosa, el </a:t>
            </a:r>
            <a:r>
              <a:rPr lang="es-ES" sz="2900" dirty="0" smtClean="0">
                <a:latin typeface="Bookman Old Style" pitchFamily="18" charset="0"/>
              </a:rPr>
              <a:t>Méshej </a:t>
            </a:r>
            <a:r>
              <a:rPr lang="es-ES" sz="2900" dirty="0" smtClean="0">
                <a:latin typeface="Bookman Old Style" pitchFamily="18" charset="0"/>
              </a:rPr>
              <a:t>Jojmá explica el asunto en un nivel más profundo.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La </a:t>
            </a:r>
            <a:r>
              <a:rPr lang="es-ES" dirty="0" smtClean="0">
                <a:latin typeface="Bookman Old Style" pitchFamily="18" charset="0"/>
              </a:rPr>
              <a:t>característica de Itzjak era la del “din” – justicia, es decir, autodisciplina y estándares exigentes. </a:t>
            </a:r>
            <a:endParaRPr lang="es-ES" dirty="0" smtClean="0">
              <a:latin typeface="Bookman Old Style" pitchFamily="18" charset="0"/>
            </a:endParaRPr>
          </a:p>
          <a:p>
            <a:pPr marL="514350" indent="-514350">
              <a:buNone/>
            </a:pPr>
            <a:r>
              <a:rPr lang="es-ES" dirty="0" smtClean="0">
                <a:latin typeface="Bookman Old Style" pitchFamily="18" charset="0"/>
              </a:rPr>
              <a:t>Para </a:t>
            </a:r>
            <a:r>
              <a:rPr lang="es-ES" dirty="0" smtClean="0">
                <a:latin typeface="Bookman Old Style" pitchFamily="18" charset="0"/>
              </a:rPr>
              <a:t>complementar este rasgo, Eliezer buscaba a alguien que se caracterizara por el </a:t>
            </a:r>
            <a:r>
              <a:rPr lang="es-ES" dirty="0" smtClean="0">
                <a:latin typeface="Bookman Old Style" pitchFamily="18" charset="0"/>
              </a:rPr>
              <a:t>“jésed” </a:t>
            </a:r>
            <a:r>
              <a:rPr lang="es-ES" dirty="0" smtClean="0">
                <a:latin typeface="Bookman Old Style" pitchFamily="18" charset="0"/>
              </a:rPr>
              <a:t>– bondad.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dirty="0" smtClean="0">
                <a:latin typeface="Bookman Old Style" pitchFamily="18" charset="0"/>
              </a:rPr>
              <a:t>Esto </a:t>
            </a:r>
            <a:r>
              <a:rPr lang="es-ES" dirty="0" smtClean="0">
                <a:latin typeface="Bookman Old Style" pitchFamily="18" charset="0"/>
              </a:rPr>
              <a:t>no sólo formaría un contrapunto al rasgo de justicia de Itzjak, sino que también permitiría que su hijo encarnara una combinación de sus dos rasgos en una armonía conocida como </a:t>
            </a:r>
            <a:r>
              <a:rPr lang="es-ES" dirty="0" smtClean="0">
                <a:latin typeface="Bookman Old Style" pitchFamily="18" charset="0"/>
              </a:rPr>
              <a:t>“Emet” </a:t>
            </a:r>
            <a:r>
              <a:rPr lang="es-ES" dirty="0" smtClean="0">
                <a:latin typeface="Bookman Old Style" pitchFamily="18" charset="0"/>
              </a:rPr>
              <a:t>– verdad. </a:t>
            </a:r>
            <a:endParaRPr lang="es-ES" dirty="0" smtClean="0">
              <a:latin typeface="Bookman Old Style" pitchFamily="18" charset="0"/>
            </a:endParaRPr>
          </a:p>
          <a:p>
            <a:pPr marL="514350" indent="-514350">
              <a:buNone/>
            </a:pPr>
            <a:r>
              <a:rPr lang="es-ES" dirty="0" smtClean="0">
                <a:latin typeface="Bookman Old Style" pitchFamily="18" charset="0"/>
              </a:rPr>
              <a:t>Este </a:t>
            </a:r>
            <a:r>
              <a:rPr lang="es-ES" dirty="0" smtClean="0">
                <a:latin typeface="Bookman Old Style" pitchFamily="18" charset="0"/>
              </a:rPr>
              <a:t>era el rasgo de Yaakov.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2900" dirty="0" smtClean="0">
                <a:latin typeface="Bookman Old Style" pitchFamily="18" charset="0"/>
              </a:rPr>
              <a:t>Por </a:t>
            </a:r>
            <a:r>
              <a:rPr lang="es-ES" sz="2900" dirty="0" smtClean="0">
                <a:latin typeface="Bookman Old Style" pitchFamily="18" charset="0"/>
              </a:rPr>
              <a:t>lo tanto, cuando Eliezer ve el rasgo de bondad ejemplificado por </a:t>
            </a:r>
            <a:r>
              <a:rPr lang="es-ES" sz="2900" dirty="0" smtClean="0">
                <a:latin typeface="Bookman Old Style" pitchFamily="18" charset="0"/>
              </a:rPr>
              <a:t>Ribka, </a:t>
            </a:r>
            <a:r>
              <a:rPr lang="es-ES" sz="2900" dirty="0" smtClean="0">
                <a:latin typeface="Bookman Old Style" pitchFamily="18" charset="0"/>
              </a:rPr>
              <a:t>dice:[12] “Bendito sea Hashem… que no retuvo Su bondad y Su verdad”. </a:t>
            </a:r>
            <a:endParaRPr lang="es-ES" sz="2900" dirty="0" smtClean="0">
              <a:latin typeface="Bookman Old Style" pitchFamily="18" charset="0"/>
            </a:endParaRPr>
          </a:p>
          <a:p>
            <a:pPr marL="514350" indent="-514350">
              <a:buNone/>
            </a:pPr>
            <a:r>
              <a:rPr lang="es-ES" sz="2900" dirty="0" smtClean="0">
                <a:latin typeface="Bookman Old Style" pitchFamily="18" charset="0"/>
              </a:rPr>
              <a:t>Gracias </a:t>
            </a:r>
            <a:r>
              <a:rPr lang="es-ES" sz="2900" dirty="0" smtClean="0">
                <a:latin typeface="Bookman Old Style" pitchFamily="18" charset="0"/>
              </a:rPr>
              <a:t>a que Hashem permitió que “Su bondad”, personificada por </a:t>
            </a:r>
            <a:r>
              <a:rPr lang="es-ES" sz="2900" dirty="0" err="1" smtClean="0">
                <a:latin typeface="Bookman Old Style" pitchFamily="18" charset="0"/>
              </a:rPr>
              <a:t>Rivká</a:t>
            </a:r>
            <a:r>
              <a:rPr lang="es-ES" sz="2900" dirty="0" smtClean="0">
                <a:latin typeface="Bookman Old Style" pitchFamily="18" charset="0"/>
              </a:rPr>
              <a:t>, entrara en la casa de Avraham y se casara con Itzjak, fue posible traer “Su verdad” al mundo, personificada por Yaakov.[13]</a:t>
            </a:r>
            <a:r>
              <a:rPr lang="es-ES" dirty="0" smtClean="0">
                <a:latin typeface="Bookman Old Style" pitchFamily="18" charset="0"/>
              </a:rPr>
              <a:t/>
            </a:r>
            <a:br>
              <a:rPr lang="es-ES" dirty="0" smtClean="0">
                <a:latin typeface="Bookman Old Style" pitchFamily="18" charset="0"/>
              </a:rPr>
            </a:br>
            <a:endParaRPr lang="es-CO"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1600" dirty="0" smtClean="0">
                <a:latin typeface="Bookman Old Style" pitchFamily="18" charset="0"/>
              </a:rPr>
              <a:t>[1] Pasuk 4.</a:t>
            </a:r>
          </a:p>
          <a:p>
            <a:pPr marL="514350" indent="-514350">
              <a:buNone/>
            </a:pPr>
            <a:r>
              <a:rPr lang="es-ES" sz="1600" dirty="0" smtClean="0">
                <a:latin typeface="Bookman Old Style" pitchFamily="18" charset="0"/>
              </a:rPr>
              <a:t>[2] Pasuk 38.</a:t>
            </a:r>
            <a:endParaRPr lang="es-ES" sz="1600" dirty="0" smtClean="0">
              <a:latin typeface="Bookman Old Style" pitchFamily="18" charset="0"/>
            </a:endParaRPr>
          </a:p>
          <a:p>
            <a:pPr marL="514350" indent="-514350">
              <a:buNone/>
            </a:pPr>
            <a:r>
              <a:rPr lang="es-ES" sz="1600" dirty="0" smtClean="0">
                <a:latin typeface="Bookman Old Style" pitchFamily="18" charset="0"/>
              </a:rPr>
              <a:t>[3] Pesukim 22 y 23.</a:t>
            </a:r>
            <a:endParaRPr lang="es-ES" sz="1600" dirty="0" smtClean="0">
              <a:latin typeface="Bookman Old Style" pitchFamily="18" charset="0"/>
            </a:endParaRPr>
          </a:p>
          <a:p>
            <a:pPr marL="514350" indent="-514350">
              <a:buNone/>
            </a:pPr>
            <a:r>
              <a:rPr lang="es-ES" sz="1600" dirty="0" smtClean="0">
                <a:latin typeface="Bookman Old Style" pitchFamily="18" charset="0"/>
              </a:rPr>
              <a:t>[4] Pasuk 47.</a:t>
            </a:r>
            <a:endParaRPr lang="es-ES" sz="1600" dirty="0" smtClean="0">
              <a:latin typeface="Bookman Old Style" pitchFamily="18" charset="0"/>
            </a:endParaRPr>
          </a:p>
          <a:p>
            <a:pPr marL="514350" indent="-514350">
              <a:buNone/>
            </a:pPr>
            <a:r>
              <a:rPr lang="es-ES" sz="1600" dirty="0" smtClean="0">
                <a:latin typeface="Bookman Old Style" pitchFamily="18" charset="0"/>
              </a:rPr>
              <a:t>[5] Quizás, al conocerlos, Eliezer sintió que no sería tan fácil tratar con ellos y, por lo tanto, sintió la necesidad de convencerlos activamente de la naturaleza divina de la unión. Además, podrían ofenderse si él les dijera que Avraham no tenía ningún interés en ellos per se, sino simplemente en alguien de Jarán, que resultó ser su hija.</a:t>
            </a:r>
          </a:p>
          <a:p>
            <a:pPr marL="514350" indent="-514350">
              <a:buNone/>
            </a:pPr>
            <a:r>
              <a:rPr lang="es-ES" sz="1600" dirty="0" smtClean="0">
                <a:latin typeface="Bookman Old Style" pitchFamily="18" charset="0"/>
              </a:rPr>
              <a:t>[6] Además de enfatizar el papel de la familia de Avraham en el plan original, Eliezer también omite la referencia de Avraham a “mi tierra”. El </a:t>
            </a:r>
            <a:r>
              <a:rPr lang="es-ES" sz="1600" dirty="0" err="1" smtClean="0">
                <a:latin typeface="Bookman Old Style" pitchFamily="18" charset="0"/>
              </a:rPr>
              <a:t>Mesej</a:t>
            </a:r>
            <a:r>
              <a:rPr lang="es-ES" sz="1600" dirty="0" smtClean="0">
                <a:latin typeface="Bookman Old Style" pitchFamily="18" charset="0"/>
              </a:rPr>
              <a:t> Jojmá explica que cuando Avraham se refirió a Aram como “su tierra”, estaba aludiendo a que en el futuro pasaría a pertenecer a sus descendientes, idea que se cumplió cuando David </a:t>
            </a:r>
            <a:r>
              <a:rPr lang="es-ES" sz="1600" dirty="0" err="1" smtClean="0">
                <a:latin typeface="Bookman Old Style" pitchFamily="18" charset="0"/>
              </a:rPr>
              <a:t>HaMelec</a:t>
            </a:r>
            <a:r>
              <a:rPr lang="es-ES" sz="1600" dirty="0" smtClean="0">
                <a:latin typeface="Bookman Old Style" pitchFamily="18" charset="0"/>
              </a:rPr>
              <a:t> conquistó esa región (ver Shmuel 2 , Capítulo 8).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solidFill>
                  <a:schemeClr val="tx1"/>
                </a:solidFill>
                <a:latin typeface="Bookman Old Style" pitchFamily="18" charset="0"/>
              </a:rPr>
              <a:t>Las Orquestaciones de Hashem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14350" indent="-514350">
              <a:buNone/>
            </a:pPr>
            <a:r>
              <a:rPr lang="es-ES" sz="1600" dirty="0" smtClean="0">
                <a:latin typeface="Bookman Old Style" pitchFamily="18" charset="0"/>
              </a:rPr>
              <a:t>Al volver a contar la historia, Eliezer sintió que era más aconsejable omitir esta parte, ya que </a:t>
            </a:r>
            <a:r>
              <a:rPr lang="es-ES" sz="1600" dirty="0" err="1" smtClean="0">
                <a:latin typeface="Bookman Old Style" pitchFamily="18" charset="0"/>
              </a:rPr>
              <a:t>Besuel</a:t>
            </a:r>
            <a:r>
              <a:rPr lang="es-ES" sz="1600" dirty="0" smtClean="0">
                <a:latin typeface="Bookman Old Style" pitchFamily="18" charset="0"/>
              </a:rPr>
              <a:t> y Lavan podrían no reaccionar tan positivamente a la noticia de que Avraham algún día poseería su país, y eso podría hacer que se mostraran menos dispuestos a permitir que </a:t>
            </a:r>
            <a:r>
              <a:rPr lang="es-ES" sz="1600" dirty="0" err="1" smtClean="0">
                <a:latin typeface="Bookman Old Style" pitchFamily="18" charset="0"/>
              </a:rPr>
              <a:t>Rivkah</a:t>
            </a:r>
            <a:r>
              <a:rPr lang="es-ES" sz="1600" dirty="0" smtClean="0">
                <a:latin typeface="Bookman Old Style" pitchFamily="18" charset="0"/>
              </a:rPr>
              <a:t> para ir con él.</a:t>
            </a:r>
          </a:p>
          <a:p>
            <a:pPr marL="514350" indent="-514350">
              <a:buNone/>
            </a:pPr>
            <a:r>
              <a:rPr lang="es-ES" sz="1600" dirty="0" smtClean="0">
                <a:latin typeface="Bookman Old Style" pitchFamily="18" charset="0"/>
              </a:rPr>
              <a:t>[7] Ver Gur Aryeh al pasuk 4, y Rashi a </a:t>
            </a:r>
            <a:r>
              <a:rPr lang="es-ES" sz="1600" dirty="0" err="1" smtClean="0">
                <a:latin typeface="Bookman Old Style" pitchFamily="18" charset="0"/>
              </a:rPr>
              <a:t>Bereishis</a:t>
            </a:r>
            <a:r>
              <a:rPr lang="es-ES" sz="1600" dirty="0" smtClean="0">
                <a:latin typeface="Bookman Old Style" pitchFamily="18" charset="0"/>
              </a:rPr>
              <a:t> 43:7 s.v. </a:t>
            </a:r>
            <a:r>
              <a:rPr lang="es-ES" sz="1600" dirty="0" err="1" smtClean="0">
                <a:latin typeface="Bookman Old Style" pitchFamily="18" charset="0"/>
              </a:rPr>
              <a:t>lanu</a:t>
            </a:r>
            <a:r>
              <a:rPr lang="es-ES" sz="1600" dirty="0" smtClean="0">
                <a:latin typeface="Bookman Old Style" pitchFamily="18" charset="0"/>
              </a:rPr>
              <a:t>.</a:t>
            </a:r>
          </a:p>
          <a:p>
            <a:pPr marL="514350" indent="-514350">
              <a:buNone/>
            </a:pPr>
            <a:r>
              <a:rPr lang="es-ES" sz="1600" dirty="0" smtClean="0">
                <a:latin typeface="Bookman Old Style" pitchFamily="18" charset="0"/>
              </a:rPr>
              <a:t>[8] Ver </a:t>
            </a:r>
            <a:r>
              <a:rPr lang="es-ES" sz="1600" dirty="0" err="1" smtClean="0">
                <a:latin typeface="Bookman Old Style" pitchFamily="18" charset="0"/>
              </a:rPr>
              <a:t>Vaikrá</a:t>
            </a:r>
            <a:r>
              <a:rPr lang="es-ES" sz="1600" dirty="0" smtClean="0">
                <a:latin typeface="Bookman Old Style" pitchFamily="18" charset="0"/>
              </a:rPr>
              <a:t> 19:26.</a:t>
            </a:r>
          </a:p>
          <a:p>
            <a:pPr marL="514350" indent="-514350">
              <a:buNone/>
            </a:pPr>
            <a:r>
              <a:rPr lang="es-ES" sz="1600" dirty="0" smtClean="0">
                <a:latin typeface="Bookman Old Style" pitchFamily="18" charset="0"/>
              </a:rPr>
              <a:t>[9] </a:t>
            </a:r>
            <a:r>
              <a:rPr lang="es-ES" sz="1600" dirty="0" err="1" smtClean="0">
                <a:latin typeface="Bookman Old Style" pitchFamily="18" charset="0"/>
              </a:rPr>
              <a:t>Chullín</a:t>
            </a:r>
            <a:r>
              <a:rPr lang="es-ES" sz="1600" dirty="0" smtClean="0">
                <a:latin typeface="Bookman Old Style" pitchFamily="18" charset="0"/>
              </a:rPr>
              <a:t> 95b.</a:t>
            </a:r>
          </a:p>
          <a:p>
            <a:pPr marL="514350" indent="-514350">
              <a:buNone/>
            </a:pPr>
            <a:r>
              <a:rPr lang="es-ES" sz="1600" dirty="0" smtClean="0">
                <a:latin typeface="Bookman Old Style" pitchFamily="18" charset="0"/>
              </a:rPr>
              <a:t>[10] Ibídem. s.v. kol.</a:t>
            </a:r>
          </a:p>
          <a:p>
            <a:pPr marL="514350" indent="-514350">
              <a:buNone/>
            </a:pPr>
            <a:r>
              <a:rPr lang="es-ES" sz="1600" dirty="0" smtClean="0">
                <a:latin typeface="Bookman Old Style" pitchFamily="18" charset="0"/>
              </a:rPr>
              <a:t>[11] Sanedrín 56b.</a:t>
            </a:r>
          </a:p>
          <a:p>
            <a:pPr marL="514350" indent="-514350">
              <a:buNone/>
            </a:pPr>
            <a:r>
              <a:rPr lang="es-ES" sz="1600" dirty="0" smtClean="0">
                <a:latin typeface="Bookman Old Style" pitchFamily="18" charset="0"/>
              </a:rPr>
              <a:t>[12] </a:t>
            </a:r>
            <a:r>
              <a:rPr lang="es-ES" sz="1600" dirty="0" err="1" smtClean="0">
                <a:latin typeface="Bookman Old Style" pitchFamily="18" charset="0"/>
              </a:rPr>
              <a:t>Passuk</a:t>
            </a:r>
            <a:r>
              <a:rPr lang="es-ES" sz="1600" dirty="0" smtClean="0">
                <a:latin typeface="Bookman Old Style" pitchFamily="18" charset="0"/>
              </a:rPr>
              <a:t> 27.</a:t>
            </a:r>
          </a:p>
          <a:p>
            <a:pPr marL="514350" indent="-514350">
              <a:buNone/>
            </a:pPr>
            <a:r>
              <a:rPr lang="es-ES" sz="1600" dirty="0" smtClean="0">
                <a:latin typeface="Bookman Old Style" pitchFamily="18" charset="0"/>
              </a:rPr>
              <a:t>[13] Fue este contraste de personificaciones lo que llevó a </a:t>
            </a:r>
            <a:r>
              <a:rPr lang="es-ES" sz="1600" dirty="0" err="1" smtClean="0">
                <a:latin typeface="Bookman Old Style" pitchFamily="18" charset="0"/>
              </a:rPr>
              <a:t>Rivkah</a:t>
            </a:r>
            <a:r>
              <a:rPr lang="es-ES" sz="1600" dirty="0" smtClean="0">
                <a:latin typeface="Bookman Old Style" pitchFamily="18" charset="0"/>
              </a:rPr>
              <a:t> a sorprenderse tanto al ver por primera vez a Itzjak – la encarnación del estruendo – lo que la llevó a descender (o caer) del camello y preguntarle a Eliezer (pasuk 65): “¿Quién es ese?” hombre caminando por el campo hacia nosotros? y cubriéndose el rostro con un velo al saber quién era.</a:t>
            </a:r>
            <a:endParaRPr lang="es-CO" sz="1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endParaRPr lang="es-ES" dirty="0" smtClean="0">
              <a:latin typeface="Bookman Old Style" pitchFamily="18" charset="0"/>
            </a:endParaRPr>
          </a:p>
        </p:txBody>
      </p:sp>
      <p:pic>
        <p:nvPicPr>
          <p:cNvPr id="2051" name="Picture 3"/>
          <p:cNvPicPr>
            <a:picLocks noChangeAspect="1" noChangeArrowheads="1"/>
          </p:cNvPicPr>
          <p:nvPr/>
        </p:nvPicPr>
        <p:blipFill>
          <a:blip r:embed="rId3"/>
          <a:srcRect/>
          <a:stretch>
            <a:fillRect/>
          </a:stretch>
        </p:blipFill>
        <p:spPr bwMode="auto">
          <a:xfrm>
            <a:off x="402336" y="623888"/>
            <a:ext cx="8074914" cy="5800152"/>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Vulnerabilidad de David</a:t>
            </a:r>
            <a:endParaRPr lang="es-ES" b="1" dirty="0" smtClean="0">
              <a:solidFill>
                <a:srgbClr val="FF0000"/>
              </a:solidFill>
              <a:latin typeface="Bookman Old Style" pitchFamily="18" charset="0"/>
            </a:endParaRPr>
          </a:p>
          <a:p>
            <a:pPr marL="0" indent="0">
              <a:buNone/>
            </a:pPr>
            <a:r>
              <a:rPr lang="es-ES" sz="2400" i="1" dirty="0" smtClean="0">
                <a:latin typeface="Bookman Old Style" pitchFamily="18" charset="0"/>
              </a:rPr>
              <a:t>De las notas de </a:t>
            </a:r>
            <a:r>
              <a:rPr lang="es-ES" sz="2400" i="1" dirty="0" smtClean="0">
                <a:latin typeface="Bookman Old Style" pitchFamily="18" charset="0"/>
              </a:rPr>
              <a:t>MJL</a:t>
            </a:r>
            <a:endParaRPr lang="es-ES" sz="2400" i="1" dirty="0" smtClean="0">
              <a:latin typeface="Bookman Old Style" pitchFamily="18" charset="0"/>
            </a:endParaRPr>
          </a:p>
          <a:p>
            <a:pPr marL="0" indent="0">
              <a:buNone/>
            </a:pPr>
            <a:r>
              <a:rPr lang="es-ES" dirty="0" smtClean="0">
                <a:latin typeface="Bookman Old Style" pitchFamily="18" charset="0"/>
              </a:rPr>
              <a:t>En el momento más débil de David, su trono se vuelve vulnerable</a:t>
            </a:r>
            <a:r>
              <a:rPr lang="es-ES" dirty="0" smtClean="0">
                <a:latin typeface="Bookman Old Style" pitchFamily="18" charset="0"/>
              </a:rPr>
              <a:t>.</a:t>
            </a:r>
          </a:p>
          <a:p>
            <a:pPr marL="0" indent="0">
              <a:buNone/>
            </a:pPr>
            <a:r>
              <a:rPr lang="es-ES" dirty="0" smtClean="0">
                <a:latin typeface="Bookman Old Style" pitchFamily="18" charset="0"/>
              </a:rPr>
              <a:t>En </a:t>
            </a:r>
            <a:r>
              <a:rPr lang="es-ES" dirty="0" smtClean="0">
                <a:latin typeface="Bookman Old Style" pitchFamily="18" charset="0"/>
              </a:rPr>
              <a:t>Parashat Lej-Lejá, Dios le promete a Abraham que será el padre de una gran nación.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a:t>
            </a:r>
            <a:r>
              <a:rPr lang="es-ES" dirty="0" smtClean="0">
                <a:latin typeface="Bookman Old Style" pitchFamily="18" charset="0"/>
              </a:rPr>
              <a:t>esperanza de Abraham para el futuro estaba encarnada en su hijo Isaac, pero en la porción de esta semana, Jayei Sara, a medida que el patriarca se acerca a la muerte, las perspectivas de una familia dinástica parecen escasas. Isaac y su esposa Rebecca aún no han concebido un hijo.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De manera similar, en </a:t>
            </a:r>
            <a:r>
              <a:rPr lang="es-ES" dirty="0" smtClean="0">
                <a:latin typeface="Bookman Old Style" pitchFamily="18" charset="0"/>
              </a:rPr>
              <a:t>Haftará Jayei </a:t>
            </a:r>
            <a:r>
              <a:rPr lang="es-ES" dirty="0" smtClean="0">
                <a:latin typeface="Bookman Old Style" pitchFamily="18" charset="0"/>
              </a:rPr>
              <a:t>Sara, el rey David debe lidiar con el futuro de su propia dinastía. </a:t>
            </a:r>
            <a:endParaRPr lang="es-ES" dirty="0" smtClean="0">
              <a:latin typeface="Bookman Old Style" pitchFamily="18" charset="0"/>
            </a:endParaRPr>
          </a:p>
          <a:p>
            <a:pPr marL="0" indent="0">
              <a:buNone/>
            </a:pPr>
            <a:r>
              <a:rPr lang="es-ES" dirty="0" smtClean="0">
                <a:latin typeface="Bookman Old Style" pitchFamily="18" charset="0"/>
              </a:rPr>
              <a:t>Cuando </a:t>
            </a:r>
            <a:r>
              <a:rPr lang="es-ES" dirty="0" smtClean="0">
                <a:latin typeface="Bookman Old Style" pitchFamily="18" charset="0"/>
              </a:rPr>
              <a:t>se abre el libro de Reyes I, David está enfermo y la enfermedad de la vejez se está apoderando de él: “Aunque lo cubrieron con ropa de cama, nunca sintió calor” </a:t>
            </a:r>
            <a:r>
              <a:rPr lang="es-ES" sz="2400" b="1" dirty="0" smtClean="0">
                <a:latin typeface="Bookman Old Style" pitchFamily="18" charset="0"/>
              </a:rPr>
              <a:t>(Reyes 1:1).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La idea de </a:t>
            </a:r>
            <a:r>
              <a:rPr lang="es-ES" dirty="0" smtClean="0">
                <a:latin typeface="Bookman Old Style" pitchFamily="18" charset="0"/>
              </a:rPr>
              <a:t>curarlo fue </a:t>
            </a:r>
            <a:r>
              <a:rPr lang="es-ES" dirty="0" smtClean="0">
                <a:latin typeface="Bookman Old Style" pitchFamily="18" charset="0"/>
              </a:rPr>
              <a:t>de sus sirvientes? </a:t>
            </a:r>
            <a:endParaRPr lang="es-ES" dirty="0" smtClean="0">
              <a:latin typeface="Bookman Old Style" pitchFamily="18" charset="0"/>
            </a:endParaRPr>
          </a:p>
          <a:p>
            <a:pPr marL="0" indent="0">
              <a:buNone/>
            </a:pPr>
            <a:r>
              <a:rPr lang="es-ES" dirty="0" smtClean="0">
                <a:latin typeface="Bookman Old Style" pitchFamily="18" charset="0"/>
              </a:rPr>
              <a:t>Encontrar </a:t>
            </a:r>
            <a:r>
              <a:rPr lang="es-ES" dirty="0" smtClean="0">
                <a:latin typeface="Bookman Old Style" pitchFamily="18" charset="0"/>
              </a:rPr>
              <a:t>una mujer joven que “sea su nodriza [y] se acueste junto a él y lo mantenga abrigado” (1:2). </a:t>
            </a:r>
            <a:endParaRPr lang="es-ES" dirty="0" smtClean="0">
              <a:latin typeface="Bookman Old Style" pitchFamily="18" charset="0"/>
            </a:endParaRPr>
          </a:p>
          <a:p>
            <a:pPr marL="0" indent="0">
              <a:buNone/>
            </a:pPr>
            <a:r>
              <a:rPr lang="es-ES" dirty="0" smtClean="0">
                <a:latin typeface="Bookman Old Style" pitchFamily="18" charset="0"/>
              </a:rPr>
              <a:t>Buscan </a:t>
            </a:r>
            <a:r>
              <a:rPr lang="es-ES" dirty="0" smtClean="0">
                <a:latin typeface="Bookman Old Style" pitchFamily="18" charset="0"/>
              </a:rPr>
              <a:t>un candidato adecuado y encuentran a una mujer </a:t>
            </a:r>
            <a:r>
              <a:rPr lang="es-ES" dirty="0" smtClean="0">
                <a:latin typeface="Bookman Old Style" pitchFamily="18" charset="0"/>
              </a:rPr>
              <a:t>Shunamita </a:t>
            </a:r>
            <a:r>
              <a:rPr lang="es-ES" dirty="0" smtClean="0">
                <a:latin typeface="Bookman Old Style" pitchFamily="18" charset="0"/>
              </a:rPr>
              <a:t>llamada Abisag.</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Mientras tanto, Adonías, el hijo del rey David, hace una jugada por el trono y se declara rey, respaldado por un ejército de 50 hombres. </a:t>
            </a:r>
            <a:endParaRPr lang="es-ES" dirty="0" smtClean="0">
              <a:latin typeface="Bookman Old Style" pitchFamily="18" charset="0"/>
            </a:endParaRPr>
          </a:p>
          <a:p>
            <a:pPr marL="0" indent="0">
              <a:buNone/>
            </a:pPr>
            <a:r>
              <a:rPr lang="es-ES" dirty="0" smtClean="0">
                <a:latin typeface="Bookman Old Style" pitchFamily="18" charset="0"/>
              </a:rPr>
              <a:t>Adonías </a:t>
            </a:r>
            <a:r>
              <a:rPr lang="es-ES" dirty="0" smtClean="0">
                <a:latin typeface="Bookman Old Style" pitchFamily="18" charset="0"/>
              </a:rPr>
              <a:t>no era el mayor de los hijos de David (Absalón lo era), pero era astuto. </a:t>
            </a:r>
            <a:endParaRPr lang="es-ES" dirty="0" smtClean="0">
              <a:latin typeface="Bookman Old Style" pitchFamily="18" charset="0"/>
            </a:endParaRPr>
          </a:p>
          <a:p>
            <a:pPr marL="0" indent="0">
              <a:buNone/>
            </a:pPr>
            <a:r>
              <a:rPr lang="es-ES" dirty="0" smtClean="0">
                <a:latin typeface="Bookman Old Style" pitchFamily="18" charset="0"/>
              </a:rPr>
              <a:t>Llevó </a:t>
            </a:r>
            <a:r>
              <a:rPr lang="es-ES" dirty="0" smtClean="0">
                <a:latin typeface="Bookman Old Style" pitchFamily="18" charset="0"/>
              </a:rPr>
              <a:t>a cabo su golpe con la ayuda de algunos de los sacerdotes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aunque, según señala el texto, no todos) y ofreció sacrificios como una forma de solidificar su posición. </a:t>
            </a:r>
            <a:endParaRPr lang="es-ES" dirty="0" smtClean="0">
              <a:latin typeface="Bookman Old Style" pitchFamily="18" charset="0"/>
            </a:endParaRPr>
          </a:p>
          <a:p>
            <a:pPr marL="0" indent="0">
              <a:buNone/>
            </a:pPr>
            <a:r>
              <a:rPr lang="es-ES" dirty="0" smtClean="0">
                <a:latin typeface="Bookman Old Style" pitchFamily="18" charset="0"/>
              </a:rPr>
              <a:t>Adonías </a:t>
            </a:r>
            <a:r>
              <a:rPr lang="es-ES" dirty="0" smtClean="0">
                <a:latin typeface="Bookman Old Style" pitchFamily="18" charset="0"/>
              </a:rPr>
              <a:t>invita a tres de sus hermanos a presenciar esta ceremonia, todos excepto Salomón, a quien se mantiene ignorante de su ascensión.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El profeta Natán, que figura entre los que no apoyaban a Adonías, vino a Batsheva, la madre de Salomón, para advertirla. “Déjame darte un consejo que salvará tu vida y la de tu hijo Salomón”, dice, indicándole que informe al rey David sobre el juego de poder preventivo de su hijo </a:t>
            </a:r>
            <a:r>
              <a:rPr lang="es-ES" sz="2400" b="1" dirty="0" smtClean="0">
                <a:latin typeface="Bookman Old Style" pitchFamily="18" charset="0"/>
              </a:rPr>
              <a:t>(1:13).</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Betsabé obedece. </a:t>
            </a:r>
            <a:endParaRPr lang="es-ES" dirty="0" smtClean="0">
              <a:latin typeface="Bookman Old Style" pitchFamily="18" charset="0"/>
            </a:endParaRPr>
          </a:p>
          <a:p>
            <a:pPr marL="0" indent="0">
              <a:buNone/>
            </a:pPr>
            <a:r>
              <a:rPr lang="es-ES" dirty="0" smtClean="0">
                <a:latin typeface="Bookman Old Style" pitchFamily="18" charset="0"/>
              </a:rPr>
              <a:t>Ella </a:t>
            </a:r>
            <a:r>
              <a:rPr lang="es-ES" dirty="0" smtClean="0">
                <a:latin typeface="Bookman Old Style" pitchFamily="18" charset="0"/>
              </a:rPr>
              <a:t>se acerca a David mientras Abisag lo atiende y le cuenta exactamente lo que Natán le dijo que dijera. </a:t>
            </a:r>
            <a:endParaRPr lang="es-ES" dirty="0" smtClean="0">
              <a:latin typeface="Bookman Old Style" pitchFamily="18" charset="0"/>
            </a:endParaRPr>
          </a:p>
          <a:p>
            <a:pPr marL="0" indent="0">
              <a:buNone/>
            </a:pPr>
            <a:r>
              <a:rPr lang="es-ES" dirty="0" smtClean="0">
                <a:latin typeface="Bookman Old Style" pitchFamily="18" charset="0"/>
              </a:rPr>
              <a:t>Luego </a:t>
            </a:r>
            <a:r>
              <a:rPr lang="es-ES" dirty="0" smtClean="0">
                <a:latin typeface="Bookman Old Style" pitchFamily="18" charset="0"/>
              </a:rPr>
              <a:t>añade por propia iniciativa: “Ahora, mi señor rey, los ojos de todo Israel están puestos sobre ti para decirles quién se sentará en tu trono cuando te hayas ido.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 </a:t>
            </a:r>
            <a:r>
              <a:rPr lang="es-ES" dirty="0" smtClean="0">
                <a:latin typeface="Bookman Old Style" pitchFamily="18" charset="0"/>
              </a:rPr>
              <a:t>no lo hacéis”, concluye, “tan pronto como os acostéis con vuestros antepasados, mi hijo Salomón y yo seremos considerados traidores” </a:t>
            </a:r>
            <a:r>
              <a:rPr lang="es-ES" sz="2000" b="1" dirty="0" smtClean="0">
                <a:latin typeface="Bookman Old Style" pitchFamily="18" charset="0"/>
              </a:rPr>
              <a:t>(1:20-21</a:t>
            </a:r>
            <a:r>
              <a:rPr lang="es-ES" sz="2000" b="1" dirty="0" smtClean="0">
                <a:latin typeface="Bookman Old Style" pitchFamily="18" charset="0"/>
              </a:rPr>
              <a:t>).</a:t>
            </a:r>
            <a:endParaRPr lang="es-ES" b="1" dirty="0" smtClean="0">
              <a:latin typeface="Bookman Old Style" pitchFamily="18" charset="0"/>
            </a:endParaRPr>
          </a:p>
          <a:p>
            <a:pPr marL="0" indent="0">
              <a:buNone/>
            </a:pPr>
            <a:r>
              <a:rPr lang="es-ES" dirty="0" smtClean="0">
                <a:latin typeface="Bookman Old Style" pitchFamily="18" charset="0"/>
              </a:rPr>
              <a:t>Tan pronto como termina, </a:t>
            </a:r>
            <a:r>
              <a:rPr lang="es-ES" dirty="0" smtClean="0">
                <a:latin typeface="Bookman Old Style" pitchFamily="18" charset="0"/>
              </a:rPr>
              <a:t>Natán </a:t>
            </a:r>
            <a:r>
              <a:rPr lang="es-ES" dirty="0" smtClean="0">
                <a:latin typeface="Bookman Old Style" pitchFamily="18" charset="0"/>
              </a:rPr>
              <a:t>se acerca al rey. “¿Será que el señor mi rey ordenó esto, sin decirle a tu siervo quién se sentará en el trono después de ti?” pregunta retóricamente </a:t>
            </a:r>
            <a:r>
              <a:rPr lang="es-ES" sz="2000" b="1" dirty="0" smtClean="0">
                <a:latin typeface="Bookman Old Style" pitchFamily="18" charset="0"/>
              </a:rPr>
              <a:t>(1:27).</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David ordena a Betsheva que regrese. </a:t>
            </a:r>
            <a:endParaRPr lang="es-ES" dirty="0" smtClean="0">
              <a:latin typeface="Bookman Old Style" pitchFamily="18" charset="0"/>
            </a:endParaRPr>
          </a:p>
          <a:p>
            <a:pPr marL="0" indent="0">
              <a:buNone/>
            </a:pPr>
            <a:r>
              <a:rPr lang="es-ES" dirty="0" smtClean="0">
                <a:latin typeface="Bookman Old Style" pitchFamily="18" charset="0"/>
              </a:rPr>
              <a:t>Frente </a:t>
            </a:r>
            <a:r>
              <a:rPr lang="es-ES" dirty="0" smtClean="0">
                <a:latin typeface="Bookman Old Style" pitchFamily="18" charset="0"/>
              </a:rPr>
              <a:t>a ambos, hace un juramento de que “Salomón gobernará después de mí… ¡lo llevaré a cabo hoy mismo!” </a:t>
            </a:r>
            <a:r>
              <a:rPr lang="es-ES" sz="2000" b="1" dirty="0" smtClean="0">
                <a:latin typeface="Bookman Old Style" pitchFamily="18" charset="0"/>
              </a:rPr>
              <a:t>(1:30). </a:t>
            </a:r>
            <a:endParaRPr lang="es-ES" b="1" dirty="0" smtClean="0">
              <a:latin typeface="Bookman Old Style" pitchFamily="18" charset="0"/>
            </a:endParaRPr>
          </a:p>
          <a:p>
            <a:pPr marL="0" indent="0">
              <a:buNone/>
            </a:pPr>
            <a:r>
              <a:rPr lang="es-ES" dirty="0" smtClean="0">
                <a:latin typeface="Bookman Old Style" pitchFamily="18" charset="0"/>
              </a:rPr>
              <a:t>A </a:t>
            </a:r>
            <a:r>
              <a:rPr lang="es-ES" dirty="0" smtClean="0">
                <a:latin typeface="Bookman Old Style" pitchFamily="18" charset="0"/>
              </a:rPr>
              <a:t>esto, Betsabé se inclina y responde: “Viva mi señor el rey David para siempre” </a:t>
            </a:r>
            <a:r>
              <a:rPr lang="es-ES" sz="2000" b="1" dirty="0" smtClean="0">
                <a:latin typeface="Bookman Old Style" pitchFamily="18" charset="0"/>
              </a:rPr>
              <a:t>(1:31).</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 igual que la porción de la Torá, la haftará se ocupa de la sucesión, tanto a nivel personal como nacional. </a:t>
            </a:r>
            <a:endParaRPr lang="es-ES" dirty="0" smtClean="0">
              <a:latin typeface="Bookman Old Style" pitchFamily="18" charset="0"/>
            </a:endParaRPr>
          </a:p>
          <a:p>
            <a:pPr marL="0" indent="0">
              <a:buNone/>
            </a:pPr>
            <a:r>
              <a:rPr lang="es-ES" dirty="0" smtClean="0">
                <a:latin typeface="Bookman Old Style" pitchFamily="18" charset="0"/>
              </a:rPr>
              <a:t>Al </a:t>
            </a:r>
            <a:r>
              <a:rPr lang="es-ES" dirty="0" smtClean="0">
                <a:latin typeface="Bookman Old Style" pitchFamily="18" charset="0"/>
              </a:rPr>
              <a:t>tomar el poder e intentar apoderarse del reino para sus propios fines, Adonías demostró ser un candidato inadecuado para ser rey.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Al </a:t>
            </a:r>
            <a:r>
              <a:rPr lang="es-ES" dirty="0" smtClean="0">
                <a:latin typeface="Bookman Old Style" pitchFamily="18" charset="0"/>
              </a:rPr>
              <a:t>igual que Isaac, Salomón recibió la primogenitura de su padre a pesar de no ser el hijo mayor. </a:t>
            </a:r>
            <a:endParaRPr lang="es-ES" dirty="0" smtClean="0">
              <a:latin typeface="Bookman Old Style" pitchFamily="18" charset="0"/>
            </a:endParaRPr>
          </a:p>
          <a:p>
            <a:pPr marL="0" indent="0">
              <a:buNone/>
            </a:pPr>
            <a:r>
              <a:rPr lang="es-ES" dirty="0" smtClean="0">
                <a:latin typeface="Bookman Old Style" pitchFamily="18" charset="0"/>
              </a:rPr>
              <a:t>Y</a:t>
            </a:r>
            <a:r>
              <a:rPr lang="es-ES" dirty="0" smtClean="0">
                <a:latin typeface="Bookman Old Style" pitchFamily="18" charset="0"/>
              </a:rPr>
              <a:t>, al igual que Isaac, Salomón heredó un destino que apenas comenzaba a tomar forma. </a:t>
            </a:r>
            <a:endParaRPr lang="es-ES" dirty="0" smtClean="0">
              <a:latin typeface="Bookman Old Style" pitchFamily="18" charset="0"/>
            </a:endParaRPr>
          </a:p>
          <a:p>
            <a:pPr marL="0" indent="0">
              <a:buNone/>
            </a:pPr>
            <a:r>
              <a:rPr lang="es-ES" dirty="0" smtClean="0">
                <a:latin typeface="Bookman Old Style" pitchFamily="18" charset="0"/>
              </a:rPr>
              <a:t>Antes </a:t>
            </a:r>
            <a:r>
              <a:rPr lang="es-ES" dirty="0" smtClean="0">
                <a:latin typeface="Bookman Old Style" pitchFamily="18" charset="0"/>
              </a:rPr>
              <a:t>de que David asumiera su cargo, Israel sólo había tenido otro rey.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Aún </a:t>
            </a:r>
            <a:r>
              <a:rPr lang="es-ES" dirty="0" smtClean="0">
                <a:latin typeface="Bookman Old Style" pitchFamily="18" charset="0"/>
              </a:rPr>
              <a:t>se estaban determinando los deberes de un rey y el camino de una nación joven, aún sin Templo</a:t>
            </a:r>
            <a:r>
              <a:rPr lang="es-ES" dirty="0" smtClean="0">
                <a:latin typeface="Bookman Old Style" pitchFamily="18" charset="0"/>
              </a:rPr>
              <a:t>.</a:t>
            </a:r>
          </a:p>
          <a:p>
            <a:pPr marL="0" indent="0">
              <a:buNone/>
            </a:pPr>
            <a:r>
              <a:rPr lang="es-ES" dirty="0" smtClean="0">
                <a:latin typeface="Bookman Old Style" pitchFamily="18" charset="0"/>
              </a:rPr>
              <a:t>Como </a:t>
            </a:r>
            <a:r>
              <a:rPr lang="es-ES" dirty="0" smtClean="0">
                <a:latin typeface="Bookman Old Style" pitchFamily="18" charset="0"/>
              </a:rPr>
              <a:t>el patriarca Jacob, David tuvo muchos hijos. </a:t>
            </a:r>
            <a:endParaRPr lang="es-ES" dirty="0" smtClean="0">
              <a:latin typeface="Bookman Old Style" pitchFamily="18" charset="0"/>
            </a:endParaRPr>
          </a:p>
          <a:p>
            <a:pPr marL="0" indent="0">
              <a:buNone/>
            </a:pPr>
            <a:r>
              <a:rPr lang="es-ES" dirty="0" smtClean="0">
                <a:latin typeface="Bookman Old Style" pitchFamily="18" charset="0"/>
              </a:rPr>
              <a:t>Sin </a:t>
            </a:r>
            <a:r>
              <a:rPr lang="es-ES" dirty="0" smtClean="0">
                <a:latin typeface="Bookman Old Style" pitchFamily="18" charset="0"/>
              </a:rPr>
              <a:t>embargo, las últimas palabras de David están dirigidas únicamente a uno de sus hijos: Salomón.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Con </a:t>
            </a:r>
            <a:r>
              <a:rPr lang="es-ES" dirty="0" smtClean="0">
                <a:latin typeface="Bookman Old Style" pitchFamily="18" charset="0"/>
              </a:rPr>
              <a:t>el telón de fondo de una realeza en disputa (más de uno de los hijos de David busca gobernar después de su muerte), la selección de Salomón por parte de David como destinatario de su discurso de despedida es significativa</a:t>
            </a:r>
            <a:r>
              <a:rPr lang="es-ES" dirty="0" smtClean="0">
                <a:latin typeface="Bookman Old Style" pitchFamily="18" charset="0"/>
              </a:rPr>
              <a:t>.</a:t>
            </a:r>
          </a:p>
          <a:p>
            <a:pPr marL="0" indent="0">
              <a:buNone/>
            </a:pPr>
            <a:r>
              <a:rPr lang="es-ES" dirty="0" smtClean="0">
                <a:latin typeface="Bookman Old Style" pitchFamily="18" charset="0"/>
              </a:rPr>
              <a:t>El rey David anima a Salomón a no desesperar: “Esfuérzate y muéstrate hombre” </a:t>
            </a:r>
            <a:r>
              <a:rPr lang="es-ES" sz="2000" b="1" dirty="0" smtClean="0">
                <a:latin typeface="Bookman Old Style" pitchFamily="18" charset="0"/>
              </a:rPr>
              <a:t>(2:2).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La </a:t>
            </a:r>
            <a:r>
              <a:rPr lang="es-ES" dirty="0" smtClean="0">
                <a:latin typeface="Bookman Old Style" pitchFamily="18" charset="0"/>
              </a:rPr>
              <a:t>receta para el éxito como rey, le dice David a su hijo, es seguir los caminos de Dios. </a:t>
            </a:r>
            <a:endParaRPr lang="es-ES" dirty="0" smtClean="0">
              <a:latin typeface="Bookman Old Style" pitchFamily="18" charset="0"/>
            </a:endParaRPr>
          </a:p>
          <a:p>
            <a:pPr marL="0" indent="0">
              <a:buNone/>
            </a:pPr>
            <a:r>
              <a:rPr lang="es-ES" dirty="0" smtClean="0">
                <a:latin typeface="Bookman Old Style" pitchFamily="18" charset="0"/>
              </a:rPr>
              <a:t>David </a:t>
            </a:r>
            <a:r>
              <a:rPr lang="es-ES" dirty="0" smtClean="0">
                <a:latin typeface="Bookman Old Style" pitchFamily="18" charset="0"/>
              </a:rPr>
              <a:t>promete que si Salomón es fiel a la Torá, “tu línea en el trono de Israel nunca terminará” (2:4</a:t>
            </a:r>
            <a:r>
              <a:rPr lang="es-ES" dirty="0" smtClean="0">
                <a:latin typeface="Bookman Old Style" pitchFamily="18" charset="0"/>
              </a:rPr>
              <a:t>).</a:t>
            </a:r>
          </a:p>
          <a:p>
            <a:pPr marL="0" indent="0">
              <a:buNone/>
            </a:pPr>
            <a:r>
              <a:rPr lang="es-ES" dirty="0" smtClean="0">
                <a:latin typeface="Bookman Old Style" pitchFamily="18" charset="0"/>
              </a:rPr>
              <a:t>En el resto de su discurso de despedida, David le pide a Salomón que se ocupe de algunos de sus asuntos pendientes.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Joab </a:t>
            </a:r>
            <a:r>
              <a:rPr lang="es-ES" dirty="0" smtClean="0">
                <a:latin typeface="Bookman Old Style" pitchFamily="18" charset="0"/>
              </a:rPr>
              <a:t>hijo de Sarvia había sido general de David durante muchos años, pero se puso del lado de Absalón, hijo de David, en su rebelión contra David. </a:t>
            </a:r>
            <a:endParaRPr lang="es-ES" dirty="0" smtClean="0">
              <a:latin typeface="Bookman Old Style" pitchFamily="18" charset="0"/>
            </a:endParaRPr>
          </a:p>
          <a:p>
            <a:pPr marL="0" indent="0">
              <a:buNone/>
            </a:pPr>
            <a:r>
              <a:rPr lang="es-ES" dirty="0" smtClean="0">
                <a:latin typeface="Bookman Old Style" pitchFamily="18" charset="0"/>
              </a:rPr>
              <a:t>Aún </a:t>
            </a:r>
            <a:r>
              <a:rPr lang="es-ES" dirty="0" smtClean="0">
                <a:latin typeface="Bookman Old Style" pitchFamily="18" charset="0"/>
              </a:rPr>
              <a:t>enojado con Joab por su traición y por matar a dos comandantes inocentes en Israel (Abner y Amasa - </a:t>
            </a:r>
            <a:r>
              <a:rPr lang="es-ES" sz="2000" b="1" dirty="0" smtClean="0">
                <a:latin typeface="Bookman Old Style" pitchFamily="18" charset="0"/>
              </a:rPr>
              <a:t>2 Samuel 3:27</a:t>
            </a:r>
            <a:r>
              <a:rPr lang="es-ES" dirty="0" smtClean="0">
                <a:latin typeface="Bookman Old Style" pitchFamily="18" charset="0"/>
              </a:rPr>
              <a:t>), David instruye a Salomón: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t>
            </a:r>
            <a:r>
              <a:rPr lang="es-ES" dirty="0" smtClean="0">
                <a:latin typeface="Bookman Old Style" pitchFamily="18" charset="0"/>
              </a:rPr>
              <a:t>Mira que sus cabellos blancos no desciendan en paz al Seol" </a:t>
            </a:r>
            <a:r>
              <a:rPr lang="es-ES" sz="2000" b="1" dirty="0" smtClean="0">
                <a:latin typeface="Bookman Old Style" pitchFamily="18" charset="0"/>
              </a:rPr>
              <a:t>(1 Reyes 2 :6</a:t>
            </a:r>
            <a:r>
              <a:rPr lang="es-ES" sz="2000" b="1" dirty="0" smtClean="0">
                <a:latin typeface="Bookman Old Style" pitchFamily="18" charset="0"/>
              </a:rPr>
              <a:t>).</a:t>
            </a:r>
            <a:endParaRPr lang="es-ES" b="1" dirty="0" smtClean="0">
              <a:latin typeface="Bookman Old Style" pitchFamily="18" charset="0"/>
            </a:endParaRPr>
          </a:p>
          <a:p>
            <a:pPr marL="0" indent="0">
              <a:buNone/>
            </a:pPr>
            <a:r>
              <a:rPr lang="es-ES" dirty="0" smtClean="0">
                <a:latin typeface="Bookman Old Style" pitchFamily="18" charset="0"/>
              </a:rPr>
              <a:t>David también le pide a Salomón que devuelva bien con bien. </a:t>
            </a:r>
            <a:endParaRPr lang="es-ES" dirty="0" smtClean="0">
              <a:latin typeface="Bookman Old Style" pitchFamily="18" charset="0"/>
            </a:endParaRPr>
          </a:p>
          <a:p>
            <a:pPr marL="0" indent="0">
              <a:buNone/>
            </a:pPr>
            <a:r>
              <a:rPr lang="es-ES" dirty="0" smtClean="0">
                <a:latin typeface="Bookman Old Style" pitchFamily="18" charset="0"/>
              </a:rPr>
              <a:t>Cuando </a:t>
            </a:r>
            <a:r>
              <a:rPr lang="es-ES" dirty="0" smtClean="0">
                <a:latin typeface="Bookman Old Style" pitchFamily="18" charset="0"/>
              </a:rPr>
              <a:t>David huía de Absalón, Barzilai galaadita, entonces anciano, le proporcionó comida.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Ahora </a:t>
            </a:r>
            <a:r>
              <a:rPr lang="es-ES" dirty="0" smtClean="0">
                <a:latin typeface="Bookman Old Style" pitchFamily="18" charset="0"/>
              </a:rPr>
              <a:t>David le pide a Salomón que le devuelva el favor: “Trata con gracia a los hijos de Barzilai… que estén entre los que comen a tu mesa</a:t>
            </a:r>
            <a:r>
              <a:rPr lang="es-ES" dirty="0" smtClean="0">
                <a:latin typeface="Bookman Old Style" pitchFamily="18" charset="0"/>
              </a:rPr>
              <a:t>”.</a:t>
            </a:r>
          </a:p>
          <a:p>
            <a:pPr marL="0" indent="0">
              <a:buNone/>
            </a:pPr>
            <a:r>
              <a:rPr lang="es-ES" dirty="0" smtClean="0">
                <a:latin typeface="Bookman Old Style" pitchFamily="18" charset="0"/>
              </a:rPr>
              <a:t>La petición final de David muestra que permaneció afligido por el trauma de la rebelión de Absalón hasta el último momento de su vida.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latin typeface="Bookman Old Style" pitchFamily="18" charset="0"/>
              </a:rPr>
              <a:t>Simei </a:t>
            </a:r>
            <a:r>
              <a:rPr lang="es-ES" dirty="0" smtClean="0">
                <a:latin typeface="Bookman Old Style" pitchFamily="18" charset="0"/>
              </a:rPr>
              <a:t>hijo de Gera había maldecido a David mientras huía de </a:t>
            </a:r>
            <a:r>
              <a:rPr lang="es-ES" dirty="0" smtClean="0">
                <a:latin typeface="Bookman Old Style" pitchFamily="18" charset="0"/>
              </a:rPr>
              <a:t>Absalón. </a:t>
            </a:r>
          </a:p>
          <a:p>
            <a:pPr marL="0" indent="0">
              <a:buNone/>
            </a:pPr>
            <a:r>
              <a:rPr lang="es-ES" dirty="0" smtClean="0">
                <a:latin typeface="Bookman Old Style" pitchFamily="18" charset="0"/>
              </a:rPr>
              <a:t>Nuevamente</a:t>
            </a:r>
            <a:r>
              <a:rPr lang="es-ES" dirty="0" smtClean="0">
                <a:latin typeface="Bookman Old Style" pitchFamily="18" charset="0"/>
              </a:rPr>
              <a:t>, David instruye a Salomón a hacer justicia: “No lo dejes impune… envía sus canas al Seol en sangre” </a:t>
            </a:r>
            <a:r>
              <a:rPr lang="es-ES" sz="2000" b="1" dirty="0" smtClean="0">
                <a:latin typeface="Bookman Old Style" pitchFamily="18" charset="0"/>
              </a:rPr>
              <a:t>(1 Reyes 2:9</a:t>
            </a:r>
            <a:r>
              <a:rPr lang="es-ES" sz="2000" b="1" dirty="0" smtClean="0">
                <a:latin typeface="Bookman Old Style" pitchFamily="18" charset="0"/>
              </a:rPr>
              <a:t>).</a:t>
            </a:r>
            <a:endParaRPr lang="es-ES" b="1" dirty="0" smtClean="0">
              <a:latin typeface="Bookman Old Style" pitchFamily="18" charset="0"/>
            </a:endParaRPr>
          </a:p>
          <a:p>
            <a:pPr marL="0" indent="0">
              <a:buNone/>
            </a:pPr>
            <a:r>
              <a:rPr lang="es-ES" dirty="0" smtClean="0">
                <a:latin typeface="Bookman Old Style" pitchFamily="18" charset="0"/>
              </a:rPr>
              <a:t>En los últimos versos de la haftará, David muere después de 40 años de gobernar sobre Israel.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indent="0"/>
            <a:r>
              <a:rPr lang="es-ES" sz="2400" b="1" dirty="0" smtClean="0">
                <a:solidFill>
                  <a:schemeClr val="tx1"/>
                </a:solidFill>
                <a:latin typeface="Bookman Old Style" pitchFamily="18" charset="0"/>
              </a:rPr>
              <a:t>Vulnerabilidad de David</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sz="4000" dirty="0" smtClean="0">
                <a:latin typeface="Bookman Old Style" pitchFamily="18" charset="0"/>
              </a:rPr>
              <a:t>Luego</a:t>
            </a:r>
            <a:r>
              <a:rPr lang="es-ES" sz="4000" dirty="0" smtClean="0">
                <a:latin typeface="Bookman Old Style" pitchFamily="18" charset="0"/>
              </a:rPr>
              <a:t>, se nos dice: “Salomón se sentó en el trono de David su padre, y su gobierno quedó firmemente establecido” </a:t>
            </a:r>
            <a:r>
              <a:rPr lang="es-ES" sz="2000" b="1" dirty="0" smtClean="0">
                <a:latin typeface="Bookman Old Style" pitchFamily="18" charset="0"/>
              </a:rPr>
              <a:t>(1 Reyes 2:12</a:t>
            </a:r>
            <a:r>
              <a:rPr lang="es-ES" sz="2000" b="1" dirty="0" smtClean="0">
                <a:latin typeface="Bookman Old Style" pitchFamily="18" charset="0"/>
              </a:rPr>
              <a:t>).</a:t>
            </a:r>
            <a:endParaRPr lang="es-ES" b="1" dirty="0" smtClean="0">
              <a:latin typeface="Bookman Old Style" pitchFamily="18" charset="0"/>
            </a:endParaRPr>
          </a:p>
          <a:p>
            <a:pPr marL="0" indent="0">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b="1" dirty="0" smtClean="0">
                <a:solidFill>
                  <a:srgbClr val="FF0000"/>
                </a:solidFill>
                <a:latin typeface="Bookman Old Style" pitchFamily="18" charset="0"/>
              </a:rPr>
              <a:t>Las reverberaciones de la violencia familiar</a:t>
            </a:r>
          </a:p>
          <a:p>
            <a:pPr marL="0" indent="0">
              <a:buNone/>
            </a:pPr>
            <a:r>
              <a:rPr lang="es-ES" sz="2400" i="1" dirty="0" smtClean="0">
                <a:latin typeface="Bookman Old Style" pitchFamily="18" charset="0"/>
              </a:rPr>
              <a:t>De las notas de Elizabeth Mandel</a:t>
            </a:r>
          </a:p>
          <a:p>
            <a:pPr marL="0" indent="0">
              <a:buNone/>
            </a:pPr>
            <a:r>
              <a:rPr lang="es-ES" dirty="0" smtClean="0">
                <a:latin typeface="Bookman Old Style" pitchFamily="18" charset="0"/>
              </a:rPr>
              <a:t>El trauma persistente del casi sacrificio de Isaac se siente en su relación con su esposa Rebecca y en las generaciones siguientes. </a:t>
            </a:r>
          </a:p>
          <a:p>
            <a:pPr marL="0" indent="0">
              <a:buNone/>
            </a:pPr>
            <a:r>
              <a:rPr lang="es-ES" sz="2400" b="1" i="1" dirty="0" smtClean="0">
                <a:latin typeface="Bookman Old Style" pitchFamily="18" charset="0"/>
              </a:rPr>
              <a:t>Comentario sobre Parashat Jayei Sara, Génesis 23:1 - 25:18</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700" dirty="0" smtClean="0">
                <a:latin typeface="Bookman Old Style" pitchFamily="18" charset="0"/>
              </a:rPr>
              <a:t>Parashat Jayé Sarah (literalmente, “las vidas de Sarah) en realidad comienza con la muerte de Sarah. </a:t>
            </a:r>
          </a:p>
          <a:p>
            <a:pPr marL="0" indent="0">
              <a:buNone/>
            </a:pPr>
            <a:r>
              <a:rPr lang="es-ES" sz="2700" dirty="0" smtClean="0">
                <a:latin typeface="Bookman Old Style" pitchFamily="18" charset="0"/>
              </a:rPr>
              <a:t>El comentarista Rashí nos dice que, yuxtapuesto como está con el sacrificio de Isaac en la porción anterior de la Torá, la muerte de Sara es el resultado directo de escuchar sobre la muerte cercana de su amado hijo a manos de su padre (y su esposo) Abraham.</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El resto de esta porción, y de hecho el resto del Libro de Génesis, reflejan las reverberaciones de este evento.</a:t>
            </a:r>
          </a:p>
          <a:p>
            <a:pPr marL="0" indent="0">
              <a:buNone/>
            </a:pPr>
            <a:r>
              <a:rPr lang="es-ES" sz="2800" dirty="0" smtClean="0">
                <a:latin typeface="Bookman Old Style" pitchFamily="18" charset="0"/>
              </a:rPr>
              <a:t>Después de la muerte de Sara, Abraham le dice a su sirviente que vaya a buscar una esposa para Isaac. Está claro que esto es en parte para compensar por la pérdida de Sara (“…y ella se convirtió en su mujer, y él la amó; e Isaac fue consolado por su madre”).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700" dirty="0" smtClean="0">
                <a:latin typeface="Bookman Old Style" pitchFamily="18" charset="0"/>
              </a:rPr>
              <a:t>El sirviente recibe instrucciones sobre cómo identificar a un novia que encarna la bondad y las buenas obras. </a:t>
            </a:r>
          </a:p>
          <a:p>
            <a:pPr marL="0" indent="0">
              <a:buNone/>
            </a:pPr>
            <a:r>
              <a:rPr lang="es-ES" sz="2700" dirty="0" smtClean="0">
                <a:latin typeface="Bookman Old Style" pitchFamily="18" charset="0"/>
              </a:rPr>
              <a:t>Rebecca encaja perfectamente a la perfección. Ella da de beber a los camellos del sirviente, le muestra gran bondad y, como Abraham antes que ella, está ansiosa tanto por recibir a un invitado como por dejar su tierra natal para hacer crecer lo que se convertirá en la nación de Israel.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Ella decide independientemente ir con el sirviente para casarse con un hombre desconocido.</a:t>
            </a:r>
          </a:p>
          <a:p>
            <a:pPr marL="0" indent="0">
              <a:buNone/>
            </a:pPr>
            <a:r>
              <a:rPr lang="es-ES" dirty="0" smtClean="0">
                <a:latin typeface="Bookman Old Style" pitchFamily="18" charset="0"/>
              </a:rPr>
              <a:t>Pero esta mujer que puede encontrar el equilibrio entre el servicio a los demás y la autonomía, que es elegida por su buen trato con los sirvientes y los animales, se convierte en otra persona.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Como veremos en la siguiente porción de la Torá, Rebeca recurre a engaños para asegurar la primogenitura de su hijo favorito, Jacob. </a:t>
            </a:r>
          </a:p>
          <a:p>
            <a:pPr marL="0" indent="0">
              <a:buNone/>
            </a:pPr>
            <a:r>
              <a:rPr lang="es-ES" dirty="0" smtClean="0">
                <a:latin typeface="Bookman Old Style" pitchFamily="18" charset="0"/>
              </a:rPr>
              <a:t>Si bien sus fines estaban en armonía con los de Dios, los medios causaron daño a todos los involucrados, incluida la propia Rebeca.</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¿Qué transformación la movió de un lugar de bondad y transparencia a uno de engaño?</a:t>
            </a:r>
          </a:p>
          <a:p>
            <a:pPr marL="0" indent="0">
              <a:buNone/>
            </a:pPr>
            <a:r>
              <a:rPr lang="es-ES" dirty="0" smtClean="0">
                <a:latin typeface="Bookman Old Style" pitchFamily="18" charset="0"/>
              </a:rPr>
              <a:t>Isaac estaba profundamente traumatizado después de sufrir violencia por parte de la persona aparentemente más encargada de cuidarlo.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Y aunque lo supera con vida, la integridad de su existencia se ha roto y una parte de él, de hecho, ha sido sacrificada. </a:t>
            </a:r>
          </a:p>
          <a:p>
            <a:pPr marL="0" indent="0">
              <a:buNone/>
            </a:pPr>
            <a:r>
              <a:rPr lang="es-ES" dirty="0" smtClean="0">
                <a:latin typeface="Bookman Old Style" pitchFamily="18" charset="0"/>
              </a:rPr>
              <a:t>Su quebrantamiento toca a todos los que lo rodean, como tiende a hacer el trauma.</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Avivah Gottleib Zornberg señala en “The Beginning of Desire: Reflections on Genesis” que cuando Rebecca ve a Isaac por primera vez, ve en él “la angustia vital en el corazón de sus oraciones, una lejanía del mundo iluminado por el sol de Jésed [bondad] que ella habita.”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El dolor perdurable de Isaac es palpable incluso desde lejos, y su impacto en Rebeca, y en su futura relación, es inmediato y profundo. </a:t>
            </a:r>
          </a:p>
          <a:p>
            <a:pPr marL="0" indent="0">
              <a:buNone/>
            </a:pPr>
            <a:r>
              <a:rPr lang="es-ES" dirty="0" smtClean="0">
                <a:latin typeface="Bookman Old Style" pitchFamily="18" charset="0"/>
              </a:rPr>
              <a:t>El texto bíblico nos dice que Rebeca responde a la vista de Isaac cubriéndose con un velo.</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De manera reveladora, Rashí señala que el verbo "velar" se conjuga en la construcción pasiva, lo que sugiere que alguien o algo más la veló. </a:t>
            </a:r>
          </a:p>
          <a:p>
            <a:pPr marL="0" indent="0">
              <a:buNone/>
            </a:pPr>
            <a:r>
              <a:rPr lang="es-ES" sz="3000" dirty="0" smtClean="0">
                <a:latin typeface="Bookman Old Style" pitchFamily="18" charset="0"/>
              </a:rPr>
              <a:t>Entonces uno podría leer este pasaje para sugerir que fue la luz interior de Rebecca la que fue velada por la angustia de Isaac, separándolos a ellos y a Rebecca de una parte de sí misma.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 comparación de Rashí de este verbo con otras construcciones pasivas bíblicas es más esclarecedora: "fue sepultada" Génesis 35:8 y "fue quebrantada". I Samuel 4:18 </a:t>
            </a:r>
          </a:p>
          <a:p>
            <a:pPr marL="0" indent="0">
              <a:buNone/>
            </a:pPr>
            <a:r>
              <a:rPr lang="es-ES" dirty="0" smtClean="0">
                <a:latin typeface="Bookman Old Style" pitchFamily="18" charset="0"/>
              </a:rPr>
              <a:t>El yo esencial de Rebecca está velado, roto, enterrado.</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En lugar de reemplazar el cuidado cariñoso de Sarah como se pretendía, Rebecca apaga una parte vital de sí misma, profundizando aún más, uno podría imaginar, la desesperación de Isaac y la capacidad de comunicación de la pareja.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Esta lucha se manifiesta brutalmente en el conflicto entre sus hijos, Jacob y Esaú, una lucha existencial por el amor de los padres y la primacía tribal. </a:t>
            </a:r>
          </a:p>
          <a:p>
            <a:pPr marL="0" indent="0">
              <a:buNone/>
            </a:pPr>
            <a:r>
              <a:rPr lang="es-ES" sz="2800" dirty="0" smtClean="0">
                <a:latin typeface="Bookman Old Style" pitchFamily="18" charset="0"/>
              </a:rPr>
              <a:t>Se pone en marcha un efecto dominó que afecta a las generaciones venideras, no solo en la tensa relación entre los israelitas y los edomitas (los descendientes de Esaú), sino también dentro de la propia nación israelita.</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 autonomía de Rebecca, la agencia que muestra sobre su cuerpo y su mente y en su elección de a quién amar, contrasta fuertemente con su nieta Dina, quien es violada por Siquem más adelante en Génesis y cuyo honor es luego vengado por sus hermanos.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¿Cuánto de los engaños y la violencia que rodean la historia de Dina nacieron de una cepa implantada dos generaciones antes? </a:t>
            </a:r>
          </a:p>
          <a:p>
            <a:pPr marL="0" indent="0">
              <a:buNone/>
            </a:pPr>
            <a:r>
              <a:rPr lang="es-ES" sz="3000" dirty="0" smtClean="0">
                <a:latin typeface="Bookman Old Style" pitchFamily="18" charset="0"/>
              </a:rPr>
              <a:t>Asimismo, el maltrato de José por parte de sus hermanos sugiere una indiferencia hacia el engaño y la integridad de la vida que es impactante, pero quizás no sorprendente.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Las repercusiones de la violencia familiar y el trauma son largas y profundas.</a:t>
            </a:r>
          </a:p>
          <a:p>
            <a:pPr marL="0" indent="0">
              <a:buNone/>
            </a:pPr>
            <a:r>
              <a:rPr lang="es-ES" dirty="0" smtClean="0">
                <a:latin typeface="Bookman Old Style" pitchFamily="18" charset="0"/>
              </a:rPr>
              <a:t>En estas historias y otras, la Biblia no presenta a los patriarcas y matriarcas como figuras remotas que muestran la perfección.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Eran individuos complejos que, además de hospitalarios, cariñosos, conmovedores, generosos y justos, también podían ser coléricos, celosos, combativos, deshonestos y desleales. </a:t>
            </a:r>
          </a:p>
          <a:p>
            <a:pPr marL="0" indent="0">
              <a:buNone/>
            </a:pPr>
            <a:r>
              <a:rPr lang="es-ES" sz="3000" dirty="0" smtClean="0">
                <a:latin typeface="Bookman Old Style" pitchFamily="18" charset="0"/>
              </a:rPr>
              <a:t>Imbuir a nuestros modelos a seguir judíos con estas cualidades nos da permiso para ser humanos y hace que la grandeza se sienta alcanzable. </a:t>
            </a:r>
          </a:p>
          <a:p>
            <a:pPr marL="0" indent="0">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2800" dirty="0" smtClean="0">
                <a:latin typeface="Bookman Old Style" pitchFamily="18" charset="0"/>
              </a:rPr>
              <a:t>Parte de lo que hace que estas figuras sean identificables es la forma muy real y reconocible en que responden a los eventos de sus vidas.</a:t>
            </a:r>
          </a:p>
          <a:p>
            <a:pPr marL="0" indent="0">
              <a:buNone/>
            </a:pPr>
            <a:r>
              <a:rPr lang="es-ES" sz="2800" dirty="0" smtClean="0">
                <a:latin typeface="Bookman Old Style" pitchFamily="18" charset="0"/>
              </a:rPr>
              <a:t>Abraham está en deuda con lo que Dios le pide, sin duda sintiendo que no tenía más remedio que seguir las instrucciones de Dios para sacrificar a su hijo. (Después de todo, Dios le ordenó que lo hiciera directamente).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dirty="0" smtClean="0">
                <a:latin typeface="Bookman Old Style" pitchFamily="18" charset="0"/>
              </a:rPr>
              <a:t>Rebecca se mueve de la luz a la oscuridad para proteger una parte de sí misma y luego para proteger a un niño amado. </a:t>
            </a:r>
          </a:p>
          <a:p>
            <a:pPr marL="0" indent="0">
              <a:buNone/>
            </a:pPr>
            <a:r>
              <a:rPr lang="es-ES" dirty="0" smtClean="0">
                <a:latin typeface="Bookman Old Style" pitchFamily="18" charset="0"/>
              </a:rPr>
              <a:t>Las decisiones que tomamos hoy tienen un impacto más allá de lo que podemos imaginar.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latin typeface="Bookman Old Style" pitchFamily="18" charset="0"/>
              </a:rPr>
              <a:t>Las reverberaciones de la violencia familiar</a:t>
            </a:r>
          </a:p>
          <a:p>
            <a:pPr marL="0" indent="0">
              <a:buNone/>
            </a:pPr>
            <a:r>
              <a:rPr lang="es-ES" sz="3000" dirty="0" smtClean="0">
                <a:latin typeface="Bookman Old Style" pitchFamily="18" charset="0"/>
              </a:rPr>
              <a:t>Si bien es posible que nos cueste entender estas opciones, en muchos sentidos todos reflejamos la vida de Sarah y las vidas de todos nuestros antepasados mientras oscilamos entre la obligación y el deseo, la alegría y la angustia, buscando amor y consuelo y protegiéndonos a nosotros mismos y a quienes nos rodean.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b="1" dirty="0" smtClean="0">
                <a:solidFill>
                  <a:srgbClr val="FF0000"/>
                </a:solidFill>
                <a:latin typeface="Bookman Old Style" pitchFamily="18" charset="0"/>
              </a:rPr>
              <a:t>La grandeza de nuestros Avot -Padres</a:t>
            </a:r>
            <a:endParaRPr lang="es-CO" dirty="0" smtClean="0">
              <a:solidFill>
                <a:srgbClr val="FF0000"/>
              </a:solidFill>
              <a:latin typeface="Bookman Old Style" pitchFamily="18" charset="0"/>
            </a:endParaRPr>
          </a:p>
          <a:p>
            <a:r>
              <a:rPr lang="es-ES" i="1" dirty="0" smtClean="0">
                <a:latin typeface="Bookman Old Style" pitchFamily="18" charset="0"/>
              </a:rPr>
              <a:t>"Y Sara murió en Kiryat Arbá, que es Jevrón, en la tierra de Canán, y Abraham vino a hacer duelo por Sara y a llorar por ella". </a:t>
            </a:r>
            <a:r>
              <a:rPr lang="es-ES" sz="2900" dirty="0" smtClean="0">
                <a:latin typeface="Bookman Old Style" pitchFamily="18" charset="0"/>
              </a:rPr>
              <a:t>- </a:t>
            </a:r>
            <a:r>
              <a:rPr lang="es-ES" sz="2000" b="1" dirty="0" smtClean="0">
                <a:latin typeface="Bookman Old Style" pitchFamily="18" charset="0"/>
              </a:rPr>
              <a:t>Bereshit 23: 2</a:t>
            </a:r>
            <a:endParaRPr lang="es-ES" sz="2900" b="1" dirty="0" smtClean="0">
              <a:latin typeface="Bookman Old Style" pitchFamily="18" charset="0"/>
            </a:endParaRPr>
          </a:p>
          <a:p>
            <a:r>
              <a:rPr lang="es-ES" dirty="0" smtClean="0">
                <a:latin typeface="Bookman Old Style" pitchFamily="18" charset="0"/>
              </a:rPr>
              <a:t>Comentarios del </a:t>
            </a:r>
            <a:r>
              <a:rPr lang="es-MX" dirty="0" err="1" smtClean="0">
                <a:latin typeface="Bookman Old Style" pitchFamily="18" charset="0"/>
              </a:rPr>
              <a:t>Rabi</a:t>
            </a:r>
            <a:r>
              <a:rPr lang="es-MX" dirty="0" smtClean="0">
                <a:latin typeface="Bookman Old Style" pitchFamily="18" charset="0"/>
              </a:rPr>
              <a:t> </a:t>
            </a:r>
            <a:r>
              <a:rPr lang="es-MX" dirty="0" err="1" smtClean="0">
                <a:latin typeface="Bookman Old Style" pitchFamily="18" charset="0"/>
              </a:rPr>
              <a:t>Benzión</a:t>
            </a:r>
            <a:r>
              <a:rPr lang="es-MX" dirty="0" smtClean="0">
                <a:latin typeface="Bookman Old Style" pitchFamily="18" charset="0"/>
              </a:rPr>
              <a:t> Shafier</a:t>
            </a:r>
            <a:endParaRPr lang="es-ES" dirty="0" smtClean="0">
              <a:latin typeface="Bookman Old Style" pitchFamily="18" charset="0"/>
            </a:endParaRPr>
          </a:p>
          <a:p>
            <a:r>
              <a:rPr lang="es-ES" dirty="0" smtClean="0">
                <a:latin typeface="Bookman Old Style" pitchFamily="18" charset="0"/>
              </a:rPr>
              <a:t>Cada palabra de la Torá es exacta y cada matiz medido.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Por lo tanto, a Rashí le molesta que la Torá coloque el entierro de Sara junto al Akeidá. </a:t>
            </a:r>
          </a:p>
          <a:p>
            <a:r>
              <a:rPr lang="es-ES" dirty="0" smtClean="0">
                <a:latin typeface="Bookman Old Style" pitchFamily="18" charset="0"/>
              </a:rPr>
              <a:t>No parece haber ninguna conexión entre los dos eventos. Rashí responde que la Torá nos está enseñando que fue a través de la Akeidá que Sarah murió.</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Midrash nos dice que después de la Akeidá, el satán se acercó a Sarah y le dijo: "¿Escuchaste?“</a:t>
            </a:r>
          </a:p>
          <a:p>
            <a:r>
              <a:rPr lang="es-ES" dirty="0" smtClean="0">
                <a:latin typeface="Bookman Old Style" pitchFamily="18" charset="0"/>
              </a:rPr>
              <a:t>"No. ¿Qué?“</a:t>
            </a:r>
          </a:p>
          <a:p>
            <a:r>
              <a:rPr lang="es-ES" dirty="0" smtClean="0">
                <a:latin typeface="Bookman Old Style" pitchFamily="18" charset="0"/>
              </a:rPr>
              <a:t>“Oh… bueno… ya ves, Abraham se llevó a Itzjak con él a Yerushalayim al mismo lugar donde se construirá el </a:t>
            </a:r>
            <a:r>
              <a:rPr lang="es-ES" dirty="0" err="1" smtClean="0">
                <a:latin typeface="Bookman Old Style" pitchFamily="18" charset="0"/>
              </a:rPr>
              <a:t>Bait</a:t>
            </a:r>
            <a:r>
              <a:rPr lang="es-ES" dirty="0" smtClean="0">
                <a:latin typeface="Bookman Old Style" pitchFamily="18" charset="0"/>
              </a:rPr>
              <a:t> HaMikdash.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Construyó un altar justo donde algún día estará Mizbeaj. </a:t>
            </a:r>
          </a:p>
          <a:p>
            <a:r>
              <a:rPr lang="es-ES" dirty="0" smtClean="0">
                <a:latin typeface="Bookman Old Style" pitchFamily="18" charset="0"/>
              </a:rPr>
              <a:t>Ató a Itzjak con las manos a la espalda y lo puso en ese altar. </a:t>
            </a:r>
          </a:p>
          <a:p>
            <a:r>
              <a:rPr lang="es-ES" dirty="0" smtClean="0">
                <a:latin typeface="Bookman Old Style" pitchFamily="18" charset="0"/>
              </a:rPr>
              <a:t>Entonces Abraham preparó la madera y todo lo demás necesario para traer un korbán. </a:t>
            </a:r>
          </a:p>
          <a:p>
            <a:r>
              <a:rPr lang="es-ES" dirty="0" smtClean="0">
                <a:latin typeface="Bookman Old Style" pitchFamily="18" charset="0"/>
              </a:rPr>
              <a:t>“Y qué más?”</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Cogió un cuchillo largo, lo puso sobre el cuello de Itzjak, movió la mano hacia abajo...y…“</a:t>
            </a:r>
          </a:p>
          <a:p>
            <a:r>
              <a:rPr lang="es-ES" dirty="0" smtClean="0">
                <a:latin typeface="Bookman Old Style" pitchFamily="18" charset="0"/>
              </a:rPr>
              <a:t>Antes de que el satán pudiera continuar, la neshamá de Sarah la dejó y murió.</a:t>
            </a:r>
          </a:p>
          <a:p>
            <a:r>
              <a:rPr lang="es-ES" dirty="0" smtClean="0">
                <a:latin typeface="Bookman Old Style" pitchFamily="18" charset="0"/>
              </a:rPr>
              <a:t>El Taz (Isaac HaLevi Segal) sobre este Rashí explica: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Cuando Sarah escuchó las palabras del satán, se imaginó el dolor y el terror que Yitzhak debió haber sentido en ese momento. </a:t>
            </a:r>
          </a:p>
          <a:p>
            <a:r>
              <a:rPr lang="es-ES" dirty="0" smtClean="0">
                <a:latin typeface="Bookman Old Style" pitchFamily="18" charset="0"/>
              </a:rPr>
              <a:t>Era demasiado para ella y eso le provocó la muerte.</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Rashí es bastante difícil de entender. </a:t>
            </a:r>
          </a:p>
          <a:p>
            <a:r>
              <a:rPr lang="es-ES" dirty="0" smtClean="0">
                <a:latin typeface="Bookman Old Style" pitchFamily="18" charset="0"/>
              </a:rPr>
              <a:t>Sarah Imenu era una mujer fuerte y emocionalmente estable. </a:t>
            </a:r>
          </a:p>
          <a:p>
            <a:r>
              <a:rPr lang="es-ES" dirty="0" smtClean="0">
                <a:latin typeface="Bookman Old Style" pitchFamily="18" charset="0"/>
              </a:rPr>
              <a:t>De hecho, ella era como una roca. </a:t>
            </a:r>
          </a:p>
          <a:p>
            <a:r>
              <a:rPr lang="es-ES" dirty="0" smtClean="0">
                <a:latin typeface="Bookman Old Style" pitchFamily="18" charset="0"/>
              </a:rPr>
              <a:t>Tenía un bitajón inquebrantable, después de haber pasado por muchas pruebas y tribulaciones.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Más que eso, mientras que todas los Imahot –madres, maduraron a una edad muy temprana, Sarah tenía 127 años en este momento, no una adolescente frívola. </a:t>
            </a:r>
          </a:p>
          <a:p>
            <a:r>
              <a:rPr lang="es-ES" dirty="0" smtClean="0">
                <a:latin typeface="Bookman Old Style" pitchFamily="18" charset="0"/>
              </a:rPr>
              <a:t>Parece difícil entender cómo pudo morir sintiendo el dolor de su hijo.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Pero aún más, su hijo no era un niño pequeño. </a:t>
            </a:r>
          </a:p>
          <a:p>
            <a:r>
              <a:rPr lang="es-ES" dirty="0" smtClean="0">
                <a:latin typeface="Bookman Old Style" pitchFamily="18" charset="0"/>
              </a:rPr>
              <a:t>En el momento de la Akeidá, Itzjak tenía 37 años. Era un hombre completamente adulto. </a:t>
            </a:r>
          </a:p>
          <a:p>
            <a:r>
              <a:rPr lang="es-ES" dirty="0" smtClean="0">
                <a:latin typeface="Bookman Old Style" pitchFamily="18" charset="0"/>
              </a:rPr>
              <a:t>¿Cómo es posible que esta noticia le haya causado tanto dolor que literalmente muriera por ello?</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Esta pregunta se puede responder mejor si se comprende la dinámica de la personalidad humana.</a:t>
            </a:r>
          </a:p>
          <a:p>
            <a:r>
              <a:rPr lang="es-ES" i="1" dirty="0" smtClean="0">
                <a:latin typeface="Bookman Old Style" pitchFamily="18" charset="0"/>
              </a:rPr>
              <a:t>Instinto paterno</a:t>
            </a:r>
          </a:p>
          <a:p>
            <a:r>
              <a:rPr lang="es-ES" dirty="0" smtClean="0">
                <a:latin typeface="Bookman Old Style" pitchFamily="18" charset="0"/>
              </a:rPr>
              <a:t>En la naturaleza, una madre puma arriesgará su vida para salvar a sus crías.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Una madre osa se vuelve feroz y casi incontrolable cuando sus cachorros son amenazados. </a:t>
            </a:r>
          </a:p>
          <a:p>
            <a:r>
              <a:rPr lang="es-ES" dirty="0" smtClean="0">
                <a:latin typeface="Bookman Old Style" pitchFamily="18" charset="0"/>
              </a:rPr>
              <a:t>En muchas especies, vemos un poderoso instinto maternal para proteger a la descendencia, y esto dura hasta que las crías tienen alrededor de dos años.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50" dirty="0" smtClean="0">
                <a:latin typeface="Bookman Old Style" pitchFamily="18" charset="0"/>
              </a:rPr>
              <a:t>Entonces sucede algo extraño. </a:t>
            </a:r>
          </a:p>
          <a:p>
            <a:r>
              <a:rPr lang="es-ES" sz="2950" dirty="0" smtClean="0">
                <a:latin typeface="Bookman Old Style" pitchFamily="18" charset="0"/>
              </a:rPr>
              <a:t>La misma madre, que arriesgaría la vida y las extremidades por su camada, se volverá contra el cachorro ahora adulto y lo sacará del grupo. </a:t>
            </a:r>
          </a:p>
          <a:p>
            <a:r>
              <a:rPr lang="es-ES" sz="2950" dirty="0" smtClean="0">
                <a:latin typeface="Bookman Old Style" pitchFamily="18" charset="0"/>
              </a:rPr>
              <a:t>El cachorro ya no es reconocido como algo a proteger, sino como un competidor que debe ser rechazado y expulsado.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900" dirty="0" smtClean="0">
                <a:latin typeface="Bookman Old Style" pitchFamily="18" charset="0"/>
              </a:rPr>
              <a:t>El instinto maternal cumplió su propósito. </a:t>
            </a:r>
          </a:p>
          <a:p>
            <a:r>
              <a:rPr lang="es-ES" sz="2900" dirty="0" smtClean="0">
                <a:latin typeface="Bookman Old Style" pitchFamily="18" charset="0"/>
              </a:rPr>
              <a:t>Cuando ya no se necesita, se cierra como un grifo de agua.</a:t>
            </a:r>
          </a:p>
          <a:p>
            <a:r>
              <a:rPr lang="es-ES" sz="2900" dirty="0" smtClean="0">
                <a:latin typeface="Bookman Old Style" pitchFamily="18" charset="0"/>
              </a:rPr>
              <a:t>Vemos un paralelo inquietante en el mundo del hombre. Si vas a tu hospital local y miras a los nuevos padres en la guardería, serás testigo de escenas muy tiernas.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Frank, el conductor de Amazon, recoge a Frank Jr. por primera vez, hay una mirada de amor y devoción en sus ojos. </a:t>
            </a:r>
          </a:p>
          <a:p>
            <a:r>
              <a:rPr lang="es-ES" sz="3000" dirty="0" smtClean="0">
                <a:latin typeface="Bookman Old Style" pitchFamily="18" charset="0"/>
              </a:rPr>
              <a:t>Casi puedes escucharlo planeando su futuro. “Frank </a:t>
            </a:r>
            <a:r>
              <a:rPr lang="es-ES" sz="3000" dirty="0" err="1" smtClean="0">
                <a:latin typeface="Bookman Old Style" pitchFamily="18" charset="0"/>
              </a:rPr>
              <a:t>Jr</a:t>
            </a:r>
            <a:r>
              <a:rPr lang="es-ES" sz="3000" dirty="0" smtClean="0">
                <a:latin typeface="Bookman Old Style" pitchFamily="18" charset="0"/>
              </a:rPr>
              <a:t> y yo ... vamos a estar unidos. Vamos a jugar a la pelota juntos, ir juntos a los partidos de futbol. Va a ser genial.”</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Y lo es, por un tiempo. . . pero luego Frank Jr. llega a la adolescencia y ya no es tan hermoso. </a:t>
            </a:r>
          </a:p>
          <a:p>
            <a:r>
              <a:rPr lang="es-ES" dirty="0" smtClean="0">
                <a:latin typeface="Bookman Old Style" pitchFamily="18" charset="0"/>
              </a:rPr>
              <a:t>De hecho, ya no se hablan. Frank ya no sueña con pasar tiempo con su hijo, ya no anhela esa relación. Podría ser lo más lejano de su mente. ¿Qué sucedió?</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Lo que sucedió fue que Frank Jr. dejó de ser el pequeño bebé que miraba con amor a los ojos de su padre y la relación adquirió una naturaleza muy diferente.</a:t>
            </a:r>
          </a:p>
          <a:p>
            <a:r>
              <a:rPr lang="es-ES" dirty="0" smtClean="0">
                <a:latin typeface="Bookman Old Style" pitchFamily="18" charset="0"/>
              </a:rPr>
              <a:t>Cuando el instinto natural comienza a decaer, surge una relación muy diferente</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i="1" dirty="0" smtClean="0">
                <a:latin typeface="Bookman Old Style" pitchFamily="18" charset="0"/>
              </a:rPr>
              <a:t>Un padre siente el dolor de su hijo</a:t>
            </a:r>
          </a:p>
          <a:p>
            <a:r>
              <a:rPr lang="es-ES" dirty="0" smtClean="0">
                <a:latin typeface="Bookman Old Style" pitchFamily="18" charset="0"/>
              </a:rPr>
              <a:t>El tratado Jovot Ha'Levavot nos dice que HASHEM implantó en el corazón humano todos los instintos necesarios para la supervivencia del hombre. </a:t>
            </a:r>
          </a:p>
          <a:p>
            <a:r>
              <a:rPr lang="es-ES" dirty="0" smtClean="0">
                <a:latin typeface="Bookman Old Style" pitchFamily="18" charset="0"/>
              </a:rPr>
              <a:t>Uno de ellos es el instinto paterno.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padre no pidió esta sensación, ni la controla, pero siente el dolor de su hijo. </a:t>
            </a:r>
          </a:p>
          <a:p>
            <a:r>
              <a:rPr lang="es-ES" dirty="0" smtClean="0">
                <a:latin typeface="Bookman Old Style" pitchFamily="18" charset="0"/>
              </a:rPr>
              <a:t>De hecho, si el hijo es cortado, el padre lo siente como si fuera su propia carne la que está siendo cortada.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Este es un instinto que HASHEM puso en los padres para darles el impulso de cuidar y proteger a sus crías. Sin embargo, ese apego no dura para siempre. </a:t>
            </a:r>
          </a:p>
          <a:p>
            <a:r>
              <a:rPr lang="es-ES" sz="3000" dirty="0" smtClean="0">
                <a:latin typeface="Bookman Old Style" pitchFamily="18" charset="0"/>
              </a:rPr>
              <a:t>A medida que el niño madura y se convierte en su propia persona, el padre todavía ama al niño, pero hay un cambio en la relación.</a:t>
            </a:r>
            <a:endParaRPr lang="es-MX"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Este instinto es muy parecido al azufre de un fósforo de cocina. </a:t>
            </a:r>
          </a:p>
          <a:p>
            <a:r>
              <a:rPr lang="es-ES" dirty="0" smtClean="0">
                <a:latin typeface="Bookman Old Style" pitchFamily="18" charset="0"/>
              </a:rPr>
              <a:t>Cuando lo golpees contra el fósforo de la caja de fósforos, se encenderá en llamas. Hace mucho calor, muy rápido. Se enciende durante uno o dos segundos, el tiempo suficiente para encender la madera del fósforo.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Sin embargo, esa llama no fue diseñada para durar. </a:t>
            </a:r>
          </a:p>
          <a:p>
            <a:r>
              <a:rPr lang="es-ES" dirty="0" smtClean="0">
                <a:latin typeface="Bookman Old Style" pitchFamily="18" charset="0"/>
              </a:rPr>
              <a:t>Si el fósforo está mojado, la llama parpadeará pronto y se apagará. </a:t>
            </a:r>
          </a:p>
          <a:p>
            <a:r>
              <a:rPr lang="es-ES" dirty="0" smtClean="0">
                <a:latin typeface="Bookman Old Style" pitchFamily="18" charset="0"/>
              </a:rPr>
              <a:t>Solo fue creado para ser un catalizador para iniciar el fuego, no para mantenerlo en marcha.</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Los instintos que HASHEM puso en el hombre harán que cuide de su descendencia cuando sea joven y necesite una gran atención, pero ese sentido pronto se desvanece. </a:t>
            </a:r>
          </a:p>
          <a:p>
            <a:r>
              <a:rPr lang="es-ES" sz="3000" dirty="0" smtClean="0">
                <a:latin typeface="Bookman Old Style" pitchFamily="18" charset="0"/>
              </a:rPr>
              <a:t>Si la persona es un individuo generoso y cariñoso, ese estallido inicial será suficiente para ser el catalizador del apego real,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2800" dirty="0" smtClean="0">
                <a:latin typeface="Bookman Old Style" pitchFamily="18" charset="0"/>
              </a:rPr>
              <a:t>De esa manera, ese vínculo continuará y se profundizará a medida que crezca la llama del amor. </a:t>
            </a:r>
          </a:p>
          <a:p>
            <a:r>
              <a:rPr lang="es-ES" dirty="0" smtClean="0">
                <a:latin typeface="Bookman Old Style" pitchFamily="18" charset="0"/>
              </a:rPr>
              <a:t>Si la madera está mojada o podrida, la llama se debilitará y se apagará.</a:t>
            </a:r>
          </a:p>
          <a:p>
            <a:r>
              <a:rPr lang="es-ES" dirty="0" smtClean="0">
                <a:latin typeface="Bookman Old Style" pitchFamily="18" charset="0"/>
              </a:rPr>
              <a:t>Esta parece ser la respuesta a la pregunta.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El corazón del Tzadik es puro y está lleno de amor y afecto. </a:t>
            </a:r>
          </a:p>
          <a:p>
            <a:r>
              <a:rPr lang="es-ES" dirty="0" smtClean="0">
                <a:latin typeface="Bookman Old Style" pitchFamily="18" charset="0"/>
              </a:rPr>
              <a:t>Sarah trabajó en sí misma hasta tal punto que estaba completamente centrada en los demás. </a:t>
            </a:r>
          </a:p>
          <a:p>
            <a:r>
              <a:rPr lang="es-ES" dirty="0" smtClean="0">
                <a:latin typeface="Bookman Old Style" pitchFamily="18" charset="0"/>
              </a:rPr>
              <a:t>Toda su existencia se centró en ayudar a los demás, atender sus necesidades y hacer por ellos.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Cuando tuvo su propio hijo, el instinto maternal natural estalló y provocó un vínculo y un vínculo con su hijo que era inquebrantable. </a:t>
            </a:r>
          </a:p>
          <a:p>
            <a:r>
              <a:rPr lang="es-ES" sz="3000" dirty="0" smtClean="0">
                <a:latin typeface="Bookman Old Style" pitchFamily="18" charset="0"/>
              </a:rPr>
              <a:t>Pero ese sentido no se desvaneció con el paso de los años. Debido a que su corazón era tan puro, aumentó y se volvió más poderoso para que ella e Itzjak fueran uno.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Fue hasta tal punto que cuando escuchó la noticia de que su precioso hijo estaba sufriendo, la idea fue demasiado para ella y, literalmente, murió.</a:t>
            </a:r>
          </a:p>
          <a:p>
            <a:r>
              <a:rPr lang="es-ES" dirty="0" smtClean="0">
                <a:latin typeface="Bookman Old Style" pitchFamily="18" charset="0"/>
              </a:rPr>
              <a:t>Este concepto tiene ramificaciones poderosas en nuestras propias vidas.</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sz="3000" dirty="0" smtClean="0">
                <a:latin typeface="Bookman Old Style" pitchFamily="18" charset="0"/>
              </a:rPr>
              <a:t>Para que los padres se conviertan en verdaderos defensores, protectores, guías y mentores de sus hijos, deben fomentar este vínculo y permitir que crezca con sus hijos. El instinto solo los llevará hasta cierto punto. </a:t>
            </a:r>
          </a:p>
          <a:p>
            <a:r>
              <a:rPr lang="es-ES" sz="3000" dirty="0" smtClean="0">
                <a:latin typeface="Bookman Old Style" pitchFamily="18" charset="0"/>
              </a:rPr>
              <a:t>Después de cierto punto, es su propia dedicación y devoción lo que se hace cargo y crea el verdadero vínculo.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03049" y="1614487"/>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La grandeza de nuestros Avot –Padres</a:t>
            </a:r>
            <a:endParaRPr lang="es-CO" sz="1600" dirty="0" smtClean="0">
              <a:latin typeface="Bookman Old Style" pitchFamily="18" charset="0"/>
            </a:endParaRPr>
          </a:p>
          <a:p>
            <a:r>
              <a:rPr lang="es-ES" dirty="0" smtClean="0">
                <a:latin typeface="Bookman Old Style" pitchFamily="18" charset="0"/>
              </a:rPr>
              <a:t>Si bien nunca alcanzaremos el nivel de los Avot, siguen siendo luces que nos guían para mostrarnos la dinámica de la personalidad humana y las alturas a las que un humano puede aspirar.</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2400" b="1" dirty="0" smtClean="0">
                <a:latin typeface="Bookman Old Style" pitchFamily="18" charset="0"/>
              </a:rPr>
              <a:t>Mi Percepción del Mundo y las Personas</a:t>
            </a:r>
            <a:endParaRPr lang="es-CO" sz="2400" dirty="0" smtClean="0">
              <a:latin typeface="Bookman Old Style" pitchFamily="18" charset="0"/>
            </a:endParaRPr>
          </a:p>
          <a:p>
            <a:r>
              <a:rPr lang="es-MX" sz="2900" dirty="0" smtClean="0">
                <a:latin typeface="Bookman Old Style" pitchFamily="18" charset="0"/>
              </a:rPr>
              <a:t>Hay varios casos en el Tanaj en donde encontramos algunas respuestas de Dios a nuestros pedidos por medio de señales. Veamos…</a:t>
            </a:r>
          </a:p>
          <a:p>
            <a:r>
              <a:rPr lang="es-MX" sz="2900" dirty="0" smtClean="0">
                <a:latin typeface="Bookman Old Style" pitchFamily="18" charset="0"/>
              </a:rPr>
              <a:t>Eliezer tiene la dura misión de escoger esposa para el hijo de su maestro y por supuesto, el duda de sus habilidades y teme equivocarse. Pero pide ayuda a Dios.</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Bereshit 24:11… </a:t>
            </a:r>
            <a:r>
              <a:rPr lang="es-ES" sz="2950" dirty="0" smtClean="0">
                <a:latin typeface="Bookman Old Style" pitchFamily="18" charset="0"/>
              </a:rPr>
              <a:t>“E hizo arrodillar los camellos fuera de la ciudad, junto al pozo de agua, a la hora de la tarde, a la hora en que salían las mozas que sacan agua. </a:t>
            </a:r>
          </a:p>
          <a:p>
            <a:r>
              <a:rPr lang="es-ES" sz="2950" dirty="0" smtClean="0">
                <a:latin typeface="Bookman Old Style" pitchFamily="18" charset="0"/>
              </a:rPr>
              <a:t>Y dijo: Eterno, Dios de mi señor Abraham, depárame, te ruego, un buen encuentro; y usa de benevolencia para con mi señor Abraham.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900" dirty="0" smtClean="0">
                <a:latin typeface="Bookman Old Style" pitchFamily="18" charset="0"/>
              </a:rPr>
              <a:t>He aquí que yo estoy de pie junto a la fuente de agua, y las hijas de la gente de la ciudad salen para sacar agua. </a:t>
            </a:r>
          </a:p>
          <a:p>
            <a:r>
              <a:rPr lang="es-ES" sz="2900" dirty="0" smtClean="0">
                <a:latin typeface="Bookman Old Style" pitchFamily="18" charset="0"/>
              </a:rPr>
              <a:t>Y a la muchacha a quien diré: "baja, te ruego, tu cántaro y beberé", y ella dijere: "bebe y también daré de beber a tus camellos", ella es la que has destinado para tu siervo Isaac; y de ella sabré que hiciste benevolencia con mi señor.</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Vemos aquí, que primero hizo arrodillar a sus camellos para que descansaran y esperaran por agua.</a:t>
            </a:r>
          </a:p>
          <a:p>
            <a:r>
              <a:rPr lang="es-ES" dirty="0" smtClean="0">
                <a:latin typeface="Bookman Old Style" pitchFamily="18" charset="0"/>
              </a:rPr>
              <a:t>El Zohar nos dice algo muy interesante sobre este punto:</a:t>
            </a:r>
          </a:p>
          <a:p>
            <a:r>
              <a:rPr lang="es-ES" sz="1800" b="1" dirty="0" smtClean="0">
                <a:latin typeface="Bookman Old Style" pitchFamily="18" charset="0"/>
              </a:rPr>
              <a:t>Zohar 1: 130b: 69</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1800" b="1" dirty="0" smtClean="0">
                <a:latin typeface="Bookman Old Style" pitchFamily="18" charset="0"/>
              </a:rPr>
              <a:t>Zohar 1: 130b: 69</a:t>
            </a:r>
          </a:p>
          <a:p>
            <a:r>
              <a:rPr lang="es-ES" dirty="0" smtClean="0">
                <a:latin typeface="Bookman Old Style" pitchFamily="18" charset="0"/>
              </a:rPr>
              <a:t>Rabí Abba dijo: Debemos mirar el versículo, "E hizo que sus camellos se arrodillaran fuera de la ciudad junto a un pozo de agua" </a:t>
            </a:r>
            <a:r>
              <a:rPr lang="es-ES" sz="2000" b="1" dirty="0" smtClean="0">
                <a:latin typeface="Bookman Old Style" pitchFamily="18" charset="0"/>
              </a:rPr>
              <a:t>(Génesis 24:11). </a:t>
            </a:r>
            <a:endParaRPr lang="es-ES" b="1" dirty="0" smtClean="0">
              <a:latin typeface="Bookman Old Style" pitchFamily="18" charset="0"/>
            </a:endParaRPr>
          </a:p>
          <a:p>
            <a:r>
              <a:rPr lang="es-ES" dirty="0" smtClean="0">
                <a:latin typeface="Bookman Old Style" pitchFamily="18" charset="0"/>
              </a:rPr>
              <a:t>Según el rabino Abba, fuera de la ciudad significa en el cementerio.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i="1" dirty="0" smtClean="0">
                <a:latin typeface="Bookman Old Style" pitchFamily="18" charset="0"/>
              </a:rPr>
              <a:t>"Por un pozo de agua" </a:t>
            </a:r>
            <a:r>
              <a:rPr lang="es-ES" sz="2800" dirty="0" smtClean="0">
                <a:latin typeface="Bookman Old Style" pitchFamily="18" charset="0"/>
              </a:rPr>
              <a:t>se refiere, como aprendimos, que aquellos que son los primeros (en ser revividos) en el cementerio, son los que se involucran con la Torá. </a:t>
            </a:r>
          </a:p>
          <a:p>
            <a:r>
              <a:rPr lang="es-ES" sz="2800" dirty="0" smtClean="0">
                <a:latin typeface="Bookman Old Style" pitchFamily="18" charset="0"/>
              </a:rPr>
              <a:t>Como hemos aprendido, cuando un hombre entra en su tumba, primero se le pregunta si estableció tiempos señalados para estudiar la Torá, como está escrito,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él será la fe de vuestros tiempos" </a:t>
            </a:r>
            <a:r>
              <a:rPr lang="es-ES" sz="1800" b="1" dirty="0" smtClean="0">
                <a:latin typeface="Bookman Old Style" pitchFamily="18" charset="0"/>
              </a:rPr>
              <a:t>(Isaías 33: 6). </a:t>
            </a:r>
            <a:endParaRPr lang="es-ES" sz="2800" b="1" dirty="0" smtClean="0">
              <a:latin typeface="Bookman Old Style" pitchFamily="18" charset="0"/>
            </a:endParaRPr>
          </a:p>
          <a:p>
            <a:r>
              <a:rPr lang="es-ES" sz="3000" dirty="0" smtClean="0">
                <a:latin typeface="Bookman Old Style" pitchFamily="18" charset="0"/>
              </a:rPr>
              <a:t>Sin lugar a dudas, el que responde que sí, es revivido primero.</a:t>
            </a:r>
          </a:p>
          <a:p>
            <a:r>
              <a:rPr lang="es-ES" sz="3000" dirty="0" smtClean="0">
                <a:latin typeface="Bookman Old Style" pitchFamily="18" charset="0"/>
              </a:rPr>
              <a:t>Y sucedió que antes de que él acabase de hablar, he aquí que surgía Rebeca, la que le nació a Betuel, hijo de </a:t>
            </a:r>
            <a:r>
              <a:rPr lang="es-ES" sz="3000" dirty="0" err="1" smtClean="0">
                <a:latin typeface="Bookman Old Style" pitchFamily="18" charset="0"/>
              </a:rPr>
              <a:t>Milcá</a:t>
            </a:r>
            <a:r>
              <a:rPr lang="es-ES" sz="3000" dirty="0" smtClean="0">
                <a:latin typeface="Bookman Old Style" pitchFamily="18" charset="0"/>
              </a:rPr>
              <a:t>, mujer de Najor, hermano de Abraham, con su cántaro sobre su hombro.</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la muchacha era muy hermosa a la vista, virgen, y ningún hombre la había conocido; y descendió a la fuente, y llenó su cántaro y subió.</a:t>
            </a:r>
          </a:p>
          <a:p>
            <a:r>
              <a:rPr lang="es-ES" dirty="0" smtClean="0">
                <a:latin typeface="Bookman Old Style" pitchFamily="18" charset="0"/>
              </a:rPr>
              <a:t>Y corrió el siervo a su encuentro y dijo: Dame de beber, te ruego, un poco del agua de tu cántaro.</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700" dirty="0" smtClean="0">
                <a:latin typeface="Bookman Old Style" pitchFamily="18" charset="0"/>
              </a:rPr>
              <a:t>Y (ella) dijo: Bebe, señor mío; y se dio prisa a bajar su cántaro sobre la mano, y le dio de beber.</a:t>
            </a:r>
          </a:p>
          <a:p>
            <a:r>
              <a:rPr lang="es-ES" sz="2700" dirty="0" smtClean="0">
                <a:latin typeface="Bookman Old Style" pitchFamily="18" charset="0"/>
              </a:rPr>
              <a:t>Y acabó de darle de beber y dijo: También para tus camellos sacaré agua, hasta que terminen de beber.</a:t>
            </a:r>
          </a:p>
          <a:p>
            <a:r>
              <a:rPr lang="es-ES" sz="2700" dirty="0" smtClean="0">
                <a:latin typeface="Bookman Old Style" pitchFamily="18" charset="0"/>
              </a:rPr>
              <a:t>Y se dio prisa, y vació su cántaro en el abrevadero, y corrió otra vez al pozo para sacar agua, y sacó para todos sus camellos.</a:t>
            </a:r>
            <a:endParaRPr lang="es-MX"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sz="2800" dirty="0" smtClean="0">
                <a:latin typeface="Bookman Old Style" pitchFamily="18" charset="0"/>
              </a:rPr>
              <a:t>Y el hombre estaba asombrado con ella, callado, esperando para saber si el Eterno había hecho próspero su camino (viaje) o no.</a:t>
            </a:r>
          </a:p>
          <a:p>
            <a:r>
              <a:rPr lang="es-ES" sz="2800" dirty="0" smtClean="0">
                <a:latin typeface="Bookman Old Style" pitchFamily="18" charset="0"/>
              </a:rPr>
              <a:t>Y sucedió que cuando terminaron los camellos de beber, tomó el hombre un aro de oro, de medio siclo de peso, y dos pulseras para las manos de ella, con peso de diez siclos de oro.</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le dijo: ¿De quién eres hija? dime, te ruego. ¿Hay lugar en la casa de tu padre donde nosotros pasemos (una noche)?</a:t>
            </a:r>
          </a:p>
          <a:p>
            <a:r>
              <a:rPr lang="es-ES" dirty="0" smtClean="0">
                <a:latin typeface="Bookman Old Style" pitchFamily="18" charset="0"/>
              </a:rPr>
              <a:t>Y ella dijo: Soy hija de Betuel, el cual era hijo de </a:t>
            </a:r>
            <a:r>
              <a:rPr lang="es-ES" dirty="0" err="1" smtClean="0">
                <a:latin typeface="Bookman Old Style" pitchFamily="18" charset="0"/>
              </a:rPr>
              <a:t>Milcá</a:t>
            </a:r>
            <a:r>
              <a:rPr lang="es-ES" dirty="0" smtClean="0">
                <a:latin typeface="Bookman Old Style" pitchFamily="18" charset="0"/>
              </a:rPr>
              <a:t>, la que parió (a Betuel) para Najor.</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CO" dirty="0" smtClean="0">
                <a:latin typeface="Bookman Old Style" pitchFamily="18" charset="0"/>
              </a:rPr>
              <a:t>Y le dijo: También paja, también forraje tenemos bastante, también lugar </a:t>
            </a:r>
            <a:r>
              <a:rPr lang="es-CO" dirty="0" smtClean="0">
                <a:latin typeface="Bookman Old Style" pitchFamily="18" charset="0"/>
                <a:hlinkClick r:id="rId3"/>
              </a:rPr>
              <a:t>para dormir (muchas noches)</a:t>
            </a:r>
            <a:r>
              <a:rPr lang="es-CO" dirty="0" smtClean="0">
                <a:latin typeface="Bookman Old Style" pitchFamily="18" charset="0"/>
              </a:rPr>
              <a:t>. </a:t>
            </a:r>
          </a:p>
          <a:p>
            <a:r>
              <a:rPr lang="es-ES" dirty="0" smtClean="0">
                <a:latin typeface="Bookman Old Style" pitchFamily="18" charset="0"/>
              </a:rPr>
              <a:t>Y el hombre se arrodilló y se postró ante el Eterno.</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dijo: Bendito el Eterno, Dios de mi señor Abraham, que no apartó su benevolencia y su verdad de mi señor. Estando yo en camino, me guió el Eterno a la casa de los hermanos (parientes) de mi señor.</a:t>
            </a:r>
          </a:p>
          <a:p>
            <a:r>
              <a:rPr lang="es-ES" dirty="0" smtClean="0">
                <a:latin typeface="Bookman Old Style" pitchFamily="18" charset="0"/>
              </a:rPr>
              <a:t>Y la doncella corrió, y relató en la casa de su madre estas palabras.</a:t>
            </a:r>
            <a:endParaRPr lang="en-U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ES" dirty="0" smtClean="0">
                <a:latin typeface="Bookman Old Style" pitchFamily="18" charset="0"/>
              </a:rPr>
              <a:t>Y Rebeca tenía un hermano, y su nombre era Laván. Y Laván corrió hacia el hombre, allá fuera, a la fuente. </a:t>
            </a:r>
            <a:r>
              <a:rPr lang="es-ES" sz="1800" b="1" dirty="0" smtClean="0">
                <a:latin typeface="Bookman Old Style" pitchFamily="18" charset="0"/>
              </a:rPr>
              <a:t>(Bereshit…24:29)</a:t>
            </a:r>
            <a:endParaRPr lang="es-ES" b="1" dirty="0" smtClean="0">
              <a:latin typeface="Bookman Old Style" pitchFamily="18" charset="0"/>
            </a:endParaRPr>
          </a:p>
          <a:p>
            <a:r>
              <a:rPr lang="es-MX" dirty="0" smtClean="0">
                <a:latin typeface="Bookman Old Style" pitchFamily="18" charset="0"/>
              </a:rPr>
              <a:t>Cuando Eliezer conoció a Lavan y Betuel, contó los eventos exactamente como ocurrieron, pero con un cambio.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Considerando algunos comentarios del Rabi Benzión Shafier, manifiesta:</a:t>
            </a:r>
          </a:p>
          <a:p>
            <a:r>
              <a:rPr lang="es-MX" dirty="0" smtClean="0">
                <a:latin typeface="Bookman Old Style" pitchFamily="18" charset="0"/>
              </a:rPr>
              <a:t>Él dijo: "Primero, le pregunté su nombre y luego le di las pulseras".</a:t>
            </a:r>
            <a:endParaRPr lang="en-US" dirty="0" smtClean="0">
              <a:latin typeface="Bookman Old Style" pitchFamily="18" charset="0"/>
            </a:endParaRPr>
          </a:p>
          <a:p>
            <a:r>
              <a:rPr lang="es-MX" dirty="0" smtClean="0">
                <a:latin typeface="Bookman Old Style" pitchFamily="18" charset="0"/>
              </a:rPr>
              <a:t>"Y le pregunté y dije:" ¿Quién es tu padre? " y ella dijo: “Soy la hija de Betuel…” y le puse el brazalete en las manos ”. - </a:t>
            </a:r>
            <a:r>
              <a:rPr lang="es-MX" sz="2400" b="1" dirty="0" smtClean="0">
                <a:latin typeface="Bookman Old Style" pitchFamily="18" charset="0"/>
              </a:rPr>
              <a:t>Bereshit 24:47</a:t>
            </a:r>
            <a:endParaRPr lang="en-U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Rashí, al explicar por qué Eliezer cambió el orden, explica que Eliezer temía que Lavan nunca le creyera si decía que primero le dio las pulseras y luego le preguntó su nombre. </a:t>
            </a:r>
          </a:p>
          <a:p>
            <a:r>
              <a:rPr lang="es-MX" dirty="0" smtClean="0">
                <a:latin typeface="Bookman Old Style" pitchFamily="18" charset="0"/>
              </a:rPr>
              <a:t>Supondría que Eliezer estaba mintiendo. Por lo tanto, Eliezer invirtió el orden: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900" dirty="0" smtClean="0">
                <a:latin typeface="Bookman Old Style" pitchFamily="18" charset="0"/>
              </a:rPr>
              <a:t>"Primero, le pregunté su nombre y luego le di las pulseras".</a:t>
            </a:r>
          </a:p>
          <a:p>
            <a:r>
              <a:rPr lang="es-MX" sz="2900" dirty="0" smtClean="0">
                <a:latin typeface="Bookman Old Style" pitchFamily="18" charset="0"/>
              </a:rPr>
              <a:t>Eliezer no tuvo miedo de decir que le sucedió un milagro</a:t>
            </a:r>
            <a:endParaRPr lang="en-US" sz="2900" dirty="0" smtClean="0">
              <a:latin typeface="Bookman Old Style" pitchFamily="18" charset="0"/>
            </a:endParaRPr>
          </a:p>
          <a:p>
            <a:r>
              <a:rPr lang="es-MX" sz="2900" dirty="0" smtClean="0">
                <a:latin typeface="Bookman Old Style" pitchFamily="18" charset="0"/>
              </a:rPr>
              <a:t>Esto se vuelve difícil de entender cuando recordamos que solo unos momentos antes de esto, Eliezer le contó a Lavan un milagro sorprendente que se le había ocurrido.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Cuando comenzó a relatar los hechos, comenzó con la expresión “Hoy me fui y hoy llegué”, relatando un fenómeno sorprendente.</a:t>
            </a:r>
          </a:p>
          <a:p>
            <a:r>
              <a:rPr lang="es-MX" dirty="0" smtClean="0">
                <a:latin typeface="Bookman Old Style" pitchFamily="18" charset="0"/>
              </a:rPr>
              <a:t>Avraham vivió muchos días de viaje desde Harán. Eliezer había dicho que salió de la casa de Avraham esa misma mañana y llegó el mismo día.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Era físicamente imposible para Eliezer, que viajaba con diez camellos cargados de mercancías, haber recorrido esa distancia en tan poco tiempo. </a:t>
            </a:r>
          </a:p>
          <a:p>
            <a:r>
              <a:rPr lang="es-MX" dirty="0" smtClean="0">
                <a:latin typeface="Bookman Old Style" pitchFamily="18" charset="0"/>
              </a:rPr>
              <a:t>Chazal explica que el tuvo un Kifitzat Ha’Derej.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La tierra literalmente se dobló debajo de él como un acordeón de modo que sus pocos pasos lo llevaron a grandes distancias, algo tan sobrenatural que es difícil de imaginar.</a:t>
            </a:r>
          </a:p>
          <a:p>
            <a:r>
              <a:rPr lang="es-MX" dirty="0" smtClean="0">
                <a:latin typeface="Bookman Old Style" pitchFamily="18" charset="0"/>
              </a:rPr>
              <a:t>Aparentemente, no tenía miedo de contarle esto a Lavan. No asumió que Lavan lo llamaría mentiroso.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Sin embargo, tenía miedo de mencionar que confiaba en que Hashem lo había llevado con la mujer adecuada para Yitzhak. </a:t>
            </a:r>
          </a:p>
          <a:p>
            <a:r>
              <a:rPr lang="es-MX" sz="2800" dirty="0" smtClean="0">
                <a:latin typeface="Bookman Old Style" pitchFamily="18" charset="0"/>
              </a:rPr>
              <a:t>La pregunta es: ¿por qué? </a:t>
            </a:r>
          </a:p>
          <a:p>
            <a:r>
              <a:rPr lang="es-MX" sz="2800" dirty="0" smtClean="0">
                <a:latin typeface="Bookman Old Style" pitchFamily="18" charset="0"/>
              </a:rPr>
              <a:t>Si Eliezer sintió que Lavan podía creer que Hashem hizo milagros por él, ¿por qué no podía Lavan creer que Eliezer confiaba en Hashem?</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400" b="1" i="1" dirty="0" smtClean="0">
                <a:latin typeface="Bookman Old Style" pitchFamily="18" charset="0"/>
              </a:rPr>
              <a:t>Ver el mundo entero solo a través de mis ojos</a:t>
            </a:r>
            <a:endParaRPr lang="en-US" sz="2400" b="1" i="1" dirty="0" smtClean="0">
              <a:latin typeface="Bookman Old Style" pitchFamily="18" charset="0"/>
            </a:endParaRPr>
          </a:p>
          <a:p>
            <a:r>
              <a:rPr lang="es-MX" sz="3000" dirty="0" smtClean="0">
                <a:latin typeface="Bookman Old Style" pitchFamily="18" charset="0"/>
              </a:rPr>
              <a:t>Parecería que la respuesta es que Lavan vivía según la regla de oro: hazlo con los demás antes de que te maten a ti. Lavan era tortuoso, engañoso y vivía una existencia despiadada. </a:t>
            </a:r>
          </a:p>
          <a:p>
            <a:r>
              <a:rPr lang="es-MX" sz="3000" dirty="0" smtClean="0">
                <a:latin typeface="Bookman Old Style" pitchFamily="18" charset="0"/>
              </a:rPr>
              <a:t>Como no era de fiar, tampoco confiaba en nadie más.</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Lavan asumió que, dado que era demasiado inteligente para confiar en alguien, nadie que "tuviera cerebro en la cabeza" nunca sería tan tonto como para confiar. </a:t>
            </a:r>
          </a:p>
          <a:p>
            <a:r>
              <a:rPr lang="es-MX" sz="2800" dirty="0" smtClean="0">
                <a:latin typeface="Bookman Old Style" pitchFamily="18" charset="0"/>
              </a:rPr>
              <a:t>Vio el mundo entero a través de sus ojos. </a:t>
            </a:r>
          </a:p>
          <a:p>
            <a:r>
              <a:rPr lang="es-MX" sz="2800" dirty="0" smtClean="0">
                <a:latin typeface="Bookman Old Style" pitchFamily="18" charset="0"/>
              </a:rPr>
              <a:t>La idea de que alguien pudiera confiar en Hashem era algo que no podía aceptar.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Milagros, por improbables que fueran, sabía que podían suceder. </a:t>
            </a:r>
          </a:p>
          <a:p>
            <a:r>
              <a:rPr lang="es-MX" dirty="0" smtClean="0">
                <a:latin typeface="Bookman Old Style" pitchFamily="18" charset="0"/>
              </a:rPr>
              <a:t>Pero para alguien inteligente en quien realmente confiar, eso no podría ser.</a:t>
            </a:r>
          </a:p>
          <a:p>
            <a:r>
              <a:rPr lang="es-MX" dirty="0" smtClean="0">
                <a:latin typeface="Bookman Old Style" pitchFamily="18" charset="0"/>
              </a:rPr>
              <a:t>Lavan estaba participando en lo que se conoce como proyección: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proyectando su visión del mundo en los demás, asumiendo que la forma en que era, la forma en que Laván veía a la vida, es la misma que todos los demás. </a:t>
            </a:r>
          </a:p>
          <a:p>
            <a:r>
              <a:rPr lang="es-MX" dirty="0" smtClean="0">
                <a:latin typeface="Bookman Old Style" pitchFamily="18" charset="0"/>
              </a:rPr>
              <a:t>Nunca podría aceptar que alguien bajara la guardia y confiar realmente en esa persona.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Por lo tanto, Eliezer tenía miedo de mencionar que actuó con total confianza en Hashem. </a:t>
            </a:r>
          </a:p>
          <a:p>
            <a:r>
              <a:rPr lang="es-MX" dirty="0" smtClean="0">
                <a:latin typeface="Bookman Old Style" pitchFamily="18" charset="0"/>
              </a:rPr>
              <a:t>Sabía que Lavan no le creería y asumiría que estaba mintiendo.</a:t>
            </a:r>
            <a:endParaRPr lang="en-US" dirty="0" smtClean="0">
              <a:latin typeface="Bookman Old Style" pitchFamily="18" charset="0"/>
            </a:endParaRPr>
          </a:p>
          <a:p>
            <a:r>
              <a:rPr lang="es-MX" i="1" dirty="0" smtClean="0">
                <a:latin typeface="Bookman Old Style" pitchFamily="18" charset="0"/>
              </a:rPr>
              <a:t>La forma en que vemos el mundo</a:t>
            </a:r>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tiene gran relevancia tanto para la forma en que nos relacionamos con los demás como para la forma en que nos relacionamos con Hashem.</a:t>
            </a:r>
            <a:endParaRPr lang="en-US" dirty="0" smtClean="0">
              <a:latin typeface="Bookman Old Style" pitchFamily="18" charset="0"/>
            </a:endParaRPr>
          </a:p>
          <a:p>
            <a:r>
              <a:rPr lang="es-MX" dirty="0" smtClean="0">
                <a:latin typeface="Bookman Old Style" pitchFamily="18" charset="0"/>
              </a:rPr>
              <a:t>Si una persona es generosa y solidaria, es fácil para él ver lo bueno en el hombre.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Si soy un dador, entonces intuitivamente veo eso en los demás.</a:t>
            </a:r>
          </a:p>
          <a:p>
            <a:r>
              <a:rPr lang="es-MX" sz="3000" dirty="0" smtClean="0">
                <a:latin typeface="Bookman Old Style" pitchFamily="18" charset="0"/>
              </a:rPr>
              <a:t>Asumo que su fuerza motivadora es la generosidad. </a:t>
            </a:r>
          </a:p>
          <a:p>
            <a:r>
              <a:rPr lang="es-MX" sz="3000" dirty="0" smtClean="0">
                <a:latin typeface="Bookman Old Style" pitchFamily="18" charset="0"/>
              </a:rPr>
              <a:t>Sin embargo, si soy egocéntrico, tiendo a ver eso como la fuerza impulsora en los demás, y la naturaleza del hombre me parece oscura.</a:t>
            </a:r>
            <a:endParaRPr lang="en-US" sz="30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Este concepto también se aplica a nuestra relación con HASHEM. </a:t>
            </a:r>
          </a:p>
          <a:p>
            <a:r>
              <a:rPr lang="es-MX" dirty="0" smtClean="0">
                <a:latin typeface="Bookman Old Style" pitchFamily="18" charset="0"/>
              </a:rPr>
              <a:t>Muchas veces nos resulta difícil discernir la bondad de HASHEM. ¿Dónde está el Jésed? ¿Dónde está la amorosa generosidad que se dice que Hashem exhibe a lo largo de la Creación?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dirty="0" smtClean="0">
                <a:latin typeface="Bookman Old Style" pitchFamily="18" charset="0"/>
              </a:rPr>
              <a:t>Cuanto más practico hacer por los demás sin esperar nada a cambio, más puedo ver esa cualidad en la forma en que Hashem creó y dirige este mundo. Cuanto más me entreno para ser un dador, con mayor precisión aprendo a ver el dar en Hashem.</a:t>
            </a:r>
            <a:endParaRPr lang="en-US"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2800" dirty="0" smtClean="0">
                <a:latin typeface="Bookman Old Style" pitchFamily="18" charset="0"/>
              </a:rPr>
              <a:t>En pocas palabras, mis rasgos de carácter y mis prejuicios personales dan forma no solo a la forma en que actúo hacia los demás, sino también a la forma en que veo el mundo. </a:t>
            </a:r>
          </a:p>
          <a:p>
            <a:r>
              <a:rPr lang="es-MX" sz="2800" dirty="0" smtClean="0">
                <a:latin typeface="Bookman Old Style" pitchFamily="18" charset="0"/>
              </a:rPr>
              <a:t>Mi punto de vista de la gente, mi punto de vista de los que están cerca de mí y, en última instancia, mi punto de vista de mi Creador se basan en mi percepción.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Mi Percepción del Mundo y las Personas</a:t>
            </a:r>
            <a:endParaRPr lang="es-CO" sz="1800" dirty="0" smtClean="0">
              <a:latin typeface="Bookman Old Style" pitchFamily="18" charset="0"/>
            </a:endParaRPr>
          </a:p>
          <a:p>
            <a:r>
              <a:rPr lang="es-MX" sz="3000" dirty="0" smtClean="0">
                <a:latin typeface="Bookman Old Style" pitchFamily="18" charset="0"/>
              </a:rPr>
              <a:t>Mi percepción se basa en mí: quién soy, cómo actúo y cómo pienso. </a:t>
            </a:r>
          </a:p>
          <a:p>
            <a:r>
              <a:rPr lang="es-MX" sz="3000" dirty="0" smtClean="0">
                <a:latin typeface="Bookman Old Style" pitchFamily="18" charset="0"/>
              </a:rPr>
              <a:t>Cuanto más adopte la naturaleza de un donante, mejor persona me convertiré y, además, más fácilmente identificaré ese mismo rasgo en otros y en HASHEM. </a:t>
            </a:r>
          </a:p>
          <a:p>
            <a:r>
              <a:rPr lang="es-MX" sz="3000" dirty="0" smtClean="0">
                <a:latin typeface="Bookman Old Style" pitchFamily="18" charset="0"/>
              </a:rPr>
              <a:t>El mundo entero adquiere una visión diferente.</a:t>
            </a:r>
            <a:endParaRPr lang="en-US" sz="3000" dirty="0" smtClean="0">
              <a:latin typeface="Bookman Old Style" pitchFamily="18" charset="0"/>
            </a:endParaRPr>
          </a:p>
          <a:p>
            <a:endParaRPr lang="en-US" sz="3600" dirty="0" smtClean="0">
              <a:latin typeface="Bookman Old Style" pitchFamily="18" charset="0"/>
            </a:endParaRPr>
          </a:p>
          <a:p>
            <a:endParaRPr lang="en-US" sz="36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b="1" dirty="0" smtClean="0">
                <a:latin typeface="Bookman Old Style" pitchFamily="18" charset="0"/>
              </a:rPr>
              <a:t>Haftará para Jayei Sara</a:t>
            </a:r>
            <a:endParaRPr lang="en-US" b="1" dirty="0" smtClean="0">
              <a:latin typeface="Bookman Old Style" pitchFamily="18" charset="0"/>
            </a:endParaRPr>
          </a:p>
          <a:p>
            <a:r>
              <a:rPr lang="es-MX" dirty="0" smtClean="0">
                <a:latin typeface="Bookman Old Style" pitchFamily="18" charset="0"/>
              </a:rPr>
              <a:t>En el momento más débil de David, su trono se vuelve vulnerable.</a:t>
            </a:r>
            <a:endParaRPr lang="en-US" dirty="0" smtClean="0">
              <a:latin typeface="Bookman Old Style" pitchFamily="18" charset="0"/>
            </a:endParaRPr>
          </a:p>
          <a:p>
            <a:r>
              <a:rPr lang="es-MX" sz="1800" dirty="0" smtClean="0">
                <a:latin typeface="Bookman Old Style" pitchFamily="18" charset="0"/>
              </a:rPr>
              <a:t> POR MJL</a:t>
            </a:r>
            <a:endParaRPr lang="en-US" sz="1800" dirty="0" smtClean="0">
              <a:latin typeface="Bookman Old Style" pitchFamily="18" charset="0"/>
            </a:endParaRPr>
          </a:p>
          <a:p>
            <a:r>
              <a:rPr lang="es-MX" dirty="0" smtClean="0">
                <a:latin typeface="Bookman Old Style" pitchFamily="18" charset="0"/>
              </a:rPr>
              <a:t>En Parashat Lej-Leja, Dios le promete a Abraham que será el padre de una gran nación.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La esperanza de Abraham para el futuro estaba encarnada en su hijo Isaac, pero en la parte de esta semana, Jayé Sara, cuando el patriarca se acerca a la muerte, las perspectivas de una familia dinástica parecen ser escasas. </a:t>
            </a:r>
          </a:p>
          <a:p>
            <a:r>
              <a:rPr lang="es-MX" sz="3000" dirty="0" smtClean="0">
                <a:latin typeface="Bookman Old Style" pitchFamily="18" charset="0"/>
              </a:rPr>
              <a:t>Isaac y su esposa Rebeca aún no han concebido un hijo.</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Del mismo modo, en Haftará Jayé Sara, el rey David debe lidiar con el futuro de su propia dinastía. </a:t>
            </a:r>
          </a:p>
          <a:p>
            <a:r>
              <a:rPr lang="es-MX" dirty="0" smtClean="0">
                <a:latin typeface="Bookman Old Style" pitchFamily="18" charset="0"/>
              </a:rPr>
              <a:t>Cuando se abre el libro de Reyes I, David está enfermo, y la enfermedad de la vejez se establece: "Aunque lo cubrieron con ropa de cama, nunca sintió calor" (Reyes 1: 1).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¿La idea de sus sirvientes para una cura? Encontrar a una mujer joven que “sea su enfermera y que se acueste cerca de él y lo mantenga caliente” (1: 2). </a:t>
            </a:r>
          </a:p>
          <a:p>
            <a:r>
              <a:rPr lang="es-MX" dirty="0" smtClean="0">
                <a:latin typeface="Bookman Old Style" pitchFamily="18" charset="0"/>
              </a:rPr>
              <a:t>Buscan un candidato adecuado y encuentran a una mujer shunamita llamada Abishag ó Abisaí.</a:t>
            </a:r>
            <a:endParaRPr lang="en-US"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Mientras tanto, el hijo del rey David, Adonijah, hace una jugada por el trono y se declara rey, respaldado por un ejército de 50 hombres. </a:t>
            </a:r>
          </a:p>
          <a:p>
            <a:r>
              <a:rPr lang="es-MX" dirty="0" smtClean="0">
                <a:latin typeface="Bookman Old Style" pitchFamily="18" charset="0"/>
              </a:rPr>
              <a:t>Adonías no era el mayor de los hijos de David (Absalón sí), pero era astuto.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Llevó a cabo su golpe de estado con la ayuda de algunos de los sacerdotes, aunque, según el texto, no todos, y ofreció sacrificios como una forma de solidificar su posición. </a:t>
            </a:r>
          </a:p>
          <a:p>
            <a:r>
              <a:rPr lang="es-MX" sz="3000" dirty="0" smtClean="0">
                <a:latin typeface="Bookman Old Style" pitchFamily="18" charset="0"/>
              </a:rPr>
              <a:t>Adonijah invita a tres de sus hermanos a presenciar esta ceremonia, todos excepto Salomón, quien ignora su ascensión.</a:t>
            </a:r>
            <a:endParaRPr lang="en-US" sz="3000" dirty="0" smtClean="0">
              <a:latin typeface="Bookman Old Style" pitchFamily="18" charset="0"/>
            </a:endParaRPr>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El profeta Natán, que figura entre los que no apoyaron a Adonías, vino a Bat Sheva (Betsabé), la madre de Salomón, para advertirla. </a:t>
            </a:r>
          </a:p>
          <a:p>
            <a:r>
              <a:rPr lang="es-MX" sz="3000" dirty="0" smtClean="0">
                <a:latin typeface="Bookman Old Style" pitchFamily="18" charset="0"/>
              </a:rPr>
              <a:t>"Déjame darte un consejo que te salvará la vida y la vida de tu hijo Salomón", dice, y le pide que informe al Rey David sobre el juego de poder preventivo de su hijo (1:13).</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3000" dirty="0" smtClean="0">
                <a:latin typeface="Bookman Old Style" pitchFamily="18" charset="0"/>
              </a:rPr>
              <a:t>Betsabé obedece. Se acerca a David mientras Abishag lo atiende y le cuenta exactamente lo que Nathan le dijo que dijera. </a:t>
            </a:r>
          </a:p>
          <a:p>
            <a:r>
              <a:rPr lang="es-MX" sz="3000" dirty="0" smtClean="0">
                <a:latin typeface="Bookman Old Style" pitchFamily="18" charset="0"/>
              </a:rPr>
              <a:t>Luego agrega por su propia voluntad: “Ahora, mi señor rey, los ojos de todo Israel están sobre ti para decirles quién se sentará en tu trono cuando te hayas ido.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800" dirty="0" smtClean="0">
                <a:latin typeface="Bookman Old Style" pitchFamily="18" charset="0"/>
              </a:rPr>
              <a:t>Si no lo hace, "concluye ella," entonces tan pronto como esté acostado con sus antepasados, mi hijo Salomón y yo seremos considerados traidores "(1: 20-21).</a:t>
            </a:r>
          </a:p>
          <a:p>
            <a:r>
              <a:rPr lang="es-MX" sz="2800" dirty="0" smtClean="0">
                <a:latin typeface="Bookman Old Style" pitchFamily="18" charset="0"/>
              </a:rPr>
              <a:t>Tan pronto como ella termina, Nathan viene al rey. "¿Podría ser que el señor mi rey ordenó esto, sin decirle a tu sirviente quién se sentará en el trono después de ti?", Pregunta retóricamente (1:27).</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 David ordena a Bat Sheva que regrese. Frente a los dos, hace un juramento de que "Salomón gobernaría después de mí ... ¡Lo llevaré a cabo este mismo día!" (1:30). </a:t>
            </a:r>
          </a:p>
          <a:p>
            <a:r>
              <a:rPr lang="es-MX" dirty="0" smtClean="0">
                <a:latin typeface="Bookman Old Style" pitchFamily="18" charset="0"/>
              </a:rPr>
              <a:t>A esto, Bathsheva se inclina y responde: "Que mi señor el rey David viva para siempre" (1:31).</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la porción de la Torá, la Haftará se ocupa de la sucesión, tanto a nivel personal como a nivel nacional. </a:t>
            </a:r>
          </a:p>
          <a:p>
            <a:r>
              <a:rPr lang="es-MX" dirty="0" smtClean="0">
                <a:latin typeface="Bookman Old Style" pitchFamily="18" charset="0"/>
              </a:rPr>
              <a:t>Al tomar el poder e intentar tomar el reino para sus propios fines, Adonijah demostró ser un candidato no apto para ser rey. </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Al igual que Isaac, Salomón recibió el derecho de nacimiento de su padre a pesar de no ser el hijo mayor. </a:t>
            </a:r>
          </a:p>
          <a:p>
            <a:r>
              <a:rPr lang="es-MX" dirty="0" smtClean="0">
                <a:latin typeface="Bookman Old Style" pitchFamily="18" charset="0"/>
              </a:rPr>
              <a:t>Y, al igual que Isaac, Salomón heredó un destino que apenas comenzaba a tomar forma.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dirty="0" smtClean="0">
                <a:latin typeface="Bookman Old Style" pitchFamily="18" charset="0"/>
              </a:rPr>
              <a:t>Antes de que David asumiera su cargo, Israel solo había tenido otro rey. </a:t>
            </a:r>
          </a:p>
          <a:p>
            <a:r>
              <a:rPr lang="es-MX" dirty="0" smtClean="0">
                <a:latin typeface="Bookman Old Style" pitchFamily="18" charset="0"/>
              </a:rPr>
              <a:t>Los deberes de un rey y el camino de una nación joven, aún sin templo, aún se estaban determinando.</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1. ¿Por qué Abraham quería enterrar a Sara "fuera de su vista"? ¿Por qué los judíos tradicionalmente todavía entierran a las personas en los cementerios hoy en lugar de "a nuestra vista"?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2. El siervo de Abraham presenta una prueba en el pozo para encontrar la esposa de Isaac. ¿Alguna vez has presentado pruebas para que la gente pase? </a:t>
            </a:r>
          </a:p>
          <a:p>
            <a:r>
              <a:rPr lang="es-MX" dirty="0" smtClean="0">
                <a:latin typeface="Bookman Old Style" pitchFamily="18" charset="0"/>
              </a:rPr>
              <a:t>Da un ejemplo. ¿Qué revelan tus pruebas sobre ti y sobre ellos?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Jayé Sará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23: 1 - 25: 18  - 1 Reyes 1:1 al 1:31</a:t>
            </a:r>
            <a:endParaRPr lang="en-US" sz="2400" dirty="0" smtClean="0">
              <a:latin typeface="Bookman Old Style" pitchFamily="18" charset="0"/>
            </a:endParaRPr>
          </a:p>
          <a:p>
            <a:r>
              <a:rPr lang="es-MX" sz="2400" b="1" dirty="0" smtClean="0">
                <a:latin typeface="Bookman Old Style" pitchFamily="18" charset="0"/>
              </a:rPr>
              <a:t>Parashat Jayei Sara Preguntas de debate</a:t>
            </a:r>
            <a:endParaRPr lang="en-US" sz="2400" b="1" dirty="0" smtClean="0">
              <a:latin typeface="Bookman Old Style" pitchFamily="18" charset="0"/>
            </a:endParaRPr>
          </a:p>
          <a:p>
            <a:r>
              <a:rPr lang="es-MX" dirty="0" smtClean="0">
                <a:latin typeface="Bookman Old Style" pitchFamily="18" charset="0"/>
              </a:rPr>
              <a:t>3. ¿Por qué fue tan importante para Abraham encontrar una esposa para Isaac de sus parientes en la tierra de su padre en lugar de la tierra de Canaán? ¿Sigue siendo importante casarse con alguien de la misma tribu o religión? ¿Por qué sí, o por qué no?</a:t>
            </a:r>
            <a:endParaRPr lang="en-US" dirty="0" smtClean="0">
              <a:latin typeface="Bookman Old Style" pitchFamily="18" charset="0"/>
            </a:endParaRPr>
          </a:p>
          <a:p>
            <a:r>
              <a:rPr lang="es-MX" sz="1800" dirty="0" smtClean="0">
                <a:latin typeface="Bookman Old Style" pitchFamily="18" charset="0"/>
              </a:rPr>
              <a:t> Reimpreso con permiso de Jewish </a:t>
            </a:r>
            <a:r>
              <a:rPr lang="es-MX" sz="1800" dirty="0" err="1" smtClean="0">
                <a:latin typeface="Bookman Old Style" pitchFamily="18" charset="0"/>
              </a:rPr>
              <a:t>Family</a:t>
            </a:r>
            <a:r>
              <a:rPr lang="es-MX" sz="1800" dirty="0" smtClean="0">
                <a:latin typeface="Bookman Old Style" pitchFamily="18" charset="0"/>
              </a:rPr>
              <a:t> &amp; </a:t>
            </a:r>
            <a:r>
              <a:rPr lang="es-MX" sz="1800" dirty="0" err="1" smtClean="0">
                <a:latin typeface="Bookman Old Style" pitchFamily="18" charset="0"/>
              </a:rPr>
              <a:t>Life</a:t>
            </a:r>
            <a:r>
              <a:rPr lang="es-MX" sz="1800" dirty="0" smtClean="0">
                <a:latin typeface="Bookman Old Style" pitchFamily="18" charset="0"/>
              </a:rPr>
              <a:t>!</a:t>
            </a:r>
            <a:endParaRPr lang="en-US" sz="1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4"/>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25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Noviembre </a:t>
            </a:r>
            <a:r>
              <a:rPr lang="es-ES" sz="1800" b="0" i="0" u="none" strike="noStrike" cap="none" dirty="0" smtClean="0">
                <a:solidFill>
                  <a:srgbClr val="898989"/>
                </a:solidFill>
                <a:latin typeface="Bookman Old Style" pitchFamily="18" charset="0"/>
                <a:sym typeface="Calibri"/>
              </a:rPr>
              <a:t>19, 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7"/>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90047</TotalTime>
  <Words>11337</Words>
  <Application>Microsoft Office PowerPoint</Application>
  <PresentationFormat>Presentación en pantalla (4:3)</PresentationFormat>
  <Paragraphs>899</Paragraphs>
  <Slides>173</Slides>
  <Notes>173</Notes>
  <HiddenSlides>0</HiddenSlides>
  <MMClips>0</MMClips>
  <ScaleCrop>false</ScaleCrop>
  <HeadingPairs>
    <vt:vector size="4" baseType="variant">
      <vt:variant>
        <vt:lpstr>Tema</vt:lpstr>
      </vt:variant>
      <vt:variant>
        <vt:i4>1</vt:i4>
      </vt:variant>
      <vt:variant>
        <vt:lpstr>Títulos de diapositiva</vt:lpstr>
      </vt:variant>
      <vt:variant>
        <vt:i4>173</vt:i4>
      </vt:variant>
    </vt:vector>
  </HeadingPairs>
  <TitlesOfParts>
    <vt:vector size="174" baseType="lpstr">
      <vt:lpstr>Office Theme</vt:lpstr>
      <vt:lpstr> </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Las Orquestaciones de Hashem</vt:lpstr>
      <vt:lpstr>Parashá Bereshit – Jayé Sará</vt:lpstr>
      <vt:lpstr>Parashá Bereshit – Jayé Sará</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Vulnerabilidad de David</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Parashá Bereshit – Jayé Sará</vt:lpstr>
      <vt:lpstr>Diapositiva 173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520</cp:revision>
  <dcterms:modified xsi:type="dcterms:W3CDTF">2023-11-10T05:49:45Z</dcterms:modified>
</cp:coreProperties>
</file>