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39.xml" ContentType="application/vnd.openxmlformats-officedocument.presentationml.notes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Override PartName="/ppt/notesSlides/notesSlide264.xml" ContentType="application/vnd.openxmlformats-officedocument.presentationml.notesSlide+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242.xml" ContentType="application/vnd.openxmlformats-officedocument.presentationml.notesSlide+xml"/>
  <Override PartName="/ppt/slides/slide221.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slides/slide259.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notesSlides/notesSlide258.xml" ContentType="application/vnd.openxmlformats-officedocument.presentationml.notesSlide+xml"/>
  <Override PartName="/ppt/slides/slide237.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62.xml" ContentType="application/vnd.openxmlformats-officedocument.presentationml.slide+xml"/>
  <Override PartName="/ppt/notesSlides/notesSlide236.xml" ContentType="application/vnd.openxmlformats-officedocument.presentationml.notes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notesSlides/notesSlide261.xml" ContentType="application/vnd.openxmlformats-officedocument.presentationml.notesSlide+xml"/>
  <Override PartName="/ppt/slides/slide240.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notesSlides/notesSlide255.xml" ContentType="application/vnd.openxmlformats-officedocument.presentationml.notesSlide+xml"/>
  <Override PartName="/ppt/slides/slide41.xml" ContentType="application/vnd.openxmlformats-officedocument.presentationml.slide+xml"/>
  <Override PartName="/ppt/notesSlides/notesSlide54.xml" ContentType="application/vnd.openxmlformats-officedocument.presentationml.notesSlide+xml"/>
  <Override PartName="/ppt/notesSlides/notesSlide233.xml" ContentType="application/vnd.openxmlformats-officedocument.presentationml.notes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148.xml" ContentType="application/vnd.openxmlformats-officedocument.presentationml.notesSlide+xml"/>
  <Override PartName="/ppt/notesSlides/notesSlide195.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104.xml" ContentType="application/vnd.openxmlformats-officedocument.presentationml.notesSlide+xml"/>
  <Override PartName="/ppt/notesSlides/notesSlide151.xml" ContentType="application/vnd.openxmlformats-officedocument.presentationml.notesSlide+xml"/>
  <Override PartName="/ppt/notesSlides/notesSlide249.xml" ContentType="application/vnd.openxmlformats-officedocument.presentationml.notesSlide+xml"/>
  <Override PartName="/ppt/slides/slide130.xml" ContentType="application/vnd.openxmlformats-officedocument.presentationml.slide+xml"/>
  <Override PartName="/ppt/slides/slide228.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slides/slide35.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notesSlides/notesSlide227.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notesSlides/notesSlide26.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notesSlides/notesSlide252.xml" ContentType="application/vnd.openxmlformats-officedocument.presentationml.notesSlide+xml"/>
  <Override PartName="/ppt/slides/slide168.xml" ContentType="application/vnd.openxmlformats-officedocument.presentationml.slide+xml"/>
  <Override PartName="/ppt/slides/slide231.xml" ContentType="application/vnd.openxmlformats-officedocument.presentationml.slide+xml"/>
  <Override PartName="/ppt/notesSlides/notesSlide51.xml" ContentType="application/vnd.openxmlformats-officedocument.presentationml.notesSlide+xml"/>
  <Override PartName="/ppt/notesSlides/notesSlide189.xml" ContentType="application/vnd.openxmlformats-officedocument.presentationml.notesSlide+xml"/>
  <Override PartName="/ppt/notesSlides/notesSlide167.xml" ContentType="application/vnd.openxmlformats-officedocument.presentationml.notesSlide+xml"/>
  <Override PartName="/ppt/notesSlides/notesSlide23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69.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notesSlides/notesSlide26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notesSlides/notesSlide246.xml" ContentType="application/vnd.openxmlformats-officedocument.presentationml.notesSlide+xml"/>
  <Override PartName="/ppt/notesSlides/notesSlide25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notesSlides/notesSlide235.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slides/slide261.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notesSlides/notesSlide22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notesSlides/notesSlide26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notesSlides/notesSlide218.xml" ContentType="application/vnd.openxmlformats-officedocument.presentationml.notesSlide+xml"/>
  <Override PartName="/ppt/notesSlides/notesSlide229.xml" ContentType="application/vnd.openxmlformats-officedocument.presentationml.notesSlide+xml"/>
  <Override PartName="/ppt/notesSlides/notesSlide265.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notesSlides/notesSlide254.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notesSlides/notesSlide53.xml" ContentType="application/vnd.openxmlformats-officedocument.presentationml.notesSlide+xml"/>
  <Override PartName="/ppt/notesSlides/notesSlide24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notesSlides/notesSlide221.xml" ContentType="application/vnd.openxmlformats-officedocument.presentationml.notesSlide+xml"/>
  <Override PartName="/ppt/notesSlides/notesSlide23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notesSlides/notesSlide248.xml" ContentType="application/vnd.openxmlformats-officedocument.presentationml.notesSlide+xml"/>
  <Override PartName="/ppt/notesSlides/notesSlide259.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notesSlides/notesSlide237.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Override PartName="/ppt/notesSlides/notesSlide22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notesSlides/notesSlide26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notesSlides/notesSlide240.xml" ContentType="application/vnd.openxmlformats-officedocument.presentationml.notesSlide+xml"/>
  <Override PartName="/ppt/notesSlides/notesSlide251.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notesSlides/notesSlide267.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notesSlides/notesSlide256.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Default Extension="jpeg" ContentType="image/jpeg"/>
  <Override PartName="/ppt/notesSlides/notesSlide245.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notesSlides/notesSlide234.xml" ContentType="application/vnd.openxmlformats-officedocument.presentationml.notesSlide+xml"/>
  <Override PartName="/ppt/notesSlides/notesSlide270.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slides/slide229.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28.xml" ContentType="application/vnd.openxmlformats-officedocument.presentationml.notesSlide+xml"/>
  <Override PartName="/ppt/slides/slide207.xml" ContentType="application/vnd.openxmlformats-officedocument.presentationml.slide+xml"/>
  <Override PartName="/ppt/slides/slide254.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notesSlides/notesSlide25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notesSlides/notesSlide231.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269.xml" ContentType="application/vnd.openxmlformats-officedocument.presentationml.notes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notesSlides/notesSlide247.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notesSlides/notesSlide225.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notesSlides/notesSlide25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122.xml" ContentType="application/vnd.openxmlformats-officedocument.presentationml.slide+xml"/>
  <Override PartName="/ppt/slides/slide267.xml" ContentType="application/vnd.openxmlformats-officedocument.presentationml.slide+xml"/>
  <Override PartName="/ppt/notesSlides/notesSlide87.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notesSlides/notesSlide266.xml" ContentType="application/vnd.openxmlformats-officedocument.presentationml.notesSlide+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244.xml" ContentType="application/vnd.openxmlformats-officedocument.presentationml.notesSlide+xml"/>
  <Override PartName="/ppt/slides/slide223.xml" ContentType="application/vnd.openxmlformats-officedocument.presentationml.slide+xml"/>
  <Override PartName="/ppt/slides/slide270.xml" ContentType="application/vnd.openxmlformats-officedocument.presentationml.slide+xml"/>
  <Override PartName="/ppt/notesSlides/notesSlide43.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59.xml" ContentType="application/vnd.openxmlformats-officedocument.presentationml.notesSlide+xml"/>
  <Override PartName="/ppt/notesSlides/notesSlide20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141.xml" ContentType="application/vnd.openxmlformats-officedocument.presentationml.slide+xml"/>
  <Override PartName="/ppt/slides/slide239.xml" ContentType="application/vnd.openxmlformats-officedocument.presentationml.slide+xml"/>
  <Override PartName="/ppt/notesSlides/notesSlide59.xml" ContentType="application/vnd.openxmlformats-officedocument.presentationml.notesSlide+xml"/>
  <Override PartName="/ppt/notesSlides/notesSlide115.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217.xml" ContentType="application/vnd.openxmlformats-officedocument.presentationml.slide+xml"/>
  <Override PartName="/ppt/slides/slide264.xml" ContentType="application/vnd.openxmlformats-officedocument.presentationml.slide+xml"/>
  <Override PartName="/ppt/notesSlides/notesSlide140.xml" ContentType="application/vnd.openxmlformats-officedocument.presentationml.notesSlide+xml"/>
  <Override PartName="/ppt/notesSlides/notesSlide238.xml" ContentType="application/vnd.openxmlformats-officedocument.presentationml.notesSlide+xml"/>
  <Override PartName="/ppt/slides/slide24.xml" ContentType="application/vnd.openxmlformats-officedocument.presentationml.slide+xml"/>
  <Override PartName="/ppt/slides/slide71.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notesSlides/notesSlide263.xml" ContentType="application/vnd.openxmlformats-officedocument.presentationml.notesSlide+xml"/>
  <Override PartName="/ppt/slides/slide2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62.xml" ContentType="application/vnd.openxmlformats-officedocument.presentationml.notesSlide+xml"/>
  <Override PartName="/ppt/slides/slide179.xml" ContentType="application/vnd.openxmlformats-officedocument.presentationml.slide+xml"/>
  <Override PartName="/ppt/notesSlides/notesSlide178.xml" ContentType="application/vnd.openxmlformats-officedocument.presentationml.notesSlide+xml"/>
  <Override PartName="/ppt/notesSlides/notesSlide241.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73"/>
  </p:notesMasterIdLst>
  <p:sldIdLst>
    <p:sldId id="256" r:id="rId2"/>
    <p:sldId id="297" r:id="rId3"/>
    <p:sldId id="708" r:id="rId4"/>
    <p:sldId id="728" r:id="rId5"/>
    <p:sldId id="729" r:id="rId6"/>
    <p:sldId id="730" r:id="rId7"/>
    <p:sldId id="731" r:id="rId8"/>
    <p:sldId id="732" r:id="rId9"/>
    <p:sldId id="733" r:id="rId10"/>
    <p:sldId id="734" r:id="rId11"/>
    <p:sldId id="735" r:id="rId12"/>
    <p:sldId id="736" r:id="rId13"/>
    <p:sldId id="737" r:id="rId14"/>
    <p:sldId id="738" r:id="rId15"/>
    <p:sldId id="739" r:id="rId16"/>
    <p:sldId id="740" r:id="rId17"/>
    <p:sldId id="741" r:id="rId18"/>
    <p:sldId id="742" r:id="rId19"/>
    <p:sldId id="743" r:id="rId20"/>
    <p:sldId id="744" r:id="rId21"/>
    <p:sldId id="745" r:id="rId22"/>
    <p:sldId id="746" r:id="rId23"/>
    <p:sldId id="747" r:id="rId24"/>
    <p:sldId id="748" r:id="rId25"/>
    <p:sldId id="749" r:id="rId26"/>
    <p:sldId id="750" r:id="rId27"/>
    <p:sldId id="751" r:id="rId28"/>
    <p:sldId id="752" r:id="rId29"/>
    <p:sldId id="933" r:id="rId30"/>
    <p:sldId id="934" r:id="rId31"/>
    <p:sldId id="935" r:id="rId32"/>
    <p:sldId id="936" r:id="rId33"/>
    <p:sldId id="937" r:id="rId34"/>
    <p:sldId id="938" r:id="rId35"/>
    <p:sldId id="939" r:id="rId36"/>
    <p:sldId id="940" r:id="rId37"/>
    <p:sldId id="941" r:id="rId38"/>
    <p:sldId id="942" r:id="rId39"/>
    <p:sldId id="943" r:id="rId40"/>
    <p:sldId id="944" r:id="rId41"/>
    <p:sldId id="945" r:id="rId42"/>
    <p:sldId id="946" r:id="rId43"/>
    <p:sldId id="947" r:id="rId44"/>
    <p:sldId id="948" r:id="rId45"/>
    <p:sldId id="949" r:id="rId46"/>
    <p:sldId id="950" r:id="rId47"/>
    <p:sldId id="951" r:id="rId48"/>
    <p:sldId id="952" r:id="rId49"/>
    <p:sldId id="953" r:id="rId50"/>
    <p:sldId id="954" r:id="rId51"/>
    <p:sldId id="955" r:id="rId52"/>
    <p:sldId id="956" r:id="rId53"/>
    <p:sldId id="957" r:id="rId54"/>
    <p:sldId id="958" r:id="rId55"/>
    <p:sldId id="959" r:id="rId56"/>
    <p:sldId id="960" r:id="rId57"/>
    <p:sldId id="961" r:id="rId58"/>
    <p:sldId id="962" r:id="rId59"/>
    <p:sldId id="963" r:id="rId60"/>
    <p:sldId id="964" r:id="rId61"/>
    <p:sldId id="965" r:id="rId62"/>
    <p:sldId id="966" r:id="rId63"/>
    <p:sldId id="968" r:id="rId64"/>
    <p:sldId id="1009" r:id="rId65"/>
    <p:sldId id="932" r:id="rId66"/>
    <p:sldId id="969" r:id="rId67"/>
    <p:sldId id="970" r:id="rId68"/>
    <p:sldId id="971" r:id="rId69"/>
    <p:sldId id="972" r:id="rId70"/>
    <p:sldId id="973" r:id="rId71"/>
    <p:sldId id="974" r:id="rId72"/>
    <p:sldId id="975" r:id="rId73"/>
    <p:sldId id="976" r:id="rId74"/>
    <p:sldId id="977" r:id="rId75"/>
    <p:sldId id="978" r:id="rId76"/>
    <p:sldId id="979" r:id="rId77"/>
    <p:sldId id="980" r:id="rId78"/>
    <p:sldId id="981" r:id="rId79"/>
    <p:sldId id="982" r:id="rId80"/>
    <p:sldId id="983" r:id="rId81"/>
    <p:sldId id="984" r:id="rId82"/>
    <p:sldId id="985" r:id="rId83"/>
    <p:sldId id="986" r:id="rId84"/>
    <p:sldId id="987" r:id="rId85"/>
    <p:sldId id="988" r:id="rId86"/>
    <p:sldId id="989" r:id="rId87"/>
    <p:sldId id="990" r:id="rId88"/>
    <p:sldId id="991" r:id="rId89"/>
    <p:sldId id="992" r:id="rId90"/>
    <p:sldId id="993" r:id="rId91"/>
    <p:sldId id="994" r:id="rId92"/>
    <p:sldId id="995" r:id="rId93"/>
    <p:sldId id="996" r:id="rId94"/>
    <p:sldId id="997" r:id="rId95"/>
    <p:sldId id="1002" r:id="rId96"/>
    <p:sldId id="1003" r:id="rId97"/>
    <p:sldId id="998" r:id="rId98"/>
    <p:sldId id="999" r:id="rId99"/>
    <p:sldId id="1000" r:id="rId100"/>
    <p:sldId id="1001" r:id="rId101"/>
    <p:sldId id="1004" r:id="rId102"/>
    <p:sldId id="1005" r:id="rId103"/>
    <p:sldId id="1006" r:id="rId104"/>
    <p:sldId id="1007" r:id="rId105"/>
    <p:sldId id="1008" r:id="rId106"/>
    <p:sldId id="967" r:id="rId107"/>
    <p:sldId id="890" r:id="rId108"/>
    <p:sldId id="891" r:id="rId109"/>
    <p:sldId id="892" r:id="rId110"/>
    <p:sldId id="893" r:id="rId111"/>
    <p:sldId id="894" r:id="rId112"/>
    <p:sldId id="895" r:id="rId113"/>
    <p:sldId id="896" r:id="rId114"/>
    <p:sldId id="897" r:id="rId115"/>
    <p:sldId id="898" r:id="rId116"/>
    <p:sldId id="899" r:id="rId117"/>
    <p:sldId id="900" r:id="rId118"/>
    <p:sldId id="901" r:id="rId119"/>
    <p:sldId id="902" r:id="rId120"/>
    <p:sldId id="903" r:id="rId121"/>
    <p:sldId id="904" r:id="rId122"/>
    <p:sldId id="905" r:id="rId123"/>
    <p:sldId id="906" r:id="rId124"/>
    <p:sldId id="907" r:id="rId125"/>
    <p:sldId id="908" r:id="rId126"/>
    <p:sldId id="889" r:id="rId127"/>
    <p:sldId id="931" r:id="rId128"/>
    <p:sldId id="910" r:id="rId129"/>
    <p:sldId id="911" r:id="rId130"/>
    <p:sldId id="912" r:id="rId131"/>
    <p:sldId id="913" r:id="rId132"/>
    <p:sldId id="914" r:id="rId133"/>
    <p:sldId id="915" r:id="rId134"/>
    <p:sldId id="916" r:id="rId135"/>
    <p:sldId id="917" r:id="rId136"/>
    <p:sldId id="918" r:id="rId137"/>
    <p:sldId id="919" r:id="rId138"/>
    <p:sldId id="920" r:id="rId139"/>
    <p:sldId id="921" r:id="rId140"/>
    <p:sldId id="922" r:id="rId141"/>
    <p:sldId id="923" r:id="rId142"/>
    <p:sldId id="924" r:id="rId143"/>
    <p:sldId id="925" r:id="rId144"/>
    <p:sldId id="926" r:id="rId145"/>
    <p:sldId id="927" r:id="rId146"/>
    <p:sldId id="928" r:id="rId147"/>
    <p:sldId id="929" r:id="rId148"/>
    <p:sldId id="930" r:id="rId149"/>
    <p:sldId id="909" r:id="rId150"/>
    <p:sldId id="832" r:id="rId151"/>
    <p:sldId id="833" r:id="rId152"/>
    <p:sldId id="834" r:id="rId153"/>
    <p:sldId id="835" r:id="rId154"/>
    <p:sldId id="836" r:id="rId155"/>
    <p:sldId id="840" r:id="rId156"/>
    <p:sldId id="838" r:id="rId157"/>
    <p:sldId id="837" r:id="rId158"/>
    <p:sldId id="839" r:id="rId159"/>
    <p:sldId id="841" r:id="rId160"/>
    <p:sldId id="842" r:id="rId161"/>
    <p:sldId id="843" r:id="rId162"/>
    <p:sldId id="844" r:id="rId163"/>
    <p:sldId id="846" r:id="rId164"/>
    <p:sldId id="845" r:id="rId165"/>
    <p:sldId id="855" r:id="rId166"/>
    <p:sldId id="847" r:id="rId167"/>
    <p:sldId id="848" r:id="rId168"/>
    <p:sldId id="849" r:id="rId169"/>
    <p:sldId id="850" r:id="rId170"/>
    <p:sldId id="851" r:id="rId171"/>
    <p:sldId id="853" r:id="rId172"/>
    <p:sldId id="854" r:id="rId173"/>
    <p:sldId id="856" r:id="rId174"/>
    <p:sldId id="831" r:id="rId175"/>
    <p:sldId id="857" r:id="rId176"/>
    <p:sldId id="858" r:id="rId177"/>
    <p:sldId id="859" r:id="rId178"/>
    <p:sldId id="861" r:id="rId179"/>
    <p:sldId id="862" r:id="rId180"/>
    <p:sldId id="863" r:id="rId181"/>
    <p:sldId id="864" r:id="rId182"/>
    <p:sldId id="865" r:id="rId183"/>
    <p:sldId id="866" r:id="rId184"/>
    <p:sldId id="867" r:id="rId185"/>
    <p:sldId id="868" r:id="rId186"/>
    <p:sldId id="869" r:id="rId187"/>
    <p:sldId id="870" r:id="rId188"/>
    <p:sldId id="871" r:id="rId189"/>
    <p:sldId id="872" r:id="rId190"/>
    <p:sldId id="873" r:id="rId191"/>
    <p:sldId id="874" r:id="rId192"/>
    <p:sldId id="875" r:id="rId193"/>
    <p:sldId id="876" r:id="rId194"/>
    <p:sldId id="877" r:id="rId195"/>
    <p:sldId id="878" r:id="rId196"/>
    <p:sldId id="879" r:id="rId197"/>
    <p:sldId id="886" r:id="rId198"/>
    <p:sldId id="887" r:id="rId199"/>
    <p:sldId id="888" r:id="rId200"/>
    <p:sldId id="880" r:id="rId201"/>
    <p:sldId id="881" r:id="rId202"/>
    <p:sldId id="882" r:id="rId203"/>
    <p:sldId id="860" r:id="rId204"/>
    <p:sldId id="812" r:id="rId205"/>
    <p:sldId id="813" r:id="rId206"/>
    <p:sldId id="814" r:id="rId207"/>
    <p:sldId id="815" r:id="rId208"/>
    <p:sldId id="816" r:id="rId209"/>
    <p:sldId id="818" r:id="rId210"/>
    <p:sldId id="817" r:id="rId211"/>
    <p:sldId id="819" r:id="rId212"/>
    <p:sldId id="820" r:id="rId213"/>
    <p:sldId id="821" r:id="rId214"/>
    <p:sldId id="822" r:id="rId215"/>
    <p:sldId id="823" r:id="rId216"/>
    <p:sldId id="824" r:id="rId217"/>
    <p:sldId id="825" r:id="rId218"/>
    <p:sldId id="826" r:id="rId219"/>
    <p:sldId id="827" r:id="rId220"/>
    <p:sldId id="828" r:id="rId221"/>
    <p:sldId id="829" r:id="rId222"/>
    <p:sldId id="830" r:id="rId223"/>
    <p:sldId id="811" r:id="rId224"/>
    <p:sldId id="788" r:id="rId225"/>
    <p:sldId id="789" r:id="rId226"/>
    <p:sldId id="790" r:id="rId227"/>
    <p:sldId id="791" r:id="rId228"/>
    <p:sldId id="792" r:id="rId229"/>
    <p:sldId id="793" r:id="rId230"/>
    <p:sldId id="794" r:id="rId231"/>
    <p:sldId id="795" r:id="rId232"/>
    <p:sldId id="796" r:id="rId233"/>
    <p:sldId id="797" r:id="rId234"/>
    <p:sldId id="798" r:id="rId235"/>
    <p:sldId id="799" r:id="rId236"/>
    <p:sldId id="800" r:id="rId237"/>
    <p:sldId id="801" r:id="rId238"/>
    <p:sldId id="802" r:id="rId239"/>
    <p:sldId id="803" r:id="rId240"/>
    <p:sldId id="804" r:id="rId241"/>
    <p:sldId id="805" r:id="rId242"/>
    <p:sldId id="806" r:id="rId243"/>
    <p:sldId id="807" r:id="rId244"/>
    <p:sldId id="808" r:id="rId245"/>
    <p:sldId id="809" r:id="rId246"/>
    <p:sldId id="810" r:id="rId247"/>
    <p:sldId id="787" r:id="rId248"/>
    <p:sldId id="764" r:id="rId249"/>
    <p:sldId id="765" r:id="rId250"/>
    <p:sldId id="766" r:id="rId251"/>
    <p:sldId id="767" r:id="rId252"/>
    <p:sldId id="768" r:id="rId253"/>
    <p:sldId id="769" r:id="rId254"/>
    <p:sldId id="770" r:id="rId255"/>
    <p:sldId id="771" r:id="rId256"/>
    <p:sldId id="772" r:id="rId257"/>
    <p:sldId id="773" r:id="rId258"/>
    <p:sldId id="774" r:id="rId259"/>
    <p:sldId id="775" r:id="rId260"/>
    <p:sldId id="776" r:id="rId261"/>
    <p:sldId id="777" r:id="rId262"/>
    <p:sldId id="778" r:id="rId263"/>
    <p:sldId id="779" r:id="rId264"/>
    <p:sldId id="780" r:id="rId265"/>
    <p:sldId id="781" r:id="rId266"/>
    <p:sldId id="782" r:id="rId267"/>
    <p:sldId id="783" r:id="rId268"/>
    <p:sldId id="784" r:id="rId269"/>
    <p:sldId id="785" r:id="rId270"/>
    <p:sldId id="786" r:id="rId271"/>
    <p:sldId id="296" r:id="rId27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98" autoAdjust="0"/>
    <p:restoredTop sz="94859" autoAdjust="0"/>
  </p:normalViewPr>
  <p:slideViewPr>
    <p:cSldViewPr snapToGrid="0">
      <p:cViewPr varScale="1">
        <p:scale>
          <a:sx n="63" d="100"/>
          <a:sy n="63" d="100"/>
        </p:scale>
        <p:origin x="-88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slide" Target="slides/slide24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260" Type="http://schemas.openxmlformats.org/officeDocument/2006/relationships/slide" Target="slides/slide259.xml"/><Relationship Id="rId265" Type="http://schemas.openxmlformats.org/officeDocument/2006/relationships/slide" Target="slides/slide264.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slide" Target="slides/slide254.xml"/><Relationship Id="rId271" Type="http://schemas.openxmlformats.org/officeDocument/2006/relationships/slide" Target="slides/slide270.xml"/><Relationship Id="rId276" Type="http://schemas.openxmlformats.org/officeDocument/2006/relationships/theme" Target="theme/theme1.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tableStyles" Target="tableStyle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notesMaster" Target="notesMasters/notesMaster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viewProps" Target="viewProps.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bible.ort.org/webmedia/t2/2101.r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Aliyot/aliyot_shemot_mishpatim.ht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56.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57.xml"/><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58.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59.xml"/><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260.xml"/><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261.xml"/><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262.xml"/><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263.xml"/><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264.xml"/><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265.xml"/><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266.xml"/><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267.xml"/><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68.xml"/><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269.xml"/><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0.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95770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SHEMOT MISHPATIM</a:t>
            </a:r>
          </a:p>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Ojo por Ojo, Diente por Diente</a:t>
            </a:r>
          </a:p>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¿Cómo Leer el Talmud?</a:t>
            </a:r>
            <a:endParaRPr lang="es-CO" sz="2400" dirty="0" smtClean="0">
              <a:latin typeface="Bookman Old Style" pitchFamily="18" charset="0"/>
              <a:ea typeface="Calibri"/>
              <a:cs typeface="Calibri"/>
              <a:sym typeface="Calibri"/>
            </a:endParaRPr>
          </a:p>
        </p:txBody>
      </p:sp>
      <p:sp>
        <p:nvSpPr>
          <p:cNvPr id="92" name="Shape 92"/>
          <p:cNvSpPr txBox="1"/>
          <p:nvPr/>
        </p:nvSpPr>
        <p:spPr>
          <a:xfrm>
            <a:off x="1371600" y="4297680"/>
            <a:ext cx="6400800" cy="134112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Por: Eliyahu </a:t>
            </a:r>
            <a:r>
              <a:rPr lang="es-ES" sz="2400" b="0" i="0" u="none" strike="noStrike" cap="none" dirty="0" smtClean="0">
                <a:solidFill>
                  <a:srgbClr val="000000"/>
                </a:solidFill>
                <a:latin typeface="Bookman Old Style" pitchFamily="18" charset="0"/>
                <a:ea typeface="Calibri"/>
                <a:cs typeface="Calibri"/>
                <a:sym typeface="Calibri"/>
              </a:rPr>
              <a:t>BaYona</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9" name="Picture 2"/>
          <p:cNvPicPr>
            <a:picLocks noChangeAspect="1" noChangeArrowheads="1"/>
          </p:cNvPicPr>
          <p:nvPr/>
        </p:nvPicPr>
        <p:blipFill>
          <a:blip r:embed="rId5" cstate="print"/>
          <a:srcRect/>
          <a:stretch>
            <a:fillRect/>
          </a:stretch>
        </p:blipFill>
        <p:spPr bwMode="auto">
          <a:xfrm>
            <a:off x="2084388" y="660400"/>
            <a:ext cx="4619625" cy="16002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 name="Picture 2"/>
          <p:cNvPicPr>
            <a:picLocks noChangeAspect="1" noChangeArrowheads="1"/>
          </p:cNvPicPr>
          <p:nvPr/>
        </p:nvPicPr>
        <p:blipFill>
          <a:blip r:embed="rId3"/>
          <a:srcRect/>
          <a:stretch>
            <a:fillRect/>
          </a:stretch>
        </p:blipFill>
        <p:spPr bwMode="auto">
          <a:xfrm>
            <a:off x="211360" y="1295400"/>
            <a:ext cx="8773196" cy="5151119"/>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Shemot 21: 1 – 24:18 y Yirmiyahu 34</a:t>
            </a:r>
            <a:r>
              <a:rPr lang="en-US" sz="2400" b="1" dirty="0" smtClean="0">
                <a:latin typeface="Bookman Old Style" pitchFamily="18" charset="0"/>
              </a:rPr>
              <a:t>:8 – 34:22</a:t>
            </a:r>
            <a:endParaRPr lang="es-CO" sz="2400" b="1" dirty="0" smtClean="0">
              <a:latin typeface="Bookman Old Style" pitchFamily="18" charset="0"/>
            </a:endParaRPr>
          </a:p>
          <a:p>
            <a:r>
              <a:rPr lang="es-ES" sz="3600" b="1" dirty="0" smtClean="0">
                <a:latin typeface="Bookman Old Style" pitchFamily="18" charset="0"/>
                <a:hlinkClick r:id="rId3"/>
              </a:rPr>
              <a:t>21:1</a:t>
            </a:r>
            <a:r>
              <a:rPr lang="es-ES" sz="3600" b="1" dirty="0" smtClean="0">
                <a:latin typeface="Bookman Old Style" pitchFamily="18" charset="0"/>
              </a:rPr>
              <a:t>  </a:t>
            </a:r>
            <a:r>
              <a:rPr lang="es-ES" sz="3600" dirty="0" err="1" smtClean="0">
                <a:latin typeface="Bookman Old Style" pitchFamily="18" charset="0"/>
              </a:rPr>
              <a:t>Ve'eleh</a:t>
            </a:r>
            <a:r>
              <a:rPr lang="es-ES" sz="3600" dirty="0" smtClean="0">
                <a:latin typeface="Bookman Old Style" pitchFamily="18" charset="0"/>
              </a:rPr>
              <a:t> </a:t>
            </a:r>
            <a:r>
              <a:rPr lang="es-ES" sz="3600" dirty="0" err="1" smtClean="0">
                <a:latin typeface="Bookman Old Style" pitchFamily="18" charset="0"/>
              </a:rPr>
              <a:t>hamishpatim</a:t>
            </a:r>
            <a:r>
              <a:rPr lang="es-ES" sz="3600" dirty="0" smtClean="0">
                <a:latin typeface="Bookman Old Style" pitchFamily="18" charset="0"/>
              </a:rPr>
              <a:t> asher </a:t>
            </a:r>
            <a:r>
              <a:rPr lang="es-ES" sz="3600" dirty="0" err="1" smtClean="0">
                <a:latin typeface="Bookman Old Style" pitchFamily="18" charset="0"/>
              </a:rPr>
              <a:t>tasim</a:t>
            </a:r>
            <a:r>
              <a:rPr lang="es-ES" sz="3600" dirty="0" smtClean="0">
                <a:latin typeface="Bookman Old Style" pitchFamily="18" charset="0"/>
              </a:rPr>
              <a:t> </a:t>
            </a:r>
            <a:r>
              <a:rPr lang="es-ES" sz="3600" dirty="0" err="1" smtClean="0">
                <a:latin typeface="Bookman Old Style" pitchFamily="18" charset="0"/>
              </a:rPr>
              <a:t>lifneyhem</a:t>
            </a:r>
            <a:r>
              <a:rPr lang="es-ES" sz="3600" dirty="0" smtClean="0">
                <a:latin typeface="Bookman Old Style" pitchFamily="18" charset="0"/>
              </a:rPr>
              <a:t>.</a:t>
            </a:r>
          </a:p>
          <a:p>
            <a:r>
              <a:rPr lang="es-ES" sz="3600" dirty="0" smtClean="0">
                <a:latin typeface="Bookman Old Style" pitchFamily="18" charset="0"/>
              </a:rPr>
              <a:t>Y éstos son </a:t>
            </a:r>
            <a:r>
              <a:rPr lang="es-ES" sz="3600" dirty="0" smtClean="0">
                <a:latin typeface="Bookman Old Style" pitchFamily="18" charset="0"/>
                <a:hlinkClick r:id="rId4"/>
              </a:rPr>
              <a:t>los juicios</a:t>
            </a:r>
            <a:r>
              <a:rPr lang="es-ES" sz="3600" dirty="0" smtClean="0">
                <a:latin typeface="Bookman Old Style" pitchFamily="18" charset="0"/>
              </a:rPr>
              <a:t> que expondrás ante ellos:</a:t>
            </a:r>
            <a:endParaRPr lang="es-ES" sz="36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2800" i="1" dirty="0" smtClean="0">
                <a:latin typeface="Bookman Old Style" pitchFamily="18" charset="0"/>
              </a:rPr>
              <a:t>Moisés informa a la gente de numerosas leyes éticas y rituales y sella el pacto entre los Hijos de Israel y Dios.</a:t>
            </a:r>
            <a:endParaRPr lang="en-US" sz="2800" i="1" dirty="0" smtClean="0">
              <a:latin typeface="Bookman Old Style" pitchFamily="18" charset="0"/>
            </a:endParaRPr>
          </a:p>
          <a:p>
            <a:r>
              <a:rPr lang="es-MX" sz="2800" dirty="0" smtClean="0">
                <a:latin typeface="Bookman Old Style" pitchFamily="18" charset="0"/>
              </a:rPr>
              <a:t>Dios acaba de dar Los Diez Mandamientos en el Monte Sinaí. La gente retrocedió y se paró a cierta distancia.</a:t>
            </a:r>
            <a:endParaRPr lang="en-US" sz="2800" dirty="0" smtClean="0">
              <a:latin typeface="Bookman Old Style" pitchFamily="18" charset="0"/>
            </a:endParaRPr>
          </a:p>
          <a:p>
            <a:r>
              <a:rPr lang="es-MX" sz="2800" dirty="0" smtClean="0">
                <a:latin typeface="Bookman Old Style" pitchFamily="18" charset="0"/>
              </a:rPr>
              <a:t> Moisés le dice a la gente muchas reglas detalladas:</a:t>
            </a:r>
            <a:endParaRPr lang="en-U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2900" dirty="0" smtClean="0">
                <a:latin typeface="Bookman Old Style" pitchFamily="18" charset="0"/>
              </a:rPr>
              <a:t>Cuando tengas un siervo hebreo, él servirá seis años y en el séptimo será liberado.</a:t>
            </a:r>
            <a:endParaRPr lang="en-US" sz="2900" dirty="0" smtClean="0">
              <a:latin typeface="Bookman Old Style" pitchFamily="18" charset="0"/>
            </a:endParaRPr>
          </a:p>
          <a:p>
            <a:r>
              <a:rPr lang="es-MX" sz="2900" dirty="0" smtClean="0">
                <a:latin typeface="Bookman Old Style" pitchFamily="18" charset="0"/>
              </a:rPr>
              <a:t> Cualquiera que asesine intencionalmente será condenado a muerte. Si este asesinato ocurre sin intención, hay un lugar para que este asesino huya.</a:t>
            </a:r>
            <a:endParaRPr lang="en-US" sz="2900" dirty="0" smtClean="0">
              <a:latin typeface="Bookman Old Style" pitchFamily="18" charset="0"/>
            </a:endParaRPr>
          </a:p>
          <a:p>
            <a:r>
              <a:rPr lang="es-MX" sz="2900" dirty="0" smtClean="0">
                <a:latin typeface="Bookman Old Style" pitchFamily="18" charset="0"/>
              </a:rPr>
              <a:t> Honra a tus padres y no los golpees.</a:t>
            </a:r>
            <a:endParaRPr lang="en-US" sz="29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Cuando hay una pelea y uno golpea a otro, el que ataca quedará impune, excepto que deberá pagar por la curación de la víctima.</a:t>
            </a:r>
            <a:endParaRPr lang="en-US" dirty="0" smtClean="0">
              <a:latin typeface="Bookman Old Style" pitchFamily="18" charset="0"/>
            </a:endParaRPr>
          </a:p>
          <a:p>
            <a:r>
              <a:rPr lang="es-MX" dirty="0" smtClean="0">
                <a:latin typeface="Bookman Old Style" pitchFamily="18" charset="0"/>
              </a:rPr>
              <a:t> Cuando alguien golpea a un esclavo con una vara y muere, el que golpeó debe ser castigado.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3000" dirty="0" smtClean="0">
                <a:latin typeface="Bookman Old Style" pitchFamily="18" charset="0"/>
              </a:rPr>
              <a:t> Si dos hombres pelean y una mujer embarazada es golpeada y abortan, el esposo multará al responsable. Pero si la mujer embarazada muere, entonces debe compensar una vida por vida, ojo por ojo, diente por diente, mano por mano, pie por pie, quemadura por quemaduras, herida por herida, moretón por moretón.</a:t>
            </a:r>
            <a:endParaRPr lang="en-US" sz="30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2800" dirty="0" smtClean="0">
                <a:latin typeface="Bookman Old Style" pitchFamily="18" charset="0"/>
              </a:rPr>
              <a:t>Cuando alguien golpea el ojo o el diente de un esclavo, el esclavo será puesto en libertad.</a:t>
            </a:r>
            <a:endParaRPr lang="en-US" sz="2800" dirty="0" smtClean="0">
              <a:latin typeface="Bookman Old Style" pitchFamily="18" charset="0"/>
            </a:endParaRPr>
          </a:p>
          <a:p>
            <a:r>
              <a:rPr lang="es-MX" sz="2800" dirty="0" smtClean="0">
                <a:latin typeface="Bookman Old Style" pitchFamily="18" charset="0"/>
              </a:rPr>
              <a:t> Cuando un buey cornea a alguien, lo matarán y no será comida su carne. </a:t>
            </a:r>
          </a:p>
          <a:p>
            <a:r>
              <a:rPr lang="es-MX" sz="2800" dirty="0" smtClean="0">
                <a:latin typeface="Bookman Old Style" pitchFamily="18" charset="0"/>
              </a:rPr>
              <a:t>Si se sabe que el buey cornea a la gente y lo sigue haciendo, entonces el buey y el propietario serán ejecutados.</a:t>
            </a:r>
            <a:endParaRPr lang="en-U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Cuando alguien abre una fosa o deja una descubierta y un animal cae en ella, la persona que deja la fosa sin cubrir es responsable del daño causado al animal. </a:t>
            </a:r>
          </a:p>
          <a:p>
            <a:r>
              <a:rPr lang="es-MX" dirty="0" smtClean="0">
                <a:latin typeface="Bookman Old Style" pitchFamily="18" charset="0"/>
              </a:rPr>
              <a:t>Debe hacer un pago justo por la pérdida, pero puede quedarse con el animal muerto.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 Si un ladrón es atrapado con bienes robados, el ladrón pagará el doble del valor de lo que es robado.</a:t>
            </a:r>
            <a:endParaRPr lang="en-US" dirty="0" smtClean="0">
              <a:latin typeface="Bookman Old Style" pitchFamily="18" charset="0"/>
            </a:endParaRPr>
          </a:p>
          <a:p>
            <a:r>
              <a:rPr lang="es-MX" dirty="0" smtClean="0">
                <a:latin typeface="Bookman Old Style" pitchFamily="18" charset="0"/>
              </a:rPr>
              <a:t> Si una persona permite que su animal pasta en el campo de otra persona, la restitución se basará en el campo cuando éste sea más abundante.</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La persona que inicia un incendio debe pagar por la propiedad perdida por el incendio.</a:t>
            </a:r>
            <a:endParaRPr lang="en-US" dirty="0" smtClean="0">
              <a:latin typeface="Bookman Old Style" pitchFamily="18" charset="0"/>
            </a:endParaRPr>
          </a:p>
          <a:p>
            <a:r>
              <a:rPr lang="es-MX" dirty="0" smtClean="0">
                <a:latin typeface="Bookman Old Style" pitchFamily="18" charset="0"/>
              </a:rPr>
              <a:t> Cuando un hombre le da dinero o bienes a otro para su custodia y son robados, el ladrón pagará el doble cuando sea capturado.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 Cuando un hombre da a otro ganado para custodiar y el ganado muere o falta sin que haya un testigo ocular, entonces se debe prestar un juramento ante Dios en el tribunal. Entonces se decidirá la culpa y se dará un pago justo.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 Cuando un hombre toma prestado un animal y muere por lesiones sin la presencia del propietario, entonces el pago justo se debe al propietario. </a:t>
            </a:r>
          </a:p>
          <a:p>
            <a:r>
              <a:rPr lang="es-MX" dirty="0" smtClean="0">
                <a:latin typeface="Bookman Old Style" pitchFamily="18" charset="0"/>
              </a:rPr>
              <a:t>Si el propietario está presente, no es necesario el pago.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 Si un hombre seduce a una mujer soltera que no ha sido tocada sexualmente, entonces debe convertirla en su esposa. </a:t>
            </a:r>
          </a:p>
          <a:p>
            <a:r>
              <a:rPr lang="es-MX" dirty="0" smtClean="0">
                <a:latin typeface="Bookman Old Style" pitchFamily="18" charset="0"/>
              </a:rPr>
              <a:t>Si el padre se niega a entregársela, todavía debe pagar una tarifa justa por novias intactas.</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2800" dirty="0" smtClean="0">
                <a:latin typeface="Bookman Old Style" pitchFamily="18" charset="0"/>
              </a:rPr>
              <a:t>No tolerarás a una bruja.</a:t>
            </a:r>
            <a:endParaRPr lang="en-US" sz="2800" dirty="0" smtClean="0">
              <a:latin typeface="Bookman Old Style" pitchFamily="18" charset="0"/>
            </a:endParaRPr>
          </a:p>
          <a:p>
            <a:r>
              <a:rPr lang="es-MX" sz="2800" dirty="0" smtClean="0">
                <a:latin typeface="Bookman Old Style" pitchFamily="18" charset="0"/>
              </a:rPr>
              <a:t> El que yace sexualmente con una bestia será condenado a muerte.</a:t>
            </a:r>
            <a:endParaRPr lang="en-US" sz="2800" dirty="0" smtClean="0">
              <a:latin typeface="Bookman Old Style" pitchFamily="18" charset="0"/>
            </a:endParaRPr>
          </a:p>
          <a:p>
            <a:r>
              <a:rPr lang="es-MX" sz="2800" dirty="0" smtClean="0">
                <a:latin typeface="Bookman Old Style" pitchFamily="18" charset="0"/>
              </a:rPr>
              <a:t> Quien se sacrifique a un dios que no sea el Eterno solo será destruido por completo.</a:t>
            </a:r>
            <a:endParaRPr lang="en-US" sz="2800" dirty="0" smtClean="0">
              <a:latin typeface="Bookman Old Style" pitchFamily="18" charset="0"/>
            </a:endParaRPr>
          </a:p>
          <a:p>
            <a:r>
              <a:rPr lang="es-MX" sz="2800" dirty="0" smtClean="0">
                <a:latin typeface="Bookman Old Style" pitchFamily="18" charset="0"/>
              </a:rPr>
              <a:t> No oprimirás ni harás mal a los extraños, porque eras extranjero en la tierra de Egipto.</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2800" dirty="0" smtClean="0">
                <a:latin typeface="Bookman Old Style" pitchFamily="18" charset="0"/>
              </a:rPr>
              <a:t>No debe causar daño a ninguna viuda o huérfano, no sea que, en la ira de Dios, te vuelvas viudo y tus hijos queden huérfanos.</a:t>
            </a:r>
            <a:endParaRPr lang="en-US" sz="2800" dirty="0" smtClean="0">
              <a:latin typeface="Bookman Old Style" pitchFamily="18" charset="0"/>
            </a:endParaRPr>
          </a:p>
          <a:p>
            <a:r>
              <a:rPr lang="es-MX" sz="2800" dirty="0" smtClean="0">
                <a:latin typeface="Bookman Old Style" pitchFamily="18" charset="0"/>
              </a:rPr>
              <a:t> Si le prestas dinero a Mi pueblo, especialmente a los pobres, no actúes como acreedor ni tomes intereses. </a:t>
            </a:r>
          </a:p>
          <a:p>
            <a:r>
              <a:rPr lang="es-MX" sz="2800" dirty="0" smtClean="0">
                <a:latin typeface="Bookman Old Style" pitchFamily="18" charset="0"/>
              </a:rPr>
              <a:t>Devuélvele a su vecino lo que pide prestado antes de que se ponga el sol.</a:t>
            </a:r>
            <a:endParaRPr lang="en-U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2800" dirty="0" smtClean="0">
                <a:latin typeface="Bookman Old Style" pitchFamily="18" charset="0"/>
              </a:rPr>
              <a:t>No ofenderás a Dios, ni maldecirás a los líderes de tu pueblo.</a:t>
            </a:r>
            <a:endParaRPr lang="en-US" sz="2800" dirty="0" smtClean="0">
              <a:latin typeface="Bookman Old Style" pitchFamily="18" charset="0"/>
            </a:endParaRPr>
          </a:p>
          <a:p>
            <a:r>
              <a:rPr lang="es-MX" sz="2800" dirty="0" smtClean="0">
                <a:latin typeface="Bookman Old Style" pitchFamily="18" charset="0"/>
              </a:rPr>
              <a:t>No tardarás en ofrecer a Dios la primera recompensa de tu cosecha y el primer nacido entre tus hijos y tus animales.</a:t>
            </a:r>
            <a:endParaRPr lang="en-US" sz="2800" dirty="0" smtClean="0">
              <a:latin typeface="Bookman Old Style" pitchFamily="18" charset="0"/>
            </a:endParaRPr>
          </a:p>
          <a:p>
            <a:r>
              <a:rPr lang="es-MX" sz="2800" dirty="0" smtClean="0">
                <a:latin typeface="Bookman Old Style" pitchFamily="18" charset="0"/>
              </a:rPr>
              <a:t>No comas carne desgarrada por las bestias en el campo. En lugar de echarlo a los perros.</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No debes pronunciar ninguna falsedad, ni seguir a otros al mal. </a:t>
            </a:r>
          </a:p>
          <a:p>
            <a:r>
              <a:rPr lang="es-MX" dirty="0" smtClean="0">
                <a:latin typeface="Bookman Old Style" pitchFamily="18" charset="0"/>
              </a:rPr>
              <a:t>Tampoco favorecerás a un hombre pobre.</a:t>
            </a:r>
            <a:endParaRPr lang="en-US" dirty="0" smtClean="0">
              <a:latin typeface="Bookman Old Style" pitchFamily="18" charset="0"/>
            </a:endParaRPr>
          </a:p>
          <a:p>
            <a:r>
              <a:rPr lang="es-MX" dirty="0" smtClean="0">
                <a:latin typeface="Bookman Old Style" pitchFamily="18" charset="0"/>
              </a:rPr>
              <a:t>Cuando veas un animal errante, devuélvelo a su dueño. </a:t>
            </a:r>
          </a:p>
          <a:p>
            <a:r>
              <a:rPr lang="es-MX" dirty="0" smtClean="0">
                <a:latin typeface="Bookman Old Style" pitchFamily="18" charset="0"/>
              </a:rPr>
              <a:t>Ayuda a todos los animales, incluso si son los animales de tu enemigo.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Mantente alejado de cualquier asunto falso y no lastimes a los inocentes y justos, porque no liberaré a un culpable.</a:t>
            </a:r>
          </a:p>
          <a:p>
            <a:r>
              <a:rPr lang="es-MX" dirty="0" smtClean="0">
                <a:latin typeface="Bookman Old Style" pitchFamily="18" charset="0"/>
              </a:rPr>
              <a:t>No aceptarás sobornos, porque el soborno ciega a los ojos y convierte las palabras de los justos en falsedad.</a:t>
            </a:r>
            <a:endParaRPr lang="en-US" dirty="0" smtClean="0">
              <a:latin typeface="Bookman Old Style" pitchFamily="18" charset="0"/>
            </a:endParaRP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2800" dirty="0" smtClean="0">
                <a:latin typeface="Bookman Old Style" pitchFamily="18" charset="0"/>
              </a:rPr>
              <a:t>Seis años sembrarás y cosecharás la cosecha, pero el séptimo año dejarás que los pobres y los animales pasten.</a:t>
            </a:r>
            <a:endParaRPr lang="en-US" sz="2800" dirty="0" smtClean="0">
              <a:latin typeface="Bookman Old Style" pitchFamily="18" charset="0"/>
            </a:endParaRPr>
          </a:p>
          <a:p>
            <a:r>
              <a:rPr lang="es-MX" sz="2800" dirty="0" smtClean="0">
                <a:latin typeface="Bookman Old Style" pitchFamily="18" charset="0"/>
              </a:rPr>
              <a:t> Seis días harás todas tus tareas, y en el séptimo día dejarás de trabajar, para que tú y tus animales, tus servidores y el extraño puedan recuperarse.</a:t>
            </a:r>
          </a:p>
          <a:p>
            <a:r>
              <a:rPr lang="es-MX" sz="2800" dirty="0" smtClean="0">
                <a:latin typeface="Bookman Old Style" pitchFamily="18" charset="0"/>
              </a:rPr>
              <a:t> No hagas mención de ningún otro dios.</a:t>
            </a:r>
            <a:endParaRPr lang="en-US" sz="2800" dirty="0" smtClean="0">
              <a:latin typeface="Bookman Old Style" pitchFamily="18" charset="0"/>
            </a:endParaRPr>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2800" i="1" dirty="0" smtClean="0">
                <a:latin typeface="Bookman Old Style" pitchFamily="18" charset="0"/>
              </a:rPr>
              <a:t>Tres nuevas festividades</a:t>
            </a:r>
            <a:endParaRPr lang="en-US" sz="2800" i="1" dirty="0" smtClean="0">
              <a:latin typeface="Bookman Old Style" pitchFamily="18" charset="0"/>
            </a:endParaRPr>
          </a:p>
          <a:p>
            <a:r>
              <a:rPr lang="es-MX" sz="2800" dirty="0" smtClean="0">
                <a:latin typeface="Bookman Old Style" pitchFamily="18" charset="0"/>
              </a:rPr>
              <a:t>Tres veces al año, tendrás una fiesta para mí. </a:t>
            </a:r>
          </a:p>
          <a:p>
            <a:r>
              <a:rPr lang="es-MX" sz="2800" dirty="0" smtClean="0">
                <a:latin typeface="Bookman Old Style" pitchFamily="18" charset="0"/>
              </a:rPr>
              <a:t>La Fiesta de los Panes sin Levadura (la Pascua) para recordar cómo Dios te sacó de Egipto de la casa de servidumbre. </a:t>
            </a:r>
          </a:p>
          <a:p>
            <a:r>
              <a:rPr lang="es-MX" sz="2800" dirty="0" smtClean="0">
                <a:latin typeface="Bookman Old Style" pitchFamily="18" charset="0"/>
              </a:rPr>
              <a:t>La Fiesta de la Cosecha (Sukot), para honrarme con los primeros y más selectos frutos, </a:t>
            </a: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Y la Fiesta de la Recolección (Shavuot), al final del año, cuando coseche los resultados de su trabajo.</a:t>
            </a:r>
            <a:endParaRPr lang="en-US" dirty="0" smtClean="0">
              <a:latin typeface="Bookman Old Style" pitchFamily="18" charset="0"/>
            </a:endParaRPr>
          </a:p>
          <a:p>
            <a:r>
              <a:rPr lang="es-MX" dirty="0" smtClean="0">
                <a:latin typeface="Bookman Old Style" pitchFamily="18" charset="0"/>
              </a:rPr>
              <a:t>No debes cocinar un cabrito en la leche de su madre.</a:t>
            </a:r>
            <a:endParaRPr lang="en-US" dirty="0" smtClean="0">
              <a:latin typeface="Bookman Old Style" pitchFamily="18" charset="0"/>
            </a:endParaRPr>
          </a:p>
          <a:p>
            <a:r>
              <a:rPr lang="es-MX" dirty="0" smtClean="0">
                <a:latin typeface="Bookman Old Style" pitchFamily="18" charset="0"/>
              </a:rPr>
              <a:t> Te envío un ángel delante de ti para que te guarde en el camino y te lleve al lugar que he preparado. </a:t>
            </a:r>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Si atiendes a lo que es Mío, seré un enemigo para tus enemigos y un adversario  para tus adversarios.</a:t>
            </a:r>
            <a:endParaRPr lang="en-US" dirty="0" smtClean="0">
              <a:latin typeface="Bookman Old Style" pitchFamily="18" charset="0"/>
            </a:endParaRPr>
          </a:p>
          <a:p>
            <a:r>
              <a:rPr lang="es-MX" dirty="0" smtClean="0">
                <a:latin typeface="Bookman Old Style" pitchFamily="18" charset="0"/>
              </a:rPr>
              <a:t>Cuando Mi ángel te ponga en contacto con otros pueblos, no te inclinarás ante sus dioses en adoración, ni seguirás sus prácticas, sino que los derribarás. </a:t>
            </a:r>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Servirás al Señor tu Dios y Dios bendecirá tu pan y tu agua y habrá salud y sanidad en la tierra.</a:t>
            </a:r>
          </a:p>
          <a:p>
            <a:r>
              <a:rPr lang="es-MX" i="1" dirty="0" smtClean="0">
                <a:latin typeface="Bookman Old Style" pitchFamily="18" charset="0"/>
              </a:rPr>
              <a:t>El Altar de Moisés</a:t>
            </a:r>
          </a:p>
          <a:p>
            <a:r>
              <a:rPr lang="es-MX" dirty="0" smtClean="0">
                <a:latin typeface="Bookman Old Style" pitchFamily="18" charset="0"/>
              </a:rPr>
              <a:t>Temprano en la mañana, Moisés instaló un altar al pie de la montaña, con doce pilares para las doce tribus de Israel. </a:t>
            </a:r>
          </a:p>
          <a:p>
            <a:pPr>
              <a:buNone/>
            </a:pPr>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sz="3000" dirty="0" smtClean="0">
                <a:latin typeface="Bookman Old Style" pitchFamily="18" charset="0"/>
              </a:rPr>
              <a:t>Hizo una ofrenda animal al Eterno, diciendo en voz alta: "Esta sangre sella el pacto que el Eterno hace ahora contigo".</a:t>
            </a:r>
            <a:endParaRPr lang="en-US" sz="3000" dirty="0" smtClean="0">
              <a:latin typeface="Bookman Old Style" pitchFamily="18" charset="0"/>
            </a:endParaRPr>
          </a:p>
          <a:p>
            <a:r>
              <a:rPr lang="es-MX" sz="3000" dirty="0" smtClean="0">
                <a:latin typeface="Bookman Old Style" pitchFamily="18" charset="0"/>
              </a:rPr>
              <a:t>Entonces Dios le dijo a Moisés: "Sube a mí en la montaña y te daré las tablas de piedra con Mis mandamientos para que puedas enseñarles".</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Dios le dijo a Moisés que dejara a Aarón y </a:t>
            </a:r>
            <a:r>
              <a:rPr lang="es-MX" dirty="0" err="1" smtClean="0">
                <a:latin typeface="Bookman Old Style" pitchFamily="18" charset="0"/>
              </a:rPr>
              <a:t>Hur</a:t>
            </a:r>
            <a:r>
              <a:rPr lang="es-MX" dirty="0" smtClean="0">
                <a:latin typeface="Bookman Old Style" pitchFamily="18" charset="0"/>
              </a:rPr>
              <a:t> a cargo de los israelitas. </a:t>
            </a:r>
          </a:p>
          <a:p>
            <a:r>
              <a:rPr lang="es-MX" dirty="0" smtClean="0">
                <a:latin typeface="Bookman Old Style" pitchFamily="18" charset="0"/>
              </a:rPr>
              <a:t>Luego, la gloria de Dios descansó sobre el monte Sinaí y la aparición de Dios fue como un fuego consumidor en la cima de la montaña ante los ojos de los hijos de Israel. </a:t>
            </a: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Shemot 21: 1 – 24:18 y Yirmiyahu 34</a:t>
            </a:r>
            <a:r>
              <a:rPr lang="en-US" sz="1600" b="1" dirty="0" smtClean="0">
                <a:latin typeface="Bookman Old Style" pitchFamily="18" charset="0"/>
              </a:rPr>
              <a:t>:8 – 34:22</a:t>
            </a:r>
            <a:endParaRPr lang="es-CO" sz="1600" b="1" dirty="0" smtClean="0">
              <a:latin typeface="Bookman Old Style" pitchFamily="18" charset="0"/>
            </a:endParaRPr>
          </a:p>
          <a:p>
            <a:r>
              <a:rPr lang="es-MX" dirty="0" smtClean="0">
                <a:latin typeface="Bookman Old Style" pitchFamily="18" charset="0"/>
              </a:rPr>
              <a:t>Moisés entró en medio de la nube y ascendió a la montaña, y Moisés permaneció en la montaña durante cuarenta días y cuarenta noches.</a:t>
            </a:r>
            <a:endParaRPr lang="en-US" dirty="0" smtClean="0">
              <a:latin typeface="Bookman Old Style" pitchFamily="18" charset="0"/>
            </a:endParaRPr>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2800" b="1" dirty="0" smtClean="0">
                <a:solidFill>
                  <a:srgbClr val="FF0000"/>
                </a:solidFill>
                <a:latin typeface="Bookman Old Style" pitchFamily="18" charset="0"/>
              </a:rPr>
              <a:t>Ojo por $100, Diente por $10</a:t>
            </a:r>
            <a:endParaRPr lang="es-ES" sz="2000" dirty="0" smtClean="0">
              <a:latin typeface="Bookman Old Style" pitchFamily="18" charset="0"/>
            </a:endParaRPr>
          </a:p>
          <a:p>
            <a:pPr>
              <a:buNone/>
            </a:pPr>
            <a:r>
              <a:rPr lang="es-ES" dirty="0" smtClean="0">
                <a:latin typeface="Bookman Old Style" pitchFamily="18" charset="0"/>
              </a:rPr>
              <a:t>Por el rabino Ben Lanckton </a:t>
            </a:r>
            <a:endParaRPr lang="es-ES" dirty="0" smtClean="0">
              <a:latin typeface="Bookman Old Style" pitchFamily="18" charset="0"/>
            </a:endParaRPr>
          </a:p>
          <a:p>
            <a:pPr>
              <a:buNone/>
            </a:pPr>
            <a:r>
              <a:rPr lang="es-ES" dirty="0" smtClean="0">
                <a:latin typeface="Bookman Old Style" pitchFamily="18" charset="0"/>
              </a:rPr>
              <a:t>Un </a:t>
            </a:r>
            <a:r>
              <a:rPr lang="es-ES" dirty="0" smtClean="0">
                <a:latin typeface="Bookman Old Style" pitchFamily="18" charset="0"/>
              </a:rPr>
              <a:t>ojo por cien dólares, un diente por diez </a:t>
            </a:r>
            <a:r>
              <a:rPr lang="es-ES" dirty="0" smtClean="0">
                <a:latin typeface="Bookman Old Style" pitchFamily="18" charset="0"/>
              </a:rPr>
              <a:t>dólares</a:t>
            </a:r>
          </a:p>
          <a:p>
            <a:pPr>
              <a:buNone/>
            </a:pPr>
            <a:r>
              <a:rPr lang="es-ES" dirty="0" smtClean="0">
                <a:latin typeface="Bookman Old Style" pitchFamily="18" charset="0"/>
              </a:rPr>
              <a:t>Varias </a:t>
            </a:r>
            <a:r>
              <a:rPr lang="es-ES" dirty="0" smtClean="0">
                <a:latin typeface="Bookman Old Style" pitchFamily="18" charset="0"/>
              </a:rPr>
              <a:t>interpretaciones de “ojo por ojo” brindan valiosas perspectivas sobre las lecciones éticas de la Torá</a:t>
            </a:r>
            <a:r>
              <a:rPr lang="es-ES" dirty="0" smtClean="0">
                <a:latin typeface="Bookman Old Style" pitchFamily="18" charset="0"/>
              </a:rPr>
              <a:t>. </a:t>
            </a: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Si </a:t>
            </a:r>
            <a:r>
              <a:rPr lang="es-ES" sz="3000" dirty="0" smtClean="0">
                <a:latin typeface="Bookman Old Style" pitchFamily="18" charset="0"/>
              </a:rPr>
              <a:t>todos vivieran según el principio de “ojo por ojo y diente por diente”, el mundo estaría ciego y sin dientes”. —Tevye, El violinista en el </a:t>
            </a:r>
            <a:r>
              <a:rPr lang="es-ES" sz="3000" dirty="0" smtClean="0">
                <a:latin typeface="Bookman Old Style" pitchFamily="18" charset="0"/>
              </a:rPr>
              <a:t>tejado</a:t>
            </a:r>
          </a:p>
          <a:p>
            <a:pPr>
              <a:buNone/>
            </a:pPr>
            <a:r>
              <a:rPr lang="es-ES" sz="3000" dirty="0" smtClean="0">
                <a:latin typeface="Bookman Old Style" pitchFamily="18" charset="0"/>
              </a:rPr>
              <a:t>Quizás Tevye no se haya dado cuenta, pero resumió, con mucha precisión, la interpretación que el Talmud da de “ojo por ojo”, que aparece por primera vez en la parashá de esta semana, Mishpatim</a:t>
            </a:r>
            <a:r>
              <a:rPr lang="es-ES" sz="30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a:t>
            </a:r>
            <a:r>
              <a:rPr lang="es-ES" dirty="0" smtClean="0">
                <a:latin typeface="Bookman Old Style" pitchFamily="18" charset="0"/>
              </a:rPr>
              <a:t>semana pasada, escuchamos Aseret Hadibrot, los Diez Mandamientos, los titulares de la creencia y la ética judías. </a:t>
            </a:r>
            <a:endParaRPr lang="es-ES" dirty="0" smtClean="0">
              <a:latin typeface="Bookman Old Style" pitchFamily="18" charset="0"/>
            </a:endParaRPr>
          </a:p>
          <a:p>
            <a:pPr>
              <a:buNone/>
            </a:pPr>
            <a:r>
              <a:rPr lang="es-ES" dirty="0" smtClean="0">
                <a:latin typeface="Bookman Old Style" pitchFamily="18" charset="0"/>
              </a:rPr>
              <a:t>Imponentes </a:t>
            </a:r>
            <a:r>
              <a:rPr lang="es-ES" dirty="0" smtClean="0">
                <a:latin typeface="Bookman Old Style" pitchFamily="18" charset="0"/>
              </a:rPr>
              <a:t>e impresionantes, transmiten mensajes morales conmovedores. Sin embargo, dicen poco sobre los detalles de cómo vivir una vida judía ética.</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Esta semana, la Torá dirige su atención a los detalles de la ley y la práctica judías: “Mishpatim” = ordenanzas, reglas, regulaciones. </a:t>
            </a:r>
            <a:endParaRPr lang="es-ES" dirty="0" smtClean="0">
              <a:latin typeface="Bookman Old Style" pitchFamily="18" charset="0"/>
            </a:endParaRPr>
          </a:p>
          <a:p>
            <a:pPr>
              <a:buNone/>
            </a:pPr>
            <a:r>
              <a:rPr lang="es-ES" dirty="0" smtClean="0">
                <a:latin typeface="Bookman Old Style" pitchFamily="18" charset="0"/>
              </a:rPr>
              <a:t>En </a:t>
            </a:r>
            <a:r>
              <a:rPr lang="es-ES" dirty="0" smtClean="0">
                <a:latin typeface="Bookman Old Style" pitchFamily="18" charset="0"/>
              </a:rPr>
              <a:t>la porción de esta semana hay mitzvot (mandamientos) más específicos, órdenes más explícitas, que en casi cualquier otra</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a:t>
            </a:r>
            <a:r>
              <a:rPr lang="es-ES" dirty="0" smtClean="0">
                <a:latin typeface="Bookman Old Style" pitchFamily="18" charset="0"/>
              </a:rPr>
              <a:t>abundancia y variedad de estas mitzvot refuerzan una antigua idea del judaísmo: existe una conexión innata entre lo ritual y lo espiritual, entre lo ético y lo etéreo. En nuestra porción, los asuntos “mundanos” de la dieta y la agricultura se mezclan con cuestiones “profundas” del sacrificio personal y la pena capital.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Cada </a:t>
            </a:r>
            <a:r>
              <a:rPr lang="es-ES" dirty="0" smtClean="0">
                <a:latin typeface="Bookman Old Style" pitchFamily="18" charset="0"/>
              </a:rPr>
              <a:t>momento, mundano o profundo, conlleva el potencial de santidad</a:t>
            </a:r>
            <a:r>
              <a:rPr lang="es-ES" dirty="0" smtClean="0">
                <a:latin typeface="Bookman Old Style" pitchFamily="18" charset="0"/>
              </a:rPr>
              <a:t>.</a:t>
            </a:r>
          </a:p>
          <a:p>
            <a:pPr>
              <a:buNone/>
            </a:pPr>
            <a:r>
              <a:rPr lang="es-ES" dirty="0" smtClean="0">
                <a:latin typeface="Bookman Old Style" pitchFamily="18" charset="0"/>
              </a:rPr>
              <a:t>El potencial de santidad se actualiza de manera más aguda en cuestiones de justicia, al decidir entre lo correcto y lo incorrecto. En cuestiones de daño personal, Mishpatim establece uno de los pasajes más (erróneamente) infames de la Biblia hebrea.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Considere </a:t>
            </a:r>
            <a:r>
              <a:rPr lang="es-ES" dirty="0" smtClean="0">
                <a:latin typeface="Bookman Old Style" pitchFamily="18" charset="0"/>
              </a:rPr>
              <a:t>esta frase frecuentemente citada en su contexto real en Éxodo 21:22-21:27 (traducción de Everett Fox, Los cinco libros de Moisés</a:t>
            </a:r>
            <a:r>
              <a:rPr lang="es-ES" dirty="0" smtClean="0">
                <a:latin typeface="Bookman Old Style" pitchFamily="18" charset="0"/>
              </a:rPr>
              <a:t>):</a:t>
            </a:r>
          </a:p>
          <a:p>
            <a:pPr>
              <a:buNone/>
            </a:pPr>
            <a:r>
              <a:rPr lang="es-ES" dirty="0" smtClean="0">
                <a:latin typeface="Bookman Old Style" pitchFamily="18" charset="0"/>
              </a:rPr>
              <a:t>Cuando dos hombres riñen y le propinan un golpe a una mujer embarazada, de modo que sus hijos aborten, pero no se produzca otro daño, él será multado,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sí</a:t>
            </a:r>
            <a:r>
              <a:rPr lang="es-ES" dirty="0" smtClean="0">
                <a:latin typeface="Bookman Old Style" pitchFamily="18" charset="0"/>
              </a:rPr>
              <a:t>, multado, como el esposo de la mujer imponga para él, pero él deberá pagarlo sólo de acuerdo con la evaluación</a:t>
            </a:r>
            <a:r>
              <a:rPr lang="es-ES" dirty="0" smtClean="0">
                <a:latin typeface="Bookman Old Style" pitchFamily="18" charset="0"/>
              </a:rPr>
              <a:t>.</a:t>
            </a:r>
          </a:p>
          <a:p>
            <a:pPr>
              <a:buNone/>
            </a:pPr>
            <a:r>
              <a:rPr lang="es-ES" dirty="0" smtClean="0">
                <a:latin typeface="Bookman Old Style" pitchFamily="18" charset="0"/>
              </a:rPr>
              <a:t>Pero </a:t>
            </a:r>
            <a:r>
              <a:rPr lang="es-ES" dirty="0" smtClean="0">
                <a:latin typeface="Bookman Old Style" pitchFamily="18" charset="0"/>
              </a:rPr>
              <a:t>si se produce daño, entonces deberás dar vida en lugar de vida: ojo en lugar de ojo, diente en lugar de diente, mano en lugar de mano, pie en lugar de pie,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cicatriz </a:t>
            </a:r>
            <a:r>
              <a:rPr lang="es-ES" dirty="0" smtClean="0">
                <a:latin typeface="Bookman Old Style" pitchFamily="18" charset="0"/>
              </a:rPr>
              <a:t>de quemadura en lugar de cicatriz de quemadura, herida en lugar de herida, golpe en lugar de golpe</a:t>
            </a:r>
            <a:r>
              <a:rPr lang="es-ES" dirty="0" smtClean="0">
                <a:latin typeface="Bookman Old Style" pitchFamily="18" charset="0"/>
              </a:rPr>
              <a:t>.</a:t>
            </a:r>
          </a:p>
          <a:p>
            <a:pPr>
              <a:buNone/>
            </a:pPr>
            <a:r>
              <a:rPr lang="es-ES" dirty="0" smtClean="0">
                <a:latin typeface="Bookman Old Style" pitchFamily="18" charset="0"/>
              </a:rPr>
              <a:t>Cuando un hombre hiere el ojo de su siervo o el ojo de su sierva, y lo arruina, lo dejará libre en libertad por causa de su ojo;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Si </a:t>
            </a:r>
            <a:r>
              <a:rPr lang="es-ES" sz="3000" dirty="0" smtClean="0">
                <a:latin typeface="Bookman Old Style" pitchFamily="18" charset="0"/>
              </a:rPr>
              <a:t>le rompe un diente a su siervo o a su sierva, lo dejará libre a cambio de su diente</a:t>
            </a:r>
            <a:r>
              <a:rPr lang="es-ES" sz="3000" dirty="0" smtClean="0">
                <a:latin typeface="Bookman Old Style" pitchFamily="18" charset="0"/>
              </a:rPr>
              <a:t>.</a:t>
            </a:r>
          </a:p>
          <a:p>
            <a:pPr>
              <a:buNone/>
            </a:pPr>
            <a:r>
              <a:rPr lang="es-ES" sz="3000" dirty="0" smtClean="0">
                <a:latin typeface="Bookman Old Style" pitchFamily="18" charset="0"/>
              </a:rPr>
              <a:t>Preguntas </a:t>
            </a:r>
            <a:r>
              <a:rPr lang="es-ES" sz="3000" dirty="0" smtClean="0">
                <a:latin typeface="Bookman Old Style" pitchFamily="18" charset="0"/>
              </a:rPr>
              <a:t>para considerar:1. ¿Cuánto “cuesta” un ojo? ¿Un diente? ¿Un moretón</a:t>
            </a:r>
            <a:r>
              <a:rPr lang="es-ES" sz="3000" dirty="0" smtClean="0">
                <a:latin typeface="Bookman Old Style" pitchFamily="18" charset="0"/>
              </a:rPr>
              <a:t>?</a:t>
            </a:r>
          </a:p>
          <a:p>
            <a:pPr>
              <a:buNone/>
            </a:pPr>
            <a:r>
              <a:rPr lang="es-ES" sz="3000" dirty="0" smtClean="0">
                <a:latin typeface="Bookman Old Style" pitchFamily="18" charset="0"/>
              </a:rPr>
              <a:t>2</a:t>
            </a:r>
            <a:r>
              <a:rPr lang="es-ES" sz="3000" dirty="0" smtClean="0">
                <a:latin typeface="Bookman Old Style" pitchFamily="18" charset="0"/>
              </a:rPr>
              <a:t>. ¿Qué pasa si un ciego le saca el ojo a un hombre que ve? ¿O si un hombre desdentado le saca un diente a alguien?</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3. ¿El sirviente recibe un trato mejor o peor que el ciudadano promedio según estos versículos</a:t>
            </a:r>
            <a:r>
              <a:rPr lang="es-ES" dirty="0" smtClean="0">
                <a:latin typeface="Bookman Old Style" pitchFamily="18" charset="0"/>
              </a:rPr>
              <a:t>?</a:t>
            </a:r>
          </a:p>
          <a:p>
            <a:pPr>
              <a:buNone/>
            </a:pPr>
            <a:r>
              <a:rPr lang="es-ES" dirty="0" smtClean="0">
                <a:latin typeface="Bookman Old Style" pitchFamily="18" charset="0"/>
              </a:rPr>
              <a:t>La </a:t>
            </a:r>
            <a:r>
              <a:rPr lang="es-ES" dirty="0" smtClean="0">
                <a:latin typeface="Bookman Old Style" pitchFamily="18" charset="0"/>
              </a:rPr>
              <a:t>gran pregunta: ¿Ojo por ojo realmente significa ojo por ojo</a:t>
            </a:r>
            <a:r>
              <a:rPr lang="es-ES" dirty="0" smtClean="0">
                <a:latin typeface="Bookman Old Style" pitchFamily="18" charset="0"/>
              </a:rPr>
              <a:t>?</a:t>
            </a:r>
          </a:p>
          <a:p>
            <a:pPr>
              <a:buNone/>
            </a:pPr>
            <a:r>
              <a:rPr lang="es-ES" dirty="0" smtClean="0">
                <a:latin typeface="Bookman Old Style" pitchFamily="18" charset="0"/>
              </a:rPr>
              <a:t>Primera </a:t>
            </a:r>
            <a:r>
              <a:rPr lang="es-ES" dirty="0" smtClean="0">
                <a:latin typeface="Bookman Old Style" pitchFamily="18" charset="0"/>
              </a:rPr>
              <a:t>respuesta</a:t>
            </a:r>
            <a:r>
              <a:rPr lang="es-ES" dirty="0" smtClean="0">
                <a:latin typeface="Bookman Old Style" pitchFamily="18" charset="0"/>
              </a:rPr>
              <a:t>: El </a:t>
            </a:r>
            <a:r>
              <a:rPr lang="es-ES" dirty="0" smtClean="0">
                <a:latin typeface="Bookman Old Style" pitchFamily="18" charset="0"/>
              </a:rPr>
              <a:t>Talmud comenta (Tratado Baba </a:t>
            </a:r>
            <a:r>
              <a:rPr lang="es-ES" dirty="0" smtClean="0">
                <a:latin typeface="Bookman Old Style" pitchFamily="18" charset="0"/>
              </a:rPr>
              <a:t>Kama, </a:t>
            </a:r>
            <a:r>
              <a:rPr lang="es-ES" dirty="0" smtClean="0">
                <a:latin typeface="Bookman Old Style" pitchFamily="18" charset="0"/>
              </a:rPr>
              <a:t>84a):“Un ojo en lugar de un ojo” significa una compensación monetaria;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a:t>
            </a:r>
            <a:r>
              <a:rPr lang="es-ES" dirty="0" smtClean="0">
                <a:latin typeface="Bookman Old Style" pitchFamily="18" charset="0"/>
              </a:rPr>
              <a:t>quieres argumentar que significa un ojo real, mira lo que dice Rav Ashi</a:t>
            </a:r>
            <a:r>
              <a:rPr lang="es-ES" dirty="0" smtClean="0">
                <a:latin typeface="Bookman Old Style" pitchFamily="18" charset="0"/>
              </a:rPr>
              <a:t>:</a:t>
            </a:r>
          </a:p>
          <a:p>
            <a:pPr>
              <a:buNone/>
            </a:pPr>
            <a:r>
              <a:rPr lang="es-ES" dirty="0" smtClean="0">
                <a:latin typeface="Bookman Old Style" pitchFamily="18" charset="0"/>
              </a:rPr>
              <a:t>Más adelante en la Torá, aprendemos (en el caso de un hombre que ha sido descubierto teniendo sexo con una virgen no comprometida) que la frase “en lugar de” significa compensación monetaria; así como significa dinero allí, también significa dinero aquí</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Vamos</a:t>
            </a:r>
            <a:r>
              <a:rPr lang="es-ES" dirty="0" smtClean="0">
                <a:latin typeface="Bookman Old Style" pitchFamily="18" charset="0"/>
              </a:rPr>
              <a:t>, ¿en serio? </a:t>
            </a:r>
            <a:endParaRPr lang="es-ES" dirty="0" smtClean="0">
              <a:latin typeface="Bookman Old Style" pitchFamily="18" charset="0"/>
            </a:endParaRPr>
          </a:p>
          <a:p>
            <a:pPr>
              <a:buNone/>
            </a:pPr>
            <a:r>
              <a:rPr lang="es-ES" dirty="0" smtClean="0">
                <a:latin typeface="Bookman Old Style" pitchFamily="18" charset="0"/>
              </a:rPr>
              <a:t>Respuesta </a:t>
            </a:r>
            <a:r>
              <a:rPr lang="es-ES" dirty="0" smtClean="0">
                <a:latin typeface="Bookman Old Style" pitchFamily="18" charset="0"/>
              </a:rPr>
              <a:t>dos</a:t>
            </a:r>
            <a:r>
              <a:rPr lang="es-ES" dirty="0" smtClean="0">
                <a:latin typeface="Bookman Old Style" pitchFamily="18" charset="0"/>
              </a:rPr>
              <a:t>: El </a:t>
            </a:r>
            <a:r>
              <a:rPr lang="es-ES" dirty="0" smtClean="0">
                <a:latin typeface="Bookman Old Style" pitchFamily="18" charset="0"/>
              </a:rPr>
              <a:t>Talmud comenta (en el mismo lugar</a:t>
            </a:r>
            <a:r>
              <a:rPr lang="es-ES" dirty="0" smtClean="0">
                <a:latin typeface="Bookman Old Style" pitchFamily="18" charset="0"/>
              </a:rPr>
              <a:t>): SI </a:t>
            </a:r>
            <a:r>
              <a:rPr lang="es-ES" dirty="0" smtClean="0">
                <a:latin typeface="Bookman Old Style" pitchFamily="18" charset="0"/>
              </a:rPr>
              <a:t>la Torá realmente quería decir ojo por ojo real, ENTONCES no habría forma de castigar a un ciego o a un agresor dental sin dientes.</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ENTONCES la Torá debe querer decir realmente compensación monetaria. PERO si quería decir “dinero”, ¿por qué no decía simplemente “dinero”? </a:t>
            </a:r>
            <a:endParaRPr lang="es-ES" dirty="0" smtClean="0">
              <a:latin typeface="Bookman Old Style" pitchFamily="18" charset="0"/>
            </a:endParaRPr>
          </a:p>
          <a:p>
            <a:pPr>
              <a:buNone/>
            </a:pPr>
            <a:r>
              <a:rPr lang="es-ES" dirty="0" smtClean="0">
                <a:latin typeface="Bookman Old Style" pitchFamily="18" charset="0"/>
              </a:rPr>
              <a:t>PORQUE </a:t>
            </a:r>
            <a:r>
              <a:rPr lang="es-ES" dirty="0" smtClean="0">
                <a:latin typeface="Bookman Old Style" pitchFamily="18" charset="0"/>
              </a:rPr>
              <a:t>la Torá viene a enseñar que quitar una vida, un ojo, un diente, es tan malo QUE ES COMO SI la parte ofensora debiera perder lo que ella misma ha quitado</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a:t>
            </a:r>
            <a:r>
              <a:rPr lang="es-ES" dirty="0" smtClean="0">
                <a:latin typeface="Bookman Old Style" pitchFamily="18" charset="0"/>
              </a:rPr>
              <a:t>, ¿qué significaba esto en aquel entonces? </a:t>
            </a:r>
            <a:endParaRPr lang="es-ES" dirty="0" smtClean="0">
              <a:latin typeface="Bookman Old Style" pitchFamily="18" charset="0"/>
            </a:endParaRPr>
          </a:p>
          <a:p>
            <a:pPr>
              <a:buNone/>
            </a:pPr>
            <a:r>
              <a:rPr lang="es-ES" dirty="0" smtClean="0">
                <a:latin typeface="Bookman Old Style" pitchFamily="18" charset="0"/>
              </a:rPr>
              <a:t>Respuesta </a:t>
            </a:r>
            <a:r>
              <a:rPr lang="es-ES" dirty="0" smtClean="0">
                <a:latin typeface="Bookman Old Style" pitchFamily="18" charset="0"/>
              </a:rPr>
              <a:t>tres</a:t>
            </a:r>
            <a:r>
              <a:rPr lang="es-ES" dirty="0" smtClean="0">
                <a:latin typeface="Bookman Old Style" pitchFamily="18" charset="0"/>
              </a:rPr>
              <a:t>: Everett </a:t>
            </a:r>
            <a:r>
              <a:rPr lang="es-ES" dirty="0" smtClean="0">
                <a:latin typeface="Bookman Old Style" pitchFamily="18" charset="0"/>
              </a:rPr>
              <a:t>Fox, nota al pie de este pasaje</a:t>
            </a:r>
            <a:r>
              <a:rPr lang="es-ES" dirty="0" smtClean="0">
                <a:latin typeface="Bookman Old Style" pitchFamily="18" charset="0"/>
              </a:rPr>
              <a:t>:</a:t>
            </a:r>
          </a:p>
          <a:p>
            <a:pPr>
              <a:buNone/>
            </a:pPr>
            <a:r>
              <a:rPr lang="es-ES" dirty="0" smtClean="0">
                <a:latin typeface="Bookman Old Style" pitchFamily="18" charset="0"/>
              </a:rPr>
              <a:t>Históricamente, esto se ha interpretado como una especie de venganza hebrea estricta, como en la expresión actual “ojo por ojo”.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a:t>
            </a:r>
            <a:r>
              <a:rPr lang="es-ES" dirty="0" smtClean="0">
                <a:latin typeface="Bookman Old Style" pitchFamily="18" charset="0"/>
              </a:rPr>
              <a:t>el pasaje (nótese, por cierto, su extensión) puede haber sido pensado como un contraste con el sistema babilónico, donde los ricos podían, en esencia, pagar para salir de tales situaciones. En Israel esto no se podía hacer, y por lo tanto no estamos tratando con “justicia estricta”, sino con equidad estricta.</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Una reflexión </a:t>
            </a:r>
            <a:r>
              <a:rPr lang="es-ES" sz="3000" dirty="0" smtClean="0">
                <a:latin typeface="Bookman Old Style" pitchFamily="18" charset="0"/>
              </a:rPr>
              <a:t>final: Cualquiera </a:t>
            </a:r>
            <a:r>
              <a:rPr lang="es-ES" sz="3000" dirty="0" smtClean="0">
                <a:latin typeface="Bookman Old Style" pitchFamily="18" charset="0"/>
              </a:rPr>
              <a:t>que sea la interpretación que le parezca más convincente, en cada caso la Torá refuta una opinión errónea que el lector tenía antes de encontrar este pasaje. </a:t>
            </a:r>
            <a:endParaRPr lang="es-ES" sz="3000" dirty="0" smtClean="0">
              <a:latin typeface="Bookman Old Style" pitchFamily="18" charset="0"/>
            </a:endParaRPr>
          </a:p>
          <a:p>
            <a:pPr>
              <a:buNone/>
            </a:pPr>
            <a:r>
              <a:rPr lang="es-ES" sz="3000" dirty="0" smtClean="0">
                <a:latin typeface="Bookman Old Style" pitchFamily="18" charset="0"/>
              </a:rPr>
              <a:t>Las </a:t>
            </a:r>
            <a:r>
              <a:rPr lang="es-ES" sz="3000" dirty="0" smtClean="0">
                <a:latin typeface="Bookman Old Style" pitchFamily="18" charset="0"/>
              </a:rPr>
              <a:t>leyes de la Torá suelen enseñar algo inesperado, alguna nueva forma de considerar una situación ética que sus lectores pueden no haber considerado.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Leemos </a:t>
            </a:r>
            <a:r>
              <a:rPr lang="es-ES" dirty="0" smtClean="0">
                <a:latin typeface="Bookman Old Style" pitchFamily="18" charset="0"/>
              </a:rPr>
              <a:t>la Torá para descubrir estas nuevas ideas; releemos la Torá, cada palabra cada año, para encontrar significados nuevos, incluso más relevantes, en las ideas que descubrimos el año anterior.</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smtClean="0">
                <a:latin typeface="Bookman Old Style" pitchFamily="18" charset="0"/>
              </a:rPr>
              <a:t>Superando </a:t>
            </a:r>
            <a:r>
              <a:rPr lang="es-ES" sz="3000" dirty="0" smtClean="0">
                <a:latin typeface="Bookman Old Style" pitchFamily="18" charset="0"/>
              </a:rPr>
              <a:t>el </a:t>
            </a:r>
            <a:r>
              <a:rPr lang="es-ES" sz="3000" dirty="0" smtClean="0">
                <a:latin typeface="Bookman Old Style" pitchFamily="18" charset="0"/>
              </a:rPr>
              <a:t>victimismo</a:t>
            </a:r>
          </a:p>
          <a:p>
            <a:pPr>
              <a:buNone/>
            </a:pPr>
            <a:r>
              <a:rPr lang="es-ES" sz="3000" dirty="0" smtClean="0">
                <a:latin typeface="Bookman Old Style" pitchFamily="18" charset="0"/>
              </a:rPr>
              <a:t>Por el rabino Zachary Truboff </a:t>
            </a:r>
            <a:endParaRPr lang="es-ES" sz="3000" dirty="0" smtClean="0">
              <a:latin typeface="Bookman Old Style" pitchFamily="18" charset="0"/>
            </a:endParaRPr>
          </a:p>
          <a:p>
            <a:pPr>
              <a:buNone/>
            </a:pPr>
            <a:r>
              <a:rPr lang="es-ES" sz="3000" dirty="0" smtClean="0">
                <a:latin typeface="Bookman Old Style" pitchFamily="18" charset="0"/>
              </a:rPr>
              <a:t>Esta </a:t>
            </a:r>
            <a:r>
              <a:rPr lang="es-ES" sz="3000" dirty="0" smtClean="0">
                <a:latin typeface="Bookman Old Style" pitchFamily="18" charset="0"/>
              </a:rPr>
              <a:t>porción de la Torá ofrece un mensaje ético vital para un pueblo que ha sufrido siglos de opresión</a:t>
            </a:r>
            <a:r>
              <a:rPr lang="es-ES" sz="3000" dirty="0" smtClean="0">
                <a:latin typeface="Bookman Old Style" pitchFamily="18" charset="0"/>
              </a:rPr>
              <a:t>. En </a:t>
            </a:r>
            <a:r>
              <a:rPr lang="es-ES" sz="3000" dirty="0" smtClean="0">
                <a:latin typeface="Bookman Old Style" pitchFamily="18" charset="0"/>
              </a:rPr>
              <a:t>La tentación de la inocencia, el teórico social francés Pascal Bruckner destaca una idea poco conocida de Sigmund Freud sobre la psicología del victimismo.</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un capítulo de sus Ensayos sobre psicoanálisis aplicado, Sigmund Freud examina la naturaleza de ciertas personas que, habiendo sufrido enfermedades o reveses durante su infancia, se creen exentas de los sacrificios que se aplican a la humanidad en su conjunto.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Han </a:t>
            </a:r>
            <a:r>
              <a:rPr lang="es-ES" dirty="0" smtClean="0">
                <a:latin typeface="Bookman Old Style" pitchFamily="18" charset="0"/>
              </a:rPr>
              <a:t>soportado lo suficiente como para no tener que aceptar nunca más privaciones... </a:t>
            </a:r>
            <a:endParaRPr lang="es-ES" dirty="0" smtClean="0">
              <a:latin typeface="Bookman Old Style" pitchFamily="18" charset="0"/>
            </a:endParaRPr>
          </a:p>
          <a:p>
            <a:pPr>
              <a:buNone/>
            </a:pPr>
            <a:r>
              <a:rPr lang="es-ES" dirty="0" smtClean="0">
                <a:latin typeface="Bookman Old Style" pitchFamily="18" charset="0"/>
              </a:rPr>
              <a:t>Pueden </a:t>
            </a:r>
            <a:r>
              <a:rPr lang="es-ES" dirty="0" smtClean="0">
                <a:latin typeface="Bookman Old Style" pitchFamily="18" charset="0"/>
              </a:rPr>
              <a:t>cometer injusticias porque ellos mismos las han sufrido: son excepciones y la vida les debe reparaciones</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Aquellos </a:t>
            </a:r>
            <a:r>
              <a:rPr lang="es-ES" sz="3000" dirty="0" smtClean="0">
                <a:latin typeface="Bookman Old Style" pitchFamily="18" charset="0"/>
              </a:rPr>
              <a:t>que sienten que han sido perjudicados de alguna manera profunda a menudo creen que se han ganado el derecho a actuar como les parezca mejor. </a:t>
            </a:r>
            <a:endParaRPr lang="es-ES" sz="3000" dirty="0" smtClean="0">
              <a:latin typeface="Bookman Old Style" pitchFamily="18" charset="0"/>
            </a:endParaRPr>
          </a:p>
          <a:p>
            <a:pPr>
              <a:buNone/>
            </a:pPr>
            <a:r>
              <a:rPr lang="es-ES" sz="3000" dirty="0" smtClean="0">
                <a:latin typeface="Bookman Old Style" pitchFamily="18" charset="0"/>
              </a:rPr>
              <a:t>La </a:t>
            </a:r>
            <a:r>
              <a:rPr lang="es-ES" sz="3000" dirty="0" smtClean="0">
                <a:latin typeface="Bookman Old Style" pitchFamily="18" charset="0"/>
              </a:rPr>
              <a:t>misma moralidad que vincula a otros no es relevante para ellos. Esta psicología de victimización se manifiesta a menudo de las formas más terribles.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Con </a:t>
            </a:r>
            <a:r>
              <a:rPr lang="es-ES" dirty="0" smtClean="0">
                <a:latin typeface="Bookman Old Style" pitchFamily="18" charset="0"/>
              </a:rPr>
              <a:t>demasiada frecuencia, quienes fueron víctimas se convierten en abusadores. </a:t>
            </a:r>
            <a:endParaRPr lang="es-ES" dirty="0" smtClean="0">
              <a:latin typeface="Bookman Old Style" pitchFamily="18" charset="0"/>
            </a:endParaRPr>
          </a:p>
          <a:p>
            <a:pPr>
              <a:buNone/>
            </a:pPr>
            <a:r>
              <a:rPr lang="es-ES" dirty="0" smtClean="0">
                <a:latin typeface="Bookman Old Style" pitchFamily="18" charset="0"/>
              </a:rPr>
              <a:t>Las </a:t>
            </a:r>
            <a:r>
              <a:rPr lang="es-ES" dirty="0" smtClean="0">
                <a:latin typeface="Bookman Old Style" pitchFamily="18" charset="0"/>
              </a:rPr>
              <a:t>estadísticas muestran que la gran mayoría de los padres que abusan físicamente de sus hijos fueron abusados ​​por sus propios padres.</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 en este punto que la Torá ofrece un poderoso mensaje ético, uno que es esencial que el pueblo judío escuche después de haber sufrido como esclavos durante cientos de años. En Parashat Mishpatim, entre la letanía de leyes que Moisés comunica al pueblo judío, se repite una y otra vez a lo largo de la Torá esta: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a:t>
            </a:r>
            <a:r>
              <a:rPr lang="es-ES" sz="2900" dirty="0" smtClean="0">
                <a:latin typeface="Bookman Old Style" pitchFamily="18" charset="0"/>
              </a:rPr>
              <a:t>No oprimirás al extranjero, porque ustedes conocen los sentimientos del extranjero, ya que ustedes mismos fueron extranjeros en la tierra de Egipto</a:t>
            </a:r>
            <a:r>
              <a:rPr lang="es-ES" sz="2000" b="1" dirty="0" smtClean="0">
                <a:latin typeface="Bookman Old Style" pitchFamily="18" charset="0"/>
              </a:rPr>
              <a:t>” (Éxodo 22:20</a:t>
            </a:r>
            <a:r>
              <a:rPr lang="es-ES" sz="2000" b="1" dirty="0" smtClean="0">
                <a:latin typeface="Bookman Old Style" pitchFamily="18" charset="0"/>
              </a:rPr>
              <a:t>).</a:t>
            </a:r>
            <a:endParaRPr lang="es-ES" sz="2900" b="1" dirty="0" smtClean="0">
              <a:latin typeface="Bookman Old Style" pitchFamily="18" charset="0"/>
            </a:endParaRPr>
          </a:p>
          <a:p>
            <a:pPr>
              <a:buNone/>
            </a:pPr>
            <a:r>
              <a:rPr lang="es-ES" sz="3000" dirty="0" smtClean="0">
                <a:latin typeface="Bookman Old Style" pitchFamily="18" charset="0"/>
              </a:rPr>
              <a:t>En lugar de aferrarse al dolor y usarlo como un arma contra el mundo, Dios le pide al pueblo judío que lo use como una fuente de empatía y responsabilidad moral.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Debido </a:t>
            </a:r>
            <a:r>
              <a:rPr lang="es-ES" dirty="0" smtClean="0">
                <a:latin typeface="Bookman Old Style" pitchFamily="18" charset="0"/>
              </a:rPr>
              <a:t>a que el pueblo judío fue aprovechado en su vulnerabilidad, debe esforzarse por nunca hacer lo mismo con los demás</a:t>
            </a:r>
            <a:r>
              <a:rPr lang="es-ES" dirty="0" smtClean="0">
                <a:latin typeface="Bookman Old Style" pitchFamily="18" charset="0"/>
              </a:rPr>
              <a:t>.</a:t>
            </a:r>
          </a:p>
          <a:p>
            <a:pPr>
              <a:buNone/>
            </a:pPr>
            <a:r>
              <a:rPr lang="es-ES" dirty="0" smtClean="0">
                <a:latin typeface="Bookman Old Style" pitchFamily="18" charset="0"/>
              </a:rPr>
              <a:t>¿</a:t>
            </a:r>
            <a:r>
              <a:rPr lang="es-ES" dirty="0" smtClean="0">
                <a:latin typeface="Bookman Old Style" pitchFamily="18" charset="0"/>
              </a:rPr>
              <a:t>Es razonable esta expectativa? ¿Cómo se puede romper el ciclo que hace que una víctima se convierta en abusador?</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verdad es que si observamos más de cerca la realidad del abuso, vemos que, si bien la mayoría de los abusadores fueron abusados, la mayoría de los niños que sufren abuso no se convierten en abusadores cuando son adultos.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Todos </a:t>
            </a:r>
            <a:r>
              <a:rPr lang="es-ES" dirty="0" smtClean="0">
                <a:latin typeface="Bookman Old Style" pitchFamily="18" charset="0"/>
              </a:rPr>
              <a:t>los seres humanos tienen la capacidad de trascender el dolor y el sufrimiento que se les inflige. </a:t>
            </a:r>
            <a:endParaRPr lang="es-ES" dirty="0" smtClean="0">
              <a:latin typeface="Bookman Old Style" pitchFamily="18" charset="0"/>
            </a:endParaRPr>
          </a:p>
          <a:p>
            <a:pPr>
              <a:buNone/>
            </a:pPr>
            <a:r>
              <a:rPr lang="es-ES" dirty="0" smtClean="0">
                <a:latin typeface="Bookman Old Style" pitchFamily="18" charset="0"/>
              </a:rPr>
              <a:t>Ser </a:t>
            </a:r>
            <a:r>
              <a:rPr lang="es-ES" dirty="0" smtClean="0">
                <a:latin typeface="Bookman Old Style" pitchFamily="18" charset="0"/>
              </a:rPr>
              <a:t>víctima de la violencia no necesariamente nos convierte en un monstruo</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Para </a:t>
            </a:r>
            <a:r>
              <a:rPr lang="es-ES" dirty="0" smtClean="0">
                <a:latin typeface="Bookman Old Style" pitchFamily="18" charset="0"/>
              </a:rPr>
              <a:t>superar el peligro de verse a uno mismo como víctima, uno debe percibir el sufrimiento como algo que tiene un propósito mayor. </a:t>
            </a:r>
            <a:endParaRPr lang="es-ES" dirty="0" smtClean="0">
              <a:latin typeface="Bookman Old Style" pitchFamily="18" charset="0"/>
            </a:endParaRPr>
          </a:p>
          <a:p>
            <a:pPr>
              <a:buNone/>
            </a:pPr>
            <a:r>
              <a:rPr lang="es-ES" dirty="0" smtClean="0">
                <a:latin typeface="Bookman Old Style" pitchFamily="18" charset="0"/>
              </a:rPr>
              <a:t>Debe </a:t>
            </a:r>
            <a:r>
              <a:rPr lang="es-ES" dirty="0" smtClean="0">
                <a:latin typeface="Bookman Old Style" pitchFamily="18" charset="0"/>
              </a:rPr>
              <a:t>encajar en una narrativa que le dé sentido a la propia vida. </a:t>
            </a:r>
            <a:endParaRPr lang="es-ES" dirty="0" smtClean="0">
              <a:latin typeface="Bookman Old Style" pitchFamily="18" charset="0"/>
            </a:endParaRPr>
          </a:p>
          <a:p>
            <a:pPr>
              <a:buNone/>
            </a:pPr>
            <a:r>
              <a:rPr lang="es-ES" dirty="0" smtClean="0">
                <a:latin typeface="Bookman Old Style" pitchFamily="18" charset="0"/>
              </a:rPr>
              <a:t>Esto </a:t>
            </a:r>
            <a:r>
              <a:rPr lang="es-ES" dirty="0" smtClean="0">
                <a:latin typeface="Bookman Old Style" pitchFamily="18" charset="0"/>
              </a:rPr>
              <a:t>es lo que la Torá está tratando de lograr.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Sí</a:t>
            </a:r>
            <a:r>
              <a:rPr lang="es-ES" dirty="0" smtClean="0">
                <a:latin typeface="Bookman Old Style" pitchFamily="18" charset="0"/>
              </a:rPr>
              <a:t>, el pueblo judío sufrió en Egipto. </a:t>
            </a:r>
            <a:endParaRPr lang="es-ES" dirty="0" smtClean="0">
              <a:latin typeface="Bookman Old Style" pitchFamily="18" charset="0"/>
            </a:endParaRPr>
          </a:p>
          <a:p>
            <a:pPr>
              <a:buNone/>
            </a:pPr>
            <a:r>
              <a:rPr lang="es-ES" dirty="0" smtClean="0">
                <a:latin typeface="Bookman Old Style" pitchFamily="18" charset="0"/>
              </a:rPr>
              <a:t>Pero </a:t>
            </a:r>
            <a:r>
              <a:rPr lang="es-ES" dirty="0" smtClean="0">
                <a:latin typeface="Bookman Old Style" pitchFamily="18" charset="0"/>
              </a:rPr>
              <a:t>a ese dolor se le puede dar un propósito y tal vez incluso santificarlo. </a:t>
            </a:r>
            <a:endParaRPr lang="es-ES" dirty="0" smtClean="0">
              <a:latin typeface="Bookman Old Style" pitchFamily="18" charset="0"/>
            </a:endParaRPr>
          </a:p>
          <a:p>
            <a:pPr>
              <a:buNone/>
            </a:pPr>
            <a:r>
              <a:rPr lang="es-ES" dirty="0" smtClean="0">
                <a:latin typeface="Bookman Old Style" pitchFamily="18" charset="0"/>
              </a:rPr>
              <a:t>Si </a:t>
            </a:r>
            <a:r>
              <a:rPr lang="es-ES" dirty="0" smtClean="0">
                <a:latin typeface="Bookman Old Style" pitchFamily="18" charset="0"/>
              </a:rPr>
              <a:t>bien el sufrimiento puede hacernos vulnerables, también puede hacernos empáticos.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a:t>
            </a:r>
            <a:r>
              <a:rPr lang="es-ES" dirty="0" smtClean="0">
                <a:latin typeface="Bookman Old Style" pitchFamily="18" charset="0"/>
              </a:rPr>
              <a:t>tenemos la opción, esta no es una opción que elijamos habitualmente, porque abrirnos al dolor de los demás es recordar el dolor que llevamos dentro</a:t>
            </a:r>
            <a:r>
              <a:rPr lang="es-ES" dirty="0" smtClean="0">
                <a:latin typeface="Bookman Old Style" pitchFamily="18" charset="0"/>
              </a:rPr>
              <a:t>.</a:t>
            </a:r>
          </a:p>
          <a:p>
            <a:pPr>
              <a:buNone/>
            </a:pPr>
            <a:r>
              <a:rPr lang="es-ES" dirty="0" smtClean="0">
                <a:latin typeface="Bookman Old Style" pitchFamily="18" charset="0"/>
              </a:rPr>
              <a:t>El rabino Jonathan Sacks señaló con frecuencia que la historia de la humanidad ha sido con demasiada frecuencia sobre la victimización.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Cuando </a:t>
            </a:r>
            <a:r>
              <a:rPr lang="es-ES" dirty="0" smtClean="0">
                <a:latin typeface="Bookman Old Style" pitchFamily="18" charset="0"/>
              </a:rPr>
              <a:t>Dios le pregunta a Adán en el Jardín del Edén por haber violado el mandamiento de Dios y haber comido del Árbol del Conocimiento, Adán no lo niega. </a:t>
            </a:r>
            <a:endParaRPr lang="es-ES" dirty="0" smtClean="0">
              <a:latin typeface="Bookman Old Style" pitchFamily="18" charset="0"/>
            </a:endParaRPr>
          </a:p>
          <a:p>
            <a:pPr>
              <a:buNone/>
            </a:pPr>
            <a:r>
              <a:rPr lang="es-ES" dirty="0" smtClean="0">
                <a:latin typeface="Bookman Old Style" pitchFamily="18" charset="0"/>
              </a:rPr>
              <a:t>En </a:t>
            </a:r>
            <a:r>
              <a:rPr lang="es-ES" dirty="0" smtClean="0">
                <a:latin typeface="Bookman Old Style" pitchFamily="18" charset="0"/>
              </a:rPr>
              <a:t>cambio, intenta pintarse como la víctima. “No fue mi culpa”, dice. “Es la mujer que me diste. Ella es la que me tentó a pecar”.</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rabino Sacks explica que desde la creación del mundo, los culpables han cambiado, pero el sentimiento de victimización permanece. </a:t>
            </a:r>
            <a:endParaRPr lang="es-ES" dirty="0" smtClean="0">
              <a:latin typeface="Bookman Old Style" pitchFamily="18" charset="0"/>
            </a:endParaRPr>
          </a:p>
          <a:p>
            <a:pPr>
              <a:buNone/>
            </a:pPr>
            <a:r>
              <a:rPr lang="es-ES" dirty="0" smtClean="0">
                <a:latin typeface="Bookman Old Style" pitchFamily="18" charset="0"/>
              </a:rPr>
              <a:t>Escribe: Decimos </a:t>
            </a:r>
            <a:r>
              <a:rPr lang="es-ES" dirty="0" smtClean="0">
                <a:latin typeface="Bookman Old Style" pitchFamily="18" charset="0"/>
              </a:rPr>
              <a:t>que no fuimos nosotros. Fueron los políticos. O los medios de comunicación. O los banqueros. O nuestros genes. O nuestros padres.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O </a:t>
            </a:r>
            <a:r>
              <a:rPr lang="es-ES" dirty="0" smtClean="0">
                <a:latin typeface="Bookman Old Style" pitchFamily="18" charset="0"/>
              </a:rPr>
              <a:t>el sistema, ya sea el capitalismo, el comunismo o cualquier otra cosa. </a:t>
            </a:r>
            <a:endParaRPr lang="es-ES" dirty="0" smtClean="0">
              <a:latin typeface="Bookman Old Style" pitchFamily="18" charset="0"/>
            </a:endParaRPr>
          </a:p>
          <a:p>
            <a:pPr>
              <a:buNone/>
            </a:pPr>
            <a:r>
              <a:rPr lang="es-ES" dirty="0" smtClean="0">
                <a:latin typeface="Bookman Old Style" pitchFamily="18" charset="0"/>
              </a:rPr>
              <a:t>Sobre </a:t>
            </a:r>
            <a:r>
              <a:rPr lang="es-ES" dirty="0" smtClean="0">
                <a:latin typeface="Bookman Old Style" pitchFamily="18" charset="0"/>
              </a:rPr>
              <a:t>todo, es culpa de los demás, los que no son como nosotros, los infieles, los hijos de Satanás, los hijos de las tinieblas, los no redimidos</a:t>
            </a:r>
            <a:r>
              <a:rPr lang="es-ES" dirty="0" smtClean="0">
                <a:latin typeface="Bookman Old Style" pitchFamily="18" charset="0"/>
              </a:rPr>
              <a:t>.</a:t>
            </a:r>
          </a:p>
          <a:p>
            <a:pPr>
              <a:buNone/>
            </a:pPr>
            <a:r>
              <a:rPr lang="es-ES" dirty="0" smtClean="0">
                <a:latin typeface="Bookman Old Style" pitchFamily="18" charset="0"/>
              </a:rPr>
              <a:t>Preferimos vernos como víctimas porque nos absuelve de la responsabilidad por nuestras acciones.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a:t>
            </a:r>
            <a:r>
              <a:rPr lang="es-ES" dirty="0" smtClean="0">
                <a:latin typeface="Bookman Old Style" pitchFamily="18" charset="0"/>
              </a:rPr>
              <a:t>la Torá enseña que esa es la respuesta equivocada. </a:t>
            </a:r>
            <a:endParaRPr lang="es-ES" dirty="0" smtClean="0">
              <a:latin typeface="Bookman Old Style" pitchFamily="18" charset="0"/>
            </a:endParaRPr>
          </a:p>
          <a:p>
            <a:pPr>
              <a:buNone/>
            </a:pPr>
            <a:r>
              <a:rPr lang="es-ES" dirty="0" smtClean="0">
                <a:latin typeface="Bookman Old Style" pitchFamily="18" charset="0"/>
              </a:rPr>
              <a:t>Si </a:t>
            </a:r>
            <a:r>
              <a:rPr lang="es-ES" dirty="0" smtClean="0">
                <a:latin typeface="Bookman Old Style" pitchFamily="18" charset="0"/>
              </a:rPr>
              <a:t>nos sentimos agraviados, tratados injustamente y heridos, entonces es nuestra responsabilidad tomar ese dolor y permitir que abra nuestros corazones a los demás.</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s-ES" dirty="0" smtClean="0">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242371" y="1310640"/>
            <a:ext cx="8685186" cy="510540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2800" b="1" dirty="0" smtClean="0">
                <a:solidFill>
                  <a:srgbClr val="FF0000"/>
                </a:solidFill>
                <a:latin typeface="Bookman Old Style" pitchFamily="18" charset="0"/>
              </a:rPr>
              <a:t>Cómo Leer el Talmud?</a:t>
            </a:r>
            <a:endParaRPr lang="es-ES" sz="2800" b="1" dirty="0" smtClean="0">
              <a:solidFill>
                <a:srgbClr val="FF0000"/>
              </a:solidFill>
              <a:latin typeface="Bookman Old Style" pitchFamily="18" charset="0"/>
            </a:endParaRPr>
          </a:p>
          <a:p>
            <a:pPr marL="0" indent="0">
              <a:buNone/>
            </a:pPr>
            <a:r>
              <a:rPr lang="es-ES" sz="2000" dirty="0" smtClean="0">
                <a:latin typeface="Bookman Old Style" pitchFamily="18" charset="0"/>
              </a:rPr>
              <a:t>Ideas del rabino </a:t>
            </a:r>
            <a:r>
              <a:rPr lang="es-ES" sz="2000" dirty="0" smtClean="0">
                <a:latin typeface="Bookman Old Style" pitchFamily="18" charset="0"/>
              </a:rPr>
              <a:t>Benay Lappe</a:t>
            </a:r>
            <a:endParaRPr lang="es-ES" sz="2000" dirty="0" smtClean="0">
              <a:latin typeface="Bookman Old Style" pitchFamily="18" charset="0"/>
            </a:endParaRPr>
          </a:p>
          <a:p>
            <a:pPr>
              <a:buNone/>
            </a:pPr>
            <a:r>
              <a:rPr lang="es-ES" dirty="0" smtClean="0">
                <a:latin typeface="Bookman Old Style" pitchFamily="18" charset="0"/>
              </a:rPr>
              <a:t>Por qué esta obra clásica de leyes, historias y sabiduría no trata realmente de ninguna de esas cosas</a:t>
            </a:r>
            <a:r>
              <a:rPr lang="es-ES" dirty="0" smtClean="0">
                <a:latin typeface="Bookman Old Style" pitchFamily="18" charset="0"/>
              </a:rPr>
              <a:t>.</a:t>
            </a:r>
          </a:p>
          <a:p>
            <a:pPr>
              <a:buNone/>
            </a:pPr>
            <a:r>
              <a:rPr lang="es-ES" dirty="0" smtClean="0">
                <a:latin typeface="Bookman Old Style" pitchFamily="18" charset="0"/>
              </a:rPr>
              <a:t>Si compra un coche nuevo, encontrará en la guantera un grueso libro de bolsillo llamado manual del propietario.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Le </a:t>
            </a:r>
            <a:r>
              <a:rPr lang="es-ES" dirty="0" smtClean="0">
                <a:latin typeface="Bookman Old Style" pitchFamily="18" charset="0"/>
              </a:rPr>
              <a:t>dirá todo lo que necesita saber para operar su coche: qué hacen las perillas del tablero, cómo ajustar el espejo, encender las luces altas, activar el control de crucero. </a:t>
            </a:r>
            <a:endParaRPr lang="es-ES" dirty="0" smtClean="0">
              <a:latin typeface="Bookman Old Style" pitchFamily="18" charset="0"/>
            </a:endParaRPr>
          </a:p>
          <a:p>
            <a:pPr>
              <a:buNone/>
            </a:pPr>
            <a:r>
              <a:rPr lang="es-ES" dirty="0" smtClean="0">
                <a:latin typeface="Bookman Old Style" pitchFamily="18" charset="0"/>
              </a:rPr>
              <a:t>Su </a:t>
            </a:r>
            <a:r>
              <a:rPr lang="es-ES" dirty="0" smtClean="0">
                <a:latin typeface="Bookman Old Style" pitchFamily="18" charset="0"/>
              </a:rPr>
              <a:t>función es hacer que operar el coche sea lo más simple posible.</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si se estropea el carburador o falla la bomba de combustible o se retira una pieza del mercado, probablemente tendrá que llevar el coche a un taller, donde un mecánico sacará otro grueso libro de bolsillo, llamado manual de reparación.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A </a:t>
            </a:r>
            <a:r>
              <a:rPr lang="es-ES" sz="3000" dirty="0" smtClean="0">
                <a:latin typeface="Bookman Old Style" pitchFamily="18" charset="0"/>
              </a:rPr>
              <a:t>diferencia del manual del operador, que se esfuerza mucho por ocultar el funcionamiento interno del coche, el manual de reparación muestra al lector exactamente cómo funciona el coche en toda su complejidad, con dibujos detallados de cada sistema y vistas ampliadas de cada tornillo, arandela, pasador y conjunto de engranajes.</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tradición judía funciona de la misma manera.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manual del propietario judío consiste en aquellos textos que nos ayudan a usar la tradición en la vida cotidiana. Están destinados a los consumidores. Estos incluyen el libro de oraciones, la Hagadá de Pésaj, el </a:t>
            </a:r>
            <a:r>
              <a:rPr lang="es-ES" dirty="0" smtClean="0">
                <a:latin typeface="Bookman Old Style" pitchFamily="18" charset="0"/>
              </a:rPr>
              <a:t>Majzor </a:t>
            </a:r>
            <a:r>
              <a:rPr lang="es-ES" dirty="0" smtClean="0">
                <a:latin typeface="Bookman Old Style" pitchFamily="18" charset="0"/>
              </a:rPr>
              <a:t>de las Altas Fiestas e incluso la Biblia</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manual de reparación judío son aquellos textos que nos ayudan a reparar la tradición cuando se estanca al costado del camino. </a:t>
            </a:r>
            <a:endParaRPr lang="es-ES" dirty="0" smtClean="0">
              <a:latin typeface="Bookman Old Style" pitchFamily="18" charset="0"/>
            </a:endParaRPr>
          </a:p>
          <a:p>
            <a:pPr>
              <a:buNone/>
            </a:pPr>
            <a:r>
              <a:rPr lang="es-ES" dirty="0" smtClean="0">
                <a:latin typeface="Bookman Old Style" pitchFamily="18" charset="0"/>
              </a:rPr>
              <a:t>Como </a:t>
            </a:r>
            <a:r>
              <a:rPr lang="es-ES" dirty="0" smtClean="0">
                <a:latin typeface="Bookman Old Style" pitchFamily="18" charset="0"/>
              </a:rPr>
              <a:t>todos los manuales técnicos, estos inicialmente no estaban destinados a las masas, sino a los relativamente pocos que dedicarían sus carreras a entender la tradición.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Para </a:t>
            </a:r>
            <a:r>
              <a:rPr lang="es-ES" sz="3600" dirty="0" smtClean="0">
                <a:latin typeface="Bookman Old Style" pitchFamily="18" charset="0"/>
              </a:rPr>
              <a:t>el judaísmo, ese manual de reparación es el Talmud</a:t>
            </a:r>
            <a:r>
              <a:rPr lang="es-ES" sz="3600" dirty="0" smtClean="0">
                <a:latin typeface="Bookman Old Style" pitchFamily="18" charset="0"/>
              </a:rPr>
              <a:t>.</a:t>
            </a:r>
          </a:p>
          <a:p>
            <a:pPr>
              <a:buNone/>
            </a:pPr>
            <a:r>
              <a:rPr lang="es-ES" sz="3600" dirty="0" smtClean="0">
                <a:latin typeface="Bookman Old Style" pitchFamily="18" charset="0"/>
              </a:rPr>
              <a:t>El Talmud no es un código de ley judía, aunque hay mucha ley en él. </a:t>
            </a:r>
            <a:endParaRPr lang="es-ES" sz="3600" dirty="0" smtClean="0">
              <a:latin typeface="Bookman Old Style" pitchFamily="18" charset="0"/>
            </a:endParaRPr>
          </a:p>
          <a:p>
            <a:pPr>
              <a:buNone/>
            </a:pPr>
            <a:r>
              <a:rPr lang="es-ES" sz="3600" dirty="0" smtClean="0">
                <a:latin typeface="Bookman Old Style" pitchFamily="18" charset="0"/>
              </a:rPr>
              <a:t>Tampoco </a:t>
            </a:r>
            <a:r>
              <a:rPr lang="es-ES" sz="3600" dirty="0" smtClean="0">
                <a:latin typeface="Bookman Old Style" pitchFamily="18" charset="0"/>
              </a:rPr>
              <a:t>es una colección de sabiduría judía, aunque también hay mucha sabiduría en él. </a:t>
            </a:r>
            <a:endParaRPr lang="es-ES" sz="36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Tampoco </a:t>
            </a:r>
            <a:r>
              <a:rPr lang="es-ES" dirty="0" smtClean="0">
                <a:latin typeface="Bookman Old Style" pitchFamily="18" charset="0"/>
              </a:rPr>
              <a:t>es un compendio de la tradición judía, aunque está repleto de historias.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Talmud es un manual para reparar, modificar, actualizar y mejorar la tradición judía cuando algunos de sus componentes ya no nos sirven bien</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Los </a:t>
            </a:r>
            <a:r>
              <a:rPr lang="es-ES" sz="3000" dirty="0" smtClean="0">
                <a:latin typeface="Bookman Old Style" pitchFamily="18" charset="0"/>
              </a:rPr>
              <a:t>creadores del Talmud comprendieron que las tradiciones religiosas existen para responder a nuestras preguntas humanas básicas y ayudarnos a crear marcos para satisfacer nuestras necesidades humanas básicas, </a:t>
            </a:r>
            <a:r>
              <a:rPr lang="es-ES" sz="3000" dirty="0" smtClean="0">
                <a:latin typeface="Bookman Old Style" pitchFamily="18" charset="0"/>
              </a:rPr>
              <a:t>como la </a:t>
            </a:r>
            <a:r>
              <a:rPr lang="es-ES" sz="3000" dirty="0" smtClean="0">
                <a:latin typeface="Bookman Old Style" pitchFamily="18" charset="0"/>
              </a:rPr>
              <a:t>necesidad de crecer hasta convertirnos en los seres humanos completos que tenemos el potencial de llegar a ser.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400" dirty="0" smtClean="0">
                <a:latin typeface="Bookman Old Style" pitchFamily="18" charset="0"/>
              </a:rPr>
              <a:t>También </a:t>
            </a:r>
            <a:r>
              <a:rPr lang="es-ES" sz="3400" dirty="0" smtClean="0">
                <a:latin typeface="Bookman Old Style" pitchFamily="18" charset="0"/>
              </a:rPr>
              <a:t>comprendieron que las personas crecen y cambian más rápido que las tradiciones, por lo que nuestras tradiciones inevitablemente dejarán de funcionar a menos que tengamos formas de modificarlas en el camino, a veces de manera radical.</a:t>
            </a:r>
            <a:endParaRPr lang="es-ES" sz="34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El Talmud es un plan de estudios para educar y empoderar a quienes harán este tipo de actualización en cada generación. </a:t>
            </a:r>
            <a:endParaRPr lang="es-ES" sz="3600" dirty="0" smtClean="0">
              <a:latin typeface="Bookman Old Style" pitchFamily="18" charset="0"/>
            </a:endParaRPr>
          </a:p>
          <a:p>
            <a:pPr>
              <a:buNone/>
            </a:pPr>
            <a:r>
              <a:rPr lang="es-ES" sz="3600" dirty="0" smtClean="0">
                <a:latin typeface="Bookman Old Style" pitchFamily="18" charset="0"/>
              </a:rPr>
              <a:t>Es </a:t>
            </a:r>
            <a:r>
              <a:rPr lang="es-ES" sz="3600" dirty="0" smtClean="0">
                <a:latin typeface="Bookman Old Style" pitchFamily="18" charset="0"/>
              </a:rPr>
              <a:t>el regalo de los sabios del pasado a los sabios de las generaciones posteriores. </a:t>
            </a:r>
            <a:endParaRPr lang="es-ES" sz="36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Escuchen”, dicen. “Así es como tomamos las partes de la tradición que heredamos que ya no funcionaban para nosotros y las hicimos mejores. </a:t>
            </a:r>
            <a:endParaRPr lang="es-ES" dirty="0" smtClean="0">
              <a:latin typeface="Bookman Old Style" pitchFamily="18" charset="0"/>
            </a:endParaRPr>
          </a:p>
          <a:p>
            <a:pPr>
              <a:buNone/>
            </a:pPr>
            <a:r>
              <a:rPr lang="es-ES" dirty="0" smtClean="0">
                <a:latin typeface="Bookman Old Style" pitchFamily="18" charset="0"/>
              </a:rPr>
              <a:t>No </a:t>
            </a:r>
            <a:r>
              <a:rPr lang="es-ES" dirty="0" smtClean="0">
                <a:latin typeface="Bookman Old Style" pitchFamily="18" charset="0"/>
              </a:rPr>
              <a:t>sabemos qué partes de la tradición dejarán de funcionar en su generación, pero confiamos en que lo sepan.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400" dirty="0" smtClean="0">
                <a:latin typeface="Bookman Old Style" pitchFamily="18" charset="0"/>
              </a:rPr>
              <a:t>Párense </a:t>
            </a:r>
            <a:r>
              <a:rPr lang="es-ES" sz="3400" dirty="0" smtClean="0">
                <a:latin typeface="Bookman Old Style" pitchFamily="18" charset="0"/>
              </a:rPr>
              <a:t>sobre nuestros hombros. </a:t>
            </a:r>
            <a:endParaRPr lang="es-ES" sz="3400" dirty="0" smtClean="0">
              <a:latin typeface="Bookman Old Style" pitchFamily="18" charset="0"/>
            </a:endParaRPr>
          </a:p>
          <a:p>
            <a:pPr>
              <a:buNone/>
            </a:pPr>
            <a:r>
              <a:rPr lang="es-ES" sz="3400" dirty="0" smtClean="0">
                <a:latin typeface="Bookman Old Style" pitchFamily="18" charset="0"/>
              </a:rPr>
              <a:t>Utilicen </a:t>
            </a:r>
            <a:r>
              <a:rPr lang="es-ES" sz="3400" dirty="0" smtClean="0">
                <a:latin typeface="Bookman Old Style" pitchFamily="18" charset="0"/>
              </a:rPr>
              <a:t>nuestra metodología. </a:t>
            </a:r>
            <a:endParaRPr lang="es-ES" sz="3400" dirty="0" smtClean="0">
              <a:latin typeface="Bookman Old Style" pitchFamily="18" charset="0"/>
            </a:endParaRPr>
          </a:p>
          <a:p>
            <a:pPr>
              <a:buNone/>
            </a:pPr>
            <a:r>
              <a:rPr lang="es-ES" sz="3400" dirty="0" smtClean="0">
                <a:latin typeface="Bookman Old Style" pitchFamily="18" charset="0"/>
              </a:rPr>
              <a:t>“</a:t>
            </a:r>
            <a:r>
              <a:rPr lang="es-ES" sz="3400" dirty="0" smtClean="0">
                <a:latin typeface="Bookman Old Style" pitchFamily="18" charset="0"/>
              </a:rPr>
              <a:t>Sean valientes y audaces, como lo fuimos nosotros, y sepan que lo que están haciendo puede parecer radical, pero es profundamente judío y profundamente tradicional”.</a:t>
            </a:r>
            <a:endParaRPr lang="es-ES" sz="34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400" dirty="0" smtClean="0">
                <a:latin typeface="Bookman Old Style" pitchFamily="18" charset="0"/>
              </a:rPr>
              <a:t>Este es el metamensaje en cada página del Talmud. Pero para acceder a él, hay que aprender a leer profundamente. </a:t>
            </a:r>
            <a:endParaRPr lang="es-ES" sz="3400" dirty="0" smtClean="0">
              <a:latin typeface="Bookman Old Style" pitchFamily="18" charset="0"/>
            </a:endParaRPr>
          </a:p>
          <a:p>
            <a:pPr>
              <a:buNone/>
            </a:pPr>
            <a:r>
              <a:rPr lang="es-ES" sz="3400" dirty="0" smtClean="0">
                <a:latin typeface="Bookman Old Style" pitchFamily="18" charset="0"/>
              </a:rPr>
              <a:t>Gran </a:t>
            </a:r>
            <a:r>
              <a:rPr lang="es-ES" sz="3400" dirty="0" smtClean="0">
                <a:latin typeface="Bookman Old Style" pitchFamily="18" charset="0"/>
              </a:rPr>
              <a:t>parte de la discusión en el Talmud gira en torno a casos intrincados de la ley judía, pero ese es solo el contenido superficial. </a:t>
            </a:r>
            <a:endParaRPr lang="es-ES" sz="34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Lo </a:t>
            </a:r>
            <a:r>
              <a:rPr lang="es-ES" sz="3600" dirty="0" smtClean="0">
                <a:latin typeface="Bookman Old Style" pitchFamily="18" charset="0"/>
              </a:rPr>
              <a:t>que se señala no son los detalles de los casos, sino los principios legales y las metodologías derivadas de ellos</a:t>
            </a:r>
            <a:r>
              <a:rPr lang="es-ES" sz="3600" dirty="0" smtClean="0">
                <a:latin typeface="Bookman Old Style" pitchFamily="18" charset="0"/>
              </a:rPr>
              <a:t>.</a:t>
            </a:r>
          </a:p>
          <a:p>
            <a:pPr>
              <a:buNone/>
            </a:pPr>
            <a:r>
              <a:rPr lang="es-ES" sz="3600" dirty="0" smtClean="0">
                <a:latin typeface="Bookman Old Style" pitchFamily="18" charset="0"/>
              </a:rPr>
              <a:t>El </a:t>
            </a:r>
            <a:r>
              <a:rPr lang="es-ES" sz="3600" dirty="0" smtClean="0">
                <a:latin typeface="Bookman Old Style" pitchFamily="18" charset="0"/>
              </a:rPr>
              <a:t>Talmud, de hecho, no es diferente de cualquier libro de casos legales. </a:t>
            </a:r>
            <a:endParaRPr lang="es-ES" sz="36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400" dirty="0" smtClean="0">
                <a:latin typeface="Bookman Old Style" pitchFamily="18" charset="0"/>
              </a:rPr>
              <a:t>En </a:t>
            </a:r>
            <a:r>
              <a:rPr lang="es-ES" sz="3400" dirty="0" smtClean="0">
                <a:latin typeface="Bookman Old Style" pitchFamily="18" charset="0"/>
              </a:rPr>
              <a:t>la facultad de derecho, se exige a los estudiantes que compren libros de casos: gruesas antologías, elegantemente encuadernadas, con letras doradas en sus tapas, que contienen cientos de casos históricos que sientan precedentes.</a:t>
            </a:r>
            <a:endParaRPr lang="es-ES" sz="34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Está el caso bien conocido en el que una locomotora atropelló y mató a un peatón en un cruce de calle sin control, y el caso del remolcador que se soltó de un muelle y mató a un marinero. Pero el objetivo no es enseñar sobre locomotoras y remolcadores, y ningún estudiante de derecho pensaría que lo es.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Los </a:t>
            </a:r>
            <a:r>
              <a:rPr lang="es-ES" sz="2900" dirty="0" smtClean="0">
                <a:latin typeface="Bookman Old Style" pitchFamily="18" charset="0"/>
              </a:rPr>
              <a:t>detalles de estos casos no son lo que importa en última instancia. Lo que importa son los principios legales derivados de los casos. </a:t>
            </a:r>
            <a:endParaRPr lang="es-ES" sz="2900" dirty="0" smtClean="0">
              <a:latin typeface="Bookman Old Style" pitchFamily="18" charset="0"/>
            </a:endParaRPr>
          </a:p>
          <a:p>
            <a:pPr>
              <a:buNone/>
            </a:pPr>
            <a:r>
              <a:rPr lang="es-ES" sz="2900" dirty="0" smtClean="0">
                <a:latin typeface="Bookman Old Style" pitchFamily="18" charset="0"/>
              </a:rPr>
              <a:t>El </a:t>
            </a:r>
            <a:r>
              <a:rPr lang="es-ES" sz="2900" dirty="0" smtClean="0">
                <a:latin typeface="Bookman Old Style" pitchFamily="18" charset="0"/>
              </a:rPr>
              <a:t>objetivo es enseñar a los abogados del futuro a pensar como abogados: a deducir principios que se puedan utilizar en nuevos casos, a pensar de manera compleja sobre nuevos problemas complejos.</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El Talmud está haciendo exactamente lo mismo</a:t>
            </a:r>
            <a:r>
              <a:rPr lang="es-ES" sz="2900" dirty="0" smtClean="0">
                <a:latin typeface="Bookman Old Style" pitchFamily="18" charset="0"/>
              </a:rPr>
              <a:t>.</a:t>
            </a:r>
          </a:p>
          <a:p>
            <a:pPr>
              <a:buNone/>
            </a:pPr>
            <a:r>
              <a:rPr lang="es-ES" sz="2900" dirty="0" smtClean="0">
                <a:latin typeface="Bookman Old Style" pitchFamily="18" charset="0"/>
              </a:rPr>
              <a:t>Eso </a:t>
            </a:r>
            <a:r>
              <a:rPr lang="es-ES" sz="2900" dirty="0" smtClean="0">
                <a:latin typeface="Bookman Old Style" pitchFamily="18" charset="0"/>
              </a:rPr>
              <a:t>podría llevar a la conclusión de que el Talmud es el producto de personas con información privilegiada de la religión, pero, de hecho, el Talmud recoge las voces de quienes estaban al margen de la vida judía durante los últimos años del Segundo Templo y los períodos posteriores al Templo: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400" dirty="0" smtClean="0">
                <a:latin typeface="Bookman Old Style" pitchFamily="18" charset="0"/>
              </a:rPr>
              <a:t>aquellos </a:t>
            </a:r>
            <a:r>
              <a:rPr lang="es-ES" sz="3400" dirty="0" smtClean="0">
                <a:latin typeface="Bookman Old Style" pitchFamily="18" charset="0"/>
              </a:rPr>
              <a:t>que criticaban un judaísmo que estaba fracasando y creaban uno que funcionaría mejor. </a:t>
            </a:r>
            <a:endParaRPr lang="es-ES" sz="3400" dirty="0" smtClean="0">
              <a:latin typeface="Bookman Old Style" pitchFamily="18" charset="0"/>
            </a:endParaRPr>
          </a:p>
          <a:p>
            <a:pPr>
              <a:buNone/>
            </a:pPr>
            <a:r>
              <a:rPr lang="es-ES" sz="3400" dirty="0" smtClean="0">
                <a:latin typeface="Bookman Old Style" pitchFamily="18" charset="0"/>
              </a:rPr>
              <a:t>Para </a:t>
            </a:r>
            <a:r>
              <a:rPr lang="es-ES" sz="3400" dirty="0" smtClean="0">
                <a:latin typeface="Bookman Old Style" pitchFamily="18" charset="0"/>
              </a:rPr>
              <a:t>ello, inventaron y pusieron en práctica un sistema de mecanismos, principios y reglas de cambio que los guiarían a ellos y a las generaciones </a:t>
            </a:r>
            <a:r>
              <a:rPr lang="es-ES" sz="3400" dirty="0" smtClean="0">
                <a:latin typeface="Bookman Old Style" pitchFamily="18" charset="0"/>
              </a:rPr>
              <a:t>futuras. </a:t>
            </a: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Así, se metieron en </a:t>
            </a:r>
            <a:r>
              <a:rPr lang="es-ES" dirty="0" smtClean="0">
                <a:latin typeface="Bookman Old Style" pitchFamily="18" charset="0"/>
              </a:rPr>
              <a:t>el proyecto de mejorar la tradición de acuerdo con sus nuevos conocimientos y experiencias vividas, de manera que pudiera servir mejor al mundo del futuro</a:t>
            </a:r>
            <a:r>
              <a:rPr lang="es-ES" dirty="0" smtClean="0">
                <a:latin typeface="Bookman Old Style" pitchFamily="18" charset="0"/>
              </a:rPr>
              <a:t>.</a:t>
            </a:r>
          </a:p>
          <a:p>
            <a:pPr>
              <a:buNone/>
            </a:pPr>
            <a:r>
              <a:rPr lang="es-ES" dirty="0" smtClean="0">
                <a:latin typeface="Bookman Old Style" pitchFamily="18" charset="0"/>
              </a:rPr>
              <a:t>La innovación fundamental que hizo posible este nuevo sistema fue el concepto de </a:t>
            </a:r>
            <a:r>
              <a:rPr lang="es-ES" b="1" dirty="0" smtClean="0">
                <a:latin typeface="Bookman Old Style" pitchFamily="18" charset="0"/>
              </a:rPr>
              <a:t>svar</a:t>
            </a:r>
            <a:r>
              <a:rPr lang="es-ES" b="1" dirty="0" smtClean="0">
                <a:latin typeface="Bookman Old Style" pitchFamily="18" charset="0"/>
              </a:rPr>
              <a:t>á</a:t>
            </a:r>
            <a:r>
              <a:rPr lang="es-ES" dirty="0" smtClean="0">
                <a:latin typeface="Bookman Old Style" pitchFamily="18" charset="0"/>
              </a:rPr>
              <a:t>, </a:t>
            </a:r>
            <a:r>
              <a:rPr lang="es-ES" dirty="0" smtClean="0">
                <a:latin typeface="Bookman Old Style" pitchFamily="18" charset="0"/>
              </a:rPr>
              <a:t>la intuición moral.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Los </a:t>
            </a:r>
            <a:r>
              <a:rPr lang="es-ES" sz="3000" dirty="0" smtClean="0">
                <a:latin typeface="Bookman Old Style" pitchFamily="18" charset="0"/>
              </a:rPr>
              <a:t>sabios del Talmud denominaron a la </a:t>
            </a:r>
            <a:r>
              <a:rPr lang="es-ES" sz="3000" i="1" dirty="0" smtClean="0">
                <a:latin typeface="Bookman Old Style" pitchFamily="18" charset="0"/>
              </a:rPr>
              <a:t>svará</a:t>
            </a:r>
            <a:r>
              <a:rPr lang="es-ES" sz="3000" dirty="0" smtClean="0">
                <a:latin typeface="Bookman Old Style" pitchFamily="18" charset="0"/>
              </a:rPr>
              <a:t> </a:t>
            </a:r>
            <a:r>
              <a:rPr lang="es-ES" sz="3000" dirty="0" smtClean="0">
                <a:latin typeface="Bookman Old Style" pitchFamily="18" charset="0"/>
              </a:rPr>
              <a:t>una fuente de la ley judía que es igual a la Torá en su poder de anular cualquier aspecto de la tradición recibida que violara su intuición moral o que causara un daño que ya no pudieran justificar, racionalizar o tolerar, incluso si estaba escrito con claridad en la propia Torá.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400" dirty="0" smtClean="0">
                <a:latin typeface="Bookman Old Style" pitchFamily="18" charset="0"/>
              </a:rPr>
              <a:t>La </a:t>
            </a:r>
            <a:r>
              <a:rPr lang="es-ES" sz="3400" dirty="0" smtClean="0">
                <a:latin typeface="Bookman Old Style" pitchFamily="18" charset="0"/>
              </a:rPr>
              <a:t>confianza de los sabios en la </a:t>
            </a:r>
            <a:r>
              <a:rPr lang="es-ES" sz="3400" dirty="0" smtClean="0">
                <a:latin typeface="Bookman Old Style" pitchFamily="18" charset="0"/>
              </a:rPr>
              <a:t>svará, esa intuición moral, </a:t>
            </a:r>
            <a:r>
              <a:rPr lang="es-ES" sz="3400" dirty="0" smtClean="0">
                <a:latin typeface="Bookman Old Style" pitchFamily="18" charset="0"/>
              </a:rPr>
              <a:t>es lo que impulsa la evolución de toda la tradición y se puede encontrar en cada página del Talmud, si uno sabe mirar más allá de los detalles de las locomotoras y los remolcadores.</a:t>
            </a:r>
            <a:endParaRPr lang="es-ES" sz="34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400" dirty="0" smtClean="0">
                <a:latin typeface="Bookman Old Style" pitchFamily="18" charset="0"/>
              </a:rPr>
              <a:t>Y el refinamiento de la </a:t>
            </a:r>
            <a:r>
              <a:rPr lang="es-ES" sz="3400" i="1" dirty="0" smtClean="0">
                <a:latin typeface="Bookman Old Style" pitchFamily="18" charset="0"/>
              </a:rPr>
              <a:t>svará</a:t>
            </a:r>
            <a:r>
              <a:rPr lang="es-ES" sz="3400" dirty="0" smtClean="0">
                <a:latin typeface="Bookman Old Style" pitchFamily="18" charset="0"/>
              </a:rPr>
              <a:t> </a:t>
            </a:r>
            <a:r>
              <a:rPr lang="es-ES" sz="3400" dirty="0" smtClean="0">
                <a:latin typeface="Bookman Old Style" pitchFamily="18" charset="0"/>
              </a:rPr>
              <a:t>del estudiante del Talmud es el objetivo último del Talmud. </a:t>
            </a:r>
            <a:endParaRPr lang="es-ES" sz="3400" dirty="0" smtClean="0">
              <a:latin typeface="Bookman Old Style" pitchFamily="18" charset="0"/>
            </a:endParaRPr>
          </a:p>
          <a:p>
            <a:pPr>
              <a:buNone/>
            </a:pPr>
            <a:r>
              <a:rPr lang="es-ES" sz="3400" dirty="0" smtClean="0">
                <a:latin typeface="Bookman Old Style" pitchFamily="18" charset="0"/>
              </a:rPr>
              <a:t>Parafraseando </a:t>
            </a:r>
            <a:r>
              <a:rPr lang="es-ES" sz="3400" dirty="0" smtClean="0">
                <a:latin typeface="Bookman Old Style" pitchFamily="18" charset="0"/>
              </a:rPr>
              <a:t>al filósofo Moshe Halbertal, el Talmud no es un documento normativo, sino un documento formativo. </a:t>
            </a:r>
            <a:endParaRPr lang="es-ES" sz="34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No </a:t>
            </a:r>
            <a:r>
              <a:rPr lang="es-ES" sz="3600" dirty="0" smtClean="0">
                <a:latin typeface="Bookman Old Style" pitchFamily="18" charset="0"/>
              </a:rPr>
              <a:t>está diseñado para decirnos cuáles deberían ser nuestras normas de conducta, sino para formarnos en un determinado tipo de ser humano</a:t>
            </a:r>
            <a:r>
              <a:rPr lang="es-ES" sz="36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texto del Talmud está intencionadamente ensamblado de tal manera que el acto mismo de aprenderlo se convierte en una práctica espiritual en sí misma, una que fue diseñada para formar al alumno en un ser humano moralmente valiente, empático, resiliente y flexible,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400" dirty="0" smtClean="0">
                <a:latin typeface="Bookman Old Style" pitchFamily="18" charset="0"/>
              </a:rPr>
              <a:t>con </a:t>
            </a:r>
            <a:r>
              <a:rPr lang="es-ES" sz="3400" dirty="0" smtClean="0">
                <a:latin typeface="Bookman Old Style" pitchFamily="18" charset="0"/>
              </a:rPr>
              <a:t>la capacidad de tolerar la contradicción, la paradoja, la complejidad y la incertidumbre. </a:t>
            </a:r>
            <a:endParaRPr lang="es-ES" sz="3400" dirty="0" smtClean="0">
              <a:latin typeface="Bookman Old Style" pitchFamily="18" charset="0"/>
            </a:endParaRPr>
          </a:p>
          <a:p>
            <a:pPr>
              <a:buNone/>
            </a:pPr>
            <a:r>
              <a:rPr lang="es-ES" sz="3400" dirty="0" smtClean="0">
                <a:latin typeface="Bookman Old Style" pitchFamily="18" charset="0"/>
              </a:rPr>
              <a:t>El </a:t>
            </a:r>
            <a:r>
              <a:rPr lang="es-ES" sz="3400" dirty="0" smtClean="0">
                <a:latin typeface="Bookman Old Style" pitchFamily="18" charset="0"/>
              </a:rPr>
              <a:t>acto de aprender el Talmud es la tecnología espiritual central de la tradición judía diseñada para ayudar al alumno a convertirse en este tipo de persona.</a:t>
            </a:r>
            <a:endParaRPr lang="es-ES" sz="34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Durante dos milenios, solo los mecánicos e ingenieros del judaísmo tuvieron acceso a esta tecnología. </a:t>
            </a:r>
            <a:endParaRPr lang="es-ES" sz="3000" dirty="0" smtClean="0">
              <a:latin typeface="Bookman Old Style" pitchFamily="18" charset="0"/>
            </a:endParaRPr>
          </a:p>
          <a:p>
            <a:pPr>
              <a:buNone/>
            </a:pPr>
            <a:r>
              <a:rPr lang="es-ES" sz="3000" dirty="0" smtClean="0">
                <a:latin typeface="Bookman Old Style" pitchFamily="18" charset="0"/>
              </a:rPr>
              <a:t>Solo </a:t>
            </a:r>
            <a:r>
              <a:rPr lang="es-ES" sz="3000" dirty="0" smtClean="0">
                <a:latin typeface="Bookman Old Style" pitchFamily="18" charset="0"/>
              </a:rPr>
              <a:t>una pequeña fracción de nuestra comunidad estaba capacitada para utilizar los recursos espirituales, morales e intelectuales del estudio del Talmud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para </a:t>
            </a:r>
            <a:r>
              <a:rPr lang="es-ES" sz="3000" dirty="0" smtClean="0">
                <a:latin typeface="Bookman Old Style" pitchFamily="18" charset="0"/>
              </a:rPr>
              <a:t>convertirse en el tipo de personas que la tradición judía quiere que seamos, y para aportar nuestros conocimientos y experiencias de vida al proyecto de mejorar la tradición misma</a:t>
            </a:r>
            <a:r>
              <a:rPr lang="es-ES" sz="3000" dirty="0" smtClean="0">
                <a:latin typeface="Bookman Old Style" pitchFamily="18" charset="0"/>
              </a:rPr>
              <a:t>.</a:t>
            </a:r>
          </a:p>
          <a:p>
            <a:pPr>
              <a:buNone/>
            </a:pPr>
            <a:r>
              <a:rPr lang="es-ES" sz="3000" dirty="0" smtClean="0">
                <a:latin typeface="Bookman Old Style" pitchFamily="18" charset="0"/>
              </a:rPr>
              <a:t>Hoy</a:t>
            </a:r>
            <a:r>
              <a:rPr lang="es-ES" sz="3000" dirty="0" smtClean="0">
                <a:latin typeface="Bookman Old Style" pitchFamily="18" charset="0"/>
              </a:rPr>
              <a:t>, por primera vez en la historia judía, tenemos la oportunidad, cada uno de nosotros, de ponernos manos a la obra y participar en la creación del futuro judío.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Talmud es un regalo que nos confiaron a cada uno de nosotros nuestros antepasados ​​judíos, que esperaban que en él encontráramos las herramientas para mejorarnos a nosotros mismos, a nuestra tradición y al mundo que nos rodea.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Así </a:t>
            </a:r>
            <a:r>
              <a:rPr lang="es-ES" dirty="0" smtClean="0">
                <a:latin typeface="Bookman Old Style" pitchFamily="18" charset="0"/>
              </a:rPr>
              <a:t>que consideremos esto como una invitación a sentarnos a la mesa donde se creará la tradición del futuro. Por todos nosotros</a:t>
            </a:r>
            <a:r>
              <a:rPr lang="es-ES" dirty="0" smtClean="0">
                <a:latin typeface="Bookman Old Style" pitchFamily="18" charset="0"/>
              </a:rPr>
              <a:t>.</a:t>
            </a:r>
          </a:p>
          <a:p>
            <a:pPr>
              <a:buNone/>
            </a:pPr>
            <a:r>
              <a:rPr lang="es-ES" dirty="0" smtClean="0">
                <a:latin typeface="Bookman Old Style" pitchFamily="18" charset="0"/>
              </a:rPr>
              <a:t>Como información adicional, el Talmud (instrucción, enseñanza) </a:t>
            </a:r>
            <a:r>
              <a:rPr lang="es-ES" dirty="0" smtClean="0">
                <a:latin typeface="Bookman Old Style" pitchFamily="18" charset="0"/>
              </a:rPr>
              <a:t>está </a:t>
            </a:r>
            <a:r>
              <a:rPr lang="es-ES" dirty="0" smtClean="0">
                <a:latin typeface="Bookman Old Style" pitchFamily="18" charset="0"/>
              </a:rPr>
              <a:t>dividido en dos partes, la Mishná y la Guemará.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Existen dos conocidas versiones del Talmud: el Talmud de Jerusalén (</a:t>
            </a:r>
            <a:r>
              <a:rPr lang="es-ES" sz="3000" i="1" dirty="0" smtClean="0">
                <a:latin typeface="Bookman Old Style" pitchFamily="18" charset="0"/>
              </a:rPr>
              <a:t>Talmud Yerushalmi</a:t>
            </a:r>
            <a:r>
              <a:rPr lang="es-ES" sz="3000" dirty="0" smtClean="0">
                <a:latin typeface="Bookman Old Style" pitchFamily="18" charset="0"/>
              </a:rPr>
              <a:t>), que se redactó en la provincia romana llamada por entonces Siria Palestina,</a:t>
            </a:r>
            <a:r>
              <a:rPr lang="es-ES" sz="3000" baseline="30000" dirty="0" smtClean="0">
                <a:latin typeface="Bookman Old Style" pitchFamily="18" charset="0"/>
              </a:rPr>
              <a:t>2</a:t>
            </a:r>
            <a:r>
              <a:rPr lang="es-ES" sz="3000" dirty="0" smtClean="0">
                <a:latin typeface="Bookman Old Style" pitchFamily="18" charset="0"/>
              </a:rPr>
              <a:t>​ y el Talmud de Babilonia (</a:t>
            </a:r>
            <a:r>
              <a:rPr lang="es-ES" sz="3000" i="1" dirty="0" smtClean="0">
                <a:latin typeface="Bookman Old Style" pitchFamily="18" charset="0"/>
              </a:rPr>
              <a:t>Talmud Bablí</a:t>
            </a:r>
            <a:r>
              <a:rPr lang="es-ES" sz="3000" dirty="0" smtClean="0">
                <a:latin typeface="Bookman Old Style" pitchFamily="18" charset="0"/>
              </a:rPr>
              <a:t>), del cual trata este artículo y que fue redactado en la región de Babilonia, en Mesopotamia.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Ambas </a:t>
            </a:r>
            <a:r>
              <a:rPr lang="es-ES" dirty="0" smtClean="0">
                <a:latin typeface="Bookman Old Style" pitchFamily="18" charset="0"/>
              </a:rPr>
              <a:t>versiones fueron redactadas a lo largo de muchos siglos por generaciones de eruditos provenientes de muchas academias rabínicas establecidas desde la Antigüedad.</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Mishná, ‘estudio</a:t>
            </a:r>
            <a:r>
              <a:rPr lang="es-ES" dirty="0" smtClean="0">
                <a:latin typeface="Bookman Old Style" pitchFamily="18" charset="0"/>
              </a:rPr>
              <a:t>, repetición’) es la primera gran colección escrita de las tradiciones orales judías conocida como la Torá oral. </a:t>
            </a:r>
            <a:endParaRPr lang="es-ES" dirty="0" smtClean="0">
              <a:latin typeface="Bookman Old Style" pitchFamily="18" charset="0"/>
            </a:endParaRPr>
          </a:p>
          <a:p>
            <a:pPr>
              <a:buNone/>
            </a:pPr>
            <a:r>
              <a:rPr lang="es-ES" dirty="0" smtClean="0">
                <a:latin typeface="Bookman Old Style" pitchFamily="18" charset="0"/>
              </a:rPr>
              <a:t>También </a:t>
            </a:r>
            <a:r>
              <a:rPr lang="es-ES" dirty="0" smtClean="0">
                <a:latin typeface="Bookman Old Style" pitchFamily="18" charset="0"/>
              </a:rPr>
              <a:t>es la primera obra importante de la literatura rabínica. La Mishná fue redactada por Yehudah Hanasí a principios del siglo </a:t>
            </a:r>
            <a:r>
              <a:rPr lang="es-ES" dirty="0" smtClean="0">
                <a:latin typeface="Bookman Old Style" pitchFamily="18" charset="0"/>
              </a:rPr>
              <a:t>III, </a:t>
            </a:r>
            <a:r>
              <a:rPr lang="es-ES" dirty="0" smtClean="0">
                <a:latin typeface="Bookman Old Style" pitchFamily="18" charset="0"/>
              </a:rPr>
              <a:t>en una época en la que, según el Talmud, </a:t>
            </a:r>
            <a:endParaRPr lang="es-ES"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a:t>
            </a:r>
            <a:r>
              <a:rPr lang="es-ES" dirty="0" smtClean="0">
                <a:latin typeface="Bookman Old Style" pitchFamily="18" charset="0"/>
              </a:rPr>
              <a:t>persecución de los judíos y el paso del tiempo plantearon la posibilidad de que se olvidaran los detalles de las tradiciones orales de los fariseos del período del Segundo Templo (536 </a:t>
            </a:r>
            <a:r>
              <a:rPr lang="es-ES" dirty="0" smtClean="0">
                <a:latin typeface="Bookman Old Style" pitchFamily="18" charset="0"/>
              </a:rPr>
              <a:t>a.e.c.-</a:t>
            </a:r>
            <a:r>
              <a:rPr lang="es-ES" dirty="0" smtClean="0">
                <a:latin typeface="Bookman Old Style" pitchFamily="18" charset="0"/>
              </a:rPr>
              <a:t>70 </a:t>
            </a:r>
            <a:r>
              <a:rPr lang="es-ES" dirty="0" smtClean="0">
                <a:latin typeface="Bookman Old Style" pitchFamily="18" charset="0"/>
              </a:rPr>
              <a:t>e.c.). </a:t>
            </a:r>
            <a:r>
              <a:rPr lang="es-ES" dirty="0" smtClean="0">
                <a:latin typeface="Bookman Old Style" pitchFamily="18" charset="0"/>
              </a:rPr>
              <a:t>La mayor parte de la Mishná está escrita en hebreo mishnaico, mientras que algunas partes están en arameo.</a:t>
            </a:r>
            <a:endParaRPr lang="es-ES"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600" dirty="0" smtClean="0">
                <a:latin typeface="Bookman Old Style" pitchFamily="18" charset="0"/>
              </a:rPr>
              <a:t>La Mishná consta de 6 órdenes (</a:t>
            </a:r>
            <a:r>
              <a:rPr lang="es-CO" sz="3600" i="1" dirty="0" smtClean="0">
                <a:latin typeface="Bookman Old Style" pitchFamily="18" charset="0"/>
              </a:rPr>
              <a:t>sedarim</a:t>
            </a:r>
            <a:r>
              <a:rPr lang="es-CO" sz="3600" dirty="0" smtClean="0">
                <a:latin typeface="Bookman Old Style" pitchFamily="18" charset="0"/>
              </a:rPr>
              <a:t>, en singular </a:t>
            </a:r>
            <a:r>
              <a:rPr lang="es-CO" sz="3600" i="1" dirty="0" smtClean="0">
                <a:latin typeface="Bookman Old Style" pitchFamily="18" charset="0"/>
              </a:rPr>
              <a:t>séder</a:t>
            </a:r>
            <a:r>
              <a:rPr lang="es-CO" sz="3600" dirty="0" smtClean="0">
                <a:latin typeface="Bookman Old Style" pitchFamily="18" charset="0"/>
              </a:rPr>
              <a:t>, סדר), cada uno de los cuales contiene 7-12 tratados (</a:t>
            </a:r>
            <a:r>
              <a:rPr lang="es-CO" sz="3600" i="1" dirty="0" smtClean="0">
                <a:latin typeface="Bookman Old Style" pitchFamily="18" charset="0"/>
              </a:rPr>
              <a:t>masejtot</a:t>
            </a:r>
            <a:r>
              <a:rPr lang="es-CO" sz="3600" dirty="0" smtClean="0">
                <a:latin typeface="Bookman Old Style" pitchFamily="18" charset="0"/>
              </a:rPr>
              <a:t>, en singular </a:t>
            </a:r>
            <a:r>
              <a:rPr lang="es-CO" sz="3600" i="1" dirty="0" smtClean="0">
                <a:latin typeface="Bookman Old Style" pitchFamily="18" charset="0"/>
              </a:rPr>
              <a:t>mas</a:t>
            </a:r>
            <a:r>
              <a:rPr lang="es-CO" sz="3600" i="1" dirty="0" smtClean="0">
                <a:latin typeface="Bookman Old Style" pitchFamily="18" charset="0"/>
              </a:rPr>
              <a:t>é</a:t>
            </a:r>
            <a:r>
              <a:rPr lang="es-CO" sz="3600" i="1" dirty="0" smtClean="0">
                <a:latin typeface="Bookman Old Style" pitchFamily="18" charset="0"/>
              </a:rPr>
              <a:t>jet</a:t>
            </a:r>
            <a:r>
              <a:rPr lang="es-CO" sz="3600" dirty="0" smtClean="0">
                <a:latin typeface="Bookman Old Style" pitchFamily="18" charset="0"/>
              </a:rPr>
              <a:t>, מסכת; literalmente «red»), con 63 en total, subdivididos en capítulos y párrafos. </a:t>
            </a: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La palabra </a:t>
            </a:r>
            <a:r>
              <a:rPr lang="es-CO" i="1" dirty="0" smtClean="0">
                <a:latin typeface="Bookman Old Style" pitchFamily="18" charset="0"/>
              </a:rPr>
              <a:t>Mishná</a:t>
            </a:r>
            <a:r>
              <a:rPr lang="es-CO" dirty="0" smtClean="0">
                <a:latin typeface="Bookman Old Style" pitchFamily="18" charset="0"/>
              </a:rPr>
              <a:t> también puede indicar un solo párrafo de la obra, es decir, la unidad más pequeña de estructura del texto. </a:t>
            </a:r>
          </a:p>
          <a:p>
            <a:pPr>
              <a:buNone/>
            </a:pPr>
            <a:r>
              <a:rPr lang="es-CO" dirty="0" smtClean="0">
                <a:latin typeface="Bookman Old Style" pitchFamily="18" charset="0"/>
              </a:rPr>
              <a:t>Por esta razón, a veces se hace referencia a toda la obra en plural, </a:t>
            </a:r>
            <a:r>
              <a:rPr lang="es-CO" i="1" dirty="0" smtClean="0">
                <a:latin typeface="Bookman Old Style" pitchFamily="18" charset="0"/>
              </a:rPr>
              <a:t>Mishnayot</a:t>
            </a:r>
            <a:r>
              <a:rPr lang="es-CO" dirty="0" smtClean="0">
                <a:latin typeface="Bookman Old Style" pitchFamily="18" charset="0"/>
              </a:rPr>
              <a:t>.</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Por que hacemos referencia a la Guemará?</a:t>
            </a:r>
          </a:p>
          <a:p>
            <a:pPr>
              <a:buNone/>
            </a:pPr>
            <a:r>
              <a:rPr lang="es-CO" dirty="0" smtClean="0">
                <a:latin typeface="Bookman Old Style" pitchFamily="18" charset="0"/>
              </a:rPr>
              <a:t>En los tres siglos posteriores a la redacción de la Mishná, rabinos de la tierra de Israel y Babilonia analizaron, debatieron y discutieron ese trabajo. Estas discusiones forman la Guemará (hebreo: גמרא). </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La palabra </a:t>
            </a:r>
            <a:r>
              <a:rPr lang="es-CO" i="1" dirty="0" smtClean="0">
                <a:latin typeface="Bookman Old Style" pitchFamily="18" charset="0"/>
              </a:rPr>
              <a:t>Guemará</a:t>
            </a:r>
            <a:r>
              <a:rPr lang="es-CO" dirty="0" smtClean="0">
                <a:latin typeface="Bookman Old Style" pitchFamily="18" charset="0"/>
              </a:rPr>
              <a:t> significa "finalización" (del hebreo גמר – </a:t>
            </a:r>
            <a:r>
              <a:rPr lang="es-CO" i="1" dirty="0" smtClean="0">
                <a:latin typeface="Bookman Old Style" pitchFamily="18" charset="0"/>
              </a:rPr>
              <a:t>gamer-</a:t>
            </a:r>
            <a:r>
              <a:rPr lang="es-CO" dirty="0" smtClean="0">
                <a:latin typeface="Bookman Old Style" pitchFamily="18" charset="0"/>
              </a:rPr>
              <a:t>: terminar, completar) o bien "aprender" (del arameo: "estudiar"). </a:t>
            </a:r>
          </a:p>
          <a:p>
            <a:pPr>
              <a:buNone/>
            </a:pPr>
            <a:r>
              <a:rPr lang="es-CO" dirty="0" smtClean="0">
                <a:latin typeface="Bookman Old Style" pitchFamily="18" charset="0"/>
              </a:rPr>
              <a:t>La Guemará pone foco en elucidar y elaborar las opiniones de los Tanaim. Los rabinos de la Guemará son conocidos como Amoraim (sing. </a:t>
            </a:r>
            <a:r>
              <a:rPr lang="es-CO" i="1" dirty="0" smtClean="0">
                <a:latin typeface="Bookman Old Style" pitchFamily="18" charset="0"/>
              </a:rPr>
              <a:t>Amorá</a:t>
            </a:r>
            <a:r>
              <a:rPr lang="es-CO" dirty="0" smtClean="0">
                <a:latin typeface="Bookman Old Style" pitchFamily="18" charset="0"/>
              </a:rPr>
              <a:t>, hebreo: אמורא). </a:t>
            </a: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Una buena parte de la Guemará consiste en análisis legal. </a:t>
            </a:r>
          </a:p>
          <a:p>
            <a:pPr>
              <a:buNone/>
            </a:pPr>
            <a:r>
              <a:rPr lang="es-CO" dirty="0" smtClean="0">
                <a:latin typeface="Bookman Old Style" pitchFamily="18" charset="0"/>
              </a:rPr>
              <a:t>El punto de partida generalmente es una afirmación legal encontrada en la Mishná. </a:t>
            </a:r>
          </a:p>
          <a:p>
            <a:pPr>
              <a:buNone/>
            </a:pPr>
            <a:r>
              <a:rPr lang="es-CO" dirty="0" smtClean="0">
                <a:latin typeface="Bookman Old Style" pitchFamily="18" charset="0"/>
              </a:rPr>
              <a:t>La afirmación es entonces analizada y comparada con otras afirmaciones utilizadas como interpretaciones bíblicas.</a:t>
            </a: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600" dirty="0" smtClean="0">
                <a:latin typeface="Bookman Old Style" pitchFamily="18" charset="0"/>
              </a:rPr>
              <a:t>Son presentadas en la forma de una discusión (frecuentemente anónima y a veces metafórica) entre dos rabinos disputantes, denominados el </a:t>
            </a:r>
            <a:r>
              <a:rPr lang="es-CO" sz="3600" i="1" dirty="0" smtClean="0">
                <a:latin typeface="Bookman Old Style" pitchFamily="18" charset="0"/>
              </a:rPr>
              <a:t>masksh</a:t>
            </a:r>
            <a:r>
              <a:rPr lang="es-CO" sz="3600" i="1" dirty="0" smtClean="0">
                <a:latin typeface="Bookman Old Style" pitchFamily="18" charset="0"/>
              </a:rPr>
              <a:t>á</a:t>
            </a:r>
            <a:r>
              <a:rPr lang="es-CO" sz="3600" i="1" dirty="0" smtClean="0">
                <a:latin typeface="Bookman Old Style" pitchFamily="18" charset="0"/>
              </a:rPr>
              <a:t>n</a:t>
            </a:r>
            <a:r>
              <a:rPr lang="es-CO" sz="3600" dirty="0" smtClean="0">
                <a:latin typeface="Bookman Old Style" pitchFamily="18" charset="0"/>
              </a:rPr>
              <a:t> (cuestionador) y el </a:t>
            </a:r>
            <a:r>
              <a:rPr lang="es-CO" sz="3600" i="1" dirty="0" smtClean="0">
                <a:latin typeface="Bookman Old Style" pitchFamily="18" charset="0"/>
              </a:rPr>
              <a:t>tartz</a:t>
            </a:r>
            <a:r>
              <a:rPr lang="es-CO" sz="3600" i="1" dirty="0" smtClean="0">
                <a:latin typeface="Bookman Old Style" pitchFamily="18" charset="0"/>
              </a:rPr>
              <a:t>á</a:t>
            </a:r>
            <a:r>
              <a:rPr lang="es-CO" sz="3600" i="1" dirty="0" smtClean="0">
                <a:latin typeface="Bookman Old Style" pitchFamily="18" charset="0"/>
              </a:rPr>
              <a:t>n</a:t>
            </a:r>
            <a:r>
              <a:rPr lang="es-CO" sz="3600" dirty="0" smtClean="0">
                <a:latin typeface="Bookman Old Style" pitchFamily="18" charset="0"/>
              </a:rPr>
              <a:t> (respondedor). </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Otra función de la Guemará es identificar la correcta base bíblica para una ley en particular presentada en la Mishná y el proceso lógico de conectar entre ambas fuentes: esta actividad es conocida como </a:t>
            </a:r>
            <a:r>
              <a:rPr lang="es-CO" i="1" dirty="0" smtClean="0">
                <a:latin typeface="Bookman Old Style" pitchFamily="18" charset="0"/>
              </a:rPr>
              <a:t>talmud</a:t>
            </a:r>
            <a:r>
              <a:rPr lang="es-CO" dirty="0" smtClean="0">
                <a:latin typeface="Bookman Old Style" pitchFamily="18" charset="0"/>
              </a:rPr>
              <a:t> mucho antes de la existencia del "Talmud" como texto.</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2800" b="1" dirty="0" smtClean="0">
                <a:solidFill>
                  <a:srgbClr val="FF0000"/>
                </a:solidFill>
                <a:latin typeface="Bookman Old Style" pitchFamily="18" charset="0"/>
              </a:rPr>
              <a:t>Algunos pecados golpean más fuerte</a:t>
            </a:r>
          </a:p>
          <a:p>
            <a:pPr marL="0" indent="0">
              <a:buNone/>
            </a:pPr>
            <a:r>
              <a:rPr lang="es-ES" sz="2000" dirty="0" smtClean="0">
                <a:latin typeface="Bookman Old Style" pitchFamily="18" charset="0"/>
              </a:rPr>
              <a:t>Ideas del rabino </a:t>
            </a:r>
            <a:r>
              <a:rPr lang="es-ES" sz="2000" dirty="0" err="1" smtClean="0">
                <a:latin typeface="Bookman Old Style" pitchFamily="18" charset="0"/>
              </a:rPr>
              <a:t>Itzjak</a:t>
            </a:r>
            <a:r>
              <a:rPr lang="es-ES" sz="2000" dirty="0" smtClean="0">
                <a:latin typeface="Bookman Old Style" pitchFamily="18" charset="0"/>
              </a:rPr>
              <a:t> </a:t>
            </a:r>
            <a:r>
              <a:rPr lang="es-ES" sz="2000" dirty="0" err="1" smtClean="0">
                <a:latin typeface="Bookman Old Style" pitchFamily="18" charset="0"/>
              </a:rPr>
              <a:t>Adlerstein</a:t>
            </a:r>
            <a:endParaRPr lang="es-ES" sz="2000" dirty="0" smtClean="0">
              <a:latin typeface="Bookman Old Style" pitchFamily="18" charset="0"/>
            </a:endParaRPr>
          </a:p>
          <a:p>
            <a:pPr>
              <a:buNone/>
            </a:pPr>
            <a:r>
              <a:rPr lang="es-ES" dirty="0" smtClean="0">
                <a:latin typeface="Bookman Old Style" pitchFamily="18" charset="0"/>
              </a:rPr>
              <a:t>El que golpea a una persona hasta causarle la muerte, ciertamente morirá.</a:t>
            </a:r>
          </a:p>
          <a:p>
            <a:pPr>
              <a:buNone/>
            </a:pPr>
            <a:r>
              <a:rPr lang="es-ES" dirty="0" smtClean="0">
                <a:latin typeface="Bookman Old Style" pitchFamily="18" charset="0"/>
              </a:rPr>
              <a:t>Be’er Mayim Jaim: La Torá exige que un asesino sea ejecutado por un tribunal. </a:t>
            </a: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Esto lo deja bastante claro al duplicar el verbo para morir: </a:t>
            </a:r>
            <a:r>
              <a:rPr lang="es-ES" b="1" i="1" dirty="0" smtClean="0">
                <a:latin typeface="Bookman Old Style" pitchFamily="18" charset="0"/>
              </a:rPr>
              <a:t>mot yamut</a:t>
            </a:r>
            <a:r>
              <a:rPr lang="es-ES" dirty="0" smtClean="0">
                <a:latin typeface="Bookman Old Style" pitchFamily="18" charset="0"/>
              </a:rPr>
              <a:t>. </a:t>
            </a:r>
          </a:p>
          <a:p>
            <a:pPr>
              <a:buNone/>
            </a:pPr>
            <a:r>
              <a:rPr lang="es-ES" dirty="0" smtClean="0">
                <a:latin typeface="Bookman Old Style" pitchFamily="18" charset="0"/>
              </a:rPr>
              <a:t>Cada caso de tal duplicación en la Torá exige una explicación más detallada. </a:t>
            </a:r>
          </a:p>
          <a:p>
            <a:pPr>
              <a:buNone/>
            </a:pPr>
            <a:r>
              <a:rPr lang="es-ES" dirty="0" smtClean="0">
                <a:latin typeface="Bookman Old Style" pitchFamily="18" charset="0"/>
              </a:rPr>
              <a:t>Podemos ofrecer algunos para este.</a:t>
            </a:r>
          </a:p>
          <a:p>
            <a:pPr>
              <a:buNone/>
            </a:pPr>
            <a:r>
              <a:rPr lang="es-ES" dirty="0" smtClean="0">
                <a:latin typeface="Bookman Old Style" pitchFamily="18" charset="0"/>
              </a:rPr>
              <a:t>La gema</a:t>
            </a:r>
            <a:r>
              <a:rPr lang="es-ES" dirty="0" smtClean="0">
                <a:latin typeface="Book Antiqua" pitchFamily="18" charset="0"/>
              </a:rPr>
              <a:t>r</a:t>
            </a:r>
            <a:r>
              <a:rPr lang="en-US" dirty="0" smtClean="0">
                <a:latin typeface="Book Antiqua" pitchFamily="18" charset="0"/>
              </a:rPr>
              <a:t>á</a:t>
            </a:r>
            <a:r>
              <a:rPr lang="es-ES" dirty="0" smtClean="0">
                <a:latin typeface="Book Antiqua" pitchFamily="18" charset="0"/>
              </a:rPr>
              <a:t> </a:t>
            </a:r>
            <a:r>
              <a:rPr lang="es-ES" dirty="0" smtClean="0">
                <a:latin typeface="Bookman Old Style" pitchFamily="18" charset="0"/>
              </a:rPr>
              <a:t>- Yevamot 78B, relata una historia trágica y sorprendente sobre la meticulosidad de la justicia divina. </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Al darse cuenta de que el desagrado divino por el pueblo estaba detrás de una terrible hambruna en todo el país, David se dispuso a determinar cuál era el pecado responsable. </a:t>
            </a:r>
          </a:p>
          <a:p>
            <a:pPr>
              <a:buNone/>
            </a:pPr>
            <a:r>
              <a:rPr lang="es-ES" dirty="0" smtClean="0">
                <a:latin typeface="Bookman Old Style" pitchFamily="18" charset="0"/>
              </a:rPr>
              <a:t>Se enteró de dos, ambos relacionados con su predecesor, Shaúl. </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Una variedad de factores llevaron a Shaúl a creer que David estaba conspirando para derrocarlo. </a:t>
            </a:r>
          </a:p>
          <a:p>
            <a:pPr>
              <a:buNone/>
            </a:pPr>
            <a:r>
              <a:rPr lang="es-ES" dirty="0" smtClean="0">
                <a:latin typeface="Bookman Old Style" pitchFamily="18" charset="0"/>
              </a:rPr>
              <a:t>Esto llevó a una búsqueda sostenida de David, sus hombres y cualquiera que el trono considerara como cómplice de una rebelión contra el rey.</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un momento dado, la ciudad de Nov había brindado cierta ayuda a los hombres hambrientos de David. </a:t>
            </a:r>
          </a:p>
          <a:p>
            <a:pPr>
              <a:buNone/>
            </a:pPr>
            <a:r>
              <a:rPr lang="es-ES" dirty="0" smtClean="0">
                <a:latin typeface="Bookman Old Style" pitchFamily="18" charset="0"/>
              </a:rPr>
              <a:t>Shaúl consideró esto como una forma de rebelión abierta e hizo ejecutar a toda la ciudad. </a:t>
            </a:r>
          </a:p>
          <a:p>
            <a:pPr>
              <a:buNone/>
            </a:pPr>
            <a:r>
              <a:rPr lang="es-ES" dirty="0" smtClean="0">
                <a:latin typeface="Bookman Old Style" pitchFamily="18" charset="0"/>
              </a:rPr>
              <a:t>Los Givonim sufrieron consecuencias no deseadas a través de la matanza total de los habitantes de Nov. </a:t>
            </a: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Eran un grupo de nativos que mucho antes habían engañado a Yehoshúa haciéndole creer que eran simplemente extranjeros que atravesaban la Tierra en el momento equivocado. </a:t>
            </a:r>
          </a:p>
          <a:p>
            <a:pPr>
              <a:buNone/>
            </a:pPr>
            <a:r>
              <a:rPr lang="es-ES" dirty="0" smtClean="0">
                <a:latin typeface="Bookman Old Style" pitchFamily="18" charset="0"/>
              </a:rPr>
              <a:t>Prometieron sus intenciones pacíficas en un pacto formal. </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Yehoshúa descubrió el engaño, pero no estaba dispuesto a permitir el posible </a:t>
            </a:r>
            <a:r>
              <a:rPr lang="es-ES" sz="3100" b="1" i="1" dirty="0" smtClean="0">
                <a:latin typeface="Bookman Old Style" pitchFamily="18" charset="0"/>
              </a:rPr>
              <a:t>jilul Hashem </a:t>
            </a:r>
            <a:r>
              <a:rPr lang="es-ES" sz="3100" dirty="0" smtClean="0">
                <a:latin typeface="Bookman Old Style" pitchFamily="18" charset="0"/>
              </a:rPr>
              <a:t>que podría resultar si siquiera pareciera que el pueblo judío incumplía un acuerdo.</a:t>
            </a:r>
          </a:p>
          <a:p>
            <a:pPr>
              <a:buNone/>
            </a:pPr>
            <a:r>
              <a:rPr lang="es-ES" sz="3100" dirty="0" smtClean="0">
                <a:latin typeface="Bookman Old Style" pitchFamily="18" charset="0"/>
              </a:rPr>
              <a:t>A los Givonim se les permitió permanecer en el país, pero se les puso a disposición para realizar trabajos de baja categoría en el Santuario. </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Socialmente, ocupaban el nicho más bajo y contaban con el apoyo de los cohanim de la ciudad de Nov, que albergaba el Santuario en aquella época. </a:t>
            </a:r>
          </a:p>
          <a:p>
            <a:pPr>
              <a:buNone/>
            </a:pPr>
            <a:r>
              <a:rPr lang="es-ES" dirty="0" smtClean="0">
                <a:latin typeface="Bookman Old Style" pitchFamily="18" charset="0"/>
              </a:rPr>
              <a:t>Cuando Nov fue aniquilado, se cortó su cuerda de salvamento y sufrieron enormemente. </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justicia divina responsabilizó a Shaúl (ya fallecido) y al pueblo.</a:t>
            </a:r>
          </a:p>
          <a:p>
            <a:pPr>
              <a:buNone/>
            </a:pPr>
            <a:r>
              <a:rPr lang="es-ES" dirty="0" smtClean="0">
                <a:latin typeface="Bookman Old Style" pitchFamily="18" charset="0"/>
              </a:rPr>
              <a:t>David intentó apaciguarlos ofreciéndoles restitución. </a:t>
            </a:r>
          </a:p>
          <a:p>
            <a:pPr>
              <a:buNone/>
            </a:pPr>
            <a:r>
              <a:rPr lang="es-ES" dirty="0" smtClean="0">
                <a:latin typeface="Bookman Old Style" pitchFamily="18" charset="0"/>
              </a:rPr>
              <a:t>No se pudo persuadir a los Givonim para que se conformaran con nada menos que una venganza sangrienta. </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Shaúl les había hecho daño; querían que la familia de Shaúl sufriera. </a:t>
            </a:r>
          </a:p>
          <a:p>
            <a:pPr>
              <a:buNone/>
            </a:pPr>
            <a:r>
              <a:rPr lang="es-ES" dirty="0" smtClean="0">
                <a:latin typeface="Bookman Old Style" pitchFamily="18" charset="0"/>
              </a:rPr>
              <a:t>Exigieron la ejecución de siete hijos supervivientes y la exhibición pública de sus cuerpos. </a:t>
            </a:r>
          </a:p>
          <a:p>
            <a:pPr>
              <a:buNone/>
            </a:pPr>
            <a:r>
              <a:rPr lang="es-ES" dirty="0" smtClean="0">
                <a:latin typeface="Bookman Old Style" pitchFamily="18" charset="0"/>
              </a:rPr>
              <a:t>David intentó razonar con ellos, pero se mantuvieron firmes. Se vio obligado a obedecer y la hambruna disminuyó.</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qué esta demostración de justicia divina, aparentemente sin </a:t>
            </a:r>
            <a:r>
              <a:rPr lang="es-ES" b="1" i="1" dirty="0" smtClean="0">
                <a:latin typeface="Bookman Old Style" pitchFamily="18" charset="0"/>
              </a:rPr>
              <a:t>rajamim</a:t>
            </a:r>
            <a:r>
              <a:rPr lang="es-ES" dirty="0" smtClean="0">
                <a:latin typeface="Bookman Old Style" pitchFamily="18" charset="0"/>
              </a:rPr>
              <a:t> –misericordia, que la acompañe? </a:t>
            </a:r>
          </a:p>
          <a:p>
            <a:pPr>
              <a:buNone/>
            </a:pPr>
            <a:r>
              <a:rPr lang="es-ES" dirty="0" smtClean="0">
                <a:latin typeface="Bookman Old Style" pitchFamily="18" charset="0"/>
              </a:rPr>
              <a:t>Porque la </a:t>
            </a:r>
            <a:r>
              <a:rPr lang="es-ES" b="1" i="1" dirty="0" smtClean="0">
                <a:latin typeface="Bookman Old Style" pitchFamily="18" charset="0"/>
              </a:rPr>
              <a:t>averá</a:t>
            </a:r>
            <a:r>
              <a:rPr lang="es-ES" dirty="0" smtClean="0">
                <a:latin typeface="Bookman Old Style" pitchFamily="18" charset="0"/>
              </a:rPr>
              <a:t> =transgresión era entre Hombre y Hombre, en lugar de entre Hombre y Di-s. </a:t>
            </a:r>
          </a:p>
          <a:p>
            <a:pPr>
              <a:buNone/>
            </a:pPr>
            <a:r>
              <a:rPr lang="es-ES" dirty="0" smtClean="0">
                <a:latin typeface="Bookman Old Style" pitchFamily="18" charset="0"/>
              </a:rPr>
              <a:t>No hay </a:t>
            </a:r>
            <a:r>
              <a:rPr lang="es-ES" b="1" i="1" dirty="0" smtClean="0">
                <a:latin typeface="Bookman Old Style" pitchFamily="18" charset="0"/>
              </a:rPr>
              <a:t>teshuvá</a:t>
            </a:r>
            <a:r>
              <a:rPr lang="es-ES" dirty="0" smtClean="0">
                <a:latin typeface="Bookman Old Style" pitchFamily="18" charset="0"/>
              </a:rPr>
              <a:t> para tales pecados sin el perdón de la parte ofendida. </a:t>
            </a: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un caso extremo, una víctima podría negarse a perdonar a menos que los propios hijos del perpetrador mueran.</a:t>
            </a:r>
          </a:p>
          <a:p>
            <a:pPr>
              <a:buNone/>
            </a:pPr>
            <a:r>
              <a:rPr lang="es-ES" dirty="0" smtClean="0">
                <a:latin typeface="Bookman Old Style" pitchFamily="18" charset="0"/>
              </a:rPr>
              <a:t>Esto puede ser lo que nuestro </a:t>
            </a:r>
            <a:r>
              <a:rPr lang="es-ES" b="1" i="1" dirty="0" smtClean="0">
                <a:latin typeface="Bookman Old Style" pitchFamily="18" charset="0"/>
              </a:rPr>
              <a:t>pasuk</a:t>
            </a:r>
            <a:r>
              <a:rPr lang="es-ES" dirty="0" smtClean="0">
                <a:latin typeface="Bookman Old Style" pitchFamily="18" charset="0"/>
              </a:rPr>
              <a:t> insinúa con la duplicación del verbo: dos tipos de personas morirán en represalia por el asesinato: el asesino y su progenie. </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 ejemplo anterior de esto nos remonta a Gan Edén. </a:t>
            </a:r>
          </a:p>
          <a:p>
            <a:pPr>
              <a:buNone/>
            </a:pPr>
            <a:r>
              <a:rPr lang="es-ES" dirty="0" smtClean="0">
                <a:latin typeface="Bookman Old Style" pitchFamily="18" charset="0"/>
              </a:rPr>
              <a:t>Hashem había advertido contra comer del Etz ha- Daat. “El día que comas de él, ciertamente morirás / mot tamut”. - Bereshit 2:17. </a:t>
            </a:r>
          </a:p>
          <a:p>
            <a:pPr>
              <a:buNone/>
            </a:pPr>
            <a:r>
              <a:rPr lang="es-ES" dirty="0" smtClean="0">
                <a:latin typeface="Bookman Old Style" pitchFamily="18" charset="0"/>
              </a:rPr>
              <a:t>Aquí, Jazal -Bereshit Rabá 16:6, explica que el verbo duplicado indica a la persona y sus descendientes. </a:t>
            </a: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Podemos aplicar el mismo pensamiento aquí. </a:t>
            </a:r>
          </a:p>
          <a:p>
            <a:pPr>
              <a:buNone/>
            </a:pPr>
            <a:r>
              <a:rPr lang="es-ES" dirty="0" smtClean="0">
                <a:latin typeface="Bookman Old Style" pitchFamily="18" charset="0"/>
              </a:rPr>
              <a:t>En algunos casos de asesinato, la retribución no sólo recaerá en el asesino, sino también en sus hijos.</a:t>
            </a:r>
          </a:p>
          <a:p>
            <a:pPr>
              <a:buNone/>
            </a:pPr>
            <a:r>
              <a:rPr lang="es-ES" dirty="0" smtClean="0">
                <a:latin typeface="Bookman Old Style" pitchFamily="18" charset="0"/>
              </a:rPr>
              <a:t>Como variación de este tema, podríamos sugerir una razón diferente pero relacionada para el verbo duplicado. </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Las consecuencias de no perdonar pueden ser peores que la muerte. </a:t>
            </a:r>
          </a:p>
          <a:p>
            <a:pPr>
              <a:buNone/>
            </a:pPr>
            <a:r>
              <a:rPr lang="es-ES" dirty="0" smtClean="0">
                <a:latin typeface="Bookman Old Style" pitchFamily="18" charset="0"/>
              </a:rPr>
              <a:t>Sin esa mejilá, el pecador no puede entrar en olam habá. </a:t>
            </a:r>
          </a:p>
          <a:p>
            <a:pPr>
              <a:buNone/>
            </a:pPr>
            <a:r>
              <a:rPr lang="es-ES" dirty="0" smtClean="0">
                <a:latin typeface="Bookman Old Style" pitchFamily="18" charset="0"/>
              </a:rPr>
              <a:t>Por lo tanto, morirá dos veces: </a:t>
            </a:r>
          </a:p>
          <a:p>
            <a:pPr>
              <a:buNone/>
            </a:pPr>
            <a:r>
              <a:rPr lang="es-ES" dirty="0" smtClean="0">
                <a:latin typeface="Bookman Old Style" pitchFamily="18" charset="0"/>
              </a:rPr>
              <a:t>una en este mundo y otra en el próximo. </a:t>
            </a: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Esto funcionará también con respecto al verbo duplicado que la Torá usa en los casos de golpear y maldecir a un padre. </a:t>
            </a:r>
          </a:p>
          <a:p>
            <a:pPr>
              <a:buNone/>
            </a:pPr>
            <a:r>
              <a:rPr lang="es-ES" dirty="0" smtClean="0">
                <a:latin typeface="Bookman Old Style" pitchFamily="18" charset="0"/>
              </a:rPr>
              <a:t>También allí el pecador podría tener que pagar las consecuencias en dos mundos. Debido a que pecó contra el hombre y no contra Dios, tiene menos opciones para buscar el perdón.</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R. Yishmael habló de cuatro niveles de arrepentimiento. </a:t>
            </a:r>
          </a:p>
          <a:p>
            <a:pPr>
              <a:buNone/>
            </a:pPr>
            <a:r>
              <a:rPr lang="es-ES" dirty="0" smtClean="0">
                <a:latin typeface="Bookman Old Style" pitchFamily="18" charset="0"/>
              </a:rPr>
              <a:t>En los casos más graves, la teshuvá por sí sola era ineficaz para conducir al perdón total. </a:t>
            </a:r>
          </a:p>
          <a:p>
            <a:pPr>
              <a:buNone/>
            </a:pPr>
            <a:r>
              <a:rPr lang="es-ES" dirty="0" smtClean="0">
                <a:latin typeface="Bookman Old Style" pitchFamily="18" charset="0"/>
              </a:rPr>
              <a:t>Eso fue retenido hasta la muerte del pecador. Sin embargo, aquí encontramos una situación aún más grave. </a:t>
            </a: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casos de agravios cometidos contra otros seres humanos, la mayor cantidad de ofrendas no pueden lograr la </a:t>
            </a:r>
            <a:r>
              <a:rPr lang="es-ES" b="1" i="1" dirty="0" smtClean="0">
                <a:latin typeface="Bookman Old Style" pitchFamily="18" charset="0"/>
              </a:rPr>
              <a:t>kapará</a:t>
            </a:r>
            <a:r>
              <a:rPr lang="es-ES" dirty="0" smtClean="0">
                <a:latin typeface="Bookman Old Style" pitchFamily="18" charset="0"/>
              </a:rPr>
              <a:t> sin el acuerdo de la parte agraviada. </a:t>
            </a:r>
          </a:p>
          <a:p>
            <a:pPr>
              <a:buNone/>
            </a:pPr>
            <a:r>
              <a:rPr lang="es-ES" dirty="0" smtClean="0">
                <a:latin typeface="Bookman Old Style" pitchFamily="18" charset="0"/>
              </a:rPr>
              <a:t>Ese acuerdo a veces sólo se consigue a cambio de un precio terrible. </a:t>
            </a: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No hay excepciones, incluso cuando el corazón de la parte agraviada es de piedra, como lo fue para los Givonim.</a:t>
            </a:r>
          </a:p>
          <a:p>
            <a:pPr>
              <a:buNone/>
            </a:pPr>
            <a:endParaRPr lang="es-ES" dirty="0" smtClean="0">
              <a:latin typeface="Bookman Old Style" pitchFamily="18" charset="0"/>
            </a:endParaRPr>
          </a:p>
          <a:p>
            <a:pPr>
              <a:buNone/>
            </a:pPr>
            <a:r>
              <a:rPr lang="es-ES" dirty="0" smtClean="0">
                <a:latin typeface="Bookman Old Style" pitchFamily="18" charset="0"/>
              </a:rPr>
              <a:t>Jazal- Kidushin 39B, señala otra discapacidad asociada con los pecados interpersonales. </a:t>
            </a: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una persona se encuentra en el juicio precisamente entre los lados del mérito y el demérito, cualquier pecado cometido contra otro ser humano empujará el juicio hacia el lado del demérito, como si fuera la mayoría. </a:t>
            </a:r>
          </a:p>
          <a:p>
            <a:pPr>
              <a:buNone/>
            </a:pPr>
            <a:r>
              <a:rPr lang="es-ES" dirty="0" smtClean="0">
                <a:latin typeface="Bookman Old Style" pitchFamily="18" charset="0"/>
              </a:rPr>
              <a:t>No es un riesgo que podamos permitirnos correr.</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s-ES" dirty="0" smtClean="0"/>
          </a:p>
        </p:txBody>
      </p:sp>
      <p:pic>
        <p:nvPicPr>
          <p:cNvPr id="1026" name="Picture 2"/>
          <p:cNvPicPr>
            <a:picLocks noChangeAspect="1" noChangeArrowheads="1"/>
          </p:cNvPicPr>
          <p:nvPr/>
        </p:nvPicPr>
        <p:blipFill>
          <a:blip r:embed="rId3"/>
          <a:srcRect/>
          <a:stretch>
            <a:fillRect/>
          </a:stretch>
        </p:blipFill>
        <p:spPr bwMode="auto">
          <a:xfrm>
            <a:off x="-30807" y="648929"/>
            <a:ext cx="9181326" cy="557489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2400" b="1" dirty="0" smtClean="0">
                <a:solidFill>
                  <a:srgbClr val="FF0000"/>
                </a:solidFill>
                <a:latin typeface="Bookman Old Style" pitchFamily="18" charset="0"/>
              </a:rPr>
              <a:t>Como trabaja la Teshuvá</a:t>
            </a:r>
          </a:p>
          <a:p>
            <a:pPr>
              <a:buNone/>
            </a:pPr>
            <a:r>
              <a:rPr lang="es-ES" dirty="0" smtClean="0"/>
              <a:t>Hay tres sinónimos hebreos: "Selijá", "Mejilá" y "Kapará", todos relacionados con la idea de "perdón". </a:t>
            </a:r>
          </a:p>
          <a:p>
            <a:pPr>
              <a:buNone/>
            </a:pPr>
            <a:r>
              <a:rPr lang="es-ES" dirty="0" smtClean="0"/>
              <a:t>¿Qué significa cada uno?</a:t>
            </a:r>
            <a:endParaRPr lang="en-US" dirty="0" smtClean="0"/>
          </a:p>
          <a:p>
            <a:pPr>
              <a:buNone/>
            </a:pPr>
            <a:r>
              <a:rPr lang="es-ES" dirty="0" smtClean="0"/>
              <a:t> "Selijá", generalmente traducida como "perdón", es el primer paso que se debe dar si alguien ha cometido un pecado, ya sea contra Dios o contra el hombre. </a:t>
            </a: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Pedir perdón es decirle a la parte “perjudicada”: “Lamento lo que hice; Sinceramente me arrepiento de haberlo hecho y no lo volveré a hacer nunca más”. </a:t>
            </a:r>
          </a:p>
          <a:p>
            <a:pPr>
              <a:buNone/>
            </a:pPr>
            <a:r>
              <a:rPr lang="es-ES" dirty="0" smtClean="0"/>
              <a:t>La respuesta adecuada a esta solicitud es creer que el peticionario es sincero y “abrirle la puerta” para que “entre”. </a:t>
            </a:r>
          </a:p>
          <a:p>
            <a:pPr>
              <a:buNone/>
            </a:pPr>
            <a:r>
              <a:rPr lang="es-ES" dirty="0" smtClean="0"/>
              <a:t>Una persona que se niega a hacer esto es considerada una persona cruel.</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“Mejilá”, generalmente traducida como “borrar” es la respuesta a la pregunta “¿Podemos volver a poner nuestra relación en el nivel que tenía antes de que pecara contra ti?” </a:t>
            </a:r>
          </a:p>
          <a:p>
            <a:pPr>
              <a:buNone/>
            </a:pPr>
            <a:r>
              <a:rPr lang="es-ES" dirty="0" smtClean="0"/>
              <a:t>Una respuesta positiva a esto es difícil, pero está dentro de los poderes Divinos otorgados al ser humano, y es necesaria.</a:t>
            </a:r>
            <a:endParaRPr lang="en-US" dirty="0" smtClean="0"/>
          </a:p>
          <a:p>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"Kapará" suele traducirse como "expiación", como en Yom Kipur, el Día de la Expiación. </a:t>
            </a:r>
          </a:p>
          <a:p>
            <a:pPr>
              <a:buNone/>
            </a:pPr>
            <a:r>
              <a:rPr lang="es-ES" dirty="0" smtClean="0"/>
              <a:t>Esta es la respuesta a la persona que dice: “Mi conciencia no me deja vivir conmigo mismo por lo que te hice a ti y a nuestra relación”. </a:t>
            </a:r>
          </a:p>
          <a:p>
            <a:pPr>
              <a:buNone/>
            </a:pPr>
            <a:r>
              <a:rPr lang="es-ES" dirty="0" smtClean="0"/>
              <a:t>Responder positivamente a esto está más allá de la capacidad humana. </a:t>
            </a: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Sólo Di-s puede llegar al interior de una persona y decir: "Sé consolado". </a:t>
            </a:r>
          </a:p>
          <a:p>
            <a:pPr>
              <a:buNone/>
            </a:pPr>
            <a:r>
              <a:rPr lang="es-ES" dirty="0" smtClean="0"/>
              <a:t>“Kapará” es el clímax de este proceso de tres partes y se logra en Yom Kipurim.</a:t>
            </a:r>
          </a:p>
          <a:p>
            <a:pPr>
              <a:buNone/>
            </a:pPr>
            <a:r>
              <a:rPr lang="es-ES" dirty="0" smtClean="0"/>
              <a:t>La Teshuvá (Retorno o Arrepentimiento) es un generoso regalo de Di-s, que nos permite borrar nuestras acciones inadecuadas a través de un proceso de cuatro pasos</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4000" dirty="0" smtClean="0"/>
              <a:t>La Torá nos dice que no importa cuán lejos nos desviemos o cuántas veces pequemos, Di-s esperará que regresemos a él a través de la Teshuvá.</a:t>
            </a:r>
          </a:p>
          <a:p>
            <a:pPr>
              <a:buNone/>
            </a:pPr>
            <a:endParaRPr lang="en-US" dirty="0" smtClean="0"/>
          </a:p>
          <a:p>
            <a:pPr>
              <a:buNone/>
            </a:pPr>
            <a:r>
              <a:rPr lang="es-ES" dirty="0" smtClean="0"/>
              <a:t>La Teshuvá tiene cuatro partes básicas:</a:t>
            </a: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La Teshuvá tiene cuatro partes básicas:</a:t>
            </a:r>
          </a:p>
          <a:p>
            <a:r>
              <a:rPr lang="es-ES" sz="4400" dirty="0" smtClean="0"/>
              <a:t>1. Dejar el pecado</a:t>
            </a:r>
            <a:endParaRPr lang="en-US" sz="4400" dirty="0" smtClean="0"/>
          </a:p>
          <a:p>
            <a:r>
              <a:rPr lang="es-ES" sz="4400" dirty="0" smtClean="0"/>
              <a:t>2. Arrepentimiento</a:t>
            </a:r>
            <a:endParaRPr lang="en-US" sz="4400" dirty="0" smtClean="0"/>
          </a:p>
          <a:p>
            <a:r>
              <a:rPr lang="es-ES" sz="4400" dirty="0" smtClean="0"/>
              <a:t>3. Confesión ante Dios</a:t>
            </a:r>
            <a:endParaRPr lang="en-US" sz="4400" dirty="0" smtClean="0"/>
          </a:p>
          <a:p>
            <a:r>
              <a:rPr lang="es-ES" sz="4400" dirty="0" smtClean="0"/>
              <a:t>4. Aceptación para el futuro</a:t>
            </a:r>
            <a:endParaRPr lang="en-US" sz="4400" dirty="0" smtClean="0"/>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1. Dejar el pecado</a:t>
            </a:r>
            <a:endParaRPr lang="en-US" sz="3600" dirty="0" smtClean="0"/>
          </a:p>
          <a:p>
            <a:pPr>
              <a:buNone/>
            </a:pPr>
            <a:r>
              <a:rPr lang="es-ES" sz="3600" dirty="0" smtClean="0"/>
              <a:t>Dejar el pecado consiste en detener la comisión del acto pecaminoso. </a:t>
            </a:r>
          </a:p>
          <a:p>
            <a:pPr>
              <a:buNone/>
            </a:pPr>
            <a:r>
              <a:rPr lang="es-ES" sz="3600" dirty="0" smtClean="0"/>
              <a:t>Uno no puede hacer Teshuvá si continúa cometiendo el pecado, incluso si cumpliera los siguientes tres pasos perfectamente.</a:t>
            </a:r>
            <a:endParaRPr lang="en-US" sz="3600" dirty="0" smtClean="0"/>
          </a:p>
          <a:p>
            <a:pPr>
              <a:buNone/>
            </a:pPr>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4000" dirty="0" smtClean="0"/>
              <a:t>2. arrepentimiento</a:t>
            </a:r>
            <a:endParaRPr lang="en-US" sz="4000" dirty="0" smtClean="0"/>
          </a:p>
          <a:p>
            <a:pPr>
              <a:buNone/>
            </a:pPr>
            <a:r>
              <a:rPr lang="es-ES" sz="4000" dirty="0" smtClean="0"/>
              <a:t>El arrepentimiento consiste en lamentar sinceramente la acción equivocada. </a:t>
            </a:r>
          </a:p>
          <a:p>
            <a:pPr>
              <a:buNone/>
            </a:pPr>
            <a:r>
              <a:rPr lang="es-ES" sz="4000" dirty="0" smtClean="0"/>
              <a:t>Uno debe estar genuinamente avergonzado y adolorido por sus pecados.</a:t>
            </a:r>
            <a:endParaRPr lang="en-US" sz="4000"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4000" dirty="0" smtClean="0"/>
              <a:t>3. Confesión ante Dios</a:t>
            </a:r>
            <a:endParaRPr lang="en-US" sz="4000" dirty="0" smtClean="0"/>
          </a:p>
          <a:p>
            <a:pPr>
              <a:buNone/>
            </a:pPr>
            <a:r>
              <a:rPr lang="es-ES" sz="4000" dirty="0" smtClean="0"/>
              <a:t>La confesión ante Dios consiste en una confesión oral pronunciada en voz alta, en la que uno formula con palabras los compromisos y actitudes alcanzados en su corazón. </a:t>
            </a:r>
          </a:p>
          <a:p>
            <a:pPr>
              <a:buNone/>
            </a:pPr>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Uno debería decir: “He pecado, he hecho tal y cual cosa; Lamento profundamente mis acciones y declaro ante Dios, que conoce mis pensamientos más íntimos, que nunca volveré a cometer este pecado”.</a:t>
            </a:r>
            <a:endParaRPr lang="en-US" sz="3600" dirty="0" smtClean="0"/>
          </a:p>
          <a:p>
            <a:pPr>
              <a:buNone/>
            </a:pPr>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4400" dirty="0" smtClean="0"/>
              <a:t>4. Aceptación para el futuro</a:t>
            </a:r>
            <a:endParaRPr lang="en-US" sz="4400" dirty="0" smtClean="0"/>
          </a:p>
          <a:p>
            <a:pPr>
              <a:buNone/>
            </a:pPr>
            <a:r>
              <a:rPr lang="es-ES" sz="4400" dirty="0" smtClean="0"/>
              <a:t>La aceptación para el futuro consiste en resolver en el corazón no volver a cometer el pecado nunca más.</a:t>
            </a:r>
            <a:endParaRPr lang="en-US" sz="4400" dirty="0" smtClean="0"/>
          </a:p>
          <a:p>
            <a:pPr>
              <a:buNone/>
            </a:pPr>
            <a:r>
              <a:rPr lang="es-ES" sz="3600" dirty="0" smtClean="0"/>
              <a:t> </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Pero…</a:t>
            </a:r>
            <a:endParaRPr lang="en-US" sz="3600" dirty="0" smtClean="0"/>
          </a:p>
          <a:p>
            <a:pPr>
              <a:buNone/>
            </a:pPr>
            <a:r>
              <a:rPr lang="es-ES" sz="3600" dirty="0" smtClean="0"/>
              <a:t>1. Los pasos anteriores sólo funcionan para los pecados cometidos contra Di-s; Por los pecados cometidos contra otras personas, primero se debe pedir perdón a esa persona antes de que Di-s acepte la Teshuvá.</a:t>
            </a:r>
            <a:endParaRPr lang="en-US" sz="3600" dirty="0" smtClean="0"/>
          </a:p>
          <a:p>
            <a:pPr>
              <a:buNone/>
            </a:pPr>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Esta es la fuente de la práctica de muchos judíos de contactar a todos sus familiares, amigos y compañeros de trabajo durante este período para pedirles perdón por cualquier cosa que hayamos hecho para molestarlos durante los últimos años.</a:t>
            </a:r>
            <a:endParaRPr lang="en-US" sz="3600" dirty="0" smtClean="0"/>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400" dirty="0" smtClean="0"/>
              <a:t>2. Estos cuatro pasos, por supuesto, sólo son válidos si hacemos Teshuvá DESPUÉS DEL HECHO. </a:t>
            </a:r>
          </a:p>
          <a:p>
            <a:pPr>
              <a:buNone/>
            </a:pPr>
            <a:r>
              <a:rPr lang="es-ES" sz="3400" dirty="0" smtClean="0"/>
              <a:t>No se puede decir de antemano: “Puedo cometer este pecado, luego hacer Teshuvá y Él me perdonará…” Simplemente no funciona de esa manera como ocurre en otros sistemas de creencias.</a:t>
            </a:r>
            <a:endParaRPr lang="en-US" sz="3400" dirty="0" smtClean="0"/>
          </a:p>
          <a:p>
            <a:pPr>
              <a:buNone/>
            </a:pPr>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Por otro lado…</a:t>
            </a:r>
            <a:endParaRPr lang="en-US" dirty="0" smtClean="0"/>
          </a:p>
          <a:p>
            <a:pPr>
              <a:buNone/>
            </a:pPr>
            <a:r>
              <a:rPr lang="es-ES" dirty="0" smtClean="0"/>
              <a:t>Hay que tener en cuenta que la Teshuvá es un proceso continuo que no se puede lograr de la noche a la mañana. </a:t>
            </a:r>
          </a:p>
          <a:p>
            <a:pPr>
              <a:buNone/>
            </a:pPr>
            <a:r>
              <a:rPr lang="es-ES" dirty="0" smtClean="0"/>
              <a:t>No importa cuántas veces una persona pueda tropezar en el proceso de Teshuvá, esa persona simplemente tiene que levantarse y seguir tratando de permanecer en el camino correcto.</a:t>
            </a:r>
            <a:endParaRPr lang="en-US" dirty="0" smtClean="0"/>
          </a:p>
          <a:p>
            <a:pPr>
              <a:buNone/>
            </a:pPr>
            <a:r>
              <a:rPr lang="es-ES" sz="3600" dirty="0" smtClean="0"/>
              <a:t> </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¡Lo que Dios realmente busca es la sinceridad del esfuerzo que una persona pone en su Teshuvá!</a:t>
            </a:r>
            <a:endParaRPr lang="en-US" dirty="0" smtClean="0"/>
          </a:p>
          <a:p>
            <a:pPr>
              <a:buNone/>
            </a:pPr>
            <a:r>
              <a:rPr lang="es-ES" dirty="0" smtClean="0"/>
              <a:t>Deuteronomio 4:29-30 Pero si buscas allí al Eterno, tu Dios, lo encontrarás, con sólo que lo busques con todo tu corazón y con toda tu alma; cuando estés en angustia porque te han acontecido todas estas cosas y, en el final, vuélvete a Hashem tu Dios y obedécele.</a:t>
            </a:r>
            <a:endParaRPr lang="en-US" dirty="0" smtClean="0"/>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Mishné Torá, Arrepentimiento 2:1 </a:t>
            </a:r>
          </a:p>
          <a:p>
            <a:pPr>
              <a:buNone/>
            </a:pPr>
            <a:r>
              <a:rPr lang="es-ES" dirty="0" smtClean="0"/>
              <a:t>¿Qué es el arrepentimiento total? </a:t>
            </a:r>
          </a:p>
          <a:p>
            <a:pPr>
              <a:buNone/>
            </a:pPr>
            <a:r>
              <a:rPr lang="es-ES" dirty="0" smtClean="0"/>
              <a:t>El que una vez más tuvo en su poder repetir una violación, pero se separó de ella y no lo hizo por arrepentimiento, no por miedo o falta de fuerzas. </a:t>
            </a:r>
          </a:p>
          <a:p>
            <a:pPr>
              <a:buNone/>
            </a:pPr>
            <a:r>
              <a:rPr lang="es-ES" dirty="0" smtClean="0"/>
              <a:t>¿Por ejemplo? </a:t>
            </a:r>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Alguien que conoció a una mujer pecaminosamente, y después de un proceso de tiempo la volvió a encontrar en privado, y todavía la amaba como antes, y estaba en un estado de potencia, y la reunión es en la misma tierra donde se cometió el pecado por primera vez, si se separó sin pecar, ha alcanzado el arrepentimiento completo. </a:t>
            </a:r>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De tales Salomón dijo: "Acuérdate entonces de tu Creador en los días de tu juventud" (</a:t>
            </a:r>
            <a:r>
              <a:rPr lang="es-ES" dirty="0" err="1" smtClean="0"/>
              <a:t>Ecc</a:t>
            </a:r>
            <a:r>
              <a:rPr lang="es-ES" dirty="0" smtClean="0"/>
              <a:t>. 12.1). </a:t>
            </a:r>
          </a:p>
          <a:p>
            <a:pPr>
              <a:buNone/>
            </a:pPr>
            <a:r>
              <a:rPr lang="es-ES" dirty="0" smtClean="0"/>
              <a:t>Aunque no hizo reparación sino en su vejez, en un momento en que ya le era imposible repetir sus fechorías, aunque no es el mejor arrepentimiento, todavía le sirve de ayuda y se le considera un arrepentido. </a:t>
            </a: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Además, aunque continuó una vida de pecado pero se arrepintió el día de su muerte y murió arrepentido, todos sus pecados son perdonados, tal como está dicho: "Mientras el sol, o la luz, o la luna, o las estrellas no se oscurezcan, ni las nubes vuelvan después de la lluvia" (</a:t>
            </a:r>
            <a:r>
              <a:rPr lang="es-ES" dirty="0" err="1" smtClean="0"/>
              <a:t>Ibid.</a:t>
            </a:r>
            <a:r>
              <a:rPr lang="es-ES" dirty="0" smtClean="0"/>
              <a:t> 12.2), sí, ese es el día de la muerte. </a:t>
            </a:r>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De esto se deduce que si recordaba a su Creador y se arrepentía antes de morir, era perdonado. 1Ibid. 86b; Kidushin, 40b; </a:t>
            </a:r>
            <a:r>
              <a:rPr lang="es-ES" dirty="0" err="1" smtClean="0"/>
              <a:t>Shabat</a:t>
            </a:r>
            <a:r>
              <a:rPr lang="es-ES" dirty="0" smtClean="0"/>
              <a:t>, 151a. C.</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2400" b="1" dirty="0" smtClean="0">
                <a:solidFill>
                  <a:srgbClr val="FF0000"/>
                </a:solidFill>
                <a:latin typeface="Bookman Old Style" pitchFamily="18" charset="0"/>
              </a:rPr>
              <a:t>La Prohibición de Comer Trefá</a:t>
            </a:r>
          </a:p>
          <a:p>
            <a:r>
              <a:rPr lang="es-ES" sz="2000" dirty="0" smtClean="0">
                <a:latin typeface="Bookman Old Style" pitchFamily="18" charset="0"/>
              </a:rPr>
              <a:t>Ideas de Aviva </a:t>
            </a:r>
            <a:r>
              <a:rPr lang="es-ES" sz="2000" dirty="0" err="1" smtClean="0">
                <a:latin typeface="Bookman Old Style" pitchFamily="18" charset="0"/>
              </a:rPr>
              <a:t>Presser</a:t>
            </a:r>
            <a:r>
              <a:rPr lang="es-ES" sz="2000" dirty="0" smtClean="0">
                <a:latin typeface="Bookman Old Style" pitchFamily="18" charset="0"/>
              </a:rPr>
              <a:t> </a:t>
            </a:r>
            <a:r>
              <a:rPr lang="es-ES" sz="2000" dirty="0" err="1" smtClean="0">
                <a:latin typeface="Bookman Old Style" pitchFamily="18" charset="0"/>
              </a:rPr>
              <a:t>Aiden</a:t>
            </a:r>
            <a:endParaRPr lang="es-ES" sz="2000" dirty="0" smtClean="0">
              <a:latin typeface="Bookman Old Style" pitchFamily="18" charset="0"/>
            </a:endParaRPr>
          </a:p>
          <a:p>
            <a:r>
              <a:rPr lang="es-ES" sz="2800" dirty="0" smtClean="0">
                <a:latin typeface="Bookman Old Style" pitchFamily="18" charset="0"/>
              </a:rPr>
              <a:t>Muchos nos hacemos la pregunta: Yo quiero ser santo, pero cómo le hago? Cuáles leyes tengo que seguir?</a:t>
            </a:r>
          </a:p>
          <a:p>
            <a:r>
              <a:rPr lang="es-ES" sz="2800" dirty="0" smtClean="0">
                <a:latin typeface="Bookman Old Style" pitchFamily="18" charset="0"/>
              </a:rPr>
              <a:t>Parashat Mishpatim incluye una ley muy curiosa sobre comer carne.</a:t>
            </a:r>
          </a:p>
          <a:p>
            <a:r>
              <a:rPr lang="es-ES" sz="2800" dirty="0" smtClean="0">
                <a:latin typeface="Bookman Old Style" pitchFamily="18" charset="0"/>
              </a:rPr>
              <a:t>En medio de la miríada de mandamientos en Parashat Mishpatim, encontramos una ley curiosa: </a:t>
            </a:r>
          </a:p>
        </p:txBody>
      </p:sp>
    </p:spTree>
    <p:extLst>
      <p:ext uri="{BB962C8B-B14F-4D97-AF65-F5344CB8AC3E}">
        <p14:creationId xmlns:p14="http://schemas.microsoft.com/office/powerpoint/2010/main" xmlns=""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b="1" i="1" dirty="0" smtClean="0">
                <a:latin typeface="Bookman Old Style" pitchFamily="18" charset="0"/>
              </a:rPr>
              <a:t>22:30   </a:t>
            </a:r>
            <a:r>
              <a:rPr lang="es-ES" i="1" dirty="0" smtClean="0">
                <a:latin typeface="Bookman Old Style" pitchFamily="18" charset="0"/>
              </a:rPr>
              <a:t>Y hombres de santidad seréis para Mí; y carne (destrozada por las fieras) en el campo (o en cualquier lugar), a los perros la echareis.</a:t>
            </a:r>
          </a:p>
          <a:p>
            <a:r>
              <a:rPr lang="es-ES" b="1" i="1" dirty="0" err="1" smtClean="0">
                <a:latin typeface="Bookman Old Style" pitchFamily="18" charset="0"/>
              </a:rPr>
              <a:t>Ve'anshey-kodesh</a:t>
            </a:r>
            <a:r>
              <a:rPr lang="es-ES" b="1" i="1" dirty="0" smtClean="0">
                <a:latin typeface="Bookman Old Style" pitchFamily="18" charset="0"/>
              </a:rPr>
              <a:t> </a:t>
            </a:r>
            <a:r>
              <a:rPr lang="es-ES" b="1" i="1" dirty="0" err="1" smtClean="0">
                <a:latin typeface="Bookman Old Style" pitchFamily="18" charset="0"/>
              </a:rPr>
              <a:t>tihyun</a:t>
            </a:r>
            <a:r>
              <a:rPr lang="es-ES" b="1" i="1" dirty="0" smtClean="0">
                <a:latin typeface="Bookman Old Style" pitchFamily="18" charset="0"/>
              </a:rPr>
              <a:t> </a:t>
            </a:r>
            <a:r>
              <a:rPr lang="es-ES" b="1" i="1" dirty="0" err="1" smtClean="0">
                <a:latin typeface="Bookman Old Style" pitchFamily="18" charset="0"/>
              </a:rPr>
              <a:t>li</a:t>
            </a:r>
            <a:r>
              <a:rPr lang="es-ES" b="1" i="1" dirty="0" smtClean="0">
                <a:latin typeface="Bookman Old Style" pitchFamily="18" charset="0"/>
              </a:rPr>
              <a:t> </a:t>
            </a:r>
            <a:r>
              <a:rPr lang="es-ES" b="1" i="1" dirty="0" err="1" smtClean="0">
                <a:latin typeface="Bookman Old Style" pitchFamily="18" charset="0"/>
              </a:rPr>
              <a:t>uvasar</a:t>
            </a:r>
            <a:r>
              <a:rPr lang="es-ES" b="1" i="1" dirty="0" smtClean="0">
                <a:latin typeface="Bookman Old Style" pitchFamily="18" charset="0"/>
              </a:rPr>
              <a:t> </a:t>
            </a:r>
            <a:r>
              <a:rPr lang="es-ES" b="1" i="1" dirty="0" err="1" smtClean="0">
                <a:latin typeface="Bookman Old Style" pitchFamily="18" charset="0"/>
              </a:rPr>
              <a:t>basadeh</a:t>
            </a:r>
            <a:r>
              <a:rPr lang="es-ES" b="1" i="1" dirty="0" smtClean="0">
                <a:latin typeface="Bookman Old Style" pitchFamily="18" charset="0"/>
              </a:rPr>
              <a:t> </a:t>
            </a:r>
            <a:r>
              <a:rPr lang="es-ES" b="1" i="1" dirty="0" err="1" smtClean="0">
                <a:latin typeface="Bookman Old Style" pitchFamily="18" charset="0"/>
              </a:rPr>
              <a:t>trefah</a:t>
            </a:r>
            <a:r>
              <a:rPr lang="es-ES" b="1" i="1" dirty="0" smtClean="0">
                <a:latin typeface="Bookman Old Style" pitchFamily="18" charset="0"/>
              </a:rPr>
              <a:t> lo </a:t>
            </a:r>
            <a:r>
              <a:rPr lang="es-ES" b="1" i="1" dirty="0" err="1" smtClean="0">
                <a:latin typeface="Bookman Old Style" pitchFamily="18" charset="0"/>
              </a:rPr>
              <a:t>tojelu</a:t>
            </a:r>
            <a:r>
              <a:rPr lang="es-ES" b="1" i="1" dirty="0" smtClean="0">
                <a:latin typeface="Bookman Old Style" pitchFamily="18" charset="0"/>
              </a:rPr>
              <a:t> </a:t>
            </a:r>
            <a:r>
              <a:rPr lang="es-ES" b="1" i="1" dirty="0" err="1" smtClean="0">
                <a:latin typeface="Bookman Old Style" pitchFamily="18" charset="0"/>
              </a:rPr>
              <a:t>lakelev</a:t>
            </a:r>
            <a:r>
              <a:rPr lang="es-ES" b="1" i="1" dirty="0" smtClean="0">
                <a:latin typeface="Bookman Old Style" pitchFamily="18" charset="0"/>
              </a:rPr>
              <a:t> </a:t>
            </a:r>
            <a:r>
              <a:rPr lang="es-ES" b="1" i="1" dirty="0" err="1" smtClean="0">
                <a:latin typeface="Bookman Old Style" pitchFamily="18" charset="0"/>
              </a:rPr>
              <a:t>tashlijun</a:t>
            </a:r>
            <a:r>
              <a:rPr lang="es-ES" b="1" i="1" dirty="0" smtClean="0">
                <a:latin typeface="Bookman Old Style" pitchFamily="18" charset="0"/>
              </a:rPr>
              <a:t> </a:t>
            </a:r>
            <a:r>
              <a:rPr lang="es-ES" b="1" i="1" dirty="0" err="1" smtClean="0">
                <a:latin typeface="Bookman Old Style" pitchFamily="18" charset="0"/>
              </a:rPr>
              <a:t>oto</a:t>
            </a:r>
            <a:r>
              <a:rPr lang="es-ES" b="1" i="1" dirty="0" smtClean="0">
                <a:latin typeface="Bookman Old Style" pitchFamily="18" charset="0"/>
              </a:rPr>
              <a:t>.</a:t>
            </a:r>
            <a:endParaRPr lang="es-ES" i="1" dirty="0" smtClean="0">
              <a:latin typeface="Bookman Old Style" pitchFamily="18" charset="0"/>
            </a:endParaRPr>
          </a:p>
          <a:p>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dirty="0" smtClean="0">
                <a:latin typeface="Bookman Old Style" pitchFamily="18" charset="0"/>
              </a:rPr>
              <a:t>Esta mitzvá es desconcertante, tanto en su contenido como en su contexto. </a:t>
            </a:r>
          </a:p>
          <a:p>
            <a:r>
              <a:rPr lang="es-ES" dirty="0" smtClean="0">
                <a:latin typeface="Bookman Old Style" pitchFamily="18" charset="0"/>
              </a:rPr>
              <a:t>La primera pregunta que surge es, por supuesto, ¿qué significa realmente el versículo? </a:t>
            </a:r>
          </a:p>
          <a:p>
            <a:r>
              <a:rPr lang="es-ES" dirty="0" smtClean="0">
                <a:latin typeface="Bookman Old Style" pitchFamily="18" charset="0"/>
              </a:rPr>
              <a:t>El significado de la palabra '</a:t>
            </a:r>
            <a:r>
              <a:rPr lang="es-ES" dirty="0" err="1" smtClean="0">
                <a:latin typeface="Bookman Old Style" pitchFamily="18" charset="0"/>
              </a:rPr>
              <a:t>terefah</a:t>
            </a:r>
            <a:r>
              <a:rPr lang="es-ES" dirty="0" smtClean="0">
                <a:latin typeface="Bookman Old Style" pitchFamily="18" charset="0"/>
              </a:rPr>
              <a:t>' aquí se puede derivar de su contexto en la narración de José. </a:t>
            </a:r>
          </a:p>
        </p:txBody>
      </p:sp>
    </p:spTree>
    <p:extLst>
      <p:ext uri="{BB962C8B-B14F-4D97-AF65-F5344CB8AC3E}">
        <p14:creationId xmlns:p14="http://schemas.microsoft.com/office/powerpoint/2010/main" xmlns=""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sz="3600" dirty="0" smtClean="0">
                <a:latin typeface="Bookman Old Style" pitchFamily="18" charset="0"/>
              </a:rPr>
              <a:t>Cuando Jacob ve el manto ensangrentado de José en las manos de los hermanos de José, Jacob grita: </a:t>
            </a:r>
          </a:p>
          <a:p>
            <a:r>
              <a:rPr lang="es-ES" sz="3600" dirty="0" smtClean="0">
                <a:latin typeface="Bookman Old Style" pitchFamily="18" charset="0"/>
              </a:rPr>
              <a:t>“Una bestia salvaje lo ha devorado; ¡José seguramente ha sido despedazado!” </a:t>
            </a:r>
          </a:p>
        </p:txBody>
      </p:sp>
    </p:spTree>
    <p:extLst>
      <p:ext uri="{BB962C8B-B14F-4D97-AF65-F5344CB8AC3E}">
        <p14:creationId xmlns:p14="http://schemas.microsoft.com/office/powerpoint/2010/main" xmlns=""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sz="3100" dirty="0" smtClean="0">
                <a:latin typeface="Bookman Old Style" pitchFamily="18" charset="0"/>
              </a:rPr>
              <a:t>Las palabras que usa Jacob para describir la supuesta muerte de José a manos de las fieras (tarof taraf Yosef) contienen la misma raíz que terefah. </a:t>
            </a:r>
          </a:p>
          <a:p>
            <a:r>
              <a:rPr lang="es-ES" sz="3100" dirty="0" smtClean="0">
                <a:latin typeface="Bookman Old Style" pitchFamily="18" charset="0"/>
              </a:rPr>
              <a:t>Esto sugiere que cuando el texto prohíbe comer terefah, se refiere específicamente al cadáver de un animal asesinado por depredadores.</a:t>
            </a:r>
          </a:p>
        </p:txBody>
      </p:sp>
    </p:spTree>
    <p:extLst>
      <p:ext uri="{BB962C8B-B14F-4D97-AF65-F5344CB8AC3E}">
        <p14:creationId xmlns:p14="http://schemas.microsoft.com/office/powerpoint/2010/main" xmlns=""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sz="3000" dirty="0" smtClean="0">
                <a:latin typeface="Bookman Old Style" pitchFamily="18" charset="0"/>
              </a:rPr>
              <a:t>Dado que el mandamiento parece simplemente prohibir la recolección de carne, un tema aparentemente mundano, la yuxtaposición a la santidad es sorprendente. </a:t>
            </a:r>
          </a:p>
          <a:p>
            <a:r>
              <a:rPr lang="es-ES" sz="3000" dirty="0" smtClean="0">
                <a:latin typeface="Bookman Old Style" pitchFamily="18" charset="0"/>
              </a:rPr>
              <a:t>De los muchos mandamientos establecidos en esta parashá, ¿por qué este está específicamente relacionado con la santidad?</a:t>
            </a:r>
          </a:p>
        </p:txBody>
      </p:sp>
    </p:spTree>
    <p:extLst>
      <p:ext uri="{BB962C8B-B14F-4D97-AF65-F5344CB8AC3E}">
        <p14:creationId xmlns:p14="http://schemas.microsoft.com/office/powerpoint/2010/main" xmlns=""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b="1" i="1" dirty="0" smtClean="0">
                <a:latin typeface="Bookman Old Style" pitchFamily="18" charset="0"/>
              </a:rPr>
              <a:t>Ser consciente de lo que comemos</a:t>
            </a:r>
          </a:p>
          <a:p>
            <a:r>
              <a:rPr lang="es-ES" dirty="0" smtClean="0">
                <a:latin typeface="Bookman Old Style" pitchFamily="18" charset="0"/>
              </a:rPr>
              <a:t>Al comer carne, hay que quitar la vida. </a:t>
            </a:r>
          </a:p>
          <a:p>
            <a:r>
              <a:rPr lang="es-ES" dirty="0" smtClean="0">
                <a:latin typeface="Bookman Old Style" pitchFamily="18" charset="0"/>
              </a:rPr>
              <a:t>Quizás la prohibición de terefah sugiere que cuando consumimos carne, debemos tener una apreciación consciente del regalo que el universo nos ha dado. </a:t>
            </a:r>
          </a:p>
        </p:txBody>
      </p:sp>
    </p:spTree>
    <p:extLst>
      <p:ext uri="{BB962C8B-B14F-4D97-AF65-F5344CB8AC3E}">
        <p14:creationId xmlns:p14="http://schemas.microsoft.com/office/powerpoint/2010/main" xmlns=""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sz="3000" dirty="0" smtClean="0">
                <a:latin typeface="Bookman Old Style" pitchFamily="18" charset="0"/>
              </a:rPr>
              <a:t>Tenemos prohibido comer un cadáver que un animal mató en el campo porque el depredador no tuvo tal aprecio por la pérdida de vidas. </a:t>
            </a:r>
          </a:p>
          <a:p>
            <a:r>
              <a:rPr lang="es-ES" sz="3000" dirty="0" smtClean="0">
                <a:latin typeface="Bookman Old Style" pitchFamily="18" charset="0"/>
              </a:rPr>
              <a:t>Este sentimiento es común en todas las culturas humanas, tanto reales como ficticias, desde los Navajo del suroeste americano hasta los Na'vi del planeta Pandora. </a:t>
            </a:r>
          </a:p>
        </p:txBody>
      </p:sp>
    </p:spTree>
    <p:extLst>
      <p:ext uri="{BB962C8B-B14F-4D97-AF65-F5344CB8AC3E}">
        <p14:creationId xmlns:p14="http://schemas.microsoft.com/office/powerpoint/2010/main" xmlns=""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s-ES" dirty="0" smtClean="0">
              <a:latin typeface="Bookman Old Style" pitchFamily="18" charset="0"/>
            </a:endParaRPr>
          </a:p>
        </p:txBody>
      </p:sp>
      <p:pic>
        <p:nvPicPr>
          <p:cNvPr id="8194" name="Picture 2" descr="100 Dead in Navajo Nation as Coronavirus Spreading at 'Alarming Rate,' Says President of Native ..."/>
          <p:cNvPicPr>
            <a:picLocks noChangeAspect="1" noChangeArrowheads="1"/>
          </p:cNvPicPr>
          <p:nvPr/>
        </p:nvPicPr>
        <p:blipFill>
          <a:blip r:embed="rId3"/>
          <a:srcRect/>
          <a:stretch>
            <a:fillRect/>
          </a:stretch>
        </p:blipFill>
        <p:spPr bwMode="auto">
          <a:xfrm>
            <a:off x="-20364" y="408790"/>
            <a:ext cx="9164364" cy="6109576"/>
          </a:xfrm>
          <a:prstGeom prst="rect">
            <a:avLst/>
          </a:prstGeom>
          <a:noFill/>
        </p:spPr>
      </p:pic>
    </p:spTree>
    <p:extLst>
      <p:ext uri="{BB962C8B-B14F-4D97-AF65-F5344CB8AC3E}">
        <p14:creationId xmlns:p14="http://schemas.microsoft.com/office/powerpoint/2010/main" xmlns=""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dirty="0" smtClean="0">
                <a:latin typeface="Bookman Old Style" pitchFamily="18" charset="0"/>
              </a:rPr>
              <a:t>Cuando se mata a un animal, se recitan palabras de agradecimiento en reconocimiento de ese regalo.</a:t>
            </a:r>
          </a:p>
          <a:p>
            <a:r>
              <a:rPr lang="es-ES" dirty="0" smtClean="0">
                <a:latin typeface="Bookman Old Style" pitchFamily="18" charset="0"/>
              </a:rPr>
              <a:t>Esta prohibición de terefah está íntimamente ligada a la santidad porque su efecto interno es lo que la define. </a:t>
            </a:r>
          </a:p>
        </p:txBody>
      </p:sp>
    </p:spTree>
    <p:extLst>
      <p:ext uri="{BB962C8B-B14F-4D97-AF65-F5344CB8AC3E}">
        <p14:creationId xmlns:p14="http://schemas.microsoft.com/office/powerpoint/2010/main" xmlns=""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sz="2800" dirty="0" smtClean="0">
                <a:latin typeface="Bookman Old Style" pitchFamily="18" charset="0"/>
              </a:rPr>
              <a:t>Otros mandamientos, como los que exigen la ley y el orden, la prohibición de la usura o la aflicción de la viuda o el huérfano, todos tienen beneficios prácticos para la sociedad. </a:t>
            </a:r>
          </a:p>
          <a:p>
            <a:r>
              <a:rPr lang="es-ES" sz="2800" dirty="0" smtClean="0">
                <a:latin typeface="Bookman Old Style" pitchFamily="18" charset="0"/>
              </a:rPr>
              <a:t>A diferencia de estos y muchos otros mandamientos de la parashá, el único propósito de prohibir la trefá es resaltar nuestra humanidad.</a:t>
            </a:r>
          </a:p>
        </p:txBody>
      </p:sp>
    </p:spTree>
    <p:extLst>
      <p:ext uri="{BB962C8B-B14F-4D97-AF65-F5344CB8AC3E}">
        <p14:creationId xmlns:p14="http://schemas.microsoft.com/office/powerpoint/2010/main" xmlns=""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dirty="0" smtClean="0">
                <a:latin typeface="Bookman Old Style" pitchFamily="18" charset="0"/>
              </a:rPr>
              <a:t>En cierto sentido, este mandamiento es una presentación bíblica del dilema del omnívoro. </a:t>
            </a:r>
          </a:p>
          <a:p>
            <a:r>
              <a:rPr lang="es-ES" dirty="0" smtClean="0">
                <a:latin typeface="Bookman Old Style" pitchFamily="18" charset="0"/>
              </a:rPr>
              <a:t>Necesitamos consumir para vivir, y ese consumo requiere un costo para otros. </a:t>
            </a:r>
          </a:p>
          <a:p>
            <a:r>
              <a:rPr lang="es-ES" dirty="0" smtClean="0">
                <a:latin typeface="Bookman Old Style" pitchFamily="18" charset="0"/>
              </a:rPr>
              <a:t>Reconociendo esto, la Torá exige conciencia de ese costo. </a:t>
            </a:r>
          </a:p>
        </p:txBody>
      </p:sp>
    </p:spTree>
    <p:extLst>
      <p:ext uri="{BB962C8B-B14F-4D97-AF65-F5344CB8AC3E}">
        <p14:creationId xmlns:p14="http://schemas.microsoft.com/office/powerpoint/2010/main" xmlns=""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sz="2700" dirty="0" smtClean="0">
                <a:latin typeface="Bookman Old Style" pitchFamily="18" charset="0"/>
              </a:rPr>
              <a:t>Pero a medida que la producción de alimentos se mecaniza cada vez más, se nos hace cada vez más difícil conectar nuestra humanidad con los alimentos que comemos. </a:t>
            </a:r>
          </a:p>
          <a:p>
            <a:r>
              <a:rPr lang="es-ES" sz="2700" dirty="0" smtClean="0">
                <a:latin typeface="Bookman Old Style" pitchFamily="18" charset="0"/>
              </a:rPr>
              <a:t>Además, los abusos dentro del sistema de producción de alimentos, tanto contra los humanos como contra los animales involucrados, han llevado a algunas partes de la industria alimentaria lejos de nuestro ideal de santidad.</a:t>
            </a:r>
          </a:p>
        </p:txBody>
      </p:sp>
    </p:spTree>
    <p:extLst>
      <p:ext uri="{BB962C8B-B14F-4D97-AF65-F5344CB8AC3E}">
        <p14:creationId xmlns:p14="http://schemas.microsoft.com/office/powerpoint/2010/main" xmlns=""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sz="2800" b="1" i="1" dirty="0" smtClean="0">
                <a:latin typeface="Bookman Old Style" pitchFamily="18" charset="0"/>
              </a:rPr>
              <a:t>Acusaciones contra Agriprocessors</a:t>
            </a:r>
          </a:p>
          <a:p>
            <a:r>
              <a:rPr lang="es-ES" sz="2800" dirty="0" smtClean="0">
                <a:latin typeface="Bookman Old Style" pitchFamily="18" charset="0"/>
              </a:rPr>
              <a:t>Esto golpeó a la comunidad judía en 2008, cuando la industria de la carne kosher, que durante mucho tiempo se pensó que era un modelo de sacrificio humanitario, fue criticada debido a las acusaciones de que Agriprocessors, el mayor productor de carne kosher en los EE. UU., estaba abusando de los animales en su fábrica.</a:t>
            </a:r>
          </a:p>
        </p:txBody>
      </p:sp>
    </p:spTree>
    <p:extLst>
      <p:ext uri="{BB962C8B-B14F-4D97-AF65-F5344CB8AC3E}">
        <p14:creationId xmlns:p14="http://schemas.microsoft.com/office/powerpoint/2010/main" xmlns=""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s-ES" sz="2800" dirty="0" smtClean="0">
              <a:latin typeface="Bookman Old Style" pitchFamily="18" charset="0"/>
            </a:endParaRPr>
          </a:p>
        </p:txBody>
      </p:sp>
      <p:pic>
        <p:nvPicPr>
          <p:cNvPr id="232450" name="Picture 2" descr="https://upload.wikimedia.org/wikipedia/commons/thumb/3/34/Agriprocessors_plant.jpg/1024px-Agriprocessors_plant.jpg"/>
          <p:cNvPicPr>
            <a:picLocks noChangeAspect="1" noChangeArrowheads="1"/>
          </p:cNvPicPr>
          <p:nvPr/>
        </p:nvPicPr>
        <p:blipFill>
          <a:blip r:embed="rId3"/>
          <a:srcRect/>
          <a:stretch>
            <a:fillRect/>
          </a:stretch>
        </p:blipFill>
        <p:spPr bwMode="auto">
          <a:xfrm>
            <a:off x="26894" y="441699"/>
            <a:ext cx="9094694" cy="6048327"/>
          </a:xfrm>
          <a:prstGeom prst="rect">
            <a:avLst/>
          </a:prstGeom>
          <a:noFill/>
        </p:spPr>
      </p:pic>
    </p:spTree>
    <p:extLst>
      <p:ext uri="{BB962C8B-B14F-4D97-AF65-F5344CB8AC3E}">
        <p14:creationId xmlns:p14="http://schemas.microsoft.com/office/powerpoint/2010/main" xmlns=""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sz="3100" dirty="0" smtClean="0">
                <a:latin typeface="Bookman Old Style" pitchFamily="18" charset="0"/>
              </a:rPr>
              <a:t>Además, los animales que ingresan a esta planta y otras similares provienen de corrales de engorde, donde el ganado se cría en condiciones de hacinamiento, extremadamente insalubres, con graves consecuencias para el bienestar de los animales y el entorno circundante.</a:t>
            </a:r>
          </a:p>
        </p:txBody>
      </p:sp>
    </p:spTree>
    <p:extLst>
      <p:ext uri="{BB962C8B-B14F-4D97-AF65-F5344CB8AC3E}">
        <p14:creationId xmlns:p14="http://schemas.microsoft.com/office/powerpoint/2010/main" xmlns=""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s-ES" sz="3100" dirty="0" smtClean="0">
              <a:latin typeface="Bookman Old Style" pitchFamily="18" charset="0"/>
            </a:endParaRPr>
          </a:p>
        </p:txBody>
      </p:sp>
      <p:pic>
        <p:nvPicPr>
          <p:cNvPr id="244738" name="Picture 2" descr="https://imgs.search.brave.com/8Oird6WFe1YRx0s1asTO7LgBcx1UbbOTjV5zS6Xq2eA/rs:fit:715:225:1/g:ce/aHR0cHM6Ly90c2Uz/Lm1tLmJpbmcubmV0/L3RoP2lkPU9JUC5v/U2dHSW9QRjZjbVRJ/elJFTDRuQ0Z3SGFF/NiZwaWQ9QXBp"/>
          <p:cNvPicPr>
            <a:picLocks noChangeAspect="1" noChangeArrowheads="1"/>
          </p:cNvPicPr>
          <p:nvPr/>
        </p:nvPicPr>
        <p:blipFill>
          <a:blip r:embed="rId3"/>
          <a:srcRect/>
          <a:stretch>
            <a:fillRect/>
          </a:stretch>
        </p:blipFill>
        <p:spPr bwMode="auto">
          <a:xfrm>
            <a:off x="364581" y="649529"/>
            <a:ext cx="8361408" cy="5533285"/>
          </a:xfrm>
          <a:prstGeom prst="rect">
            <a:avLst/>
          </a:prstGeom>
          <a:noFill/>
        </p:spPr>
      </p:pic>
    </p:spTree>
    <p:extLst>
      <p:ext uri="{BB962C8B-B14F-4D97-AF65-F5344CB8AC3E}">
        <p14:creationId xmlns:p14="http://schemas.microsoft.com/office/powerpoint/2010/main" xmlns=""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dirty="0" smtClean="0">
                <a:latin typeface="Bookman Old Style" pitchFamily="18" charset="0"/>
              </a:rPr>
              <a:t>El trato ético de los trabajadores involucrados en la producción de nuestros alimentos es otra área de gran importancia para la alimentación ética. </a:t>
            </a:r>
          </a:p>
          <a:p>
            <a:r>
              <a:rPr lang="es-ES" dirty="0" smtClean="0">
                <a:latin typeface="Bookman Old Style" pitchFamily="18" charset="0"/>
              </a:rPr>
              <a:t>Graves violaciones de este principio impregnan la industria alimentaria, y especialmente el sector agrícola. </a:t>
            </a:r>
          </a:p>
        </p:txBody>
      </p:sp>
    </p:spTree>
    <p:extLst>
      <p:ext uri="{BB962C8B-B14F-4D97-AF65-F5344CB8AC3E}">
        <p14:creationId xmlns:p14="http://schemas.microsoft.com/office/powerpoint/2010/main" xmlns=""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dirty="0" smtClean="0">
                <a:latin typeface="Bookman Old Style" pitchFamily="18" charset="0"/>
              </a:rPr>
              <a:t>Los acuerdos comerciales entre los EE. UU. y México han hecho que la agricultura de subsistencia sea económicamente insostenible para muchos mexicanos, lo que lleva a que más de 3 millones vengan cada año a trabajar en la cosecha en los campos de los EE. UU. </a:t>
            </a:r>
          </a:p>
        </p:txBody>
      </p:sp>
    </p:spTree>
    <p:extLst>
      <p:ext uri="{BB962C8B-B14F-4D97-AF65-F5344CB8AC3E}">
        <p14:creationId xmlns:p14="http://schemas.microsoft.com/office/powerpoint/2010/main" xmlns=""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sz="3100" dirty="0" smtClean="0">
                <a:latin typeface="Bookman Old Style" pitchFamily="18" charset="0"/>
              </a:rPr>
              <a:t>Trabajan en malas condiciones por salarios minúsculos, con frecuencia trabajando hasta 14 horas al día, siete días a la semana, sin acceso a las instalaciones básicas. </a:t>
            </a:r>
          </a:p>
          <a:p>
            <a:r>
              <a:rPr lang="es-ES" sz="3100" dirty="0" smtClean="0">
                <a:latin typeface="Bookman Old Style" pitchFamily="18" charset="0"/>
              </a:rPr>
              <a:t>Permitir estos abusos socava nuestra humanidad y el compromiso con la santidad que exige este mandamiento.</a:t>
            </a:r>
          </a:p>
        </p:txBody>
      </p:sp>
    </p:spTree>
    <p:extLst>
      <p:ext uri="{BB962C8B-B14F-4D97-AF65-F5344CB8AC3E}">
        <p14:creationId xmlns:p14="http://schemas.microsoft.com/office/powerpoint/2010/main" xmlns=""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sz="3000" dirty="0" smtClean="0">
                <a:latin typeface="Bookman Old Style" pitchFamily="18" charset="0"/>
              </a:rPr>
              <a:t>Abordar estas y otras injusticias es un desafío, dado lo lejos que a menudo estamos de nuestras fuentes de alimentos. </a:t>
            </a:r>
          </a:p>
          <a:p>
            <a:r>
              <a:rPr lang="es-ES" sz="3000" dirty="0" smtClean="0">
                <a:latin typeface="Bookman Old Style" pitchFamily="18" charset="0"/>
              </a:rPr>
              <a:t>Pero hay cosas que podemos hacer para asegurarnos de que nuestro consumo sea consistente con el estándar de santidad exigido en Parashat Mishpatim. </a:t>
            </a:r>
          </a:p>
        </p:txBody>
      </p:sp>
    </p:spTree>
    <p:extLst>
      <p:ext uri="{BB962C8B-B14F-4D97-AF65-F5344CB8AC3E}">
        <p14:creationId xmlns:p14="http://schemas.microsoft.com/office/powerpoint/2010/main" xmlns=""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sz="3000" dirty="0" smtClean="0">
                <a:latin typeface="Bookman Old Style" pitchFamily="18" charset="0"/>
              </a:rPr>
              <a:t>Por ejemplo, la carne que ha sido criada y sacrificada humanamente está cada vez más disponible, y varias empresas, incluida KOL </a:t>
            </a:r>
            <a:r>
              <a:rPr lang="es-ES" sz="3000" dirty="0" err="1" smtClean="0">
                <a:latin typeface="Bookman Old Style" pitchFamily="18" charset="0"/>
              </a:rPr>
              <a:t>Foods</a:t>
            </a:r>
            <a:r>
              <a:rPr lang="es-ES" sz="3000" dirty="0" smtClean="0">
                <a:latin typeface="Bookman Old Style" pitchFamily="18" charset="0"/>
              </a:rPr>
              <a:t>, brindan dicha carne con certificación kosher. También podemos comprar productos que se cultivaron y cosecharon de manera consistente con las prácticas éticas de empleo. </a:t>
            </a:r>
          </a:p>
        </p:txBody>
      </p:sp>
    </p:spTree>
    <p:extLst>
      <p:ext uri="{BB962C8B-B14F-4D97-AF65-F5344CB8AC3E}">
        <p14:creationId xmlns:p14="http://schemas.microsoft.com/office/powerpoint/2010/main" xmlns=""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dirty="0" smtClean="0">
                <a:latin typeface="Bookman Old Style" pitchFamily="18" charset="0"/>
              </a:rPr>
              <a:t>Varias iniciativas, incluidas </a:t>
            </a:r>
            <a:r>
              <a:rPr lang="es-ES" dirty="0" err="1" smtClean="0">
                <a:latin typeface="Bookman Old Style" pitchFamily="18" charset="0"/>
              </a:rPr>
              <a:t>Hechsher</a:t>
            </a:r>
            <a:r>
              <a:rPr lang="es-ES" dirty="0" smtClean="0">
                <a:latin typeface="Bookman Old Style" pitchFamily="18" charset="0"/>
              </a:rPr>
              <a:t> </a:t>
            </a:r>
            <a:r>
              <a:rPr lang="es-ES" dirty="0" err="1" smtClean="0">
                <a:latin typeface="Bookman Old Style" pitchFamily="18" charset="0"/>
              </a:rPr>
              <a:t>Tzedek</a:t>
            </a:r>
            <a:r>
              <a:rPr lang="es-ES" dirty="0" smtClean="0">
                <a:latin typeface="Bookman Old Style" pitchFamily="18" charset="0"/>
              </a:rPr>
              <a:t> (</a:t>
            </a:r>
            <a:r>
              <a:rPr lang="es-ES" dirty="0" err="1" smtClean="0">
                <a:latin typeface="Bookman Old Style" pitchFamily="18" charset="0"/>
              </a:rPr>
              <a:t>Magen</a:t>
            </a:r>
            <a:r>
              <a:rPr lang="es-ES" dirty="0" smtClean="0">
                <a:latin typeface="Bookman Old Style" pitchFamily="18" charset="0"/>
              </a:rPr>
              <a:t> </a:t>
            </a:r>
            <a:r>
              <a:rPr lang="es-ES" dirty="0" err="1" smtClean="0">
                <a:latin typeface="Bookman Old Style" pitchFamily="18" charset="0"/>
              </a:rPr>
              <a:t>Tzedek</a:t>
            </a:r>
            <a:r>
              <a:rPr lang="es-ES" dirty="0" smtClean="0">
                <a:latin typeface="Bookman Old Style" pitchFamily="18" charset="0"/>
              </a:rPr>
              <a:t>) y </a:t>
            </a:r>
            <a:r>
              <a:rPr lang="es-ES" dirty="0" err="1" smtClean="0">
                <a:latin typeface="Bookman Old Style" pitchFamily="18" charset="0"/>
              </a:rPr>
              <a:t>Tav</a:t>
            </a:r>
            <a:r>
              <a:rPr lang="es-ES" dirty="0" smtClean="0">
                <a:latin typeface="Bookman Old Style" pitchFamily="18" charset="0"/>
              </a:rPr>
              <a:t> </a:t>
            </a:r>
            <a:r>
              <a:rPr lang="es-ES" dirty="0" err="1" smtClean="0">
                <a:latin typeface="Bookman Old Style" pitchFamily="18" charset="0"/>
              </a:rPr>
              <a:t>HaYosher</a:t>
            </a:r>
            <a:r>
              <a:rPr lang="es-ES" dirty="0" smtClean="0">
                <a:latin typeface="Bookman Old Style" pitchFamily="18" charset="0"/>
              </a:rPr>
              <a:t>, están trabajando para identificar públicamente productos y proveedores de servicios que cumplan con altos estándares éticos en el trato a sus trabajadores.</a:t>
            </a:r>
          </a:p>
        </p:txBody>
      </p:sp>
    </p:spTree>
    <p:extLst>
      <p:ext uri="{BB962C8B-B14F-4D97-AF65-F5344CB8AC3E}">
        <p14:creationId xmlns:p14="http://schemas.microsoft.com/office/powerpoint/2010/main" xmlns=""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 Prohibición de Comer Trefá</a:t>
            </a:r>
          </a:p>
          <a:p>
            <a:r>
              <a:rPr lang="es-ES" dirty="0" smtClean="0">
                <a:latin typeface="Bookman Old Style" pitchFamily="18" charset="0"/>
              </a:rPr>
              <a:t>A través de estas y otras medidas, podemos expresar la santidad imbuida en cada uno de nosotros y usarla para infundir nuestra humanidad en los alimentos que consumimos.</a:t>
            </a:r>
          </a:p>
        </p:txBody>
      </p:sp>
    </p:spTree>
    <p:extLst>
      <p:ext uri="{BB962C8B-B14F-4D97-AF65-F5344CB8AC3E}">
        <p14:creationId xmlns:p14="http://schemas.microsoft.com/office/powerpoint/2010/main" xmlns=""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n-US"/>
          </a:p>
        </p:txBody>
      </p:sp>
      <p:sp>
        <p:nvSpPr>
          <p:cNvPr id="3" name="2 Marcador de texto"/>
          <p:cNvSpPr>
            <a:spLocks noGrp="1"/>
          </p:cNvSpPr>
          <p:nvPr>
            <p:ph type="body" idx="1"/>
          </p:nvPr>
        </p:nvSpPr>
        <p:spPr/>
        <p:txBody>
          <a:bodyPr/>
          <a:lstStyle/>
          <a:p>
            <a:endParaRPr lang="en-US"/>
          </a:p>
        </p:txBody>
      </p:sp>
      <p:pic>
        <p:nvPicPr>
          <p:cNvPr id="262146" name="Picture 2"/>
          <p:cNvPicPr>
            <a:picLocks noChangeAspect="1" noChangeArrowheads="1"/>
          </p:cNvPicPr>
          <p:nvPr/>
        </p:nvPicPr>
        <p:blipFill>
          <a:blip r:embed="rId2"/>
          <a:srcRect/>
          <a:stretch>
            <a:fillRect/>
          </a:stretch>
        </p:blipFill>
        <p:spPr bwMode="auto">
          <a:xfrm>
            <a:off x="7121" y="640079"/>
            <a:ext cx="9152192" cy="5329645"/>
          </a:xfrm>
          <a:prstGeom prst="rect">
            <a:avLst/>
          </a:prstGeom>
          <a:noFill/>
          <a:ln w="9525">
            <a:noFill/>
            <a:miter lim="800000"/>
            <a:headEnd/>
            <a:tailEnd/>
          </a:ln>
        </p:spPr>
      </p:pic>
      <p:pic>
        <p:nvPicPr>
          <p:cNvPr id="262147" name="Picture 3"/>
          <p:cNvPicPr>
            <a:picLocks noChangeAspect="1" noChangeArrowheads="1"/>
          </p:cNvPicPr>
          <p:nvPr/>
        </p:nvPicPr>
        <p:blipFill>
          <a:blip r:embed="rId3"/>
          <a:srcRect/>
          <a:stretch>
            <a:fillRect/>
          </a:stretch>
        </p:blipFill>
        <p:spPr bwMode="auto">
          <a:xfrm>
            <a:off x="1" y="195942"/>
            <a:ext cx="9077528" cy="6513814"/>
          </a:xfrm>
          <a:prstGeom prst="rect">
            <a:avLst/>
          </a:prstGeom>
          <a:noFill/>
          <a:ln w="9525">
            <a:noFill/>
            <a:miter lim="800000"/>
            <a:headEnd/>
            <a:tailEnd/>
          </a:ln>
        </p:spPr>
      </p:pic>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2400" b="1" dirty="0" smtClean="0">
                <a:latin typeface="Bookman Old Style" pitchFamily="18" charset="0"/>
              </a:rPr>
              <a:t>HAFTARA SHEKALIM</a:t>
            </a:r>
          </a:p>
          <a:p>
            <a:pPr marL="0" indent="0" algn="ctr">
              <a:buNone/>
            </a:pPr>
            <a:r>
              <a:rPr lang="es-ES" sz="2400" b="1" dirty="0" smtClean="0">
                <a:latin typeface="Bookman Old Style" pitchFamily="18" charset="0"/>
              </a:rPr>
              <a:t>Los Cambistas y Recaudo de Impuestos</a:t>
            </a:r>
          </a:p>
          <a:p>
            <a:r>
              <a:rPr lang="es-ES" sz="2000" dirty="0" smtClean="0">
                <a:latin typeface="Bookman Old Style" pitchFamily="18" charset="0"/>
              </a:rPr>
              <a:t>Notas de MJL</a:t>
            </a:r>
          </a:p>
          <a:p>
            <a:r>
              <a:rPr lang="es-ES" sz="2900" dirty="0" smtClean="0">
                <a:latin typeface="Bookman Old Style" pitchFamily="18" charset="0"/>
              </a:rPr>
              <a:t>Un nuevo rey recauda impuestos para el mantenimiento del Templo.</a:t>
            </a:r>
          </a:p>
          <a:p>
            <a:r>
              <a:rPr lang="es-ES" sz="2900" dirty="0" smtClean="0">
                <a:latin typeface="Bookman Old Style" pitchFamily="18" charset="0"/>
              </a:rPr>
              <a:t>En Shabat, durante el mes más o menos alrededor de Purim y Pésaj, recitamos cuatro lecturas especiales de maftir, llamadas Arba </a:t>
            </a:r>
            <a:r>
              <a:rPr lang="es-ES" sz="2900" dirty="0" err="1" smtClean="0">
                <a:latin typeface="Bookman Old Style" pitchFamily="18" charset="0"/>
              </a:rPr>
              <a:t>Parshiot</a:t>
            </a:r>
            <a:r>
              <a:rPr lang="es-ES" sz="2900" dirty="0" smtClean="0">
                <a:latin typeface="Bookman Old Style" pitchFamily="18" charset="0"/>
              </a:rPr>
              <a:t> (cuatro porciones de la Torá). </a:t>
            </a:r>
          </a:p>
        </p:txBody>
      </p:sp>
    </p:spTree>
    <p:extLst>
      <p:ext uri="{BB962C8B-B14F-4D97-AF65-F5344CB8AC3E}">
        <p14:creationId xmlns:p14="http://schemas.microsoft.com/office/powerpoint/2010/main" xmlns=""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dirty="0" smtClean="0">
                <a:latin typeface="Bookman Old Style" pitchFamily="18" charset="0"/>
              </a:rPr>
              <a:t>Los cuatro sábados llevan el nombre de sus lecturas: Shabat Shekalim, Shabat Zajor, Shabat Paráh y Shabat Hajodesh.</a:t>
            </a:r>
          </a:p>
          <a:p>
            <a:r>
              <a:rPr lang="es-ES" dirty="0" smtClean="0">
                <a:latin typeface="Bookman Old Style" pitchFamily="18" charset="0"/>
              </a:rPr>
              <a:t>Shabat Shekalim tiene lugar el Shabat anterior a Rosh Jódesh Adar o en Rosh Jódesh Adar mismo si cae en sábado. </a:t>
            </a:r>
          </a:p>
        </p:txBody>
      </p:sp>
    </p:spTree>
    <p:extLst>
      <p:ext uri="{BB962C8B-B14F-4D97-AF65-F5344CB8AC3E}">
        <p14:creationId xmlns:p14="http://schemas.microsoft.com/office/powerpoint/2010/main" xmlns=""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3100" dirty="0" smtClean="0">
                <a:latin typeface="Bookman Old Style" pitchFamily="18" charset="0"/>
              </a:rPr>
              <a:t>En Shabat Shekalim leemos un maftir tomado de Parashat Ki Tissa </a:t>
            </a:r>
            <a:r>
              <a:rPr lang="es-ES" sz="2000" b="1" dirty="0" smtClean="0">
                <a:latin typeface="Bookman Old Style" pitchFamily="18" charset="0"/>
              </a:rPr>
              <a:t>(Shemot 30:11-16).</a:t>
            </a:r>
            <a:endParaRPr lang="es-ES" b="1" dirty="0" smtClean="0">
              <a:latin typeface="Bookman Old Style" pitchFamily="18" charset="0"/>
            </a:endParaRPr>
          </a:p>
          <a:p>
            <a:r>
              <a:rPr lang="es-ES" sz="3100" dirty="0" smtClean="0">
                <a:latin typeface="Bookman Old Style" pitchFamily="18" charset="0"/>
              </a:rPr>
              <a:t>El maftir describe un censo de los israelitas durante el tiempo que vagaban por el desierto. En lugar de contar directamente a las personas, a cada hombre mayor de 20 años se le ordenó contribuir con medio siclo.</a:t>
            </a:r>
          </a:p>
        </p:txBody>
      </p:sp>
    </p:spTree>
    <p:extLst>
      <p:ext uri="{BB962C8B-B14F-4D97-AF65-F5344CB8AC3E}">
        <p14:creationId xmlns:p14="http://schemas.microsoft.com/office/powerpoint/2010/main" xmlns=""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3000" dirty="0" smtClean="0">
                <a:latin typeface="Bookman Old Style" pitchFamily="18" charset="0"/>
              </a:rPr>
              <a:t>Ese medio Shekel era para la construcción y el mantenimiento del Mishkán, el santuario portátil, que se usó hasta que el Templo encontró su residencia permanente en Jerusalén. </a:t>
            </a:r>
          </a:p>
          <a:p>
            <a:r>
              <a:rPr lang="es-ES" sz="3000" dirty="0" smtClean="0">
                <a:latin typeface="Bookman Old Style" pitchFamily="18" charset="0"/>
              </a:rPr>
              <a:t>Cuando se había recolectado todo el dinero, se podía calcular cuántas personas vagaban juntas por el desierto.</a:t>
            </a:r>
          </a:p>
        </p:txBody>
      </p:sp>
    </p:spTree>
    <p:extLst>
      <p:ext uri="{BB962C8B-B14F-4D97-AF65-F5344CB8AC3E}">
        <p14:creationId xmlns:p14="http://schemas.microsoft.com/office/powerpoint/2010/main" xmlns=""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2900" dirty="0" smtClean="0">
                <a:latin typeface="Bookman Old Style" pitchFamily="18" charset="0"/>
              </a:rPr>
              <a:t>Más tarde, la colecta del medio siclo se hacía anualmente a tiempo para el primer día del mes de Nisán; leemos este maftir un mes antes como recordatorio.</a:t>
            </a:r>
          </a:p>
          <a:p>
            <a:r>
              <a:rPr lang="es-ES" sz="2900" dirty="0" smtClean="0">
                <a:latin typeface="Bookman Old Style" pitchFamily="18" charset="0"/>
              </a:rPr>
              <a:t>En la </a:t>
            </a:r>
            <a:r>
              <a:rPr lang="es-ES" sz="2900" dirty="0" err="1" smtClean="0">
                <a:latin typeface="Bookman Old Style" pitchFamily="18" charset="0"/>
              </a:rPr>
              <a:t>haftará</a:t>
            </a:r>
            <a:r>
              <a:rPr lang="es-ES" sz="2900" dirty="0" smtClean="0">
                <a:latin typeface="Bookman Old Style" pitchFamily="18" charset="0"/>
              </a:rPr>
              <a:t>, leemos sobre el rey Joás de Judá (siglo IX a.e.c.), quien asumió el trono cuando solo tenía siete años después de que su abuela, la malvada reina Atalía, hiciera matar a su familia. </a:t>
            </a:r>
          </a:p>
        </p:txBody>
      </p:sp>
    </p:spTree>
    <p:extLst>
      <p:ext uri="{BB962C8B-B14F-4D97-AF65-F5344CB8AC3E}">
        <p14:creationId xmlns:p14="http://schemas.microsoft.com/office/powerpoint/2010/main" xmlns=""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3000" dirty="0" smtClean="0">
                <a:latin typeface="Bookman Old Style" pitchFamily="18" charset="0"/>
              </a:rPr>
              <a:t>La propia Atalía fue luego asesinada en la revolución subsiguiente, pero Joás fue escondido en el Templo por la esposa del Sumo Sacerdote Joiada.</a:t>
            </a:r>
          </a:p>
          <a:p>
            <a:r>
              <a:rPr lang="es-ES" sz="3000" dirty="0" smtClean="0">
                <a:latin typeface="Bookman Old Style" pitchFamily="18" charset="0"/>
              </a:rPr>
              <a:t>La costumbre sefardí es comenzar a leer al final del capítulo 11, en el que Joiada y el pueblo de Judá van al templo del dios extranjero Baal y allí destrozan los ídolos. </a:t>
            </a:r>
          </a:p>
        </p:txBody>
      </p:sp>
    </p:spTree>
    <p:extLst>
      <p:ext uri="{BB962C8B-B14F-4D97-AF65-F5344CB8AC3E}">
        <p14:creationId xmlns:p14="http://schemas.microsoft.com/office/powerpoint/2010/main" xmlns=""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3000" dirty="0" smtClean="0">
                <a:latin typeface="Bookman Old Style" pitchFamily="18" charset="0"/>
              </a:rPr>
              <a:t>Entonces rescatan a Joás de su escondite y él asciende al trono.</a:t>
            </a:r>
          </a:p>
          <a:p>
            <a:r>
              <a:rPr lang="es-ES" sz="3000" dirty="0" smtClean="0">
                <a:latin typeface="Bookman Old Style" pitchFamily="18" charset="0"/>
              </a:rPr>
              <a:t>Tanto los sefardíes como los ashkenazíes leen el capítulo 12, en el que el rey Jehoás ordena que todo el dinero que se lleve al templo se reserve para reparar la estructura, que había sufrido graves daños.</a:t>
            </a:r>
          </a:p>
          <a:p>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3000" dirty="0" smtClean="0">
                <a:latin typeface="Bookman Old Style" pitchFamily="18" charset="0"/>
              </a:rPr>
              <a:t>Después de 23 años, el rey Joás nota que no se han hecho reparaciones en el Templo a pesar de su decreto anterior. </a:t>
            </a:r>
          </a:p>
          <a:p>
            <a:r>
              <a:rPr lang="es-ES" sz="3000" dirty="0" smtClean="0">
                <a:latin typeface="Bookman Old Style" pitchFamily="18" charset="0"/>
              </a:rPr>
              <a:t>Él llama a Joiada, quien tomó una caja, hizo un agujero en la parte superior y la puso justo al lado del altar en el Templo. A partir de ese momento, los sacerdotes echaban en la caja todo el dinero que traían al Templo. </a:t>
            </a:r>
          </a:p>
        </p:txBody>
      </p:sp>
    </p:spTree>
    <p:extLst>
      <p:ext uri="{BB962C8B-B14F-4D97-AF65-F5344CB8AC3E}">
        <p14:creationId xmlns:p14="http://schemas.microsoft.com/office/powerpoint/2010/main" xmlns=""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3000" dirty="0" smtClean="0">
                <a:latin typeface="Bookman Old Style" pitchFamily="18" charset="0"/>
              </a:rPr>
              <a:t>Cuando la caja comenzó a llenarse, Joiada y un escriba real contaron el dinero y se lo entregaron a los hombres que estaban trabajando en la restauración del Templo. </a:t>
            </a:r>
          </a:p>
          <a:p>
            <a:r>
              <a:rPr lang="es-ES" sz="3000" dirty="0" smtClean="0">
                <a:latin typeface="Bookman Old Style" pitchFamily="18" charset="0"/>
              </a:rPr>
              <a:t>El dinero se utilizó para pagar a los carpinteros, trabajadores, albañiles y canteros, así como suministros como madera y piedra de cantera.</a:t>
            </a:r>
          </a:p>
        </p:txBody>
      </p:sp>
    </p:spTree>
    <p:extLst>
      <p:ext uri="{BB962C8B-B14F-4D97-AF65-F5344CB8AC3E}">
        <p14:creationId xmlns:p14="http://schemas.microsoft.com/office/powerpoint/2010/main" xmlns=""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3000" dirty="0" smtClean="0">
                <a:latin typeface="Bookman Old Style" pitchFamily="18" charset="0"/>
              </a:rPr>
              <a:t>Así como Dios ordenó al pueblo contribuir con dinero para el mantenimiento del Mishkán, Joás y Joiada institucionalizaron un sistema para asegurarse de que hubiera suficientes fondos para mantener el Templo limpio y hermoso.</a:t>
            </a:r>
          </a:p>
        </p:txBody>
      </p:sp>
    </p:spTree>
    <p:extLst>
      <p:ext uri="{BB962C8B-B14F-4D97-AF65-F5344CB8AC3E}">
        <p14:creationId xmlns:p14="http://schemas.microsoft.com/office/powerpoint/2010/main" xmlns=""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2700" b="1" i="1" dirty="0" smtClean="0">
                <a:latin typeface="Bookman Old Style" pitchFamily="18" charset="0"/>
              </a:rPr>
              <a:t>Shekalim 3 Corredores de carretera.</a:t>
            </a:r>
          </a:p>
          <a:p>
            <a:r>
              <a:rPr lang="es-ES" sz="2700" dirty="0" smtClean="0">
                <a:latin typeface="Bookman Old Style" pitchFamily="18" charset="0"/>
              </a:rPr>
              <a:t>Veamos qué nos dice el Tratado Shekalim sobre el particular: </a:t>
            </a:r>
          </a:p>
          <a:p>
            <a:r>
              <a:rPr lang="es-ES" sz="2700" dirty="0" smtClean="0">
                <a:latin typeface="Bookman Old Style" pitchFamily="18" charset="0"/>
              </a:rPr>
              <a:t>En cada ciudad y cada pueblo donde las carreteras principales están cerradas debido a la construcción, las inclemencias del tiempo, las inundaciones o simplemente el tráfico viejo, el movimiento se detiene, lo que impide el flujo de personas y recursos.</a:t>
            </a:r>
          </a:p>
        </p:txBody>
      </p:sp>
    </p:spTree>
    <p:extLst>
      <p:ext uri="{BB962C8B-B14F-4D97-AF65-F5344CB8AC3E}">
        <p14:creationId xmlns:p14="http://schemas.microsoft.com/office/powerpoint/2010/main" xmlns=""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3000" dirty="0" smtClean="0">
                <a:latin typeface="Bookman Old Style" pitchFamily="18" charset="0"/>
              </a:rPr>
              <a:t>Las carreteras hacen posible el libre flujo de la sangre vital de las sociedades. </a:t>
            </a:r>
          </a:p>
          <a:p>
            <a:r>
              <a:rPr lang="es-ES" sz="3000" dirty="0" smtClean="0">
                <a:latin typeface="Bookman Old Style" pitchFamily="18" charset="0"/>
              </a:rPr>
              <a:t>No es de extrañar que las llamemos “arterias”. </a:t>
            </a:r>
          </a:p>
          <a:p>
            <a:r>
              <a:rPr lang="es-ES" sz="3000" dirty="0" smtClean="0">
                <a:latin typeface="Bookman Old Style" pitchFamily="18" charset="0"/>
              </a:rPr>
              <a:t>De hecho, el lugar en la Ciudad Vieja de Jerusalén donde se cruzan las principales carreteras del siglo VII se llama "Cardo", en referencia intencional al corazón.</a:t>
            </a:r>
          </a:p>
        </p:txBody>
      </p:sp>
    </p:spTree>
    <p:extLst>
      <p:ext uri="{BB962C8B-B14F-4D97-AF65-F5344CB8AC3E}">
        <p14:creationId xmlns:p14="http://schemas.microsoft.com/office/powerpoint/2010/main" xmlns=""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2700" dirty="0" smtClean="0">
                <a:latin typeface="Bookman Old Style" pitchFamily="18" charset="0"/>
              </a:rPr>
              <a:t>Recientemente se excavó en Jerusalén un camino antiguo que data de hace 2000 años. Comienza en la Pileta de Siloé, que pudo haber sido una gran mikvé, y conduce hasta el Monte del Templo. </a:t>
            </a:r>
          </a:p>
          <a:p>
            <a:r>
              <a:rPr lang="es-ES" sz="2700" dirty="0" smtClean="0">
                <a:latin typeface="Bookman Old Style" pitchFamily="18" charset="0"/>
              </a:rPr>
              <a:t>Permitía a los peregrinos religiosos ascender al Monte del Templo en cualquier momento, pero especialmente en las tres festividades de peregrinación de Pésaj, Shavuot y Sucot.</a:t>
            </a:r>
          </a:p>
        </p:txBody>
      </p:sp>
    </p:spTree>
    <p:extLst>
      <p:ext uri="{BB962C8B-B14F-4D97-AF65-F5344CB8AC3E}">
        <p14:creationId xmlns:p14="http://schemas.microsoft.com/office/powerpoint/2010/main" xmlns=""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3000" dirty="0" smtClean="0">
                <a:latin typeface="Bookman Old Style" pitchFamily="18" charset="0"/>
              </a:rPr>
              <a:t>En la </a:t>
            </a:r>
            <a:r>
              <a:rPr lang="es-ES" sz="3000" dirty="0" err="1" smtClean="0">
                <a:latin typeface="Bookman Old Style" pitchFamily="18" charset="0"/>
              </a:rPr>
              <a:t>mishná</a:t>
            </a:r>
            <a:r>
              <a:rPr lang="es-ES" sz="3000" dirty="0" smtClean="0">
                <a:latin typeface="Bookman Old Style" pitchFamily="18" charset="0"/>
              </a:rPr>
              <a:t>, aprendimos que el impuesto del medio shekel recaudado en el mes de invierno de Adar se usó para financiar proyectos públicos, incluido este tipo de carreteras. La razón es que a menudo se dañaban durante el invierno, por lo que el comienzo de la primavera era el momento perfecto para repararlos. </a:t>
            </a:r>
          </a:p>
        </p:txBody>
      </p:sp>
    </p:spTree>
    <p:extLst>
      <p:ext uri="{BB962C8B-B14F-4D97-AF65-F5344CB8AC3E}">
        <p14:creationId xmlns:p14="http://schemas.microsoft.com/office/powerpoint/2010/main" xmlns=""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2700" dirty="0" smtClean="0">
                <a:latin typeface="Bookman Old Style" pitchFamily="18" charset="0"/>
              </a:rPr>
              <a:t>También fue cuando se repararon las cisternas (grandes pozos utilizados para almacenar agua) y, como aprendemos en la Guemará de hoy, se reabrieron:</a:t>
            </a:r>
          </a:p>
          <a:p>
            <a:r>
              <a:rPr lang="es-ES" sz="2700" dirty="0" smtClean="0">
                <a:latin typeface="Bookman Old Style" pitchFamily="18" charset="0"/>
              </a:rPr>
              <a:t>Principios de la primavera es una época en que quitan las cerraduras que se ponían sobre las cisternas de agua durante el invierno, ya que esta agua era para uso público en el verano, y no las vuelven a colocar hasta el invierno.</a:t>
            </a:r>
          </a:p>
        </p:txBody>
      </p:sp>
    </p:spTree>
    <p:extLst>
      <p:ext uri="{BB962C8B-B14F-4D97-AF65-F5344CB8AC3E}">
        <p14:creationId xmlns:p14="http://schemas.microsoft.com/office/powerpoint/2010/main" xmlns=""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2500" dirty="0" smtClean="0">
                <a:latin typeface="Bookman Old Style" pitchFamily="18" charset="0"/>
              </a:rPr>
              <a:t>Asegurar el flujo de agua a través de cisternas y de mercancías a través de caminos de trabajo, era un servicio esencial de la administración pública. </a:t>
            </a:r>
          </a:p>
          <a:p>
            <a:r>
              <a:rPr lang="es-ES" sz="2500" dirty="0" smtClean="0">
                <a:latin typeface="Bookman Old Style" pitchFamily="18" charset="0"/>
              </a:rPr>
              <a:t>Estos fondos también se utilizaron para garantizar los procedimientos de los tribunales, consagrar bienes, realizar rituales relacionados con el rito de la Sotáh (el juicio de la presunta adúltera) y facilitar otros asuntos que debían concluirse antes del final del año calendario. .</a:t>
            </a:r>
          </a:p>
        </p:txBody>
      </p:sp>
    </p:spTree>
    <p:extLst>
      <p:ext uri="{BB962C8B-B14F-4D97-AF65-F5344CB8AC3E}">
        <p14:creationId xmlns:p14="http://schemas.microsoft.com/office/powerpoint/2010/main" xmlns=""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dirty="0" smtClean="0">
                <a:latin typeface="Bookman Old Style" pitchFamily="18" charset="0"/>
              </a:rPr>
              <a:t>Todo esto arroja luz sobre la antigua sociedad israelita. </a:t>
            </a:r>
          </a:p>
          <a:p>
            <a:r>
              <a:rPr lang="es-ES" dirty="0" smtClean="0">
                <a:latin typeface="Bookman Old Style" pitchFamily="18" charset="0"/>
              </a:rPr>
              <a:t>Por un lado, notamos que el año nuevo citado aquí es el primero de Nisán, que no es el primero de </a:t>
            </a:r>
            <a:r>
              <a:rPr lang="es-ES" dirty="0" err="1" smtClean="0">
                <a:latin typeface="Bookman Old Style" pitchFamily="18" charset="0"/>
              </a:rPr>
              <a:t>Tishrei</a:t>
            </a:r>
            <a:r>
              <a:rPr lang="es-ES" dirty="0" smtClean="0">
                <a:latin typeface="Bookman Old Style" pitchFamily="18" charset="0"/>
              </a:rPr>
              <a:t> (el año nuevo que celebramos hoy). Eso significa que Adar era el último mes del año, no Elul. </a:t>
            </a:r>
          </a:p>
        </p:txBody>
      </p:sp>
    </p:spTree>
    <p:extLst>
      <p:ext uri="{BB962C8B-B14F-4D97-AF65-F5344CB8AC3E}">
        <p14:creationId xmlns:p14="http://schemas.microsoft.com/office/powerpoint/2010/main" xmlns=""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2700" dirty="0" smtClean="0">
                <a:latin typeface="Bookman Old Style" pitchFamily="18" charset="0"/>
              </a:rPr>
              <a:t>En el Tratado de Rosh Hashaná, aprendemos que en realidad hay cuatro años nuevos, es decir, cuatro fechas en las que varios ciclos anuales comienzan de nuevo. Según la Torá, el primero de Nisán fue el mes que fue increíblemente significativo, ya que fue el mes que inaugura la primavera y la festividad de la Pascua, y también marcó la antigua fecha límite de impuestos.</a:t>
            </a:r>
          </a:p>
        </p:txBody>
      </p:sp>
    </p:spTree>
    <p:extLst>
      <p:ext uri="{BB962C8B-B14F-4D97-AF65-F5344CB8AC3E}">
        <p14:creationId xmlns:p14="http://schemas.microsoft.com/office/powerpoint/2010/main" xmlns=""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dirty="0" smtClean="0">
                <a:latin typeface="Bookman Old Style" pitchFamily="18" charset="0"/>
              </a:rPr>
              <a:t>En segundo lugar, nos damos cuenta de que las autoridades en Jerusalén no solo eran autoridades religiosas, sino que también eran autoridades civiles, con todo el poder que conlleva ese papel. </a:t>
            </a:r>
          </a:p>
        </p:txBody>
      </p:sp>
    </p:spTree>
    <p:extLst>
      <p:ext uri="{BB962C8B-B14F-4D97-AF65-F5344CB8AC3E}">
        <p14:creationId xmlns:p14="http://schemas.microsoft.com/office/powerpoint/2010/main" xmlns=""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dirty="0" smtClean="0">
                <a:latin typeface="Bookman Old Style" pitchFamily="18" charset="0"/>
              </a:rPr>
              <a:t>Si lo consideraban correcto, podían cerrar con candado el acceso al agua pública, arrastrar a las presuntas adúlteras para interrogarlas o incluso ordenar el cobro de impuestos por la fuerza, si fuera necesario. </a:t>
            </a:r>
          </a:p>
          <a:p>
            <a:r>
              <a:rPr lang="es-ES" dirty="0" smtClean="0">
                <a:latin typeface="Bookman Old Style" pitchFamily="18" charset="0"/>
              </a:rPr>
              <a:t>Al respecto, leemos:</a:t>
            </a:r>
          </a:p>
        </p:txBody>
      </p:sp>
    </p:spTree>
    <p:extLst>
      <p:ext uri="{BB962C8B-B14F-4D97-AF65-F5344CB8AC3E}">
        <p14:creationId xmlns:p14="http://schemas.microsoft.com/office/powerpoint/2010/main" xmlns=""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3000" dirty="0" smtClean="0">
                <a:latin typeface="Bookman Old Style" pitchFamily="18" charset="0"/>
              </a:rPr>
              <a:t>El 15 de Adar, los cambistas se sentaban en mesas dispuestas por todo el país (para cobrar los siclos). El 25 de Adar se sentaban en el Templo. </a:t>
            </a:r>
          </a:p>
          <a:p>
            <a:r>
              <a:rPr lang="es-ES" sz="3000" dirty="0" smtClean="0">
                <a:latin typeface="Bookman Old Style" pitchFamily="18" charset="0"/>
              </a:rPr>
              <a:t>Desde el momento en que los cambistas se sentaban en el Templo, el tribunal comenzó a embargar las garantías (de aquellos que no habían pagado su parte).</a:t>
            </a:r>
          </a:p>
        </p:txBody>
      </p:sp>
    </p:spTree>
    <p:extLst>
      <p:ext uri="{BB962C8B-B14F-4D97-AF65-F5344CB8AC3E}">
        <p14:creationId xmlns:p14="http://schemas.microsoft.com/office/powerpoint/2010/main" xmlns=""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dirty="0" smtClean="0">
                <a:latin typeface="Bookman Old Style" pitchFamily="18" charset="0"/>
              </a:rPr>
              <a:t>Al leer esto, es fácil ver por qué los cambistas y administradores no eran los miembros más populares de la sociedad en la antigüedad. </a:t>
            </a:r>
          </a:p>
          <a:p>
            <a:r>
              <a:rPr lang="es-ES" dirty="0" smtClean="0">
                <a:latin typeface="Bookman Old Style" pitchFamily="18" charset="0"/>
              </a:rPr>
              <a:t>Pero, al final del día, la responsabilidad del funcionamiento de la infraestructura crítica recaía sobre sus hombros. </a:t>
            </a:r>
          </a:p>
        </p:txBody>
      </p:sp>
    </p:spTree>
    <p:extLst>
      <p:ext uri="{BB962C8B-B14F-4D97-AF65-F5344CB8AC3E}">
        <p14:creationId xmlns:p14="http://schemas.microsoft.com/office/powerpoint/2010/main" xmlns=""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dirty="0" smtClean="0">
                <a:latin typeface="Bookman Old Style" pitchFamily="18" charset="0"/>
              </a:rPr>
              <a:t>Eran responsables del buen funcionamiento de la sociedad, incluidas las carreteras.</a:t>
            </a:r>
          </a:p>
          <a:p>
            <a:endParaRPr lang="es-ES" dirty="0" smtClean="0">
              <a:latin typeface="Bookman Old Style" pitchFamily="18" charset="0"/>
            </a:endParaRPr>
          </a:p>
          <a:p>
            <a:r>
              <a:rPr lang="es-ES" dirty="0" smtClean="0">
                <a:latin typeface="Bookman Old Style" pitchFamily="18" charset="0"/>
              </a:rPr>
              <a:t>Jerusalén Talmud Shekalim 1:2 MISHNA: Rabbi Yehudáh dice que originalmente estaban arrancando y derribando. </a:t>
            </a:r>
          </a:p>
        </p:txBody>
      </p:sp>
    </p:spTree>
    <p:extLst>
      <p:ext uri="{BB962C8B-B14F-4D97-AF65-F5344CB8AC3E}">
        <p14:creationId xmlns:p14="http://schemas.microsoft.com/office/powerpoint/2010/main" xmlns=""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b="1" i="1" dirty="0" smtClean="0">
                <a:latin typeface="Bookman Old Style" pitchFamily="18" charset="0"/>
              </a:rPr>
              <a:t>Mishná Shekalim 1:2 </a:t>
            </a:r>
          </a:p>
          <a:p>
            <a:r>
              <a:rPr lang="es-ES" dirty="0" smtClean="0">
                <a:latin typeface="Bookman Old Style" pitchFamily="18" charset="0"/>
              </a:rPr>
              <a:t>Al final de la última Mishná se afirmó que la corte envía agentes el quince de Adar para inspeccionar si los dueños de los campos habían arrancado de raíz cualquier tipo de cultivo según las instrucciones. </a:t>
            </a:r>
          </a:p>
        </p:txBody>
      </p:sp>
    </p:spTree>
    <p:extLst>
      <p:ext uri="{BB962C8B-B14F-4D97-AF65-F5344CB8AC3E}">
        <p14:creationId xmlns:p14="http://schemas.microsoft.com/office/powerpoint/2010/main" xmlns=""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3000" dirty="0" smtClean="0">
                <a:latin typeface="Bookman Old Style" pitchFamily="18" charset="0"/>
              </a:rPr>
              <a:t>El rabino Yehuda dijo: Al principio, esos agentes arrancarían los diversos tipos de cultivos y los arrojarían frente a los dueños de los campos. Cuando aumentaba el número de transgresores que no arrancaban diversas clases de sus campos, y los Sabios veían que esta táctica era ineficaz, arrojaban los cultivos arrancados a los caminos. </a:t>
            </a:r>
          </a:p>
        </p:txBody>
      </p:sp>
    </p:spTree>
    <p:extLst>
      <p:ext uri="{BB962C8B-B14F-4D97-AF65-F5344CB8AC3E}">
        <p14:creationId xmlns:p14="http://schemas.microsoft.com/office/powerpoint/2010/main" xmlns=""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dirty="0" smtClean="0">
                <a:latin typeface="Bookman Old Style" pitchFamily="18" charset="0"/>
              </a:rPr>
              <a:t>En última instancia, instituyeron que todo el campo debería ser declarado sin dueño.</a:t>
            </a:r>
          </a:p>
          <a:p>
            <a:r>
              <a:rPr lang="es-ES" dirty="0" smtClean="0">
                <a:latin typeface="Bookman Old Style" pitchFamily="18" charset="0"/>
              </a:rPr>
              <a:t>Cuando aumentaba el número de los transgresores, estaban desarraigando y tirando en los caminos; instituyeron que declaraban sin dueño todo el campo.</a:t>
            </a:r>
          </a:p>
        </p:txBody>
      </p:sp>
    </p:spTree>
    <p:extLst>
      <p:ext uri="{BB962C8B-B14F-4D97-AF65-F5344CB8AC3E}">
        <p14:creationId xmlns:p14="http://schemas.microsoft.com/office/powerpoint/2010/main" xmlns=""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3000" dirty="0" smtClean="0">
                <a:latin typeface="Bookman Old Style" pitchFamily="18" charset="0"/>
              </a:rPr>
              <a:t>HALAKHAH: "Rebi Yehudáh dijo". Se dijo: Rebi Yehudáh dijo, originalmente estaban desarraigando y arrojando delante de ellos; </a:t>
            </a:r>
            <a:r>
              <a:rPr lang="es-ES" sz="2800" dirty="0" smtClean="0">
                <a:latin typeface="Bookman Old Style" pitchFamily="18" charset="0"/>
              </a:rPr>
              <a:t>estaban dos veces felices, primero porque desyerbaron sus campos y segundo porque podían usar (el robo) [el </a:t>
            </a:r>
            <a:r>
              <a:rPr lang="es-ES" sz="2800" dirty="0" err="1" smtClean="0">
                <a:latin typeface="Bookman Old Style" pitchFamily="18" charset="0"/>
              </a:rPr>
              <a:t>kilaim</a:t>
            </a:r>
            <a:r>
              <a:rPr lang="es-ES" sz="2800" dirty="0" smtClean="0">
                <a:latin typeface="Bookman Old Style" pitchFamily="18" charset="0"/>
              </a:rPr>
              <a:t>]. </a:t>
            </a:r>
          </a:p>
          <a:p>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2900" dirty="0" smtClean="0">
                <a:latin typeface="Bookman Old Style" pitchFamily="18" charset="0"/>
              </a:rPr>
              <a:t>Cuando subía el número de los transgresores, la tiraban en los caminos, y todavía estaban contentos de que desyerbaban sus campos. </a:t>
            </a:r>
          </a:p>
          <a:p>
            <a:r>
              <a:rPr lang="es-ES" sz="2900" dirty="0" smtClean="0">
                <a:latin typeface="Bookman Old Style" pitchFamily="18" charset="0"/>
              </a:rPr>
              <a:t>Instituyeron que declaraban sin dueño todo el campo.</a:t>
            </a:r>
          </a:p>
          <a:p>
            <a:r>
              <a:rPr lang="es-ES" sz="2900" dirty="0" smtClean="0">
                <a:latin typeface="Bookman Old Style" pitchFamily="18" charset="0"/>
              </a:rPr>
              <a:t>¿De dónde conocemos que una declaración de decomiso por un tribunal lo hace sin dueño? </a:t>
            </a:r>
          </a:p>
          <a:p>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Los Cambistas y Recaudo de Impuestos</a:t>
            </a:r>
          </a:p>
          <a:p>
            <a:r>
              <a:rPr lang="es-ES" sz="2900" dirty="0" smtClean="0">
                <a:latin typeface="Bookman Old Style" pitchFamily="18" charset="0"/>
              </a:rPr>
              <a:t>Está escrito: Cualquiera que no venga dentro de los tres días de conformidad con el decreto de los gobernantes y los ancianos, </a:t>
            </a:r>
            <a:r>
              <a:rPr lang="es-ES" sz="2800" dirty="0" smtClean="0">
                <a:latin typeface="Bookman Old Style" pitchFamily="18" charset="0"/>
              </a:rPr>
              <a:t>toda su propiedad será destinada a la destrucción y será separado de la comunidad de la Diáspora. </a:t>
            </a:r>
          </a:p>
          <a:p>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2400" b="1" dirty="0" smtClean="0">
                <a:latin typeface="Bookman Old Style" pitchFamily="18" charset="0"/>
              </a:rPr>
              <a:t>Tomar la debida distancias</a:t>
            </a:r>
          </a:p>
          <a:p>
            <a:r>
              <a:rPr lang="es-ES" sz="2000" dirty="0" smtClean="0">
                <a:latin typeface="Bookman Old Style" pitchFamily="18" charset="0"/>
              </a:rPr>
              <a:t>Ideas del Rabino </a:t>
            </a:r>
            <a:r>
              <a:rPr lang="es-ES" sz="2000" dirty="0" err="1" smtClean="0">
                <a:latin typeface="Bookman Old Style" pitchFamily="18" charset="0"/>
              </a:rPr>
              <a:t>Label</a:t>
            </a:r>
            <a:r>
              <a:rPr lang="es-ES" sz="2000" dirty="0" smtClean="0">
                <a:latin typeface="Bookman Old Style" pitchFamily="18" charset="0"/>
              </a:rPr>
              <a:t> Lam</a:t>
            </a:r>
          </a:p>
          <a:p>
            <a:r>
              <a:rPr lang="es-ES" dirty="0" smtClean="0">
                <a:latin typeface="Bookman Old Style" pitchFamily="18" charset="0"/>
              </a:rPr>
              <a:t>Aléjate de un asunto falso… </a:t>
            </a:r>
            <a:r>
              <a:rPr lang="es-ES" sz="2000" b="1" dirty="0" smtClean="0">
                <a:latin typeface="Bookman Old Style" pitchFamily="18" charset="0"/>
              </a:rPr>
              <a:t>(Shemot 23:7)</a:t>
            </a:r>
            <a:endParaRPr lang="es-ES" b="1" dirty="0" smtClean="0">
              <a:latin typeface="Bookman Old Style" pitchFamily="18" charset="0"/>
            </a:endParaRPr>
          </a:p>
          <a:p>
            <a:r>
              <a:rPr lang="es-ES" dirty="0" smtClean="0">
                <a:latin typeface="Bookman Old Style" pitchFamily="18" charset="0"/>
              </a:rPr>
              <a:t>En una parashá repleta de mitzvot, esta advertencia de distanciarse de la falsedad no es una. </a:t>
            </a:r>
          </a:p>
          <a:p>
            <a:r>
              <a:rPr lang="es-ES" dirty="0" smtClean="0">
                <a:latin typeface="Bookman Old Style" pitchFamily="18" charset="0"/>
              </a:rPr>
              <a:t>Si no es un mandamiento, ¿entonces qué es? </a:t>
            </a:r>
          </a:p>
        </p:txBody>
      </p:sp>
    </p:spTree>
    <p:extLst>
      <p:ext uri="{BB962C8B-B14F-4D97-AF65-F5344CB8AC3E}">
        <p14:creationId xmlns:p14="http://schemas.microsoft.com/office/powerpoint/2010/main" xmlns=""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Se le dice a Moshé que coloque las mitzvot frente al pueblo judío como un </a:t>
            </a:r>
            <a:r>
              <a:rPr lang="es-ES" dirty="0" err="1" smtClean="0">
                <a:latin typeface="Bookman Old Style" pitchFamily="18" charset="0"/>
              </a:rPr>
              <a:t>Shulján</a:t>
            </a:r>
            <a:r>
              <a:rPr lang="es-ES" dirty="0" smtClean="0">
                <a:latin typeface="Bookman Old Style" pitchFamily="18" charset="0"/>
              </a:rPr>
              <a:t> </a:t>
            </a:r>
            <a:r>
              <a:rPr lang="es-ES" dirty="0" err="1" smtClean="0">
                <a:latin typeface="Bookman Old Style" pitchFamily="18" charset="0"/>
              </a:rPr>
              <a:t>Aruj</a:t>
            </a:r>
            <a:r>
              <a:rPr lang="es-ES" dirty="0" smtClean="0">
                <a:latin typeface="Bookman Old Style" pitchFamily="18" charset="0"/>
              </a:rPr>
              <a:t>, como una mesa puesta. </a:t>
            </a:r>
          </a:p>
          <a:p>
            <a:r>
              <a:rPr lang="es-ES" dirty="0" smtClean="0">
                <a:latin typeface="Bookman Old Style" pitchFamily="18" charset="0"/>
              </a:rPr>
              <a:t>Alejarse de cosas falsas suena más a consejos sobre cómo disfrutar y saborear cada bocado.</a:t>
            </a:r>
          </a:p>
        </p:txBody>
      </p:sp>
    </p:spTree>
    <p:extLst>
      <p:ext uri="{BB962C8B-B14F-4D97-AF65-F5344CB8AC3E}">
        <p14:creationId xmlns:p14="http://schemas.microsoft.com/office/powerpoint/2010/main" xmlns=""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sz="2800" dirty="0" smtClean="0">
                <a:latin typeface="Bookman Old Style" pitchFamily="18" charset="0"/>
              </a:rPr>
              <a:t>Uno de mis colegas insinuó que es un Midá, un rasgo de carácter que requiere refinamiento. ¿Cómo es eso? </a:t>
            </a:r>
          </a:p>
          <a:p>
            <a:r>
              <a:rPr lang="es-ES" sz="2800" dirty="0" smtClean="0">
                <a:latin typeface="Bookman Old Style" pitchFamily="18" charset="0"/>
              </a:rPr>
              <a:t>Cada Midá es una sensibilidad necesaria para equilibrar nuestro ser. </a:t>
            </a:r>
          </a:p>
          <a:p>
            <a:r>
              <a:rPr lang="es-ES" sz="2800" dirty="0" smtClean="0">
                <a:latin typeface="Bookman Old Style" pitchFamily="18" charset="0"/>
              </a:rPr>
              <a:t>La capacidad de detectar la verdad y distinguir lo verdadero de lo falso es vital para nuestra supervivencia y nuestro desarrollo personal. </a:t>
            </a:r>
          </a:p>
        </p:txBody>
      </p:sp>
    </p:spTree>
    <p:extLst>
      <p:ext uri="{BB962C8B-B14F-4D97-AF65-F5344CB8AC3E}">
        <p14:creationId xmlns:p14="http://schemas.microsoft.com/office/powerpoint/2010/main" xmlns=""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Una persona que carece de ese discernimiento sigue siendo vulnerable a las técnicas de los muchos medios de desinformación, tergiversación y técnicas de venta seductoras. </a:t>
            </a:r>
          </a:p>
          <a:p>
            <a:r>
              <a:rPr lang="es-ES" dirty="0" smtClean="0">
                <a:latin typeface="Bookman Old Style" pitchFamily="18" charset="0"/>
              </a:rPr>
              <a:t>La búsqueda de la verdad es un ingrediente esencial del alma. </a:t>
            </a:r>
          </a:p>
        </p:txBody>
      </p:sp>
    </p:spTree>
    <p:extLst>
      <p:ext uri="{BB962C8B-B14F-4D97-AF65-F5344CB8AC3E}">
        <p14:creationId xmlns:p14="http://schemas.microsoft.com/office/powerpoint/2010/main" xmlns="" val="26115799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Cuando ese sentido está demasiado embotado o frustrado, la personalidad humana adopta una postura de cinismo terminal. </a:t>
            </a:r>
          </a:p>
          <a:p>
            <a:r>
              <a:rPr lang="es-ES" dirty="0" smtClean="0">
                <a:latin typeface="Bookman Old Style" pitchFamily="18" charset="0"/>
              </a:rPr>
              <a:t>Duda que la verdad exista. Asume que el significado de la vida es subjetivo y verdadero: una quimera para filósofos o tontos. </a:t>
            </a:r>
          </a:p>
        </p:txBody>
      </p:sp>
    </p:spTree>
    <p:extLst>
      <p:ext uri="{BB962C8B-B14F-4D97-AF65-F5344CB8AC3E}">
        <p14:creationId xmlns:p14="http://schemas.microsoft.com/office/powerpoint/2010/main" xmlns="" val="261157990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No es de extrañar entonces que la portada de la revista TIME recientemente presentara el título "¿Está muerta la verdad?"</a:t>
            </a:r>
          </a:p>
        </p:txBody>
      </p:sp>
    </p:spTree>
    <p:extLst>
      <p:ext uri="{BB962C8B-B14F-4D97-AF65-F5344CB8AC3E}">
        <p14:creationId xmlns:p14="http://schemas.microsoft.com/office/powerpoint/2010/main" xmlns="" val="26115799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p:txBody>
      </p:sp>
      <p:sp>
        <p:nvSpPr>
          <p:cNvPr id="2050" name="AutoShape 2" descr="Jupiter square Pluto, Phase II: the Death of Truth - Astrology readings and  writings by Lynn Hay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51" name="Picture 3"/>
          <p:cNvPicPr>
            <a:picLocks noChangeAspect="1" noChangeArrowheads="1"/>
          </p:cNvPicPr>
          <p:nvPr/>
        </p:nvPicPr>
        <p:blipFill>
          <a:blip r:embed="rId3"/>
          <a:srcRect/>
          <a:stretch>
            <a:fillRect/>
          </a:stretch>
        </p:blipFill>
        <p:spPr bwMode="auto">
          <a:xfrm>
            <a:off x="3074079" y="2195513"/>
            <a:ext cx="3181518" cy="424749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sz="3000" dirty="0" smtClean="0">
                <a:latin typeface="Bookman Old Style" pitchFamily="18" charset="0"/>
              </a:rPr>
              <a:t>Al pagar en Wal-Mart, hace poco tiempo, todo lo que tuve que comprar fue un cuaderno en blanco; un bloc de dibujo encuadernado sin líneas. </a:t>
            </a:r>
          </a:p>
          <a:p>
            <a:r>
              <a:rPr lang="es-ES" sz="3000" dirty="0" smtClean="0">
                <a:latin typeface="Bookman Old Style" pitchFamily="18" charset="0"/>
              </a:rPr>
              <a:t>Le dije al cajero medio cínicamente mientras hojeaba las páginas vacías que quería tener en mi posesión un libro que cada palabra en él es verdad. </a:t>
            </a:r>
          </a:p>
        </p:txBody>
      </p:sp>
    </p:spTree>
    <p:extLst>
      <p:ext uri="{BB962C8B-B14F-4D97-AF65-F5344CB8AC3E}">
        <p14:creationId xmlns:p14="http://schemas.microsoft.com/office/powerpoint/2010/main" xmlns="" val="261157990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Esta amable anciana con su nombre, "Junio" en su placa, intervino profundamente: "Bueno, siempre está la Torá, ¡eso es sin duda cierto!" Tuve que admitir que no podía estar más de acuerdo, pero mientras salía me seguía preguntando cómo sabía que todo era verdad. </a:t>
            </a:r>
          </a:p>
        </p:txBody>
      </p:sp>
    </p:spTree>
    <p:extLst>
      <p:ext uri="{BB962C8B-B14F-4D97-AF65-F5344CB8AC3E}">
        <p14:creationId xmlns:p14="http://schemas.microsoft.com/office/powerpoint/2010/main" xmlns="" val="261157990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sz="2900" dirty="0" smtClean="0">
                <a:latin typeface="Bookman Old Style" pitchFamily="18" charset="0"/>
              </a:rPr>
              <a:t>La respuesta es, el Talmud nos dice: "¡La verdad es reconocible!" </a:t>
            </a:r>
          </a:p>
          <a:p>
            <a:r>
              <a:rPr lang="es-ES" sz="2900" dirty="0" smtClean="0">
                <a:latin typeface="Bookman Old Style" pitchFamily="18" charset="0"/>
              </a:rPr>
              <a:t>Sabemos desde lo más profundo de nuestro ser cuando estamos frente a frente con el artículo auténtico.</a:t>
            </a:r>
          </a:p>
          <a:p>
            <a:r>
              <a:rPr lang="es-ES" sz="2900" dirty="0" smtClean="0">
                <a:latin typeface="Bookman Old Style" pitchFamily="18" charset="0"/>
              </a:rPr>
              <a:t>En una sesión de preguntas y respuestas en Yeshiva hace más de 35 años, un estudiante planteó la siguiente dificultad a la que se enfrentaba: </a:t>
            </a:r>
          </a:p>
        </p:txBody>
      </p:sp>
    </p:spTree>
    <p:extLst>
      <p:ext uri="{BB962C8B-B14F-4D97-AF65-F5344CB8AC3E}">
        <p14:creationId xmlns:p14="http://schemas.microsoft.com/office/powerpoint/2010/main" xmlns="" val="261157990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sz="3000" dirty="0" smtClean="0">
                <a:latin typeface="Bookman Old Style" pitchFamily="18" charset="0"/>
              </a:rPr>
              <a:t>“Antes de convertirme en religioso, estaba expuesto abiertamente a la inmoralidad y también a muchas imágenes. </a:t>
            </a:r>
          </a:p>
          <a:p>
            <a:r>
              <a:rPr lang="es-ES" sz="3000" dirty="0" smtClean="0">
                <a:latin typeface="Bookman Old Style" pitchFamily="18" charset="0"/>
              </a:rPr>
              <a:t>Sin embargo, no me afectó. Ahora que me he vuelto “religioso”, el más mínimo contacto con estas cosas trastorna inmediatamente mi equilibrio moral. </a:t>
            </a:r>
          </a:p>
        </p:txBody>
      </p:sp>
    </p:spTree>
    <p:extLst>
      <p:ext uri="{BB962C8B-B14F-4D97-AF65-F5344CB8AC3E}">
        <p14:creationId xmlns:p14="http://schemas.microsoft.com/office/powerpoint/2010/main" xmlns="" val="261157990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sz="3000" dirty="0" smtClean="0">
                <a:latin typeface="Bookman Old Style" pitchFamily="18" charset="0"/>
              </a:rPr>
              <a:t>Tal vez estaba cada vez mejor antes de convertirme en religioso”.</a:t>
            </a:r>
          </a:p>
          <a:p>
            <a:r>
              <a:rPr lang="es-ES" sz="3000" dirty="0" smtClean="0">
                <a:latin typeface="Bookman Old Style" pitchFamily="18" charset="0"/>
              </a:rPr>
              <a:t>El rabino respondió con una historia. Era algo de lo que había sido testigo. </a:t>
            </a:r>
          </a:p>
          <a:p>
            <a:r>
              <a:rPr lang="es-ES" sz="3000" dirty="0" smtClean="0">
                <a:latin typeface="Bookman Old Style" pitchFamily="18" charset="0"/>
              </a:rPr>
              <a:t>Iba caminando por las calles de Jerusalén. Una tubería de alcantarillado se había roto y había aguas residuales sin tratar por todas partes. </a:t>
            </a:r>
          </a:p>
        </p:txBody>
      </p:sp>
    </p:spTree>
    <p:extLst>
      <p:ext uri="{BB962C8B-B14F-4D97-AF65-F5344CB8AC3E}">
        <p14:creationId xmlns:p14="http://schemas.microsoft.com/office/powerpoint/2010/main" xmlns="" val="261157990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El hedor era insoportable y trató rápidamente de pasar y alejarse de lo desagradable de la situación. </a:t>
            </a:r>
          </a:p>
          <a:p>
            <a:r>
              <a:rPr lang="es-ES" dirty="0" smtClean="0">
                <a:latin typeface="Bookman Old Style" pitchFamily="18" charset="0"/>
              </a:rPr>
              <a:t>Recuerdo la expresión de su rostro mientras revivía esto. Debe haber sido muy malo.</a:t>
            </a:r>
          </a:p>
        </p:txBody>
      </p:sp>
    </p:spTree>
    <p:extLst>
      <p:ext uri="{BB962C8B-B14F-4D97-AF65-F5344CB8AC3E}">
        <p14:creationId xmlns:p14="http://schemas.microsoft.com/office/powerpoint/2010/main" xmlns="" val="261157990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Dijo que había un grupo de hombres apostados allí para limpiar y reparar el desorden. </a:t>
            </a:r>
          </a:p>
          <a:p>
            <a:r>
              <a:rPr lang="es-ES" dirty="0" smtClean="0">
                <a:latin typeface="Bookman Old Style" pitchFamily="18" charset="0"/>
              </a:rPr>
              <a:t>Estaba asombrado de que pudieran permanecer allí y trabajar hasta las rodillas en las aguas residuales. </a:t>
            </a:r>
          </a:p>
          <a:p>
            <a:r>
              <a:rPr lang="es-ES" dirty="0" smtClean="0">
                <a:latin typeface="Bookman Old Style" pitchFamily="18" charset="0"/>
              </a:rPr>
              <a:t>¡Era tan intolerable! </a:t>
            </a:r>
          </a:p>
        </p:txBody>
      </p:sp>
    </p:spTree>
    <p:extLst>
      <p:ext uri="{BB962C8B-B14F-4D97-AF65-F5344CB8AC3E}">
        <p14:creationId xmlns:p14="http://schemas.microsoft.com/office/powerpoint/2010/main" xmlns="" val="261157990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Mientras pasaba rápido para no exponerse a los malos olores, sonó una sirena que indicaba el tiempo de descanso y el equipo detuvo el trabajo de inmediato, sacaron sus loncheras y comenzaron a comer. </a:t>
            </a:r>
          </a:p>
          <a:p>
            <a:r>
              <a:rPr lang="es-ES" dirty="0" smtClean="0">
                <a:latin typeface="Bookman Old Style" pitchFamily="18" charset="0"/>
              </a:rPr>
              <a:t>No podía creer lo que acababa de presenciar.</a:t>
            </a:r>
          </a:p>
        </p:txBody>
      </p:sp>
    </p:spTree>
    <p:extLst>
      <p:ext uri="{BB962C8B-B14F-4D97-AF65-F5344CB8AC3E}">
        <p14:creationId xmlns:p14="http://schemas.microsoft.com/office/powerpoint/2010/main" xmlns="" val="261157990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sz="3100" dirty="0" smtClean="0">
                <a:latin typeface="Bookman Old Style" pitchFamily="18" charset="0"/>
              </a:rPr>
              <a:t>El rabino continuó explicando que se habían vuelto tan insensibles a la suciedad de su entorno que podían permanecer totalmente ajenos al hedor. </a:t>
            </a:r>
          </a:p>
          <a:p>
            <a:r>
              <a:rPr lang="es-ES" sz="3100" dirty="0" smtClean="0">
                <a:latin typeface="Bookman Old Style" pitchFamily="18" charset="0"/>
              </a:rPr>
              <a:t>Sus sentidos se habían embotado hasta el punto en que podían sentarse y comer en ese miserable lugar. </a:t>
            </a:r>
          </a:p>
        </p:txBody>
      </p:sp>
    </p:spTree>
    <p:extLst>
      <p:ext uri="{BB962C8B-B14F-4D97-AF65-F5344CB8AC3E}">
        <p14:creationId xmlns:p14="http://schemas.microsoft.com/office/powerpoint/2010/main" xmlns="" val="261157990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sz="3100" dirty="0" smtClean="0">
                <a:latin typeface="Bookman Old Style" pitchFamily="18" charset="0"/>
              </a:rPr>
              <a:t>Cualquier otro peatón como él estaba disgustado por tener que pasar de largo y no podían alejarse más rápido.</a:t>
            </a:r>
          </a:p>
          <a:p>
            <a:r>
              <a:rPr lang="es-ES" sz="3100" dirty="0" smtClean="0">
                <a:latin typeface="Bookman Old Style" pitchFamily="18" charset="0"/>
              </a:rPr>
              <a:t>¡Así también cuando se trata de inmoralidad! Una persona se vuelve insensible a ciertas vistas y escenas y después de un tiempo son como papel tapiz en su mente. </a:t>
            </a:r>
          </a:p>
        </p:txBody>
      </p:sp>
    </p:spTree>
    <p:extLst>
      <p:ext uri="{BB962C8B-B14F-4D97-AF65-F5344CB8AC3E}">
        <p14:creationId xmlns:p14="http://schemas.microsoft.com/office/powerpoint/2010/main" xmlns="" val="261157990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No logra sentir. La terrible desventaja es que estos sentidos son más útiles y significativos para construir una familia y crear un matrimonio saludable y esa respuesta emocional silenciada es un asesino de relaciones. Este embotamiento es la muerte de un órgano vital.</a:t>
            </a:r>
          </a:p>
        </p:txBody>
      </p:sp>
    </p:spTree>
    <p:extLst>
      <p:ext uri="{BB962C8B-B14F-4D97-AF65-F5344CB8AC3E}">
        <p14:creationId xmlns:p14="http://schemas.microsoft.com/office/powerpoint/2010/main" xmlns="" val="261157990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Todos apreciamos naturalmente el dulce aroma de la verdad y naturalmente nos disgusta el mal olor de la falsedad. </a:t>
            </a:r>
          </a:p>
          <a:p>
            <a:r>
              <a:rPr lang="es-ES" dirty="0" smtClean="0">
                <a:latin typeface="Bookman Old Style" pitchFamily="18" charset="0"/>
              </a:rPr>
              <a:t>“Aléjate de la falsedad” advierte que permanezcamos sensibles a la VERDAD. </a:t>
            </a:r>
          </a:p>
        </p:txBody>
      </p:sp>
    </p:spTree>
    <p:extLst>
      <p:ext uri="{BB962C8B-B14F-4D97-AF65-F5344CB8AC3E}">
        <p14:creationId xmlns:p14="http://schemas.microsoft.com/office/powerpoint/2010/main" xmlns="" val="261157990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Tomar la debida distancias</a:t>
            </a:r>
          </a:p>
          <a:p>
            <a:r>
              <a:rPr lang="es-ES" dirty="0" smtClean="0">
                <a:latin typeface="Bookman Old Style" pitchFamily="18" charset="0"/>
              </a:rPr>
              <a:t>La sobreexposición a la necedad y la falsedad nos vuelve embotados a la receptividad incluso de la VERDAD más obvia. ¡La nariz sabe!</a:t>
            </a:r>
          </a:p>
        </p:txBody>
      </p:sp>
    </p:spTree>
    <p:extLst>
      <p:ext uri="{BB962C8B-B14F-4D97-AF65-F5344CB8AC3E}">
        <p14:creationId xmlns:p14="http://schemas.microsoft.com/office/powerpoint/2010/main" xmlns="" val="261157990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2400" b="1" dirty="0" smtClean="0">
                <a:latin typeface="Bookman Old Style" pitchFamily="18" charset="0"/>
              </a:rPr>
              <a:t>¿Acepta la Biblia la esclavitud?</a:t>
            </a:r>
          </a:p>
          <a:p>
            <a:r>
              <a:rPr lang="es-ES" sz="2000" dirty="0" smtClean="0">
                <a:latin typeface="Bookman Old Style" pitchFamily="18" charset="0"/>
              </a:rPr>
              <a:t>Ideas del Rabino </a:t>
            </a:r>
            <a:r>
              <a:rPr lang="es-ES" sz="2000" dirty="0" err="1" smtClean="0">
                <a:latin typeface="Bookman Old Style" pitchFamily="18" charset="0"/>
              </a:rPr>
              <a:t>Lev</a:t>
            </a:r>
            <a:r>
              <a:rPr lang="es-ES" sz="2000" dirty="0" smtClean="0">
                <a:latin typeface="Bookman Old Style" pitchFamily="18" charset="0"/>
              </a:rPr>
              <a:t> </a:t>
            </a:r>
            <a:r>
              <a:rPr lang="es-ES" sz="2000" dirty="0" err="1" smtClean="0">
                <a:latin typeface="Bookman Old Style" pitchFamily="18" charset="0"/>
              </a:rPr>
              <a:t>Meirowitz</a:t>
            </a:r>
            <a:r>
              <a:rPr lang="es-ES" sz="2000" dirty="0" smtClean="0">
                <a:latin typeface="Bookman Old Style" pitchFamily="18" charset="0"/>
              </a:rPr>
              <a:t> Nelson</a:t>
            </a:r>
          </a:p>
          <a:p>
            <a:r>
              <a:rPr lang="es-ES" dirty="0" smtClean="0">
                <a:latin typeface="Bookman Old Style" pitchFamily="18" charset="0"/>
              </a:rPr>
              <a:t>Por qué es imperativo luchar contra la esclavitud a pesar de que la Torá lo tolera.</a:t>
            </a:r>
          </a:p>
          <a:p>
            <a:r>
              <a:rPr lang="es-ES" dirty="0" smtClean="0">
                <a:latin typeface="Bookman Old Style" pitchFamily="18" charset="0"/>
              </a:rPr>
              <a:t>Muchos lectores de la Torá se sorprenden y se perturban cuando descubren sus aparentemente aprobadas referencias a la esclavitud.</a:t>
            </a:r>
          </a:p>
        </p:txBody>
      </p:sp>
    </p:spTree>
    <p:extLst>
      <p:ext uri="{BB962C8B-B14F-4D97-AF65-F5344CB8AC3E}">
        <p14:creationId xmlns:p14="http://schemas.microsoft.com/office/powerpoint/2010/main" xmlns="" val="261157990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dirty="0" smtClean="0">
                <a:latin typeface="Bookman Old Style" pitchFamily="18" charset="0"/>
              </a:rPr>
              <a:t>Si. La Torá reconoce la existencia de esclavos y legisla algún aspecto de su trato. Incluso escuchamos acerca de algunos esclavos individuales, incluido Eliezer (el sirviente de Abraham) y las siervas </a:t>
            </a:r>
            <a:r>
              <a:rPr lang="es-ES" dirty="0" err="1" smtClean="0">
                <a:latin typeface="Bookman Old Style" pitchFamily="18" charset="0"/>
              </a:rPr>
              <a:t>Bilha</a:t>
            </a:r>
            <a:r>
              <a:rPr lang="es-ES" dirty="0" smtClean="0">
                <a:latin typeface="Bookman Old Style" pitchFamily="18" charset="0"/>
              </a:rPr>
              <a:t> y </a:t>
            </a:r>
            <a:r>
              <a:rPr lang="es-ES" dirty="0" err="1" smtClean="0">
                <a:latin typeface="Bookman Old Style" pitchFamily="18" charset="0"/>
              </a:rPr>
              <a:t>Zilpa</a:t>
            </a:r>
            <a:r>
              <a:rPr lang="es-ES" dirty="0" smtClean="0">
                <a:latin typeface="Bookman Old Style" pitchFamily="18" charset="0"/>
              </a:rPr>
              <a:t>, que dan a luz a varios de los hijos de Jacob.</a:t>
            </a:r>
          </a:p>
        </p:txBody>
      </p:sp>
    </p:spTree>
    <p:extLst>
      <p:ext uri="{BB962C8B-B14F-4D97-AF65-F5344CB8AC3E}">
        <p14:creationId xmlns:p14="http://schemas.microsoft.com/office/powerpoint/2010/main" xmlns="" val="261157990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2700" dirty="0" smtClean="0">
                <a:latin typeface="Bookman Old Style" pitchFamily="18" charset="0"/>
              </a:rPr>
              <a:t>De hecho, algunos propietarios de esclavos en el sur de Estados Unidos, e incluso algunos rabinos de la época, se refirieron a las leyes bíblicas de la esclavitud como justificación para la práctica.</a:t>
            </a:r>
          </a:p>
          <a:p>
            <a:r>
              <a:rPr lang="es-ES" sz="2700" dirty="0" smtClean="0">
                <a:latin typeface="Bookman Old Style" pitchFamily="18" charset="0"/>
              </a:rPr>
              <a:t>Para aquellos de nosotros comprometidos tanto con la Torá como con el fin de la esclavitud (que sigue siendo un problema mundial en la actualidad), esto puede ser un poco difícil de aceptar.</a:t>
            </a:r>
          </a:p>
        </p:txBody>
      </p:sp>
    </p:spTree>
    <p:extLst>
      <p:ext uri="{BB962C8B-B14F-4D97-AF65-F5344CB8AC3E}">
        <p14:creationId xmlns:p14="http://schemas.microsoft.com/office/powerpoint/2010/main" xmlns="" val="261157990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endParaRPr lang="es-ES" sz="1600" dirty="0" smtClean="0">
              <a:latin typeface="Bookman Old Style" pitchFamily="18" charset="0"/>
            </a:endParaRPr>
          </a:p>
          <a:p>
            <a:pPr marL="0" indent="0" algn="ctr">
              <a:buNone/>
            </a:pPr>
            <a:r>
              <a:rPr lang="es-ES" sz="1600" dirty="0" smtClean="0">
                <a:latin typeface="Bookman Old Style" pitchFamily="18" charset="0"/>
              </a:rPr>
              <a:t>Los hermanos de José lo vendieron como esclavo (Génesis 37) en una xilografía de un dibujo de </a:t>
            </a:r>
            <a:r>
              <a:rPr lang="es-ES" sz="1600" dirty="0" err="1" smtClean="0">
                <a:latin typeface="Bookman Old Style" pitchFamily="18" charset="0"/>
              </a:rPr>
              <a:t>Julius</a:t>
            </a:r>
            <a:r>
              <a:rPr lang="es-ES" sz="1600" dirty="0" smtClean="0">
                <a:latin typeface="Bookman Old Style" pitchFamily="18" charset="0"/>
              </a:rPr>
              <a:t> </a:t>
            </a:r>
            <a:r>
              <a:rPr lang="es-ES" sz="1600" dirty="0" err="1" smtClean="0">
                <a:latin typeface="Bookman Old Style" pitchFamily="18" charset="0"/>
              </a:rPr>
              <a:t>Schnorr</a:t>
            </a:r>
            <a:r>
              <a:rPr lang="es-ES" sz="1600" dirty="0" smtClean="0">
                <a:latin typeface="Bookman Old Style" pitchFamily="18" charset="0"/>
              </a:rPr>
              <a:t> von </a:t>
            </a:r>
            <a:r>
              <a:rPr lang="es-ES" sz="1600" dirty="0" err="1" smtClean="0">
                <a:latin typeface="Bookman Old Style" pitchFamily="18" charset="0"/>
              </a:rPr>
              <a:t>Carolsfeld</a:t>
            </a:r>
            <a:r>
              <a:rPr lang="es-ES" sz="1600" dirty="0" smtClean="0">
                <a:latin typeface="Bookman Old Style" pitchFamily="18" charset="0"/>
              </a:rPr>
              <a:t> (pintor alemán, 1794-1872). </a:t>
            </a:r>
            <a:endParaRPr lang="es-ES" sz="1600" b="1" dirty="0" smtClean="0">
              <a:latin typeface="Bookman Old Style" pitchFamily="18" charset="0"/>
            </a:endParaRPr>
          </a:p>
        </p:txBody>
      </p:sp>
      <p:pic>
        <p:nvPicPr>
          <p:cNvPr id="4098" name="Picture 2" descr="Joseph's brothers selling him into slavery (Genesis 37) in a woodcut from a drawing by Julius Schnorr von Carolsfeld (German painter, 1794 - 1872) ."/>
          <p:cNvPicPr>
            <a:picLocks noChangeAspect="1" noChangeArrowheads="1"/>
          </p:cNvPicPr>
          <p:nvPr/>
        </p:nvPicPr>
        <p:blipFill>
          <a:blip r:embed="rId3"/>
          <a:srcRect/>
          <a:stretch>
            <a:fillRect/>
          </a:stretch>
        </p:blipFill>
        <p:spPr bwMode="auto">
          <a:xfrm>
            <a:off x="1590675" y="1065212"/>
            <a:ext cx="6096000" cy="4486276"/>
          </a:xfrm>
          <a:prstGeom prst="rect">
            <a:avLst/>
          </a:prstGeom>
          <a:noFill/>
        </p:spPr>
      </p:pic>
    </p:spTree>
    <p:extLst>
      <p:ext uri="{BB962C8B-B14F-4D97-AF65-F5344CB8AC3E}">
        <p14:creationId xmlns:p14="http://schemas.microsoft.com/office/powerpoint/2010/main" xmlns="" val="261157990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dirty="0" smtClean="0">
                <a:latin typeface="Bookman Old Style" pitchFamily="18" charset="0"/>
              </a:rPr>
              <a:t>Hay algunas formas de entender la esclavitud bíblica. </a:t>
            </a:r>
          </a:p>
          <a:p>
            <a:r>
              <a:rPr lang="es-ES" dirty="0" smtClean="0">
                <a:latin typeface="Bookman Old Style" pitchFamily="18" charset="0"/>
              </a:rPr>
              <a:t>Primero, necesitamos distinguir entre las dos categorías de esclavos de la Torá: el </a:t>
            </a:r>
            <a:r>
              <a:rPr lang="es-ES" dirty="0" err="1" smtClean="0">
                <a:latin typeface="Bookman Old Style" pitchFamily="18" charset="0"/>
              </a:rPr>
              <a:t>Eved</a:t>
            </a:r>
            <a:r>
              <a:rPr lang="es-ES" dirty="0" smtClean="0">
                <a:latin typeface="Bookman Old Style" pitchFamily="18" charset="0"/>
              </a:rPr>
              <a:t> </a:t>
            </a:r>
            <a:r>
              <a:rPr lang="es-ES" dirty="0" err="1" smtClean="0">
                <a:latin typeface="Bookman Old Style" pitchFamily="18" charset="0"/>
              </a:rPr>
              <a:t>K'naani</a:t>
            </a:r>
            <a:r>
              <a:rPr lang="es-ES" dirty="0" smtClean="0">
                <a:latin typeface="Bookman Old Style" pitchFamily="18" charset="0"/>
              </a:rPr>
              <a:t> (esclavo no judío) y el </a:t>
            </a:r>
            <a:r>
              <a:rPr lang="es-ES" dirty="0" err="1" smtClean="0">
                <a:latin typeface="Bookman Old Style" pitchFamily="18" charset="0"/>
              </a:rPr>
              <a:t>Eved</a:t>
            </a:r>
            <a:r>
              <a:rPr lang="es-ES" dirty="0" smtClean="0">
                <a:latin typeface="Bookman Old Style" pitchFamily="18" charset="0"/>
              </a:rPr>
              <a:t> </a:t>
            </a:r>
            <a:r>
              <a:rPr lang="es-ES" dirty="0" err="1" smtClean="0">
                <a:latin typeface="Bookman Old Style" pitchFamily="18" charset="0"/>
              </a:rPr>
              <a:t>Ivri</a:t>
            </a:r>
            <a:r>
              <a:rPr lang="es-ES" dirty="0" smtClean="0">
                <a:latin typeface="Bookman Old Style" pitchFamily="18" charset="0"/>
              </a:rPr>
              <a:t> (esclavo judío). </a:t>
            </a:r>
          </a:p>
        </p:txBody>
      </p:sp>
    </p:spTree>
    <p:extLst>
      <p:ext uri="{BB962C8B-B14F-4D97-AF65-F5344CB8AC3E}">
        <p14:creationId xmlns:p14="http://schemas.microsoft.com/office/powerpoint/2010/main" xmlns="" val="261157990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3000" dirty="0" smtClean="0">
                <a:latin typeface="Bookman Old Style" pitchFamily="18" charset="0"/>
              </a:rPr>
              <a:t>El primero se refiere a los esclavos que permanecen así toda la vida; este último se refiere a los sirvientes contratados que intentan saldar una deuda o recaudar dinero para sus familias. </a:t>
            </a:r>
          </a:p>
          <a:p>
            <a:r>
              <a:rPr lang="es-ES" sz="3000" dirty="0" smtClean="0">
                <a:latin typeface="Bookman Old Style" pitchFamily="18" charset="0"/>
              </a:rPr>
              <a:t>El </a:t>
            </a:r>
            <a:r>
              <a:rPr lang="es-ES" sz="3000" dirty="0" err="1" smtClean="0">
                <a:latin typeface="Bookman Old Style" pitchFamily="18" charset="0"/>
              </a:rPr>
              <a:t>Eved</a:t>
            </a:r>
            <a:r>
              <a:rPr lang="es-ES" sz="3000" dirty="0" smtClean="0">
                <a:latin typeface="Bookman Old Style" pitchFamily="18" charset="0"/>
              </a:rPr>
              <a:t> </a:t>
            </a:r>
            <a:r>
              <a:rPr lang="es-ES" sz="3000" dirty="0" err="1" smtClean="0">
                <a:latin typeface="Bookman Old Style" pitchFamily="18" charset="0"/>
              </a:rPr>
              <a:t>Ivri</a:t>
            </a:r>
            <a:r>
              <a:rPr lang="es-ES" sz="3000" dirty="0" smtClean="0">
                <a:latin typeface="Bookman Old Style" pitchFamily="18" charset="0"/>
              </a:rPr>
              <a:t> funciona durante un período de tiempo determinado y luego se libera. </a:t>
            </a:r>
          </a:p>
        </p:txBody>
      </p:sp>
    </p:spTree>
    <p:extLst>
      <p:ext uri="{BB962C8B-B14F-4D97-AF65-F5344CB8AC3E}">
        <p14:creationId xmlns:p14="http://schemas.microsoft.com/office/powerpoint/2010/main" xmlns="" val="261157990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dirty="0" smtClean="0">
                <a:latin typeface="Bookman Old Style" pitchFamily="18" charset="0"/>
              </a:rPr>
              <a:t>Con la sensibilidad ética actual, es fácil argumentar que debemos extender las protecciones ordenadas para los judíos para incluir a toda la humanidad, como lo hace el rabino Jill </a:t>
            </a:r>
            <a:r>
              <a:rPr lang="es-ES" dirty="0" err="1" smtClean="0">
                <a:latin typeface="Bookman Old Style" pitchFamily="18" charset="0"/>
              </a:rPr>
              <a:t>Jacobs</a:t>
            </a:r>
            <a:r>
              <a:rPr lang="es-ES" dirty="0" smtClean="0">
                <a:latin typeface="Bookman Old Style" pitchFamily="18" charset="0"/>
              </a:rPr>
              <a:t> en </a:t>
            </a:r>
            <a:r>
              <a:rPr lang="es-ES" dirty="0" err="1" smtClean="0">
                <a:latin typeface="Bookman Old Style" pitchFamily="18" charset="0"/>
              </a:rPr>
              <a:t>There</a:t>
            </a:r>
            <a:r>
              <a:rPr lang="es-ES" dirty="0" smtClean="0">
                <a:latin typeface="Bookman Old Style" pitchFamily="18" charset="0"/>
              </a:rPr>
              <a:t> </a:t>
            </a:r>
            <a:r>
              <a:rPr lang="es-ES" dirty="0" err="1" smtClean="0">
                <a:latin typeface="Bookman Old Style" pitchFamily="18" charset="0"/>
              </a:rPr>
              <a:t>Shall</a:t>
            </a:r>
            <a:r>
              <a:rPr lang="es-ES" dirty="0" smtClean="0">
                <a:latin typeface="Bookman Old Style" pitchFamily="18" charset="0"/>
              </a:rPr>
              <a:t> Be No </a:t>
            </a:r>
            <a:r>
              <a:rPr lang="es-ES" dirty="0" err="1" smtClean="0">
                <a:latin typeface="Bookman Old Style" pitchFamily="18" charset="0"/>
              </a:rPr>
              <a:t>Needy</a:t>
            </a:r>
            <a:r>
              <a:rPr lang="es-ES" dirty="0" smtClean="0">
                <a:latin typeface="Bookman Old Style" pitchFamily="18" charset="0"/>
              </a:rPr>
              <a:t>: </a:t>
            </a:r>
            <a:r>
              <a:rPr lang="es-ES" dirty="0" err="1" smtClean="0">
                <a:latin typeface="Bookman Old Style" pitchFamily="18" charset="0"/>
              </a:rPr>
              <a:t>Pursuing</a:t>
            </a:r>
            <a:r>
              <a:rPr lang="es-ES" dirty="0" smtClean="0">
                <a:latin typeface="Bookman Old Style" pitchFamily="18" charset="0"/>
              </a:rPr>
              <a:t> Social </a:t>
            </a:r>
            <a:r>
              <a:rPr lang="es-ES" dirty="0" err="1" smtClean="0">
                <a:latin typeface="Bookman Old Style" pitchFamily="18" charset="0"/>
              </a:rPr>
              <a:t>Justice</a:t>
            </a:r>
            <a:r>
              <a:rPr lang="es-ES" dirty="0" smtClean="0">
                <a:latin typeface="Bookman Old Style" pitchFamily="18" charset="0"/>
              </a:rPr>
              <a:t> </a:t>
            </a:r>
            <a:r>
              <a:rPr lang="es-ES" dirty="0" err="1" smtClean="0">
                <a:latin typeface="Bookman Old Style" pitchFamily="18" charset="0"/>
              </a:rPr>
              <a:t>Through</a:t>
            </a:r>
            <a:r>
              <a:rPr lang="es-ES" dirty="0" smtClean="0">
                <a:latin typeface="Bookman Old Style" pitchFamily="18" charset="0"/>
              </a:rPr>
              <a:t> Jewish </a:t>
            </a:r>
            <a:r>
              <a:rPr lang="es-ES" dirty="0" err="1" smtClean="0">
                <a:latin typeface="Bookman Old Style" pitchFamily="18" charset="0"/>
              </a:rPr>
              <a:t>Law</a:t>
            </a:r>
            <a:r>
              <a:rPr lang="es-ES" dirty="0" smtClean="0">
                <a:latin typeface="Bookman Old Style" pitchFamily="18" charset="0"/>
              </a:rPr>
              <a:t> and </a:t>
            </a:r>
            <a:r>
              <a:rPr lang="es-ES" dirty="0" err="1" smtClean="0">
                <a:latin typeface="Bookman Old Style" pitchFamily="18" charset="0"/>
              </a:rPr>
              <a:t>Tradition</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2800" dirty="0" smtClean="0">
                <a:latin typeface="Bookman Old Style" pitchFamily="18" charset="0"/>
              </a:rPr>
              <a:t>Simplemente podríamos responder que la esclavitud era una norma cultural en el período de tiempo de la Biblia, pero los tiempos han cambiado. </a:t>
            </a:r>
          </a:p>
          <a:p>
            <a:r>
              <a:rPr lang="es-ES" sz="2800" dirty="0" smtClean="0">
                <a:latin typeface="Bookman Old Style" pitchFamily="18" charset="0"/>
              </a:rPr>
              <a:t>Quizás la Torá, con su liberación ordenada de esclavos judíos y protecciones para todos los esclavos (por ejemplo, al otorgar un día libre en Shabat) incluso mejora las condiciones habituales de los esclavos.</a:t>
            </a:r>
          </a:p>
        </p:txBody>
      </p:sp>
    </p:spTree>
    <p:extLst>
      <p:ext uri="{BB962C8B-B14F-4D97-AF65-F5344CB8AC3E}">
        <p14:creationId xmlns:p14="http://schemas.microsoft.com/office/powerpoint/2010/main" xmlns="" val="261157990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3000" dirty="0" smtClean="0">
                <a:latin typeface="Bookman Old Style" pitchFamily="18" charset="0"/>
              </a:rPr>
              <a:t>Jacob </a:t>
            </a:r>
            <a:r>
              <a:rPr lang="es-ES" sz="3000" dirty="0" err="1" smtClean="0">
                <a:latin typeface="Bookman Old Style" pitchFamily="18" charset="0"/>
              </a:rPr>
              <a:t>Milgrom</a:t>
            </a:r>
            <a:r>
              <a:rPr lang="es-ES" sz="3000" dirty="0" smtClean="0">
                <a:latin typeface="Bookman Old Style" pitchFamily="18" charset="0"/>
              </a:rPr>
              <a:t>, en Levítico 23-27: The </a:t>
            </a:r>
            <a:r>
              <a:rPr lang="es-ES" sz="3000" dirty="0" err="1" smtClean="0">
                <a:latin typeface="Bookman Old Style" pitchFamily="18" charset="0"/>
              </a:rPr>
              <a:t>Anchor</a:t>
            </a:r>
            <a:r>
              <a:rPr lang="es-ES" sz="3000" dirty="0" smtClean="0">
                <a:latin typeface="Bookman Old Style" pitchFamily="18" charset="0"/>
              </a:rPr>
              <a:t> Yale </a:t>
            </a:r>
            <a:r>
              <a:rPr lang="es-ES" sz="3000" dirty="0" err="1" smtClean="0">
                <a:latin typeface="Bookman Old Style" pitchFamily="18" charset="0"/>
              </a:rPr>
              <a:t>Bible</a:t>
            </a:r>
            <a:r>
              <a:rPr lang="es-ES" sz="3000" dirty="0" smtClean="0">
                <a:latin typeface="Bookman Old Style" pitchFamily="18" charset="0"/>
              </a:rPr>
              <a:t> </a:t>
            </a:r>
            <a:r>
              <a:rPr lang="es-ES" sz="3000" dirty="0" err="1" smtClean="0">
                <a:latin typeface="Bookman Old Style" pitchFamily="18" charset="0"/>
              </a:rPr>
              <a:t>Commentaries</a:t>
            </a:r>
            <a:r>
              <a:rPr lang="es-ES" sz="3000" dirty="0" smtClean="0">
                <a:latin typeface="Bookman Old Style" pitchFamily="18" charset="0"/>
              </a:rPr>
              <a:t>, va incluso más allá, sugiriendo que la Torá en realidad trata de hacer que esclavizar a otros sea difícil, si no imposible. Escribe: "Para los israelitas, ambos tipos de esclavitud, bienes muebles y deudas, están prohibidos". </a:t>
            </a:r>
          </a:p>
        </p:txBody>
      </p:sp>
    </p:spTree>
    <p:extLst>
      <p:ext uri="{BB962C8B-B14F-4D97-AF65-F5344CB8AC3E}">
        <p14:creationId xmlns:p14="http://schemas.microsoft.com/office/powerpoint/2010/main" xmlns="" val="261157990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3000" dirty="0" smtClean="0">
                <a:latin typeface="Bookman Old Style" pitchFamily="18" charset="0"/>
              </a:rPr>
              <a:t>En otras palabras, ningún judío puede poseer a otra persona, y las restricciones estrictas limitan el tiempo que una persona puede ser retenida como sirviente antes de que se pague la deuda. Esto es especialmente relevante hoy en día, cuando la servidumbre por deudas sigue siendo una forma importante de esclavitud.</a:t>
            </a:r>
          </a:p>
        </p:txBody>
      </p:sp>
    </p:spTree>
    <p:extLst>
      <p:ext uri="{BB962C8B-B14F-4D97-AF65-F5344CB8AC3E}">
        <p14:creationId xmlns:p14="http://schemas.microsoft.com/office/powerpoint/2010/main" xmlns="" val="2611579907"/>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2800" dirty="0" smtClean="0">
                <a:latin typeface="Bookman Old Style" pitchFamily="18" charset="0"/>
              </a:rPr>
              <a:t>El análisis de </a:t>
            </a:r>
            <a:r>
              <a:rPr lang="es-ES" sz="2800" dirty="0" err="1" smtClean="0">
                <a:latin typeface="Bookman Old Style" pitchFamily="18" charset="0"/>
              </a:rPr>
              <a:t>Milgrom</a:t>
            </a:r>
            <a:r>
              <a:rPr lang="es-ES" sz="2800" dirty="0" smtClean="0">
                <a:latin typeface="Bookman Old Style" pitchFamily="18" charset="0"/>
              </a:rPr>
              <a:t> se centra en Levítico 25, donde en el versículo 42 Dios dice: “Porque son Mis siervos, a quienes liberé de la tierra de Egipto; no pueden entregarse a la servidumbre”. El Talmud usa este mismo versículo como evidencia para decir que los trabajadores siempre tienen derecho a renunciar, es decir, no se les puede obligar a trabajar más allá del período que deseen (Bava Metzia 77a).</a:t>
            </a:r>
          </a:p>
        </p:txBody>
      </p:sp>
    </p:spTree>
    <p:extLst>
      <p:ext uri="{BB962C8B-B14F-4D97-AF65-F5344CB8AC3E}">
        <p14:creationId xmlns:p14="http://schemas.microsoft.com/office/powerpoint/2010/main" xmlns="" val="261157990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2800" dirty="0" smtClean="0">
                <a:latin typeface="Bookman Old Style" pitchFamily="18" charset="0"/>
              </a:rPr>
              <a:t>También es relevante señalar que los rabinos posteriores eliminaron la categoría de </a:t>
            </a:r>
            <a:r>
              <a:rPr lang="es-ES" sz="2800" dirty="0" err="1" smtClean="0">
                <a:latin typeface="Bookman Old Style" pitchFamily="18" charset="0"/>
              </a:rPr>
              <a:t>Eved</a:t>
            </a:r>
            <a:r>
              <a:rPr lang="es-ES" sz="2800" dirty="0" smtClean="0">
                <a:latin typeface="Bookman Old Style" pitchFamily="18" charset="0"/>
              </a:rPr>
              <a:t> </a:t>
            </a:r>
            <a:r>
              <a:rPr lang="es-ES" sz="2800" dirty="0" err="1" smtClean="0">
                <a:latin typeface="Bookman Old Style" pitchFamily="18" charset="0"/>
              </a:rPr>
              <a:t>Ivri</a:t>
            </a:r>
            <a:r>
              <a:rPr lang="es-ES" sz="2800" dirty="0" smtClean="0">
                <a:latin typeface="Bookman Old Style" pitchFamily="18" charset="0"/>
              </a:rPr>
              <a:t>. </a:t>
            </a:r>
          </a:p>
          <a:p>
            <a:r>
              <a:rPr lang="es-ES" sz="2800" dirty="0" smtClean="0">
                <a:latin typeface="Bookman Old Style" pitchFamily="18" charset="0"/>
              </a:rPr>
              <a:t>El rabino Shimon ben Tzemach Duran, la autoridad española y norteafricana de los siglos XIV-XV conocido como </a:t>
            </a:r>
            <a:r>
              <a:rPr lang="es-ES" sz="2800" dirty="0" err="1" smtClean="0">
                <a:latin typeface="Bookman Old Style" pitchFamily="18" charset="0"/>
              </a:rPr>
              <a:t>Tashbetz</a:t>
            </a:r>
            <a:r>
              <a:rPr lang="es-ES" sz="2800" dirty="0" smtClean="0">
                <a:latin typeface="Bookman Old Style" pitchFamily="18" charset="0"/>
              </a:rPr>
              <a:t>, dictaminó que esta categoría legal dejó de existir después del exilio de las 10 tribus del norte de Israel:</a:t>
            </a:r>
          </a:p>
        </p:txBody>
      </p:sp>
    </p:spTree>
    <p:extLst>
      <p:ext uri="{BB962C8B-B14F-4D97-AF65-F5344CB8AC3E}">
        <p14:creationId xmlns:p14="http://schemas.microsoft.com/office/powerpoint/2010/main" xmlns="" val="2611579907"/>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3100" dirty="0" smtClean="0">
                <a:latin typeface="Bookman Old Style" pitchFamily="18" charset="0"/>
              </a:rPr>
              <a:t>Hoy en día, cuando el Jubileo [un año en el que todas las deudas debían ser perdonadas] no está vigente, en el caso de alguien que pierde todas sus posesiones, la Torá no le da permiso a esta persona para venderse a sí misma de manera que sería como un esclavo hebreo, es decir, que su cuerpo fuera adquirido por otro. </a:t>
            </a:r>
          </a:p>
        </p:txBody>
      </p:sp>
    </p:spTree>
    <p:extLst>
      <p:ext uri="{BB962C8B-B14F-4D97-AF65-F5344CB8AC3E}">
        <p14:creationId xmlns:p14="http://schemas.microsoft.com/office/powerpoint/2010/main" xmlns="" val="261157990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dirty="0" smtClean="0">
                <a:latin typeface="Bookman Old Style" pitchFamily="18" charset="0"/>
              </a:rPr>
              <a:t>Más bien, esta persona debe contratarse a sí mismo como trabajador, y si esta persona se ha contratado a sí mismo, aunque se le llame "sirviente", no ha sido adquirido en absoluto, y puede renunciar incluso en medio del período de tiempo acordado, como dice</a:t>
            </a:r>
          </a:p>
        </p:txBody>
      </p:sp>
    </p:spTree>
    <p:extLst>
      <p:ext uri="{BB962C8B-B14F-4D97-AF65-F5344CB8AC3E}">
        <p14:creationId xmlns:p14="http://schemas.microsoft.com/office/powerpoint/2010/main" xmlns="" val="261157990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2700" dirty="0" smtClean="0">
                <a:latin typeface="Bookman Old Style" pitchFamily="18" charset="0"/>
              </a:rPr>
              <a:t>“Porque los hijos de Israel son mis siervos”, y no siervos de siervos. Si una persona pidió dinero prestado, carga con esta deuda, pero su cuerpo no ha sido adquirido en absoluto por el prestamista. Más bien, debe devolver el préstamo cuando pueda, o puede devolverlo con trabajo, sacando de sus ganancias lo suficiente para pagar su propia comida, pero no lo suficiente para la comida de su hogar. (</a:t>
            </a:r>
            <a:r>
              <a:rPr lang="es-ES" sz="2700" dirty="0" err="1" smtClean="0">
                <a:latin typeface="Bookman Old Style" pitchFamily="18" charset="0"/>
              </a:rPr>
              <a:t>Tashbetz</a:t>
            </a:r>
            <a:r>
              <a:rPr lang="es-ES" sz="2700" dirty="0" smtClean="0">
                <a:latin typeface="Bookman Old Style" pitchFamily="18" charset="0"/>
              </a:rPr>
              <a:t> 2:27)</a:t>
            </a:r>
          </a:p>
        </p:txBody>
      </p:sp>
    </p:spTree>
    <p:extLst>
      <p:ext uri="{BB962C8B-B14F-4D97-AF65-F5344CB8AC3E}">
        <p14:creationId xmlns:p14="http://schemas.microsoft.com/office/powerpoint/2010/main" xmlns="" val="261157990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dirty="0" smtClean="0">
                <a:latin typeface="Bookman Old Style" pitchFamily="18" charset="0"/>
              </a:rPr>
              <a:t>También debemos recordar que los judíos siempre han leído la Torá a través de una lente interpretativa rabínica y no simplemente en el sentido claro de sus palabras.</a:t>
            </a:r>
          </a:p>
        </p:txBody>
      </p:sp>
    </p:spTree>
    <p:extLst>
      <p:ext uri="{BB962C8B-B14F-4D97-AF65-F5344CB8AC3E}">
        <p14:creationId xmlns:p14="http://schemas.microsoft.com/office/powerpoint/2010/main" xmlns="" val="261157990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3000" dirty="0" smtClean="0">
                <a:latin typeface="Bookman Old Style" pitchFamily="18" charset="0"/>
              </a:rPr>
              <a:t>Con respecto a los esclavos no judíos, el rabino Samson Raphael Hirsch, el erudito alemán del siglo XIX a menudo identificado como el padre de la ortodoxia moderna, en su análisis de la Torá ofrece el siguiente comentario sobre el caso en Deuteronomio 23: 16-17 de un esclavo no judío que huye de su amo:</a:t>
            </a:r>
          </a:p>
        </p:txBody>
      </p:sp>
    </p:spTree>
    <p:extLst>
      <p:ext uri="{BB962C8B-B14F-4D97-AF65-F5344CB8AC3E}">
        <p14:creationId xmlns:p14="http://schemas.microsoft.com/office/powerpoint/2010/main" xmlns="" val="2611579907"/>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3000" dirty="0" smtClean="0">
                <a:latin typeface="Bookman Old Style" pitchFamily="18" charset="0"/>
              </a:rPr>
              <a:t>Las autoridades israelitas están obligadas a extender a tal esclavo su patrocinio y preocupación, y de acuerdo con el sistema de Maimónides </a:t>
            </a:r>
            <a:r>
              <a:rPr lang="es-ES" sz="2000" b="1" dirty="0" smtClean="0">
                <a:latin typeface="Bookman Old Style" pitchFamily="18" charset="0"/>
              </a:rPr>
              <a:t>(Leyes de los esclavos 8:10)</a:t>
            </a:r>
            <a:r>
              <a:rPr lang="es-ES" sz="3000" dirty="0" smtClean="0">
                <a:latin typeface="Bookman Old Style" pitchFamily="18" charset="0"/>
              </a:rPr>
              <a:t>, que se afirma en el Shulján Aruj </a:t>
            </a:r>
            <a:r>
              <a:rPr lang="es-ES" sz="2000" b="1" dirty="0" smtClean="0">
                <a:latin typeface="Bookman Old Style" pitchFamily="18" charset="0"/>
              </a:rPr>
              <a:t>(</a:t>
            </a:r>
            <a:r>
              <a:rPr lang="es-ES" sz="2000" b="1" dirty="0" err="1" smtClean="0">
                <a:latin typeface="Bookman Old Style" pitchFamily="18" charset="0"/>
              </a:rPr>
              <a:t>Yoreh</a:t>
            </a:r>
            <a:r>
              <a:rPr lang="es-ES" sz="2000" b="1" dirty="0" smtClean="0">
                <a:latin typeface="Bookman Old Style" pitchFamily="18" charset="0"/>
              </a:rPr>
              <a:t> </a:t>
            </a:r>
            <a:r>
              <a:rPr lang="es-ES" sz="2000" b="1" dirty="0" err="1" smtClean="0">
                <a:latin typeface="Bookman Old Style" pitchFamily="18" charset="0"/>
              </a:rPr>
              <a:t>De'ah</a:t>
            </a:r>
            <a:r>
              <a:rPr lang="es-ES" sz="2000" b="1" dirty="0" smtClean="0">
                <a:latin typeface="Bookman Old Style" pitchFamily="18" charset="0"/>
              </a:rPr>
              <a:t> 167: 85), </a:t>
            </a:r>
            <a:r>
              <a:rPr lang="es-ES" sz="3000" dirty="0" smtClean="0">
                <a:latin typeface="Bookman Old Style" pitchFamily="18" charset="0"/>
              </a:rPr>
              <a:t>deben lograr la liberación del esclavo, y para este propósito deben ofrecer al propietario estas opciones: </a:t>
            </a:r>
          </a:p>
        </p:txBody>
      </p:sp>
    </p:spTree>
    <p:extLst>
      <p:ext uri="{BB962C8B-B14F-4D97-AF65-F5344CB8AC3E}">
        <p14:creationId xmlns:p14="http://schemas.microsoft.com/office/powerpoint/2010/main" xmlns="" val="2611579907"/>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dirty="0" smtClean="0">
                <a:latin typeface="Bookman Old Style" pitchFamily="18" charset="0"/>
              </a:rPr>
              <a:t>O le escribe al esclavo una factura de manumisión y acepta a cambio un pagaré por el valor monetario del esclavo, o si se niega, el tribunal anulará la esclavitud y el esclavo quedará libre. </a:t>
            </a:r>
            <a:r>
              <a:rPr lang="es-ES" sz="2400" dirty="0" smtClean="0">
                <a:latin typeface="Bookman Old Style" pitchFamily="18" charset="0"/>
              </a:rPr>
              <a:t>(Traducción de </a:t>
            </a:r>
            <a:r>
              <a:rPr lang="es-ES" sz="2400" dirty="0" err="1" smtClean="0">
                <a:latin typeface="Bookman Old Style" pitchFamily="18" charset="0"/>
              </a:rPr>
              <a:t>Meirowitz</a:t>
            </a:r>
            <a:r>
              <a:rPr lang="es-ES" sz="2400" dirty="0" smtClean="0">
                <a:latin typeface="Bookman Old Style" pitchFamily="18" charset="0"/>
              </a:rPr>
              <a:t> Nelson, del texto hebreo en una publicación de 1989 del comentario de Hirsch)</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dirty="0" smtClean="0">
                <a:latin typeface="Bookman Old Style" pitchFamily="18" charset="0"/>
              </a:rPr>
              <a:t>En otras palabras, el dueño de esclavos pierde la propiedad del esclavo de cualquier manera; la opción que tiene es si cumplir con la orden del tribunal, en cuyo caso se le compensa por el dinero que invirtió en el esclavo para empezar, o resistir, en cuyo caso lo pierde todo. </a:t>
            </a:r>
          </a:p>
        </p:txBody>
      </p:sp>
    </p:spTree>
    <p:extLst>
      <p:ext uri="{BB962C8B-B14F-4D97-AF65-F5344CB8AC3E}">
        <p14:creationId xmlns:p14="http://schemas.microsoft.com/office/powerpoint/2010/main" xmlns="" val="2611579907"/>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dirty="0" smtClean="0">
                <a:latin typeface="Bookman Old Style" pitchFamily="18" charset="0"/>
              </a:rPr>
              <a:t>De cualquier manera, Hirsch deja en claro que poseer esclavos, incluso no judíos, no es aceptable.</a:t>
            </a:r>
          </a:p>
          <a:p>
            <a:r>
              <a:rPr lang="es-ES" dirty="0" smtClean="0">
                <a:latin typeface="Bookman Old Style" pitchFamily="18" charset="0"/>
              </a:rPr>
              <a:t>Un último enfoque es seguir la lectura de </a:t>
            </a:r>
            <a:r>
              <a:rPr lang="es-ES" dirty="0" err="1" smtClean="0">
                <a:latin typeface="Bookman Old Style" pitchFamily="18" charset="0"/>
              </a:rPr>
              <a:t>Nahmanides</a:t>
            </a:r>
            <a:r>
              <a:rPr lang="es-ES" dirty="0" smtClean="0">
                <a:latin typeface="Bookman Old Style" pitchFamily="18" charset="0"/>
              </a:rPr>
              <a:t> de Deuteronomio 6:18, "Y harás lo recto y bueno a los ojos de Dios". </a:t>
            </a:r>
          </a:p>
        </p:txBody>
      </p:sp>
    </p:spTree>
    <p:extLst>
      <p:ext uri="{BB962C8B-B14F-4D97-AF65-F5344CB8AC3E}">
        <p14:creationId xmlns:p14="http://schemas.microsoft.com/office/powerpoint/2010/main" xmlns="" val="261157990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3100" dirty="0" err="1" smtClean="0">
                <a:latin typeface="Bookman Old Style" pitchFamily="18" charset="0"/>
              </a:rPr>
              <a:t>Nahmanides</a:t>
            </a:r>
            <a:r>
              <a:rPr lang="es-ES" sz="3100" dirty="0" smtClean="0">
                <a:latin typeface="Bookman Old Style" pitchFamily="18" charset="0"/>
              </a:rPr>
              <a:t> lee este mandamiento aparentemente adicional como un mandato para no convertirse en un </a:t>
            </a:r>
            <a:r>
              <a:rPr lang="es-ES" sz="3100" b="1" dirty="0" err="1" smtClean="0">
                <a:latin typeface="Bookman Old Style" pitchFamily="18" charset="0"/>
              </a:rPr>
              <a:t>birshut</a:t>
            </a:r>
            <a:r>
              <a:rPr lang="es-ES" sz="3100" b="1" dirty="0" smtClean="0">
                <a:latin typeface="Bookman Old Style" pitchFamily="18" charset="0"/>
              </a:rPr>
              <a:t> ha-Torah naval</a:t>
            </a:r>
            <a:r>
              <a:rPr lang="es-ES" sz="3100" dirty="0" smtClean="0">
                <a:latin typeface="Bookman Old Style" pitchFamily="18" charset="0"/>
              </a:rPr>
              <a:t>, un degenerado con el permiso de la Torah. Es decir, además de los mandamientos específicos enumerados en la Torá, también hay una regla general: </a:t>
            </a:r>
          </a:p>
        </p:txBody>
      </p:sp>
    </p:spTree>
    <p:extLst>
      <p:ext uri="{BB962C8B-B14F-4D97-AF65-F5344CB8AC3E}">
        <p14:creationId xmlns:p14="http://schemas.microsoft.com/office/powerpoint/2010/main" xmlns="" val="2611579907"/>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dirty="0" smtClean="0">
                <a:latin typeface="Bookman Old Style" pitchFamily="18" charset="0"/>
              </a:rPr>
              <a:t>No creas que hay lagunas que puedes aprovechar para ser cruel. </a:t>
            </a:r>
          </a:p>
          <a:p>
            <a:r>
              <a:rPr lang="es-ES" dirty="0" smtClean="0">
                <a:latin typeface="Bookman Old Style" pitchFamily="18" charset="0"/>
              </a:rPr>
              <a:t>Seguramente hoy, dar la espalda a los esclavos porque la Torá permite la esclavitud sería un acto de degeneración moral.</a:t>
            </a:r>
          </a:p>
        </p:txBody>
      </p:sp>
    </p:spTree>
    <p:extLst>
      <p:ext uri="{BB962C8B-B14F-4D97-AF65-F5344CB8AC3E}">
        <p14:creationId xmlns:p14="http://schemas.microsoft.com/office/powerpoint/2010/main" xmlns="" val="261157990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¿Acepta la Biblia la esclavitud?</a:t>
            </a:r>
          </a:p>
          <a:p>
            <a:r>
              <a:rPr lang="es-ES" sz="2400" i="1" dirty="0" smtClean="0">
                <a:latin typeface="Bookman Old Style" pitchFamily="18" charset="0"/>
              </a:rPr>
              <a:t>Extraído con permiso de "</a:t>
            </a:r>
            <a:r>
              <a:rPr lang="es-ES" sz="2400" i="1" dirty="0" err="1" smtClean="0">
                <a:latin typeface="Bookman Old Style" pitchFamily="18" charset="0"/>
              </a:rPr>
              <a:t>Fighting</a:t>
            </a:r>
            <a:r>
              <a:rPr lang="es-ES" sz="2400" i="1" dirty="0" smtClean="0">
                <a:latin typeface="Bookman Old Style" pitchFamily="18" charset="0"/>
              </a:rPr>
              <a:t> </a:t>
            </a:r>
            <a:r>
              <a:rPr lang="es-ES" sz="2400" i="1" dirty="0" err="1" smtClean="0">
                <a:latin typeface="Bookman Old Style" pitchFamily="18" charset="0"/>
              </a:rPr>
              <a:t>Modern</a:t>
            </a:r>
            <a:r>
              <a:rPr lang="es-ES" sz="2400" i="1" dirty="0" smtClean="0">
                <a:latin typeface="Bookman Old Style" pitchFamily="18" charset="0"/>
              </a:rPr>
              <a:t>-Day </a:t>
            </a:r>
            <a:r>
              <a:rPr lang="es-ES" sz="2400" i="1" dirty="0" err="1" smtClean="0">
                <a:latin typeface="Bookman Old Style" pitchFamily="18" charset="0"/>
              </a:rPr>
              <a:t>Slavery</a:t>
            </a:r>
            <a:r>
              <a:rPr lang="es-ES" sz="2400" i="1" dirty="0" smtClean="0">
                <a:latin typeface="Bookman Old Style" pitchFamily="18" charset="0"/>
              </a:rPr>
              <a:t>" de </a:t>
            </a:r>
            <a:r>
              <a:rPr lang="es-ES" sz="2400" i="1" dirty="0" err="1" smtClean="0">
                <a:latin typeface="Bookman Old Style" pitchFamily="18" charset="0"/>
              </a:rPr>
              <a:t>T’ruah</a:t>
            </a:r>
            <a:r>
              <a:rPr lang="es-ES" sz="2400" i="1" dirty="0" smtClean="0">
                <a:latin typeface="Bookman Old Style" pitchFamily="18" charset="0"/>
              </a:rPr>
              <a:t>, disponible como descarga gratuita en truah.org/</a:t>
            </a:r>
            <a:r>
              <a:rPr lang="es-ES" sz="2400" i="1" dirty="0" err="1" smtClean="0">
                <a:latin typeface="Bookman Old Style" pitchFamily="18" charset="0"/>
              </a:rPr>
              <a:t>slaveryhandbook</a:t>
            </a:r>
            <a:r>
              <a:rPr lang="es-ES" sz="2400" i="1" dirty="0" smtClean="0">
                <a:latin typeface="Bookman Old Style" pitchFamily="18" charset="0"/>
              </a:rPr>
              <a:t>. </a:t>
            </a:r>
            <a:r>
              <a:rPr lang="es-ES" sz="2400" i="1" dirty="0" err="1" smtClean="0">
                <a:latin typeface="Bookman Old Style" pitchFamily="18" charset="0"/>
              </a:rPr>
              <a:t>T’ruah</a:t>
            </a:r>
            <a:r>
              <a:rPr lang="es-ES" sz="2400" i="1" dirty="0" smtClean="0">
                <a:latin typeface="Bookman Old Style" pitchFamily="18" charset="0"/>
              </a:rPr>
              <a:t>: The </a:t>
            </a:r>
            <a:r>
              <a:rPr lang="es-ES" sz="2400" i="1" dirty="0" err="1" smtClean="0">
                <a:latin typeface="Bookman Old Style" pitchFamily="18" charset="0"/>
              </a:rPr>
              <a:t>Rabbinic</a:t>
            </a:r>
            <a:r>
              <a:rPr lang="es-ES" sz="2400" i="1" dirty="0" smtClean="0">
                <a:latin typeface="Bookman Old Style" pitchFamily="18" charset="0"/>
              </a:rPr>
              <a:t> </a:t>
            </a:r>
            <a:r>
              <a:rPr lang="es-ES" sz="2400" i="1" dirty="0" err="1" smtClean="0">
                <a:latin typeface="Bookman Old Style" pitchFamily="18" charset="0"/>
              </a:rPr>
              <a:t>Call</a:t>
            </a:r>
            <a:r>
              <a:rPr lang="es-ES" sz="2400" i="1" dirty="0" smtClean="0">
                <a:latin typeface="Bookman Old Style" pitchFamily="18" charset="0"/>
              </a:rPr>
              <a:t> for </a:t>
            </a:r>
            <a:r>
              <a:rPr lang="es-ES" sz="2400" i="1" dirty="0" err="1" smtClean="0">
                <a:latin typeface="Bookman Old Style" pitchFamily="18" charset="0"/>
              </a:rPr>
              <a:t>Human</a:t>
            </a:r>
            <a:r>
              <a:rPr lang="es-ES" sz="2400" i="1" dirty="0" smtClean="0">
                <a:latin typeface="Bookman Old Style" pitchFamily="18" charset="0"/>
              </a:rPr>
              <a:t> </a:t>
            </a:r>
            <a:r>
              <a:rPr lang="es-ES" sz="2400" i="1" dirty="0" err="1" smtClean="0">
                <a:latin typeface="Bookman Old Style" pitchFamily="18" charset="0"/>
              </a:rPr>
              <a:t>Rights</a:t>
            </a:r>
            <a:r>
              <a:rPr lang="es-ES" sz="2400" i="1" dirty="0" smtClean="0">
                <a:latin typeface="Bookman Old Style" pitchFamily="18" charset="0"/>
              </a:rPr>
              <a:t> reúne a rabinos y cantores de todas las corrientes del judaísmo, junto con todos los miembros de la comunidad judía, para actuar según el imperativo judío de respetar y promover los derechos humanos de todas las personas.</a:t>
            </a:r>
          </a:p>
        </p:txBody>
      </p:sp>
    </p:spTree>
    <p:extLst>
      <p:ext uri="{BB962C8B-B14F-4D97-AF65-F5344CB8AC3E}">
        <p14:creationId xmlns:p14="http://schemas.microsoft.com/office/powerpoint/2010/main" xmlns="" val="2611579907"/>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err="1" smtClean="0">
                <a:latin typeface="Bookman Old Style" pitchFamily="18" charset="0"/>
              </a:rPr>
              <a:t>Cuando</a:t>
            </a:r>
            <a:r>
              <a:rPr lang="en-US" sz="2400" b="1" dirty="0" smtClean="0">
                <a:latin typeface="Bookman Old Style" pitchFamily="18" charset="0"/>
              </a:rPr>
              <a:t> solo </a:t>
            </a:r>
            <a:r>
              <a:rPr lang="en-US" sz="2400" b="1" dirty="0" err="1" smtClean="0">
                <a:latin typeface="Bookman Old Style" pitchFamily="18" charset="0"/>
              </a:rPr>
              <a:t>Oyes</a:t>
            </a:r>
            <a:r>
              <a:rPr lang="en-US" sz="2400" b="1" dirty="0" smtClean="0">
                <a:latin typeface="Bookman Old Style" pitchFamily="18" charset="0"/>
              </a:rPr>
              <a:t> lo </a:t>
            </a:r>
            <a:r>
              <a:rPr lang="en-US" sz="2400" b="1" dirty="0" err="1" smtClean="0">
                <a:latin typeface="Bookman Old Style" pitchFamily="18" charset="0"/>
              </a:rPr>
              <a:t>que</a:t>
            </a:r>
            <a:r>
              <a:rPr lang="en-US" sz="2400" b="1" dirty="0" smtClean="0">
                <a:latin typeface="Bookman Old Style" pitchFamily="18" charset="0"/>
              </a:rPr>
              <a:t> </a:t>
            </a:r>
            <a:r>
              <a:rPr lang="en-US" sz="2400" b="1" dirty="0" err="1" smtClean="0">
                <a:latin typeface="Bookman Old Style" pitchFamily="18" charset="0"/>
              </a:rPr>
              <a:t>quieres</a:t>
            </a:r>
            <a:r>
              <a:rPr lang="en-US" sz="2400" b="1" dirty="0" smtClean="0">
                <a:latin typeface="Bookman Old Style" pitchFamily="18" charset="0"/>
              </a:rPr>
              <a:t> </a:t>
            </a:r>
            <a:r>
              <a:rPr lang="en-US" sz="2400" b="1" dirty="0" err="1" smtClean="0">
                <a:latin typeface="Bookman Old Style" pitchFamily="18" charset="0"/>
              </a:rPr>
              <a:t>Escuchar</a:t>
            </a:r>
            <a:endParaRPr lang="es-CO" sz="2400" b="1" dirty="0" smtClean="0">
              <a:latin typeface="Bookman Old Style" pitchFamily="18" charset="0"/>
            </a:endParaRPr>
          </a:p>
          <a:p>
            <a:r>
              <a:rPr lang="es-ES" i="1" dirty="0" smtClean="0">
                <a:latin typeface="Bookman Old Style" pitchFamily="18" charset="0"/>
              </a:rPr>
              <a:t>Si lo sabes todo, no hay nada que puedas escuchar</a:t>
            </a:r>
            <a:r>
              <a:rPr lang="es-ES" dirty="0" smtClean="0">
                <a:latin typeface="Bookman Old Style" pitchFamily="18" charset="0"/>
              </a:rPr>
              <a:t>. - Nathan </a:t>
            </a:r>
            <a:r>
              <a:rPr lang="es-ES" dirty="0" err="1" smtClean="0">
                <a:latin typeface="Bookman Old Style" pitchFamily="18" charset="0"/>
              </a:rPr>
              <a:t>Safran</a:t>
            </a:r>
            <a:endParaRPr lang="es-ES" dirty="0" smtClean="0">
              <a:latin typeface="Bookman Old Style" pitchFamily="18" charset="0"/>
            </a:endParaRPr>
          </a:p>
          <a:p>
            <a:r>
              <a:rPr lang="es-ES" sz="2000" dirty="0" smtClean="0">
                <a:latin typeface="Bookman Old Style" pitchFamily="18" charset="0"/>
              </a:rPr>
              <a:t>Ideas del Rabino Eliyahu </a:t>
            </a:r>
            <a:r>
              <a:rPr lang="es-ES" sz="2000" dirty="0" err="1" smtClean="0">
                <a:latin typeface="Bookman Old Style" pitchFamily="18" charset="0"/>
              </a:rPr>
              <a:t>Safrán</a:t>
            </a:r>
            <a:endParaRPr lang="es-ES" sz="2000" dirty="0" smtClean="0">
              <a:latin typeface="Bookman Old Style" pitchFamily="18" charset="0"/>
            </a:endParaRPr>
          </a:p>
          <a:p>
            <a:r>
              <a:rPr lang="es-ES" dirty="0" smtClean="0">
                <a:latin typeface="Bookman Old Style" pitchFamily="18" charset="0"/>
              </a:rPr>
              <a:t>Parashat Yitró comienza diciéndonos que Yitró "... escuchó sobre todo lo que Dios ha hecho por Moshé y su pueblo cuando los sacó de Egipto". </a:t>
            </a:r>
          </a:p>
        </p:txBody>
      </p:sp>
    </p:spTree>
    <p:extLst>
      <p:ext uri="{BB962C8B-B14F-4D97-AF65-F5344CB8AC3E}">
        <p14:creationId xmlns:p14="http://schemas.microsoft.com/office/powerpoint/2010/main" xmlns="" val="2611579907"/>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Pero esta declaración plantea la pregunta, ¿qué escuchó exactamente que lo hizo venir?</a:t>
            </a:r>
          </a:p>
          <a:p>
            <a:r>
              <a:rPr lang="es-ES" sz="2800" dirty="0" smtClean="0">
                <a:latin typeface="Bookman Old Style" pitchFamily="18" charset="0"/>
              </a:rPr>
              <a:t> Rashí responde que escuchó sobre la división del mar y la guerra con Amalek. </a:t>
            </a:r>
          </a:p>
          <a:p>
            <a:r>
              <a:rPr lang="es-ES" sz="2800" dirty="0" smtClean="0">
                <a:latin typeface="Bookman Old Style" pitchFamily="18" charset="0"/>
              </a:rPr>
              <a:t>De Verdad? Sólo Yitró escuchó? </a:t>
            </a:r>
          </a:p>
          <a:p>
            <a:r>
              <a:rPr lang="es-ES" sz="2800" dirty="0" smtClean="0">
                <a:latin typeface="Bookman Old Style" pitchFamily="18" charset="0"/>
              </a:rPr>
              <a:t>¿No está escrito en la Shirá que "las naciones del mundo escucharon y se estremecieron"?</a:t>
            </a:r>
          </a:p>
        </p:txBody>
      </p:sp>
    </p:spTree>
    <p:extLst>
      <p:ext uri="{BB962C8B-B14F-4D97-AF65-F5344CB8AC3E}">
        <p14:creationId xmlns:p14="http://schemas.microsoft.com/office/powerpoint/2010/main" xmlns="" val="2611579907"/>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¿Cómo conciliar esta aparente contradicción?</a:t>
            </a:r>
          </a:p>
          <a:p>
            <a:r>
              <a:rPr lang="es-ES" sz="2800" dirty="0" smtClean="0">
                <a:latin typeface="Bookman Old Style" pitchFamily="18" charset="0"/>
              </a:rPr>
              <a:t>El Zohar enseña que el texto nos dice que "... el mundo entero escuchó y no se humilló, mientras que Yitró escuchó y se humilló y se acercó para temer a Dios". </a:t>
            </a:r>
          </a:p>
          <a:p>
            <a:r>
              <a:rPr lang="es-ES" sz="2800" dirty="0" smtClean="0">
                <a:latin typeface="Bookman Old Style" pitchFamily="18" charset="0"/>
              </a:rPr>
              <a:t>La sabiduría de esta enseñanza debería ser familiar para todos los que nos abrimos paso en el mundo moderno. </a:t>
            </a:r>
          </a:p>
        </p:txBody>
      </p:sp>
    </p:spTree>
    <p:extLst>
      <p:ext uri="{BB962C8B-B14F-4D97-AF65-F5344CB8AC3E}">
        <p14:creationId xmlns:p14="http://schemas.microsoft.com/office/powerpoint/2010/main" xmlns="" val="2611579907"/>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Después de todo, todo lo que hacemos es escuchar. </a:t>
            </a:r>
          </a:p>
          <a:p>
            <a:r>
              <a:rPr lang="es-ES" sz="2800" dirty="0" smtClean="0">
                <a:latin typeface="Bookman Old Style" pitchFamily="18" charset="0"/>
              </a:rPr>
              <a:t>Nos bombardean para escuchar: información, perspicacia, secretos, anuncios, susurros y gritos; verdades y advertencias, enseñanzas y sabiduría. Lo escuchamos todo, en el sentido de que nuestros oídos, nuestros órganos auditivos, captan la información. </a:t>
            </a:r>
          </a:p>
        </p:txBody>
      </p:sp>
    </p:spTree>
    <p:extLst>
      <p:ext uri="{BB962C8B-B14F-4D97-AF65-F5344CB8AC3E}">
        <p14:creationId xmlns:p14="http://schemas.microsoft.com/office/powerpoint/2010/main" xmlns="" val="2611579907"/>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Pero realmente no escuchamos. </a:t>
            </a:r>
          </a:p>
          <a:p>
            <a:r>
              <a:rPr lang="es-ES" sz="2800" dirty="0" smtClean="0">
                <a:latin typeface="Bookman Old Style" pitchFamily="18" charset="0"/>
              </a:rPr>
              <a:t>Resulta que para escuchar genuinamente, necesitamos más que nuestros oídos, también necesitamos nuestros corazones. </a:t>
            </a:r>
          </a:p>
          <a:p>
            <a:r>
              <a:rPr lang="es-ES" sz="2800" dirty="0" smtClean="0">
                <a:latin typeface="Bookman Old Style" pitchFamily="18" charset="0"/>
              </a:rPr>
              <a:t>Pero incluso en esto fallamos porque no escuchamos con nuestros corazones. Como resultado, somos sordos emocional y espiritualmente.</a:t>
            </a:r>
          </a:p>
        </p:txBody>
      </p:sp>
    </p:spTree>
    <p:extLst>
      <p:ext uri="{BB962C8B-B14F-4D97-AF65-F5344CB8AC3E}">
        <p14:creationId xmlns:p14="http://schemas.microsoft.com/office/powerpoint/2010/main" xmlns="" val="2611579907"/>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Esto es cierto en nuestro hogar, en nuestros lugares de trabajo, nuestros </a:t>
            </a:r>
            <a:r>
              <a:rPr lang="es-ES" sz="2800" dirty="0" err="1" smtClean="0">
                <a:latin typeface="Bookman Old Style" pitchFamily="18" charset="0"/>
              </a:rPr>
              <a:t>shuls</a:t>
            </a:r>
            <a:r>
              <a:rPr lang="es-ES" sz="2800" dirty="0" smtClean="0">
                <a:latin typeface="Bookman Old Style" pitchFamily="18" charset="0"/>
              </a:rPr>
              <a:t>; en nuestras comunidades, en nuestra nación. </a:t>
            </a:r>
          </a:p>
          <a:p>
            <a:r>
              <a:rPr lang="es-ES" sz="2800" dirty="0" smtClean="0">
                <a:latin typeface="Bookman Old Style" pitchFamily="18" charset="0"/>
              </a:rPr>
              <a:t>Estamos encerrados en prisiones de sordera, moviéndonos como zombies con auriculares Bluetooth en nuestros oídos; caminando por las calles como esquizofrénicos: </a:t>
            </a:r>
          </a:p>
        </p:txBody>
      </p:sp>
    </p:spTree>
    <p:extLst>
      <p:ext uri="{BB962C8B-B14F-4D97-AF65-F5344CB8AC3E}">
        <p14:creationId xmlns:p14="http://schemas.microsoft.com/office/powerpoint/2010/main" xmlns="" val="2611579907"/>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err="1" smtClean="0">
                <a:latin typeface="Bookman Old Style" pitchFamily="18" charset="0"/>
              </a:rPr>
              <a:t>Cuando</a:t>
            </a:r>
            <a:r>
              <a:rPr lang="en-US" sz="1800" b="1" dirty="0" smtClean="0">
                <a:latin typeface="Bookman Old Style" pitchFamily="18" charset="0"/>
              </a:rPr>
              <a:t> solo </a:t>
            </a:r>
            <a:r>
              <a:rPr lang="en-US" sz="1800" b="1" dirty="0" err="1" smtClean="0">
                <a:latin typeface="Bookman Old Style" pitchFamily="18" charset="0"/>
              </a:rPr>
              <a:t>Oyes</a:t>
            </a:r>
            <a:r>
              <a:rPr lang="en-US" sz="1800" b="1" dirty="0" smtClean="0">
                <a:latin typeface="Bookman Old Style" pitchFamily="18" charset="0"/>
              </a:rPr>
              <a:t> lo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quieres</a:t>
            </a:r>
            <a:r>
              <a:rPr lang="en-US" sz="1800" b="1" dirty="0" smtClean="0">
                <a:latin typeface="Bookman Old Style" pitchFamily="18" charset="0"/>
              </a:rPr>
              <a:t> </a:t>
            </a:r>
            <a:r>
              <a:rPr lang="en-US" sz="1800" b="1" dirty="0" err="1" smtClean="0">
                <a:latin typeface="Bookman Old Style" pitchFamily="18" charset="0"/>
              </a:rPr>
              <a:t>Escuchar</a:t>
            </a:r>
            <a:endParaRPr lang="es-CO" sz="1800" b="1" dirty="0" smtClean="0">
              <a:latin typeface="Bookman Old Style" pitchFamily="18" charset="0"/>
            </a:endParaRPr>
          </a:p>
          <a:p>
            <a:r>
              <a:rPr lang="es-ES" dirty="0" smtClean="0">
                <a:latin typeface="Bookman Old Style" pitchFamily="18" charset="0"/>
              </a:rPr>
              <a:t>hablando con personas que otros no pueden ver, cantando con música que nadie más puede discernir, perdido en mundos autónomos y herméticamente sellados de nuestra creación y la creación de intereses comerciales y fuerzas más allá de nuestra imaginación.</a:t>
            </a:r>
          </a:p>
        </p:txBody>
      </p:sp>
    </p:spTree>
    <p:extLst>
      <p:ext uri="{BB962C8B-B14F-4D97-AF65-F5344CB8AC3E}">
        <p14:creationId xmlns:p14="http://schemas.microsoft.com/office/powerpoint/2010/main" xmlns="" val="2611579907"/>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err="1" smtClean="0">
                <a:latin typeface="Bookman Old Style" pitchFamily="18" charset="0"/>
              </a:rPr>
              <a:t>Cuando</a:t>
            </a:r>
            <a:r>
              <a:rPr lang="en-US" sz="1800" b="1" dirty="0" smtClean="0">
                <a:latin typeface="Bookman Old Style" pitchFamily="18" charset="0"/>
              </a:rPr>
              <a:t> solo </a:t>
            </a:r>
            <a:r>
              <a:rPr lang="en-US" sz="1800" b="1" dirty="0" err="1" smtClean="0">
                <a:latin typeface="Bookman Old Style" pitchFamily="18" charset="0"/>
              </a:rPr>
              <a:t>Oyes</a:t>
            </a:r>
            <a:r>
              <a:rPr lang="en-US" sz="1800" b="1" dirty="0" smtClean="0">
                <a:latin typeface="Bookman Old Style" pitchFamily="18" charset="0"/>
              </a:rPr>
              <a:t> lo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quieres</a:t>
            </a:r>
            <a:r>
              <a:rPr lang="en-US" sz="1800" b="1" dirty="0" smtClean="0">
                <a:latin typeface="Bookman Old Style" pitchFamily="18" charset="0"/>
              </a:rPr>
              <a:t> </a:t>
            </a:r>
            <a:r>
              <a:rPr lang="en-US" sz="1800" b="1" dirty="0" err="1" smtClean="0">
                <a:latin typeface="Bookman Old Style" pitchFamily="18" charset="0"/>
              </a:rPr>
              <a:t>Escuchar</a:t>
            </a:r>
            <a:endParaRPr lang="es-CO" sz="1800" b="1" dirty="0" smtClean="0">
              <a:latin typeface="Bookman Old Style" pitchFamily="18" charset="0"/>
            </a:endParaRPr>
          </a:p>
          <a:p>
            <a:r>
              <a:rPr lang="es-ES" dirty="0" smtClean="0">
                <a:latin typeface="Bookman Old Style" pitchFamily="18" charset="0"/>
              </a:rPr>
              <a:t>Entonces, algunos podrían decir, Nu, ¿qué hay de malo en eso? </a:t>
            </a:r>
          </a:p>
          <a:p>
            <a:r>
              <a:rPr lang="es-ES" dirty="0" smtClean="0">
                <a:latin typeface="Bookman Old Style" pitchFamily="18" charset="0"/>
              </a:rPr>
              <a:t>¿Qué hay de malo en crear un espacio cómodo para nosotros en un mundo ocupado y cacofónico? </a:t>
            </a:r>
          </a:p>
          <a:p>
            <a:r>
              <a:rPr lang="es-ES" dirty="0" smtClean="0">
                <a:latin typeface="Bookman Old Style" pitchFamily="18" charset="0"/>
              </a:rPr>
              <a:t>¿Qué tiene de malo ser "sordo" para el mundo que nos rodea?</a:t>
            </a:r>
          </a:p>
        </p:txBody>
      </p:sp>
    </p:spTree>
    <p:extLst>
      <p:ext uri="{BB962C8B-B14F-4D97-AF65-F5344CB8AC3E}">
        <p14:creationId xmlns:p14="http://schemas.microsoft.com/office/powerpoint/2010/main" xmlns="" val="2611579907"/>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Lo que está mal es que, lamentablemente, cuando la vida tiene el potencial de ser una sinfonía magnífica, ser sordo significa, por definición, perderse. </a:t>
            </a:r>
          </a:p>
          <a:p>
            <a:r>
              <a:rPr lang="es-ES" sz="2800" dirty="0" smtClean="0">
                <a:latin typeface="Bookman Old Style" pitchFamily="18" charset="0"/>
              </a:rPr>
              <a:t>Como enseña el Midrash (</a:t>
            </a:r>
            <a:r>
              <a:rPr lang="es-ES" sz="2800" dirty="0" err="1" smtClean="0">
                <a:latin typeface="Bookman Old Style" pitchFamily="18" charset="0"/>
              </a:rPr>
              <a:t>Tanchuma</a:t>
            </a:r>
            <a:r>
              <a:rPr lang="es-ES" sz="2800" dirty="0" smtClean="0">
                <a:latin typeface="Bookman Old Style" pitchFamily="18" charset="0"/>
              </a:rPr>
              <a:t> </a:t>
            </a:r>
            <a:r>
              <a:rPr lang="es-ES" sz="2800" dirty="0" err="1" smtClean="0">
                <a:latin typeface="Bookman Old Style" pitchFamily="18" charset="0"/>
              </a:rPr>
              <a:t>Yitro</a:t>
            </a:r>
            <a:r>
              <a:rPr lang="es-ES" sz="2800" dirty="0" smtClean="0">
                <a:latin typeface="Bookman Old Style" pitchFamily="18" charset="0"/>
              </a:rPr>
              <a:t> 2): "Hay quienes escuchan y pierden, y quienes escuchan y se benefician".</a:t>
            </a:r>
          </a:p>
          <a:p>
            <a:r>
              <a:rPr lang="es-ES" sz="2800" dirty="0" smtClean="0">
                <a:latin typeface="Bookman Old Style" pitchFamily="18" charset="0"/>
              </a:rPr>
              <a:t>Algunos escuchan Y algunos oyen.</a:t>
            </a:r>
          </a:p>
        </p:txBody>
      </p:sp>
    </p:spTree>
    <p:extLst>
      <p:ext uri="{BB962C8B-B14F-4D97-AF65-F5344CB8AC3E}">
        <p14:creationId xmlns:p14="http://schemas.microsoft.com/office/powerpoint/2010/main" xmlns="" val="2611579907"/>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¿Qué se necesitaría para realmente "escuchar"? </a:t>
            </a:r>
          </a:p>
          <a:p>
            <a:r>
              <a:rPr lang="es-ES" sz="2800" dirty="0" smtClean="0">
                <a:latin typeface="Bookman Old Style" pitchFamily="18" charset="0"/>
              </a:rPr>
              <a:t>Zev ben Eliyahu Zafrán, un terapeuta consumado, responde: “La voluntad de desafiar las propias suposiciones; un deseo de aprender de todos; mantenerse atento y presente mientras el otro habla; y practicar la reflexión hacia atrás son algunas técnicas que ayudan a escuchar ".</a:t>
            </a:r>
          </a:p>
        </p:txBody>
      </p:sp>
    </p:spTree>
    <p:extLst>
      <p:ext uri="{BB962C8B-B14F-4D97-AF65-F5344CB8AC3E}">
        <p14:creationId xmlns:p14="http://schemas.microsoft.com/office/powerpoint/2010/main" xmlns="" val="2611579907"/>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O, en el lenguaje de los profetas, para "inclinar tu oído".</a:t>
            </a:r>
          </a:p>
          <a:p>
            <a:r>
              <a:rPr lang="es-ES" sz="2800" dirty="0" smtClean="0">
                <a:latin typeface="Bookman Old Style" pitchFamily="18" charset="0"/>
              </a:rPr>
              <a:t>El Midrash, en Shemot Rabáh 27: 9, ofrece la siguiente alegoría al verso donde Isaías insta a la gente a: “Inclina tu oído y ven a Mí; escucha y tu alma vivirá ". – </a:t>
            </a:r>
          </a:p>
          <a:p>
            <a:r>
              <a:rPr lang="es-ES" sz="2800" dirty="0" smtClean="0">
                <a:latin typeface="Bookman Old Style" pitchFamily="18" charset="0"/>
              </a:rPr>
              <a:t>Tan preciosos son los judíos para Dios que Él los atrae. </a:t>
            </a:r>
          </a:p>
        </p:txBody>
      </p:sp>
    </p:spTree>
    <p:extLst>
      <p:ext uri="{BB962C8B-B14F-4D97-AF65-F5344CB8AC3E}">
        <p14:creationId xmlns:p14="http://schemas.microsoft.com/office/powerpoint/2010/main" xmlns="" val="2611579907"/>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err="1" smtClean="0">
                <a:latin typeface="Bookman Old Style" pitchFamily="18" charset="0"/>
              </a:rPr>
              <a:t>Cuando</a:t>
            </a:r>
            <a:r>
              <a:rPr lang="en-US" sz="1800" b="1" dirty="0" smtClean="0">
                <a:latin typeface="Bookman Old Style" pitchFamily="18" charset="0"/>
              </a:rPr>
              <a:t> solo </a:t>
            </a:r>
            <a:r>
              <a:rPr lang="en-US" sz="1800" b="1" dirty="0" err="1" smtClean="0">
                <a:latin typeface="Bookman Old Style" pitchFamily="18" charset="0"/>
              </a:rPr>
              <a:t>Oyes</a:t>
            </a:r>
            <a:r>
              <a:rPr lang="en-US" sz="1800" b="1" dirty="0" smtClean="0">
                <a:latin typeface="Bookman Old Style" pitchFamily="18" charset="0"/>
              </a:rPr>
              <a:t> lo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quieres</a:t>
            </a:r>
            <a:r>
              <a:rPr lang="en-US" sz="1800" b="1" dirty="0" smtClean="0">
                <a:latin typeface="Bookman Old Style" pitchFamily="18" charset="0"/>
              </a:rPr>
              <a:t> </a:t>
            </a:r>
            <a:r>
              <a:rPr lang="en-US" sz="1800" b="1" dirty="0" err="1" smtClean="0">
                <a:latin typeface="Bookman Old Style" pitchFamily="18" charset="0"/>
              </a:rPr>
              <a:t>Escuchar</a:t>
            </a:r>
            <a:endParaRPr lang="es-CO" sz="1800" b="1" dirty="0" smtClean="0">
              <a:latin typeface="Bookman Old Style" pitchFamily="18" charset="0"/>
            </a:endParaRPr>
          </a:p>
          <a:p>
            <a:r>
              <a:rPr lang="es-ES" dirty="0" smtClean="0">
                <a:latin typeface="Bookman Old Style" pitchFamily="18" charset="0"/>
              </a:rPr>
              <a:t>Él les dijo: ‘Si uno se cae del techo y todo su cuerpo está herido, y el médico lo visita y le pone una venda en la cabeza, los brazos y las piernas, y en todo el cuerpo, queda totalmente envuelto en vendajes. Yo no soy así. </a:t>
            </a:r>
          </a:p>
          <a:p>
            <a:r>
              <a:rPr lang="es-ES" dirty="0" smtClean="0">
                <a:latin typeface="Bookman Old Style" pitchFamily="18" charset="0"/>
              </a:rPr>
              <a:t>El hombre tiene 248 órganos y uno de ellos es el oído. </a:t>
            </a:r>
          </a:p>
        </p:txBody>
      </p:sp>
    </p:spTree>
    <p:extLst>
      <p:ext uri="{BB962C8B-B14F-4D97-AF65-F5344CB8AC3E}">
        <p14:creationId xmlns:p14="http://schemas.microsoft.com/office/powerpoint/2010/main" xmlns="" val="2611579907"/>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Si todo el cuerpo está manchado de pecado, pero el oído oye y escucha, entonces todo el cuerpo recibe vida ".</a:t>
            </a:r>
          </a:p>
          <a:p>
            <a:r>
              <a:rPr lang="es-ES" sz="2800" dirty="0" smtClean="0">
                <a:latin typeface="Bookman Old Style" pitchFamily="18" charset="0"/>
              </a:rPr>
              <a:t>Escuchar es vivir.</a:t>
            </a:r>
          </a:p>
          <a:p>
            <a:r>
              <a:rPr lang="es-ES" sz="2800" dirty="0" smtClean="0">
                <a:latin typeface="Bookman Old Style" pitchFamily="18" charset="0"/>
              </a:rPr>
              <a:t>Ser sordo es estar muerto para el mundo en el que Dios nos ha colocado.</a:t>
            </a:r>
          </a:p>
          <a:p>
            <a:r>
              <a:rPr lang="es-ES" sz="2800" dirty="0" smtClean="0">
                <a:latin typeface="Bookman Old Style" pitchFamily="18" charset="0"/>
              </a:rPr>
              <a:t>Yitró escuchó. ¡Tanto que pudo proclamar, Baruj Hashem! </a:t>
            </a:r>
          </a:p>
        </p:txBody>
      </p:sp>
    </p:spTree>
    <p:extLst>
      <p:ext uri="{BB962C8B-B14F-4D97-AF65-F5344CB8AC3E}">
        <p14:creationId xmlns:p14="http://schemas.microsoft.com/office/powerpoint/2010/main" xmlns="" val="2611579907"/>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¡Imagina cómo debe haber sido escuchar tan sinceramente! Era crucial para él escuchar. Escuchó tan sinceramente que, incluso antes de que se entregue la Torá, incluso antes. Y Dios habló, Yitró escuchó.</a:t>
            </a:r>
          </a:p>
          <a:p>
            <a:r>
              <a:rPr lang="es-ES" sz="2800" dirty="0" smtClean="0">
                <a:latin typeface="Bookman Old Style" pitchFamily="18" charset="0"/>
              </a:rPr>
              <a:t>En otras palabras, antes de que Dios pueda hablarnos, debemos ser capaces y estar dispuestos a escuchar. </a:t>
            </a:r>
          </a:p>
        </p:txBody>
      </p:sp>
    </p:spTree>
    <p:extLst>
      <p:ext uri="{BB962C8B-B14F-4D97-AF65-F5344CB8AC3E}">
        <p14:creationId xmlns:p14="http://schemas.microsoft.com/office/powerpoint/2010/main" xmlns="" val="2611579907"/>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err="1" smtClean="0">
                <a:latin typeface="Bookman Old Style" pitchFamily="18" charset="0"/>
              </a:rPr>
              <a:t>Cuando</a:t>
            </a:r>
            <a:r>
              <a:rPr lang="en-US" sz="1800" b="1" dirty="0" smtClean="0">
                <a:latin typeface="Bookman Old Style" pitchFamily="18" charset="0"/>
              </a:rPr>
              <a:t> solo </a:t>
            </a:r>
            <a:r>
              <a:rPr lang="en-US" sz="1800" b="1" dirty="0" err="1" smtClean="0">
                <a:latin typeface="Bookman Old Style" pitchFamily="18" charset="0"/>
              </a:rPr>
              <a:t>Oyes</a:t>
            </a:r>
            <a:r>
              <a:rPr lang="en-US" sz="1800" b="1" dirty="0" smtClean="0">
                <a:latin typeface="Bookman Old Style" pitchFamily="18" charset="0"/>
              </a:rPr>
              <a:t> lo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quieres</a:t>
            </a:r>
            <a:r>
              <a:rPr lang="en-US" sz="1800" b="1" dirty="0" smtClean="0">
                <a:latin typeface="Bookman Old Style" pitchFamily="18" charset="0"/>
              </a:rPr>
              <a:t> </a:t>
            </a:r>
            <a:r>
              <a:rPr lang="en-US" sz="1800" b="1" dirty="0" err="1" smtClean="0">
                <a:latin typeface="Bookman Old Style" pitchFamily="18" charset="0"/>
              </a:rPr>
              <a:t>Escuchar</a:t>
            </a:r>
            <a:endParaRPr lang="es-CO" sz="1800" b="1" dirty="0" smtClean="0">
              <a:latin typeface="Bookman Old Style" pitchFamily="18" charset="0"/>
            </a:endParaRPr>
          </a:p>
          <a:p>
            <a:r>
              <a:rPr lang="es-ES" dirty="0" smtClean="0">
                <a:latin typeface="Bookman Old Style" pitchFamily="18" charset="0"/>
              </a:rPr>
              <a:t>Debemos abrir nuestros corazones y no solo nuestros oídos. </a:t>
            </a:r>
          </a:p>
          <a:p>
            <a:r>
              <a:rPr lang="es-ES" dirty="0" smtClean="0">
                <a:latin typeface="Bookman Old Style" pitchFamily="18" charset="0"/>
              </a:rPr>
              <a:t>Sin embargo, cometemos un grave error cuando suponemos que solo necesitamos abrir nuestros corazones y oídos en lugares y momentos de gran santidad como el Sinaí, o tal vez en Shul.</a:t>
            </a:r>
          </a:p>
        </p:txBody>
      </p:sp>
    </p:spTree>
    <p:extLst>
      <p:ext uri="{BB962C8B-B14F-4D97-AF65-F5344CB8AC3E}">
        <p14:creationId xmlns:p14="http://schemas.microsoft.com/office/powerpoint/2010/main" xmlns="" val="2611579907"/>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Yo diría que es aún más importante que nuestros oídos y corazones estén abiertos todos los días.</a:t>
            </a:r>
          </a:p>
          <a:p>
            <a:r>
              <a:rPr lang="es-ES" sz="2800" dirty="0" smtClean="0">
                <a:latin typeface="Bookman Old Style" pitchFamily="18" charset="0"/>
              </a:rPr>
              <a:t>De hecho, esta es la lección que aprendemos cuando recurrimos a Mishpatim. </a:t>
            </a:r>
          </a:p>
          <a:p>
            <a:r>
              <a:rPr lang="es-ES" sz="2800" dirty="0" smtClean="0">
                <a:latin typeface="Bookman Old Style" pitchFamily="18" charset="0"/>
              </a:rPr>
              <a:t>“Y estas son las ordenanzas (Mishpatim) que deberás colocar delante de ellas”. </a:t>
            </a:r>
          </a:p>
        </p:txBody>
      </p:sp>
    </p:spTree>
    <p:extLst>
      <p:ext uri="{BB962C8B-B14F-4D97-AF65-F5344CB8AC3E}">
        <p14:creationId xmlns:p14="http://schemas.microsoft.com/office/powerpoint/2010/main" xmlns="" val="2611579907"/>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err="1" smtClean="0">
                <a:latin typeface="Bookman Old Style" pitchFamily="18" charset="0"/>
              </a:rPr>
              <a:t>Cuando</a:t>
            </a:r>
            <a:r>
              <a:rPr lang="en-US" sz="1800" b="1" dirty="0" smtClean="0">
                <a:latin typeface="Bookman Old Style" pitchFamily="18" charset="0"/>
              </a:rPr>
              <a:t> solo </a:t>
            </a:r>
            <a:r>
              <a:rPr lang="en-US" sz="1800" b="1" dirty="0" err="1" smtClean="0">
                <a:latin typeface="Bookman Old Style" pitchFamily="18" charset="0"/>
              </a:rPr>
              <a:t>Oyes</a:t>
            </a:r>
            <a:r>
              <a:rPr lang="en-US" sz="1800" b="1" dirty="0" smtClean="0">
                <a:latin typeface="Bookman Old Style" pitchFamily="18" charset="0"/>
              </a:rPr>
              <a:t> lo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quieres</a:t>
            </a:r>
            <a:r>
              <a:rPr lang="en-US" sz="1800" b="1" dirty="0" smtClean="0">
                <a:latin typeface="Bookman Old Style" pitchFamily="18" charset="0"/>
              </a:rPr>
              <a:t> </a:t>
            </a:r>
            <a:r>
              <a:rPr lang="en-US" sz="1800" b="1" dirty="0" err="1" smtClean="0">
                <a:latin typeface="Bookman Old Style" pitchFamily="18" charset="0"/>
              </a:rPr>
              <a:t>Escuchar</a:t>
            </a:r>
            <a:endParaRPr lang="es-CO" sz="1800" b="1" dirty="0" smtClean="0">
              <a:latin typeface="Bookman Old Style" pitchFamily="18" charset="0"/>
            </a:endParaRPr>
          </a:p>
          <a:p>
            <a:r>
              <a:rPr lang="es-ES" dirty="0" smtClean="0">
                <a:latin typeface="Bookman Old Style" pitchFamily="18" charset="0"/>
              </a:rPr>
              <a:t>La Torá acababa de ser revelada en el Sinaí, y Dios inmediatamente recurre a la esencia de la vida judía: no el ritual, ni la sinagoga, el templo y las formalidades de la religión, sino  Mishpatim, la vida cotidiana y el vivir, asuntos de negocios, derecho civil y civil. </a:t>
            </a:r>
          </a:p>
        </p:txBody>
      </p:sp>
    </p:spTree>
    <p:extLst>
      <p:ext uri="{BB962C8B-B14F-4D97-AF65-F5344CB8AC3E}">
        <p14:creationId xmlns:p14="http://schemas.microsoft.com/office/powerpoint/2010/main" xmlns="" val="2611579907"/>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err="1" smtClean="0">
                <a:latin typeface="Bookman Old Style" pitchFamily="18" charset="0"/>
              </a:rPr>
              <a:t>Cuando</a:t>
            </a:r>
            <a:r>
              <a:rPr lang="en-US" sz="1800" b="1" dirty="0" smtClean="0">
                <a:latin typeface="Bookman Old Style" pitchFamily="18" charset="0"/>
              </a:rPr>
              <a:t> solo </a:t>
            </a:r>
            <a:r>
              <a:rPr lang="en-US" sz="1800" b="1" dirty="0" err="1" smtClean="0">
                <a:latin typeface="Bookman Old Style" pitchFamily="18" charset="0"/>
              </a:rPr>
              <a:t>Oyes</a:t>
            </a:r>
            <a:r>
              <a:rPr lang="en-US" sz="1800" b="1" dirty="0" smtClean="0">
                <a:latin typeface="Bookman Old Style" pitchFamily="18" charset="0"/>
              </a:rPr>
              <a:t> lo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quieres</a:t>
            </a:r>
            <a:r>
              <a:rPr lang="en-US" sz="1800" b="1" dirty="0" smtClean="0">
                <a:latin typeface="Bookman Old Style" pitchFamily="18" charset="0"/>
              </a:rPr>
              <a:t> </a:t>
            </a:r>
            <a:r>
              <a:rPr lang="en-US" sz="1800" b="1" dirty="0" err="1" smtClean="0">
                <a:latin typeface="Bookman Old Style" pitchFamily="18" charset="0"/>
              </a:rPr>
              <a:t>Escuchar</a:t>
            </a:r>
            <a:endParaRPr lang="es-CO" sz="1800" b="1" dirty="0" smtClean="0">
              <a:latin typeface="Bookman Old Style" pitchFamily="18" charset="0"/>
            </a:endParaRPr>
          </a:p>
          <a:p>
            <a:r>
              <a:rPr lang="es-ES" dirty="0" smtClean="0">
                <a:latin typeface="Bookman Old Style" pitchFamily="18" charset="0"/>
              </a:rPr>
              <a:t>El Talmud enseña que quien desee convertirse en una persona religiosamente devota debe tener cuidado con las leyes de daños (</a:t>
            </a:r>
            <a:r>
              <a:rPr lang="es-ES" b="1" i="1" dirty="0" err="1" smtClean="0">
                <a:latin typeface="Bookman Old Style" pitchFamily="18" charset="0"/>
              </a:rPr>
              <a:t>milei</a:t>
            </a:r>
            <a:r>
              <a:rPr lang="es-ES" b="1" i="1" dirty="0" smtClean="0">
                <a:latin typeface="Bookman Old Style" pitchFamily="18" charset="0"/>
              </a:rPr>
              <a:t> </a:t>
            </a:r>
            <a:r>
              <a:rPr lang="es-ES" b="1" i="1" dirty="0" err="1" smtClean="0">
                <a:latin typeface="Bookman Old Style" pitchFamily="18" charset="0"/>
              </a:rPr>
              <a:t>d’nezikin</a:t>
            </a:r>
            <a:r>
              <a:rPr lang="es-ES" dirty="0" smtClean="0">
                <a:latin typeface="Bookman Old Style" pitchFamily="18" charset="0"/>
              </a:rPr>
              <a:t>).</a:t>
            </a:r>
          </a:p>
          <a:p>
            <a:r>
              <a:rPr lang="es-ES" dirty="0" smtClean="0">
                <a:latin typeface="Bookman Old Style" pitchFamily="18" charset="0"/>
              </a:rPr>
              <a:t>Isaías enseña que "Sión será redimida por la justicia". </a:t>
            </a:r>
          </a:p>
          <a:p>
            <a:r>
              <a:rPr lang="es-ES" dirty="0" smtClean="0">
                <a:latin typeface="Bookman Old Style" pitchFamily="18" charset="0"/>
              </a:rPr>
              <a:t>Qué quiere decir todo esto?</a:t>
            </a:r>
          </a:p>
        </p:txBody>
      </p:sp>
    </p:spTree>
    <p:extLst>
      <p:ext uri="{BB962C8B-B14F-4D97-AF65-F5344CB8AC3E}">
        <p14:creationId xmlns:p14="http://schemas.microsoft.com/office/powerpoint/2010/main" xmlns="" val="2611579907"/>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Es decir, la honestidad, la integridad y todo lo que la vida civil y las relaciones sociales implican, por las decenas de mitzvot y halajot de Mishpatim, por la justicia y la honestidad cuando se trata de lesiones personales, daños al ganado, propiedad, robo, secuestro, shomrim (policía), préstamos, devolución de objetos perdidos ... </a:t>
            </a:r>
          </a:p>
        </p:txBody>
      </p:sp>
    </p:spTree>
    <p:extLst>
      <p:ext uri="{BB962C8B-B14F-4D97-AF65-F5344CB8AC3E}">
        <p14:creationId xmlns:p14="http://schemas.microsoft.com/office/powerpoint/2010/main" xmlns="" val="2611579907"/>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en otras palabras, ¡los elementos básicos de nuestra vida cotidiana!</a:t>
            </a:r>
          </a:p>
          <a:p>
            <a:r>
              <a:rPr lang="es-ES" sz="2800" dirty="0" smtClean="0">
                <a:latin typeface="Bookman Old Style" pitchFamily="18" charset="0"/>
              </a:rPr>
              <a:t>¿Qué tiene que ver todo esto con la audición? Para hacer la conexión vital, uno solo necesita ver cómo se abre Mishpatim. “Cuando un hombre adquiere un esclavo / esclavo judío, trabajará durante seis años y en el séptimo quedará en libertad. </a:t>
            </a:r>
          </a:p>
        </p:txBody>
      </p:sp>
    </p:spTree>
    <p:extLst>
      <p:ext uri="{BB962C8B-B14F-4D97-AF65-F5344CB8AC3E}">
        <p14:creationId xmlns:p14="http://schemas.microsoft.com/office/powerpoint/2010/main" xmlns="" val="2611579907"/>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err="1" smtClean="0">
                <a:latin typeface="Bookman Old Style" pitchFamily="18" charset="0"/>
              </a:rPr>
              <a:t>Cuando</a:t>
            </a:r>
            <a:r>
              <a:rPr lang="en-US" sz="1800" b="1" dirty="0" smtClean="0">
                <a:latin typeface="Bookman Old Style" pitchFamily="18" charset="0"/>
              </a:rPr>
              <a:t> solo </a:t>
            </a:r>
            <a:r>
              <a:rPr lang="en-US" sz="1800" b="1" dirty="0" err="1" smtClean="0">
                <a:latin typeface="Bookman Old Style" pitchFamily="18" charset="0"/>
              </a:rPr>
              <a:t>Oyes</a:t>
            </a:r>
            <a:r>
              <a:rPr lang="en-US" sz="1800" b="1" dirty="0" smtClean="0">
                <a:latin typeface="Bookman Old Style" pitchFamily="18" charset="0"/>
              </a:rPr>
              <a:t> lo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quieres</a:t>
            </a:r>
            <a:r>
              <a:rPr lang="en-US" sz="1800" b="1" dirty="0" smtClean="0">
                <a:latin typeface="Bookman Old Style" pitchFamily="18" charset="0"/>
              </a:rPr>
              <a:t> </a:t>
            </a:r>
            <a:r>
              <a:rPr lang="en-US" sz="1800" b="1" dirty="0" err="1" smtClean="0">
                <a:latin typeface="Bookman Old Style" pitchFamily="18" charset="0"/>
              </a:rPr>
              <a:t>Escuchar</a:t>
            </a:r>
            <a:endParaRPr lang="es-CO" sz="1800" b="1" dirty="0" smtClean="0">
              <a:latin typeface="Bookman Old Style" pitchFamily="18" charset="0"/>
            </a:endParaRPr>
          </a:p>
          <a:p>
            <a:r>
              <a:rPr lang="es-ES" dirty="0" smtClean="0">
                <a:latin typeface="Bookman Old Style" pitchFamily="18" charset="0"/>
              </a:rPr>
              <a:t>Pero si el siervo dice: 'Amo a mi amo, a mi esposa y a mis hijos, no iré libre', entonces su amo lo llevará a la corte y lo llevará a la puerta o al poste de la puerta, y su amo le perforará la oreja con el punzón, y él le servirá para siempre.</a:t>
            </a:r>
          </a:p>
          <a:p>
            <a:r>
              <a:rPr lang="es-ES" dirty="0" smtClean="0">
                <a:latin typeface="Bookman Old Style" pitchFamily="18" charset="0"/>
              </a:rPr>
              <a:t>Servirle "para siempre". </a:t>
            </a:r>
          </a:p>
        </p:txBody>
      </p:sp>
    </p:spTree>
    <p:extLst>
      <p:ext uri="{BB962C8B-B14F-4D97-AF65-F5344CB8AC3E}">
        <p14:creationId xmlns:p14="http://schemas.microsoft.com/office/powerpoint/2010/main" xmlns="" val="2611579907"/>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¿Hay algo que defina la "esclavitud" más que esto? </a:t>
            </a:r>
          </a:p>
          <a:p>
            <a:r>
              <a:rPr lang="es-ES" sz="2800" dirty="0" smtClean="0">
                <a:latin typeface="Bookman Old Style" pitchFamily="18" charset="0"/>
              </a:rPr>
              <a:t>¿Y quién es un esclavo judío? </a:t>
            </a:r>
          </a:p>
          <a:p>
            <a:r>
              <a:rPr lang="es-ES" sz="2800" dirty="0" smtClean="0">
                <a:latin typeface="Bookman Old Style" pitchFamily="18" charset="0"/>
              </a:rPr>
              <a:t>Uno que robó y no puede pagar la restitución o alguien tan empobrecido que no tiene más remedio que venderse a la servidumbre, donde tendrá "todo lo que necesita y algo más".</a:t>
            </a:r>
          </a:p>
        </p:txBody>
      </p:sp>
    </p:spTree>
    <p:extLst>
      <p:ext uri="{BB962C8B-B14F-4D97-AF65-F5344CB8AC3E}">
        <p14:creationId xmlns:p14="http://schemas.microsoft.com/office/powerpoint/2010/main" xmlns="" val="2611579907"/>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600" b="1" dirty="0" err="1" smtClean="0">
                <a:latin typeface="Bookman Old Style" pitchFamily="18" charset="0"/>
              </a:rPr>
              <a:t>Cuando</a:t>
            </a:r>
            <a:r>
              <a:rPr lang="en-US" sz="1600" b="1" dirty="0" smtClean="0">
                <a:latin typeface="Bookman Old Style" pitchFamily="18" charset="0"/>
              </a:rPr>
              <a:t> solo </a:t>
            </a:r>
            <a:r>
              <a:rPr lang="en-US" sz="1600" b="1" dirty="0" err="1" smtClean="0">
                <a:latin typeface="Bookman Old Style" pitchFamily="18" charset="0"/>
              </a:rPr>
              <a:t>Oyes</a:t>
            </a:r>
            <a:r>
              <a:rPr lang="en-US" sz="1600" b="1" dirty="0" smtClean="0">
                <a:latin typeface="Bookman Old Style" pitchFamily="18" charset="0"/>
              </a:rPr>
              <a:t> lo </a:t>
            </a:r>
            <a:r>
              <a:rPr lang="en-US" sz="1600" b="1" dirty="0" err="1" smtClean="0">
                <a:latin typeface="Bookman Old Style" pitchFamily="18" charset="0"/>
              </a:rPr>
              <a:t>que</a:t>
            </a:r>
            <a:r>
              <a:rPr lang="en-US" sz="1600" b="1" dirty="0" smtClean="0">
                <a:latin typeface="Bookman Old Style" pitchFamily="18" charset="0"/>
              </a:rPr>
              <a:t> </a:t>
            </a:r>
            <a:r>
              <a:rPr lang="en-US" sz="1600" b="1" dirty="0" err="1" smtClean="0">
                <a:latin typeface="Bookman Old Style" pitchFamily="18" charset="0"/>
              </a:rPr>
              <a:t>quieres</a:t>
            </a:r>
            <a:r>
              <a:rPr lang="en-US" sz="1600" b="1" dirty="0" smtClean="0">
                <a:latin typeface="Bookman Old Style" pitchFamily="18" charset="0"/>
              </a:rPr>
              <a:t> </a:t>
            </a:r>
            <a:r>
              <a:rPr lang="en-US" sz="1600" b="1" dirty="0" err="1" smtClean="0">
                <a:latin typeface="Bookman Old Style" pitchFamily="18" charset="0"/>
              </a:rPr>
              <a:t>Escuchar</a:t>
            </a:r>
            <a:endParaRPr lang="es-CO" sz="1600" b="1" dirty="0" smtClean="0">
              <a:latin typeface="Bookman Old Style" pitchFamily="18" charset="0"/>
            </a:endParaRPr>
          </a:p>
          <a:p>
            <a:r>
              <a:rPr lang="es-ES" sz="2800" dirty="0" smtClean="0">
                <a:latin typeface="Bookman Old Style" pitchFamily="18" charset="0"/>
              </a:rPr>
              <a:t>Como explica </a:t>
            </a:r>
            <a:r>
              <a:rPr lang="es-ES" sz="2800" dirty="0" err="1" smtClean="0">
                <a:latin typeface="Bookman Old Style" pitchFamily="18" charset="0"/>
              </a:rPr>
              <a:t>Ramban</a:t>
            </a:r>
            <a:r>
              <a:rPr lang="es-ES" sz="2800" dirty="0" smtClean="0">
                <a:latin typeface="Bookman Old Style" pitchFamily="18" charset="0"/>
              </a:rPr>
              <a:t>, nuestro sistema de leyes y comportamientos civiles comienza con este "período" de servicio de seis años para reforzar el más básico de los preceptos judíos: la libertad es un don divino que nunca debe darse por sentado. </a:t>
            </a:r>
          </a:p>
          <a:p>
            <a:r>
              <a:rPr lang="es-ES" sz="2800" dirty="0" smtClean="0">
                <a:latin typeface="Bookman Old Style" pitchFamily="18" charset="0"/>
              </a:rPr>
              <a:t>La libertad es nuestra solo porque Dios nos redimió de la esclavitud. </a:t>
            </a:r>
          </a:p>
        </p:txBody>
      </p:sp>
    </p:spTree>
    <p:extLst>
      <p:ext uri="{BB962C8B-B14F-4D97-AF65-F5344CB8AC3E}">
        <p14:creationId xmlns:p14="http://schemas.microsoft.com/office/powerpoint/2010/main" xmlns="" val="2611579907"/>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MISHPATIM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err="1" smtClean="0">
                <a:latin typeface="Bookman Old Style" pitchFamily="18" charset="0"/>
              </a:rPr>
              <a:t>Cuando</a:t>
            </a:r>
            <a:r>
              <a:rPr lang="en-US" sz="1800" b="1" dirty="0" smtClean="0">
                <a:latin typeface="Bookman Old Style" pitchFamily="18" charset="0"/>
              </a:rPr>
              <a:t> solo </a:t>
            </a:r>
            <a:r>
              <a:rPr lang="en-US" sz="1800" b="1" dirty="0" err="1" smtClean="0">
                <a:latin typeface="Bookman Old Style" pitchFamily="18" charset="0"/>
              </a:rPr>
              <a:t>Oyes</a:t>
            </a:r>
            <a:r>
              <a:rPr lang="en-US" sz="1800" b="1" dirty="0" smtClean="0">
                <a:latin typeface="Bookman Old Style" pitchFamily="18" charset="0"/>
              </a:rPr>
              <a:t> lo </a:t>
            </a:r>
            <a:r>
              <a:rPr lang="en-US" sz="1800" b="1" dirty="0" err="1" smtClean="0">
                <a:latin typeface="Bookman Old Style" pitchFamily="18" charset="0"/>
              </a:rPr>
              <a:t>que</a:t>
            </a:r>
            <a:r>
              <a:rPr lang="en-US" sz="1800" b="1" dirty="0" smtClean="0">
                <a:latin typeface="Bookman Old Style" pitchFamily="18" charset="0"/>
              </a:rPr>
              <a:t> </a:t>
            </a:r>
            <a:r>
              <a:rPr lang="en-US" sz="1800" b="1" dirty="0" err="1" smtClean="0">
                <a:latin typeface="Bookman Old Style" pitchFamily="18" charset="0"/>
              </a:rPr>
              <a:t>quieres</a:t>
            </a:r>
            <a:r>
              <a:rPr lang="en-US" sz="1800" b="1" dirty="0" smtClean="0">
                <a:latin typeface="Bookman Old Style" pitchFamily="18" charset="0"/>
              </a:rPr>
              <a:t> </a:t>
            </a:r>
            <a:r>
              <a:rPr lang="en-US" sz="1800" b="1" dirty="0" err="1" smtClean="0">
                <a:latin typeface="Bookman Old Style" pitchFamily="18" charset="0"/>
              </a:rPr>
              <a:t>Escuchar</a:t>
            </a:r>
            <a:endParaRPr lang="es-CO" sz="1800" b="1" dirty="0" smtClean="0">
              <a:latin typeface="Bookman Old Style" pitchFamily="18" charset="0"/>
            </a:endParaRPr>
          </a:p>
          <a:p>
            <a:r>
              <a:rPr lang="es-ES" dirty="0" smtClean="0">
                <a:latin typeface="Bookman Old Style" pitchFamily="18" charset="0"/>
              </a:rPr>
              <a:t>El fiador regresa a la libertad en el séptimo año para recordar la creación y el sábado después de seis días de "trabajo". </a:t>
            </a:r>
          </a:p>
          <a:p>
            <a:r>
              <a:rPr lang="es-ES" dirty="0" smtClean="0">
                <a:latin typeface="Bookman Old Style" pitchFamily="18" charset="0"/>
              </a:rPr>
              <a:t>Por lo tanto, la libertad después de seis años es un recordatorio de la propia libertad de Israel de la esclavitud egipcia.</a:t>
            </a:r>
          </a:p>
        </p:txBody>
      </p:sp>
    </p:spTree>
    <p:extLst>
      <p:ext uri="{BB962C8B-B14F-4D97-AF65-F5344CB8AC3E}">
        <p14:creationId xmlns:p14="http://schemas.microsoft.com/office/powerpoint/2010/main" xmlns="" val="2611579907"/>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8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800" b="0" i="0" u="none" strike="noStrike" cap="none" dirty="0" smtClean="0">
                <a:solidFill>
                  <a:srgbClr val="000000"/>
                </a:solidFill>
                <a:latin typeface="Bookman Old Style" pitchFamily="18" charset="0"/>
                <a:sym typeface="Calibri"/>
              </a:rPr>
              <a:t>Maimónides, </a:t>
            </a:r>
            <a:r>
              <a:rPr lang="es-ES" sz="1800" b="0" i="0" u="none" strike="noStrike" cap="none" dirty="0">
                <a:solidFill>
                  <a:srgbClr val="000000"/>
                </a:solidFill>
                <a:latin typeface="Bookman Old Style" pitchFamily="18" charset="0"/>
                <a:sym typeface="Calibri"/>
              </a:rPr>
              <a:t>Bereshit con Rashí, El Jumash, </a:t>
            </a:r>
            <a:r>
              <a:rPr lang="es-ES" sz="1800" b="0" i="0" u="none" strike="noStrike" cap="none" dirty="0" err="1" smtClean="0">
                <a:solidFill>
                  <a:srgbClr val="000000"/>
                </a:solidFill>
                <a:latin typeface="Bookman Old Style" pitchFamily="18" charset="0"/>
                <a:sym typeface="Calibri"/>
              </a:rPr>
              <a:t>Sefaria</a:t>
            </a:r>
            <a:r>
              <a:rPr lang="es-ES" sz="1800" b="0" i="0" u="none" strike="noStrike" cap="none" dirty="0" smtClean="0">
                <a:solidFill>
                  <a:srgbClr val="000000"/>
                </a:solidFill>
                <a:latin typeface="Bookman Old Style" pitchFamily="18" charset="0"/>
                <a:sym typeface="Calibri"/>
              </a:rPr>
              <a:t>, </a:t>
            </a:r>
            <a:r>
              <a:rPr lang="es-ES" sz="1800" b="0" i="0" u="none" strike="noStrike" cap="none" dirty="0" smtClean="0">
                <a:solidFill>
                  <a:schemeClr val="dk1"/>
                </a:solidFill>
                <a:latin typeface="Bookman Old Style" pitchFamily="18" charset="0"/>
                <a:sym typeface="Calibri"/>
              </a:rPr>
              <a:t>Dr</a:t>
            </a:r>
            <a:r>
              <a:rPr lang="es-ES" sz="1800" b="0" i="0" u="none" strike="noStrike" cap="none" dirty="0">
                <a:solidFill>
                  <a:schemeClr val="dk1"/>
                </a:solidFill>
                <a:latin typeface="Bookman Old Style" pitchFamily="18" charset="0"/>
                <a:sym typeface="Calibri"/>
              </a:rPr>
              <a:t>. Yael Ziegler</a:t>
            </a:r>
            <a:r>
              <a:rPr lang="es-ES" sz="1800" b="0" i="0" u="none" strike="noStrike" cap="none" dirty="0" smtClean="0">
                <a:solidFill>
                  <a:schemeClr val="dk1"/>
                </a:solidFill>
                <a:latin typeface="Bookman Old Style" pitchFamily="18" charset="0"/>
                <a:sym typeface="Calibri"/>
              </a:rPr>
              <a:t>. Jewish </a:t>
            </a:r>
            <a:r>
              <a:rPr lang="es-ES" sz="1800" b="0" i="0" u="none" strike="noStrike" cap="none" dirty="0" err="1" smtClean="0">
                <a:solidFill>
                  <a:schemeClr val="dk1"/>
                </a:solidFill>
                <a:latin typeface="Bookman Old Style" pitchFamily="18" charset="0"/>
                <a:sym typeface="Calibri"/>
              </a:rPr>
              <a:t>Family</a:t>
            </a:r>
            <a:r>
              <a:rPr lang="es-ES" sz="1800" b="0" i="0" u="none" strike="noStrike" cap="none" dirty="0" smtClean="0">
                <a:solidFill>
                  <a:schemeClr val="dk1"/>
                </a:solidFill>
                <a:latin typeface="Bookman Old Style" pitchFamily="18" charset="0"/>
                <a:sym typeface="Calibri"/>
              </a:rPr>
              <a:t> &amp; </a:t>
            </a:r>
            <a:r>
              <a:rPr lang="es-ES" sz="1800" b="0" i="0" u="none" strike="noStrike" cap="none" dirty="0" err="1" smtClean="0">
                <a:solidFill>
                  <a:schemeClr val="dk1"/>
                </a:solidFill>
                <a:latin typeface="Bookman Old Style" pitchFamily="18" charset="0"/>
                <a:sym typeface="Calibri"/>
              </a:rPr>
              <a:t>Life</a:t>
            </a:r>
            <a:r>
              <a:rPr lang="es-ES" sz="1800" b="0" i="0" u="none" strike="noStrike" cap="none" dirty="0" smtClean="0">
                <a:solidFill>
                  <a:schemeClr val="dk1"/>
                </a:solidFill>
                <a:latin typeface="Bookman Old Style" pitchFamily="18" charset="0"/>
                <a:sym typeface="Calibri"/>
              </a:rPr>
              <a:t> – Nancy </a:t>
            </a:r>
            <a:r>
              <a:rPr lang="es-ES" sz="1800" b="0" i="0" u="none" strike="noStrike" cap="none" dirty="0" err="1" smtClean="0">
                <a:solidFill>
                  <a:schemeClr val="dk1"/>
                </a:solidFill>
                <a:latin typeface="Bookman Old Style" pitchFamily="18" charset="0"/>
                <a:sym typeface="Calibri"/>
              </a:rPr>
              <a:t>Reuben</a:t>
            </a:r>
            <a:r>
              <a:rPr lang="es-ES" sz="1800" b="0" i="0" u="none" strike="noStrike" cap="none" dirty="0" smtClean="0">
                <a:solidFill>
                  <a:schemeClr val="dk1"/>
                </a:solidFill>
                <a:latin typeface="Bookman Old Style" pitchFamily="18" charset="0"/>
                <a:sym typeface="Calibri"/>
              </a:rPr>
              <a:t> </a:t>
            </a:r>
            <a:r>
              <a:rPr lang="es-ES" sz="1800" b="0" i="0" u="none" strike="noStrike" cap="none" dirty="0" err="1" smtClean="0">
                <a:solidFill>
                  <a:schemeClr val="dk1"/>
                </a:solidFill>
                <a:latin typeface="Bookman Old Style" pitchFamily="18" charset="0"/>
                <a:sym typeface="Calibri"/>
              </a:rPr>
              <a:t>Greenfield</a:t>
            </a:r>
            <a:r>
              <a:rPr lang="es-ES" sz="18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s-ES" sz="1800" dirty="0" smtClean="0">
                <a:solidFill>
                  <a:schemeClr val="dk1"/>
                </a:solidFill>
                <a:latin typeface="Bookman Old Style" pitchFamily="18" charset="0"/>
              </a:rPr>
              <a:t>Imágenes: </a:t>
            </a:r>
            <a:r>
              <a:rPr lang="en-US" sz="1800" dirty="0" smtClean="0">
                <a:latin typeface="Bookman Old Style" pitchFamily="18" charset="0"/>
              </a:rPr>
              <a:t>Sweet Publishing/FreeBibleimages.org.</a:t>
            </a:r>
            <a:endParaRPr sz="1800" b="0" i="0" u="none" strike="noStrike" cap="none" dirty="0">
              <a:solidFill>
                <a:schemeClr val="dk1"/>
              </a:solidFill>
              <a:latin typeface="Bookman Old Style" pitchFamily="18" charset="0"/>
              <a:sym typeface="Calibri"/>
            </a:endParaRPr>
          </a:p>
          <a:p>
            <a:pPr marL="0" lvl="0" indent="0">
              <a:lnSpc>
                <a:spcPct val="90000"/>
              </a:lnSpc>
              <a:spcBef>
                <a:spcPts val="500"/>
              </a:spcBef>
              <a:buClr>
                <a:srgbClr val="000000"/>
              </a:buClr>
              <a:buSzPts val="2000"/>
            </a:pPr>
            <a:r>
              <a:rPr lang="es-ES" sz="1100" dirty="0">
                <a:solidFill>
                  <a:srgbClr val="000000"/>
                </a:solidFill>
                <a:latin typeface="Bookman Old Style" pitchFamily="18" charset="0"/>
              </a:rPr>
              <a:t>https://www.chabad.org/kabbalah/article_cdo/aid/688407/jewish/42-Journeys-of-the-Soul.htm </a:t>
            </a:r>
            <a:endParaRPr lang="es-ES" sz="1100" dirty="0" smtClean="0">
              <a:solidFill>
                <a:srgbClr val="000000"/>
              </a:solidFill>
              <a:latin typeface="Bookman Old Style" pitchFamily="18" charset="0"/>
            </a:endParaRPr>
          </a:p>
          <a:p>
            <a:pPr marL="0" lvl="0" indent="0">
              <a:lnSpc>
                <a:spcPct val="90000"/>
              </a:lnSpc>
              <a:spcBef>
                <a:spcPts val="500"/>
              </a:spcBef>
              <a:buClr>
                <a:srgbClr val="000000"/>
              </a:buClr>
              <a:buSzPts val="2000"/>
            </a:pPr>
            <a:r>
              <a:rPr lang="en-US" sz="1100" dirty="0" smtClean="0">
                <a:solidFill>
                  <a:schemeClr val="tx1">
                    <a:lumMod val="95000"/>
                    <a:lumOff val="5000"/>
                  </a:schemeClr>
                </a:solidFill>
                <a:latin typeface="Bookman Old Style" pitchFamily="18" charset="0"/>
                <a:hlinkClick r:id="rId5"/>
              </a:rPr>
              <a:t>http://www.ascentofsafed.com/cgi-bin/ascent.cgi?Name=mm-kipur</a:t>
            </a:r>
            <a:endParaRPr lang="en-US" sz="11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100" dirty="0" smtClean="0">
                <a:solidFill>
                  <a:schemeClr val="tx1">
                    <a:lumMod val="95000"/>
                    <a:lumOff val="5000"/>
                  </a:schemeClr>
                </a:solidFill>
                <a:latin typeface="Bookman Old Style" pitchFamily="18" charset="0"/>
              </a:rPr>
              <a:t>http://www.psyche.com/psyche/lex/qbl/42letter_name.html</a:t>
            </a:r>
            <a:endParaRPr lang="en-US" sz="11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22 </a:t>
            </a:r>
            <a:r>
              <a:rPr lang="es-ES" sz="1600" dirty="0" smtClean="0">
                <a:latin typeface="Bookman Old Style" pitchFamily="18" charset="0"/>
              </a:rPr>
              <a:t>de Shevat </a:t>
            </a:r>
            <a:r>
              <a:rPr lang="es-ES" sz="1600" b="0" i="0" u="none" strike="noStrike" cap="none" dirty="0" smtClean="0">
                <a:solidFill>
                  <a:srgbClr val="898989"/>
                </a:solidFill>
                <a:latin typeface="Bookman Old Style" pitchFamily="18" charset="0"/>
                <a:sym typeface="Calibri"/>
              </a:rPr>
              <a:t>5785  </a:t>
            </a:r>
            <a:r>
              <a:rPr lang="es-ES" sz="1600" b="0" i="0" u="none" strike="noStrike" cap="none" dirty="0">
                <a:solidFill>
                  <a:srgbClr val="898989"/>
                </a:solidFill>
                <a:latin typeface="Bookman Old Style" pitchFamily="18" charset="0"/>
                <a:sym typeface="Calibri"/>
              </a:rPr>
              <a:t>–  </a:t>
            </a:r>
            <a:r>
              <a:rPr lang="es-ES" sz="1600" dirty="0" smtClean="0">
                <a:latin typeface="Bookman Old Style" pitchFamily="18" charset="0"/>
              </a:rPr>
              <a:t>Febrero</a:t>
            </a:r>
            <a:r>
              <a:rPr lang="es-ES" sz="1600" b="0" i="0" u="none" strike="noStrike" cap="none" dirty="0" smtClean="0">
                <a:solidFill>
                  <a:srgbClr val="898989"/>
                </a:solidFill>
                <a:latin typeface="Bookman Old Style" pitchFamily="18" charset="0"/>
                <a:sym typeface="Calibri"/>
              </a:rPr>
              <a:t> </a:t>
            </a:r>
            <a:r>
              <a:rPr lang="es-ES" sz="1600" b="0" i="0" u="none" strike="noStrike" cap="none" dirty="0" smtClean="0">
                <a:solidFill>
                  <a:srgbClr val="898989"/>
                </a:solidFill>
                <a:latin typeface="Bookman Old Style" pitchFamily="18" charset="0"/>
                <a:sym typeface="Calibri"/>
              </a:rPr>
              <a:t>20, 2025-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40016</TotalTime>
  <Words>14417</Words>
  <Application>Microsoft Office PowerPoint</Application>
  <PresentationFormat>On-screen Show (4:3)</PresentationFormat>
  <Paragraphs>1251</Paragraphs>
  <Slides>271</Slides>
  <Notes>270</Notes>
  <HiddenSlides>0</HiddenSlides>
  <MMClips>0</MMClips>
  <ScaleCrop>false</ScaleCrop>
  <HeadingPairs>
    <vt:vector size="4" baseType="variant">
      <vt:variant>
        <vt:lpstr>Theme</vt:lpstr>
      </vt:variant>
      <vt:variant>
        <vt:i4>1</vt:i4>
      </vt:variant>
      <vt:variant>
        <vt:lpstr>Slide Titles</vt:lpstr>
      </vt:variant>
      <vt:variant>
        <vt:i4>271</vt:i4>
      </vt:variant>
    </vt:vector>
  </HeadingPairs>
  <TitlesOfParts>
    <vt:vector size="272" baseType="lpstr">
      <vt:lpstr>Office Theme</vt:lpstr>
      <vt:lpstr> </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Slide 173</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PARASHA SHEMOT MISHPATIM</vt:lpstr>
      <vt:lpstr>Slide 271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329</cp:revision>
  <dcterms:modified xsi:type="dcterms:W3CDTF">2025-02-21T14:51:59Z</dcterms:modified>
</cp:coreProperties>
</file>