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notesSlides/notesSlide286.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Override PartName="/ppt/notesSlides/notesSlide264.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242.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notesSlides/notesSlide258.xml" ContentType="application/vnd.openxmlformats-officedocument.presentationml.notes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Override PartName="/ppt/notesSlides/notesSlide236.xml" ContentType="application/vnd.openxmlformats-officedocument.presentationml.notesSlide+xml"/>
  <Override PartName="/ppt/notesSlides/notesSlide283.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261.xml" ContentType="application/vnd.openxmlformats-officedocument.presentationml.notesSlide+xml"/>
  <Override PartName="/ppt/slides/slide240.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slides/slide278.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277.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notesSlides/notesSlide255.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notesSlides/notesSlide280.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104.xml" ContentType="application/vnd.openxmlformats-officedocument.presentationml.notesSlide+xml"/>
  <Override PartName="/ppt/notesSlides/notesSlide151.xml" ContentType="application/vnd.openxmlformats-officedocument.presentationml.notesSlide+xml"/>
  <Override PartName="/ppt/notesSlides/notesSlide249.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slides/slide275.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227.xml" ContentType="application/vnd.openxmlformats-officedocument.presentationml.notesSlide+xml"/>
  <Override PartName="/ppt/notesSlides/notesSlide27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notesSlides/notesSlide26.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notesSlides/notesSlide252.xml" ContentType="application/vnd.openxmlformats-officedocument.presentationml.notesSlide+xml"/>
  <Override PartName="/ppt/slides/slide168.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89.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124.xml" ContentType="application/vnd.openxmlformats-officedocument.presentationml.slide+xml"/>
  <Override PartName="/ppt/slides/slide171.xml" ContentType="application/vnd.openxmlformats-officedocument.presentationml.slide+xml"/>
  <Override PartName="/ppt/slides/slide269.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123.xml" ContentType="application/vnd.openxmlformats-officedocument.presentationml.notesSlide+xml"/>
  <Override PartName="/ppt/notesSlides/notesSlide170.xml" ContentType="application/vnd.openxmlformats-officedocument.presentationml.notesSlide+xml"/>
  <Override PartName="/ppt/notesSlides/notesSlide268.xml" ContentType="application/vnd.openxmlformats-officedocument.presentationml.notesSlide+xml"/>
  <Override PartName="/ppt/slides/slide4.xml" ContentType="application/vnd.openxmlformats-officedocument.presentationml.slide+xml"/>
  <Override PartName="/ppt/slides/slide54.xml" ContentType="application/vnd.openxmlformats-officedocument.presentationml.slide+xml"/>
  <Override PartName="/ppt/slides/slide102.xml" ContentType="application/vnd.openxmlformats-officedocument.presentationml.slide+xml"/>
  <Override PartName="/ppt/slides/slide247.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246.xml" ContentType="application/vnd.openxmlformats-officedocument.presentationml.notesSlide+xml"/>
  <Override PartName="/ppt/slides/slide225.xml" ContentType="application/vnd.openxmlformats-officedocument.presentationml.slide+xml"/>
  <Override PartName="/ppt/slides/slide272.xml" ContentType="application/vnd.openxmlformats-officedocument.presentationml.slide+xml"/>
  <Override PartName="/ppt/notesSlides/notesSlide45.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224.xml" ContentType="application/vnd.openxmlformats-officedocument.presentationml.notesSlide+xml"/>
  <Override PartName="/ppt/notesSlides/notesSlide27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notesSlides/notesSlide26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notesSlides/notesSlide265.xml" ContentType="application/vnd.openxmlformats-officedocument.presentationml.notesSlide+xml"/>
  <Override PartName="/ppt/notesSlides/notesSlide27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notesSlides/notesSlide254.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notesSlides/notesSlide53.xml" ContentType="application/vnd.openxmlformats-officedocument.presentationml.notesSlide+xml"/>
  <Override PartName="/ppt/notesSlides/notesSlide24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notesSlides/notesSlide248.xml" ContentType="application/vnd.openxmlformats-officedocument.presentationml.notesSlide+xml"/>
  <Override PartName="/ppt/notesSlides/notesSlide25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notesSlides/notesSlide284.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Override PartName="/ppt/notesSlides/notesSlide27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notesSlides/notesSlide26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40.xml" ContentType="application/vnd.openxmlformats-officedocument.presentationml.notesSlide+xml"/>
  <Override PartName="/ppt/notesSlides/notesSlide25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notesSlides/notesSlide267.xml" ContentType="application/vnd.openxmlformats-officedocument.presentationml.notesSlide+xml"/>
  <Override PartName="/ppt/notesSlides/notesSlide27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notesSlides/notesSlide256.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notesSlides/notesSlide245.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notesSlides/notesSlide270.xml" ContentType="application/vnd.openxmlformats-officedocument.presentationml.notesSlide+xml"/>
  <Override PartName="/ppt/notesSlides/notesSlide28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notesSlides/notesSlide275.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notesSlides/notesSlide25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269.xml" ContentType="application/vnd.openxmlformats-officedocument.presentationml.notes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notesSlides/notesSlide247.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ppt/notesSlides/notesSlide27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notesSlides/notesSlide25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122.xml" ContentType="application/vnd.openxmlformats-officedocument.presentationml.slide+xml"/>
  <Override PartName="/ppt/slides/slide267.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notesSlides/notesSlide266.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244.xml" ContentType="application/vnd.openxmlformats-officedocument.presentationml.notesSlide+xml"/>
  <Override PartName="/ppt/slides/slide223.xml" ContentType="application/vnd.openxmlformats-officedocument.presentationml.slide+xml"/>
  <Override PartName="/ppt/slides/slide270.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141.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59.xml" ContentType="application/vnd.openxmlformats-officedocument.presentationml.notesSlide+xml"/>
  <Override PartName="/ppt/notesSlides/notesSlide115.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notesSlides/notesSlide285.xml" ContentType="application/vnd.openxmlformats-officedocument.presentationml.notesSlide+xml"/>
  <Override PartName="/ppt/slides/slide24.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63.xml" ContentType="application/vnd.openxmlformats-officedocument.presentationml.notes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62.xml" ContentType="application/vnd.openxmlformats-officedocument.presentationml.notesSlide+xml"/>
  <Override PartName="/ppt/slides/slide179.xml" ContentType="application/vnd.openxmlformats-officedocument.presentationml.slide+xml"/>
  <Override PartName="/ppt/notesSlides/notesSlide178.xml" ContentType="application/vnd.openxmlformats-officedocument.presentationml.notesSlide+xml"/>
  <Override PartName="/ppt/notesSlides/notesSlide24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35.xml" ContentType="application/vnd.openxmlformats-officedocument.presentationml.slide+xml"/>
  <Override PartName="/ppt/slides/slide182.xml" ContentType="application/vnd.openxmlformats-officedocument.presentationml.slide+xml"/>
  <Override PartName="/ppt/notesSlides/notesSlide279.xml" ContentType="application/vnd.openxmlformats-officedocument.presentationml.notes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notesSlides/notesSlide78.xml" ContentType="application/vnd.openxmlformats-officedocument.presentationml.notesSlide+xml"/>
  <Override PartName="/ppt/notesSlides/notesSlide134.xml" ContentType="application/vnd.openxmlformats-officedocument.presentationml.notesSlide+xml"/>
  <Override PartName="/ppt/notesSlides/notesSlide181.xml" ContentType="application/vnd.openxmlformats-officedocument.presentationml.notesSlide+xml"/>
  <Override PartName="/ppt/slides/slide18.xml" ContentType="application/vnd.openxmlformats-officedocument.presentationml.slide+xml"/>
  <Override PartName="/ppt/slides/slide65.xml" ContentType="application/vnd.openxmlformats-officedocument.presentationml.slide+xml"/>
  <Override PartName="/ppt/slides/slide236.xml" ContentType="application/vnd.openxmlformats-officedocument.presentationml.slide+xml"/>
  <Override PartName="/ppt/slides/slide283.xml" ContentType="application/vnd.openxmlformats-officedocument.presentationml.slide+xml"/>
  <Override PartName="/ppt/notesSlides/notesSlide112.xml" ContentType="application/vnd.openxmlformats-officedocument.presentationml.notesSlide+xml"/>
  <Override PartName="/ppt/notesSlides/notesSlide25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56.xml" ContentType="application/vnd.openxmlformats-officedocument.presentationml.notesSlide+xml"/>
  <Override PartName="/ppt/notesSlides/notesSlide235.xml" ContentType="application/vnd.openxmlformats-officedocument.presentationml.notesSlide+xml"/>
  <Override PartName="/ppt/notesSlides/notesSlide282.xml" ContentType="application/vnd.openxmlformats-officedocument.presentationml.notesSlide+xml"/>
  <Override PartName="/ppt/slides/slide214.xml" ContentType="application/vnd.openxmlformats-officedocument.presentationml.slide+xml"/>
  <Override PartName="/ppt/slides/slide261.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88"/>
  </p:notesMasterIdLst>
  <p:sldIdLst>
    <p:sldId id="848" r:id="rId2"/>
    <p:sldId id="297" r:id="rId3"/>
    <p:sldId id="708" r:id="rId4"/>
    <p:sldId id="763" r:id="rId5"/>
    <p:sldId id="764" r:id="rId6"/>
    <p:sldId id="765" r:id="rId7"/>
    <p:sldId id="766" r:id="rId8"/>
    <p:sldId id="767" r:id="rId9"/>
    <p:sldId id="768" r:id="rId10"/>
    <p:sldId id="769" r:id="rId11"/>
    <p:sldId id="770" r:id="rId12"/>
    <p:sldId id="771" r:id="rId13"/>
    <p:sldId id="772" r:id="rId14"/>
    <p:sldId id="773" r:id="rId15"/>
    <p:sldId id="823" r:id="rId16"/>
    <p:sldId id="1021" r:id="rId17"/>
    <p:sldId id="1022" r:id="rId18"/>
    <p:sldId id="1023" r:id="rId19"/>
    <p:sldId id="1024" r:id="rId20"/>
    <p:sldId id="1025" r:id="rId21"/>
    <p:sldId id="1026" r:id="rId22"/>
    <p:sldId id="1027" r:id="rId23"/>
    <p:sldId id="1028" r:id="rId24"/>
    <p:sldId id="1029" r:id="rId25"/>
    <p:sldId id="1030" r:id="rId26"/>
    <p:sldId id="1031" r:id="rId27"/>
    <p:sldId id="1032" r:id="rId28"/>
    <p:sldId id="1033" r:id="rId29"/>
    <p:sldId id="1034" r:id="rId30"/>
    <p:sldId id="1035" r:id="rId31"/>
    <p:sldId id="1036" r:id="rId32"/>
    <p:sldId id="1037" r:id="rId33"/>
    <p:sldId id="1038" r:id="rId34"/>
    <p:sldId id="1039" r:id="rId35"/>
    <p:sldId id="1040" r:id="rId36"/>
    <p:sldId id="1041" r:id="rId37"/>
    <p:sldId id="1042" r:id="rId38"/>
    <p:sldId id="1043" r:id="rId39"/>
    <p:sldId id="1044" r:id="rId40"/>
    <p:sldId id="1045" r:id="rId41"/>
    <p:sldId id="1046" r:id="rId42"/>
    <p:sldId id="1047" r:id="rId43"/>
    <p:sldId id="1048" r:id="rId44"/>
    <p:sldId id="1049" r:id="rId45"/>
    <p:sldId id="1050" r:id="rId46"/>
    <p:sldId id="1051" r:id="rId47"/>
    <p:sldId id="1052" r:id="rId48"/>
    <p:sldId id="1053" r:id="rId49"/>
    <p:sldId id="1054" r:id="rId50"/>
    <p:sldId id="1055" r:id="rId51"/>
    <p:sldId id="1056" r:id="rId52"/>
    <p:sldId id="1057" r:id="rId53"/>
    <p:sldId id="1058" r:id="rId54"/>
    <p:sldId id="1059" r:id="rId55"/>
    <p:sldId id="1060" r:id="rId56"/>
    <p:sldId id="1061" r:id="rId57"/>
    <p:sldId id="1062" r:id="rId58"/>
    <p:sldId id="1020" r:id="rId59"/>
    <p:sldId id="967" r:id="rId60"/>
    <p:sldId id="968" r:id="rId61"/>
    <p:sldId id="969" r:id="rId62"/>
    <p:sldId id="970" r:id="rId63"/>
    <p:sldId id="971" r:id="rId64"/>
    <p:sldId id="972" r:id="rId65"/>
    <p:sldId id="973" r:id="rId66"/>
    <p:sldId id="974" r:id="rId67"/>
    <p:sldId id="975" r:id="rId68"/>
    <p:sldId id="976" r:id="rId69"/>
    <p:sldId id="977" r:id="rId70"/>
    <p:sldId id="978" r:id="rId71"/>
    <p:sldId id="979" r:id="rId72"/>
    <p:sldId id="980" r:id="rId73"/>
    <p:sldId id="981" r:id="rId74"/>
    <p:sldId id="982" r:id="rId75"/>
    <p:sldId id="983" r:id="rId76"/>
    <p:sldId id="984" r:id="rId77"/>
    <p:sldId id="985" r:id="rId78"/>
    <p:sldId id="986" r:id="rId79"/>
    <p:sldId id="987" r:id="rId80"/>
    <p:sldId id="988" r:id="rId81"/>
    <p:sldId id="989" r:id="rId82"/>
    <p:sldId id="990" r:id="rId83"/>
    <p:sldId id="991" r:id="rId84"/>
    <p:sldId id="992" r:id="rId85"/>
    <p:sldId id="993" r:id="rId86"/>
    <p:sldId id="994" r:id="rId87"/>
    <p:sldId id="995" r:id="rId88"/>
    <p:sldId id="996" r:id="rId89"/>
    <p:sldId id="1019" r:id="rId90"/>
    <p:sldId id="966" r:id="rId91"/>
    <p:sldId id="998" r:id="rId92"/>
    <p:sldId id="999" r:id="rId93"/>
    <p:sldId id="1000" r:id="rId94"/>
    <p:sldId id="1001" r:id="rId95"/>
    <p:sldId id="1002" r:id="rId96"/>
    <p:sldId id="1003" r:id="rId97"/>
    <p:sldId id="1004" r:id="rId98"/>
    <p:sldId id="1005" r:id="rId99"/>
    <p:sldId id="1006" r:id="rId100"/>
    <p:sldId id="1007" r:id="rId101"/>
    <p:sldId id="1008" r:id="rId102"/>
    <p:sldId id="1009" r:id="rId103"/>
    <p:sldId id="1010" r:id="rId104"/>
    <p:sldId id="1011" r:id="rId105"/>
    <p:sldId id="1014" r:id="rId106"/>
    <p:sldId id="1016" r:id="rId107"/>
    <p:sldId id="1013" r:id="rId108"/>
    <p:sldId id="1015" r:id="rId109"/>
    <p:sldId id="1017" r:id="rId110"/>
    <p:sldId id="1018" r:id="rId111"/>
    <p:sldId id="997" r:id="rId112"/>
    <p:sldId id="887" r:id="rId113"/>
    <p:sldId id="888" r:id="rId114"/>
    <p:sldId id="889" r:id="rId115"/>
    <p:sldId id="891" r:id="rId116"/>
    <p:sldId id="890" r:id="rId117"/>
    <p:sldId id="892" r:id="rId118"/>
    <p:sldId id="893" r:id="rId119"/>
    <p:sldId id="894" r:id="rId120"/>
    <p:sldId id="895" r:id="rId121"/>
    <p:sldId id="896" r:id="rId122"/>
    <p:sldId id="897" r:id="rId123"/>
    <p:sldId id="898" r:id="rId124"/>
    <p:sldId id="899" r:id="rId125"/>
    <p:sldId id="900" r:id="rId126"/>
    <p:sldId id="901" r:id="rId127"/>
    <p:sldId id="902" r:id="rId128"/>
    <p:sldId id="903" r:id="rId129"/>
    <p:sldId id="904" r:id="rId130"/>
    <p:sldId id="905" r:id="rId131"/>
    <p:sldId id="906" r:id="rId132"/>
    <p:sldId id="907" r:id="rId133"/>
    <p:sldId id="908" r:id="rId134"/>
    <p:sldId id="909" r:id="rId135"/>
    <p:sldId id="910" r:id="rId136"/>
    <p:sldId id="911" r:id="rId137"/>
    <p:sldId id="912" r:id="rId138"/>
    <p:sldId id="913" r:id="rId139"/>
    <p:sldId id="914" r:id="rId140"/>
    <p:sldId id="915" r:id="rId141"/>
    <p:sldId id="916" r:id="rId142"/>
    <p:sldId id="917" r:id="rId143"/>
    <p:sldId id="918" r:id="rId144"/>
    <p:sldId id="919" r:id="rId145"/>
    <p:sldId id="944" r:id="rId146"/>
    <p:sldId id="886" r:id="rId147"/>
    <p:sldId id="924" r:id="rId148"/>
    <p:sldId id="921" r:id="rId149"/>
    <p:sldId id="922" r:id="rId150"/>
    <p:sldId id="925" r:id="rId151"/>
    <p:sldId id="923" r:id="rId152"/>
    <p:sldId id="926" r:id="rId153"/>
    <p:sldId id="927" r:id="rId154"/>
    <p:sldId id="929" r:id="rId155"/>
    <p:sldId id="928" r:id="rId156"/>
    <p:sldId id="930" r:id="rId157"/>
    <p:sldId id="931" r:id="rId158"/>
    <p:sldId id="932" r:id="rId159"/>
    <p:sldId id="933" r:id="rId160"/>
    <p:sldId id="934" r:id="rId161"/>
    <p:sldId id="935" r:id="rId162"/>
    <p:sldId id="936" r:id="rId163"/>
    <p:sldId id="937" r:id="rId164"/>
    <p:sldId id="938" r:id="rId165"/>
    <p:sldId id="939" r:id="rId166"/>
    <p:sldId id="940" r:id="rId167"/>
    <p:sldId id="941" r:id="rId168"/>
    <p:sldId id="942" r:id="rId169"/>
    <p:sldId id="943" r:id="rId170"/>
    <p:sldId id="945" r:id="rId171"/>
    <p:sldId id="946" r:id="rId172"/>
    <p:sldId id="947" r:id="rId173"/>
    <p:sldId id="948" r:id="rId174"/>
    <p:sldId id="949" r:id="rId175"/>
    <p:sldId id="950" r:id="rId176"/>
    <p:sldId id="951" r:id="rId177"/>
    <p:sldId id="952" r:id="rId178"/>
    <p:sldId id="953" r:id="rId179"/>
    <p:sldId id="954" r:id="rId180"/>
    <p:sldId id="955" r:id="rId181"/>
    <p:sldId id="956" r:id="rId182"/>
    <p:sldId id="957" r:id="rId183"/>
    <p:sldId id="958" r:id="rId184"/>
    <p:sldId id="959" r:id="rId185"/>
    <p:sldId id="960" r:id="rId186"/>
    <p:sldId id="961" r:id="rId187"/>
    <p:sldId id="962" r:id="rId188"/>
    <p:sldId id="963" r:id="rId189"/>
    <p:sldId id="964" r:id="rId190"/>
    <p:sldId id="965" r:id="rId191"/>
    <p:sldId id="920" r:id="rId192"/>
    <p:sldId id="859" r:id="rId193"/>
    <p:sldId id="860" r:id="rId194"/>
    <p:sldId id="861" r:id="rId195"/>
    <p:sldId id="862" r:id="rId196"/>
    <p:sldId id="863" r:id="rId197"/>
    <p:sldId id="864" r:id="rId198"/>
    <p:sldId id="865" r:id="rId199"/>
    <p:sldId id="866" r:id="rId200"/>
    <p:sldId id="867" r:id="rId201"/>
    <p:sldId id="868" r:id="rId202"/>
    <p:sldId id="869" r:id="rId203"/>
    <p:sldId id="870" r:id="rId204"/>
    <p:sldId id="871" r:id="rId205"/>
    <p:sldId id="872" r:id="rId206"/>
    <p:sldId id="873" r:id="rId207"/>
    <p:sldId id="874" r:id="rId208"/>
    <p:sldId id="875" r:id="rId209"/>
    <p:sldId id="876" r:id="rId210"/>
    <p:sldId id="877" r:id="rId211"/>
    <p:sldId id="878" r:id="rId212"/>
    <p:sldId id="879" r:id="rId213"/>
    <p:sldId id="880" r:id="rId214"/>
    <p:sldId id="881" r:id="rId215"/>
    <p:sldId id="882" r:id="rId216"/>
    <p:sldId id="883" r:id="rId217"/>
    <p:sldId id="884" r:id="rId218"/>
    <p:sldId id="885" r:id="rId219"/>
    <p:sldId id="858" r:id="rId220"/>
    <p:sldId id="824" r:id="rId221"/>
    <p:sldId id="825" r:id="rId222"/>
    <p:sldId id="849" r:id="rId223"/>
    <p:sldId id="827" r:id="rId224"/>
    <p:sldId id="850" r:id="rId225"/>
    <p:sldId id="828" r:id="rId226"/>
    <p:sldId id="829" r:id="rId227"/>
    <p:sldId id="830" r:id="rId228"/>
    <p:sldId id="831" r:id="rId229"/>
    <p:sldId id="852" r:id="rId230"/>
    <p:sldId id="856" r:id="rId231"/>
    <p:sldId id="851" r:id="rId232"/>
    <p:sldId id="832" r:id="rId233"/>
    <p:sldId id="833" r:id="rId234"/>
    <p:sldId id="834" r:id="rId235"/>
    <p:sldId id="853" r:id="rId236"/>
    <p:sldId id="835" r:id="rId237"/>
    <p:sldId id="836" r:id="rId238"/>
    <p:sldId id="837" r:id="rId239"/>
    <p:sldId id="838" r:id="rId240"/>
    <p:sldId id="839" r:id="rId241"/>
    <p:sldId id="840" r:id="rId242"/>
    <p:sldId id="854" r:id="rId243"/>
    <p:sldId id="841" r:id="rId244"/>
    <p:sldId id="855" r:id="rId245"/>
    <p:sldId id="842" r:id="rId246"/>
    <p:sldId id="843" r:id="rId247"/>
    <p:sldId id="844" r:id="rId248"/>
    <p:sldId id="845" r:id="rId249"/>
    <p:sldId id="846" r:id="rId250"/>
    <p:sldId id="857" r:id="rId251"/>
    <p:sldId id="847" r:id="rId252"/>
    <p:sldId id="778" r:id="rId253"/>
    <p:sldId id="779" r:id="rId254"/>
    <p:sldId id="780" r:id="rId255"/>
    <p:sldId id="781" r:id="rId256"/>
    <p:sldId id="782" r:id="rId257"/>
    <p:sldId id="783" r:id="rId258"/>
    <p:sldId id="784" r:id="rId259"/>
    <p:sldId id="785" r:id="rId260"/>
    <p:sldId id="786" r:id="rId261"/>
    <p:sldId id="800" r:id="rId262"/>
    <p:sldId id="803" r:id="rId263"/>
    <p:sldId id="804" r:id="rId264"/>
    <p:sldId id="805" r:id="rId265"/>
    <p:sldId id="806" r:id="rId266"/>
    <p:sldId id="807" r:id="rId267"/>
    <p:sldId id="808" r:id="rId268"/>
    <p:sldId id="809" r:id="rId269"/>
    <p:sldId id="810" r:id="rId270"/>
    <p:sldId id="811" r:id="rId271"/>
    <p:sldId id="812" r:id="rId272"/>
    <p:sldId id="813" r:id="rId273"/>
    <p:sldId id="814" r:id="rId274"/>
    <p:sldId id="815" r:id="rId275"/>
    <p:sldId id="816" r:id="rId276"/>
    <p:sldId id="817" r:id="rId277"/>
    <p:sldId id="818" r:id="rId278"/>
    <p:sldId id="819" r:id="rId279"/>
    <p:sldId id="820" r:id="rId280"/>
    <p:sldId id="821" r:id="rId281"/>
    <p:sldId id="822" r:id="rId282"/>
    <p:sldId id="774" r:id="rId283"/>
    <p:sldId id="775" r:id="rId284"/>
    <p:sldId id="776" r:id="rId285"/>
    <p:sldId id="777" r:id="rId286"/>
    <p:sldId id="296" r:id="rId28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29" autoAdjust="0"/>
    <p:restoredTop sz="94859" autoAdjust="0"/>
  </p:normalViewPr>
  <p:slideViewPr>
    <p:cSldViewPr snapToGrid="0">
      <p:cViewPr>
        <p:scale>
          <a:sx n="75" d="100"/>
          <a:sy n="75" d="100"/>
        </p:scale>
        <p:origin x="-468" y="3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viewProps" Target="viewProps.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theme" Target="theme/theme1.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slide" Target="slides/slide275.xml"/><Relationship Id="rId292" Type="http://schemas.openxmlformats.org/officeDocument/2006/relationships/tableStyles" Target="tableStyle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39600992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1576245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3459051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1791192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3973762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9166700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20333044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2505975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22958260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14803824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33805289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20814723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26301857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10675183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30010289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209387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0608672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38687744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12892714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37615879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35497088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3870933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2012438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14578869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13814973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15902555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12962231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38383887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33755308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20962887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22398711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31607187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38113329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8994456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12094578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35188294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12236029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16645094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26240773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29475181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796240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20037623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670102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ible.ort.org/webmedia/t2/2502.r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aliyot_shemot_teruma.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65.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73.xml"/><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276.xml"/><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78.xml"/><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282.xml"/><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83.xml"/><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284.xml"/><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85.xml"/><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86.xml"/><Relationship Id="rId1" Type="http://schemas.openxmlformats.org/officeDocument/2006/relationships/slideLayout" Target="../slideLayouts/slideLayout1.xml"/><Relationship Id="rId5" Type="http://schemas.openxmlformats.org/officeDocument/2006/relationships/hyperlink" Target="http://www.shalomhaverim.org/" TargetMode="External"/><Relationship Id="rId4" Type="http://schemas.openxmlformats.org/officeDocument/2006/relationships/hyperlink" Target="http://www.ascentofsafed.com/cgi-bin/ascent.cgi?Name=mm-kipu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lvl="0" algn="ctr">
              <a:lnSpc>
                <a:spcPct val="90000"/>
              </a:lnSpc>
            </a:pPr>
            <a:r>
              <a:rPr lang="es-CO" sz="2000" dirty="0">
                <a:latin typeface="Bookman Old Style" pitchFamily="18" charset="0"/>
                <a:ea typeface="Calibri"/>
                <a:cs typeface="Calibri"/>
                <a:sym typeface="Calibri"/>
              </a:rPr>
              <a:t>PARASHA SHEMOT TERUMA 2025</a:t>
            </a:r>
          </a:p>
          <a:p>
            <a:pPr lvl="0" algn="ctr">
              <a:lnSpc>
                <a:spcPct val="90000"/>
              </a:lnSpc>
            </a:pPr>
            <a:r>
              <a:rPr lang="es-CO" sz="3200" b="1" dirty="0">
                <a:latin typeface="Bookman Old Style" pitchFamily="18" charset="0"/>
                <a:ea typeface="Calibri"/>
                <a:cs typeface="Calibri"/>
                <a:sym typeface="Calibri"/>
              </a:rPr>
              <a:t>La Caja de Tzedaká Perdida</a:t>
            </a: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2" name="11 Imagen" descr="Copy of SHALOM-HAVERIM-LOGO.gif"/>
          <p:cNvPicPr>
            <a:picLocks noChangeAspect="1"/>
          </p:cNvPicPr>
          <p:nvPr/>
        </p:nvPicPr>
        <p:blipFill>
          <a:blip/>
          <a:stretch>
            <a:fillRect/>
          </a:stretch>
        </p:blipFill>
        <p:spPr>
          <a:xfrm>
            <a:off x="7659588" y="6070582"/>
            <a:ext cx="1134836" cy="449593"/>
          </a:xfrm>
          <a:prstGeom prst="rect">
            <a:avLst/>
          </a:prstGeom>
        </p:spPr>
      </p:pic>
      <p:pic>
        <p:nvPicPr>
          <p:cNvPr id="2" name="Picture 2">
            <a:extLst>
              <a:ext uri="{FF2B5EF4-FFF2-40B4-BE49-F238E27FC236}">
                <a16:creationId xmlns="" xmlns:a16="http://schemas.microsoft.com/office/drawing/2014/main" id="{67CBB22F-9562-D81A-5419-2299396D445E}"/>
              </a:ext>
            </a:extLst>
          </p:cNvPr>
          <p:cNvPicPr>
            <a:picLocks noChangeAspect="1" noChangeArrowheads="1"/>
          </p:cNvPicPr>
          <p:nvPr/>
        </p:nvPicPr>
        <p:blipFill>
          <a:blip r:embed="rId4"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a:p>
        </p:txBody>
      </p:sp>
      <p:pic>
        <p:nvPicPr>
          <p:cNvPr id="2" name="Picture 2"/>
          <p:cNvPicPr>
            <a:picLocks noChangeAspect="1" noChangeArrowheads="1"/>
          </p:cNvPicPr>
          <p:nvPr/>
        </p:nvPicPr>
        <p:blipFill>
          <a:blip/>
          <a:srcRect/>
          <a:stretch>
            <a:fillRect/>
          </a:stretch>
        </p:blipFill>
        <p:spPr bwMode="auto">
          <a:xfrm>
            <a:off x="484094" y="1207325"/>
            <a:ext cx="8025206" cy="4528330"/>
          </a:xfrm>
          <a:prstGeom prst="rect">
            <a:avLst/>
          </a:prstGeom>
          <a:noFill/>
          <a:ln w="9525">
            <a:noFill/>
            <a:miter lim="800000"/>
            <a:headEnd/>
            <a:tailEnd/>
          </a:ln>
        </p:spPr>
      </p:pic>
      <p:pic>
        <p:nvPicPr>
          <p:cNvPr id="1026" name="Picture 2">
            <a:extLst>
              <a:ext uri="{FF2B5EF4-FFF2-40B4-BE49-F238E27FC236}">
                <a16:creationId xmlns="" xmlns:a16="http://schemas.microsoft.com/office/drawing/2014/main" id="{409E4571-F1E3-99C2-AF5B-E6E2DDF0DB0D}"/>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a:extLst>
              <a:ext uri="{FF2B5EF4-FFF2-40B4-BE49-F238E27FC236}">
                <a16:creationId xmlns="" xmlns:a16="http://schemas.microsoft.com/office/drawing/2014/main" id="{9685A92E-AE53-CFEF-C7AB-2BB3BE58033B}"/>
              </a:ext>
            </a:extLst>
          </p:cNvPr>
          <p:cNvSpPr txBox="1"/>
          <p:nvPr/>
        </p:nvSpPr>
        <p:spPr>
          <a:xfrm>
            <a:off x="0" y="4241800"/>
            <a:ext cx="8991600" cy="1938992"/>
          </a:xfrm>
          <a:prstGeom prst="rect">
            <a:avLst/>
          </a:prstGeom>
          <a:noFill/>
        </p:spPr>
        <p:txBody>
          <a:bodyPr wrap="square" rtlCol="0">
            <a:spAutoFit/>
          </a:bodyPr>
          <a:lstStyle/>
          <a:p>
            <a:r>
              <a:rPr lang="en-US" sz="6000" dirty="0">
                <a:solidFill>
                  <a:schemeClr val="bg1"/>
                </a:solidFill>
                <a:effectLst>
                  <a:outerShdw blurRad="38100" dist="38100" dir="2700000" algn="tl">
                    <a:srgbClr val="000000">
                      <a:alpha val="43137"/>
                    </a:srgbClr>
                  </a:outerShdw>
                </a:effectLst>
                <a:latin typeface="Bookman Old Style" panose="02050604050505020204" pitchFamily="18" charset="0"/>
              </a:rPr>
              <a:t>LA CAJA DE TZEDAKA PERDIDA</a:t>
            </a: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a:latin typeface="Bookman Old Style" pitchFamily="18" charset="0"/>
              </a:rPr>
              <a:t>Shemot 25: 1 – 27:19 y 1 Melajim 5:26 al 6:13</a:t>
            </a:r>
          </a:p>
          <a:p>
            <a:r>
              <a:rPr lang="en-US" b="1" dirty="0">
                <a:latin typeface="Bookman Old Style" pitchFamily="18" charset="0"/>
                <a:hlinkClick r:id="rId3"/>
              </a:rPr>
              <a:t>25:2</a:t>
            </a:r>
            <a:r>
              <a:rPr lang="en-US" b="1" dirty="0">
                <a:latin typeface="Bookman Old Style" pitchFamily="18" charset="0"/>
              </a:rPr>
              <a:t>  </a:t>
            </a:r>
            <a:r>
              <a:rPr lang="en-US" b="1" dirty="0" err="1">
                <a:latin typeface="Bookman Old Style" pitchFamily="18" charset="0"/>
              </a:rPr>
              <a:t>Daber</a:t>
            </a:r>
            <a:r>
              <a:rPr lang="en-US" b="1" dirty="0">
                <a:latin typeface="Bookman Old Style" pitchFamily="18" charset="0"/>
              </a:rPr>
              <a:t> el-</a:t>
            </a:r>
            <a:r>
              <a:rPr lang="en-US" b="1" dirty="0" err="1">
                <a:latin typeface="Bookman Old Style" pitchFamily="18" charset="0"/>
              </a:rPr>
              <a:t>beney</a:t>
            </a:r>
            <a:r>
              <a:rPr lang="en-US" b="1" dirty="0">
                <a:latin typeface="Bookman Old Style" pitchFamily="18" charset="0"/>
              </a:rPr>
              <a:t> </a:t>
            </a:r>
            <a:r>
              <a:rPr lang="en-US" b="1" dirty="0" err="1">
                <a:latin typeface="Bookman Old Style" pitchFamily="18" charset="0"/>
              </a:rPr>
              <a:t>Yisra'el</a:t>
            </a:r>
            <a:r>
              <a:rPr lang="en-US" b="1" dirty="0">
                <a:latin typeface="Bookman Old Style" pitchFamily="18" charset="0"/>
              </a:rPr>
              <a:t> </a:t>
            </a:r>
            <a:r>
              <a:rPr lang="en-US" b="1" dirty="0" err="1">
                <a:latin typeface="Bookman Old Style" pitchFamily="18" charset="0"/>
              </a:rPr>
              <a:t>veyikju-li</a:t>
            </a:r>
            <a:r>
              <a:rPr lang="en-US" b="1" dirty="0">
                <a:latin typeface="Bookman Old Style" pitchFamily="18" charset="0"/>
              </a:rPr>
              <a:t> </a:t>
            </a:r>
            <a:r>
              <a:rPr lang="en-US" b="1" dirty="0" err="1">
                <a:latin typeface="Bookman Old Style" pitchFamily="18" charset="0"/>
              </a:rPr>
              <a:t>trumah</a:t>
            </a:r>
            <a:r>
              <a:rPr lang="en-US" b="1" dirty="0">
                <a:latin typeface="Bookman Old Style" pitchFamily="18" charset="0"/>
              </a:rPr>
              <a:t> </a:t>
            </a:r>
            <a:r>
              <a:rPr lang="en-US" b="1" dirty="0" err="1">
                <a:latin typeface="Bookman Old Style" pitchFamily="18" charset="0"/>
              </a:rPr>
              <a:t>me'et</a:t>
            </a:r>
            <a:r>
              <a:rPr lang="en-US" b="1" dirty="0">
                <a:latin typeface="Bookman Old Style" pitchFamily="18" charset="0"/>
              </a:rPr>
              <a:t> </a:t>
            </a:r>
            <a:r>
              <a:rPr lang="en-US" b="1" dirty="0" err="1">
                <a:latin typeface="Bookman Old Style" pitchFamily="18" charset="0"/>
              </a:rPr>
              <a:t>kol</a:t>
            </a:r>
            <a:r>
              <a:rPr lang="en-US" b="1" dirty="0">
                <a:latin typeface="Bookman Old Style" pitchFamily="18" charset="0"/>
              </a:rPr>
              <a:t>-ish asher </a:t>
            </a:r>
            <a:r>
              <a:rPr lang="en-US" b="1" dirty="0" err="1">
                <a:latin typeface="Bookman Old Style" pitchFamily="18" charset="0"/>
              </a:rPr>
              <a:t>yidvenu</a:t>
            </a:r>
            <a:r>
              <a:rPr lang="en-US" b="1" dirty="0">
                <a:latin typeface="Bookman Old Style" pitchFamily="18" charset="0"/>
              </a:rPr>
              <a:t> </a:t>
            </a:r>
            <a:r>
              <a:rPr lang="en-US" b="1" dirty="0" err="1">
                <a:latin typeface="Bookman Old Style" pitchFamily="18" charset="0"/>
              </a:rPr>
              <a:t>libo</a:t>
            </a:r>
            <a:r>
              <a:rPr lang="en-US" b="1" dirty="0">
                <a:latin typeface="Bookman Old Style" pitchFamily="18" charset="0"/>
              </a:rPr>
              <a:t> </a:t>
            </a:r>
            <a:r>
              <a:rPr lang="en-US" b="1" dirty="0" err="1">
                <a:latin typeface="Bookman Old Style" pitchFamily="18" charset="0"/>
              </a:rPr>
              <a:t>tikju</a:t>
            </a:r>
            <a:r>
              <a:rPr lang="en-US" b="1" dirty="0">
                <a:latin typeface="Bookman Old Style" pitchFamily="18" charset="0"/>
              </a:rPr>
              <a:t> et-</a:t>
            </a:r>
            <a:r>
              <a:rPr lang="en-US" b="1" dirty="0" err="1">
                <a:latin typeface="Bookman Old Style" pitchFamily="18" charset="0"/>
              </a:rPr>
              <a:t>trumati</a:t>
            </a:r>
            <a:r>
              <a:rPr lang="en-US" b="1" dirty="0">
                <a:latin typeface="Bookman Old Style" pitchFamily="18" charset="0"/>
              </a:rPr>
              <a:t>.</a:t>
            </a:r>
            <a:endParaRPr lang="en-US" dirty="0">
              <a:latin typeface="Bookman Old Style" pitchFamily="18" charset="0"/>
            </a:endParaRPr>
          </a:p>
          <a:p>
            <a:r>
              <a:rPr lang="en-US" dirty="0" err="1">
                <a:latin typeface="Bookman Old Style" pitchFamily="18" charset="0"/>
              </a:rPr>
              <a:t>Habla</a:t>
            </a:r>
            <a:r>
              <a:rPr lang="en-US" dirty="0">
                <a:latin typeface="Bookman Old Style" pitchFamily="18" charset="0"/>
              </a:rPr>
              <a:t> a los </a:t>
            </a:r>
            <a:r>
              <a:rPr lang="en-US" dirty="0" err="1">
                <a:latin typeface="Bookman Old Style" pitchFamily="18" charset="0"/>
              </a:rPr>
              <a:t>hijos</a:t>
            </a:r>
            <a:r>
              <a:rPr lang="en-US" dirty="0">
                <a:latin typeface="Bookman Old Style" pitchFamily="18" charset="0"/>
              </a:rPr>
              <a:t> de Israel para </a:t>
            </a:r>
            <a:r>
              <a:rPr lang="en-US" dirty="0" err="1">
                <a:latin typeface="Bookman Old Style" pitchFamily="18" charset="0"/>
              </a:rPr>
              <a:t>que</a:t>
            </a:r>
            <a:r>
              <a:rPr lang="en-US" dirty="0">
                <a:latin typeface="Bookman Old Style" pitchFamily="18" charset="0"/>
              </a:rPr>
              <a:t> </a:t>
            </a:r>
            <a:r>
              <a:rPr lang="en-US" dirty="0" err="1">
                <a:latin typeface="Bookman Old Style" pitchFamily="18" charset="0"/>
              </a:rPr>
              <a:t>separen</a:t>
            </a:r>
            <a:r>
              <a:rPr lang="en-US" dirty="0">
                <a:latin typeface="Bookman Old Style" pitchFamily="18" charset="0"/>
              </a:rPr>
              <a:t> para </a:t>
            </a:r>
            <a:r>
              <a:rPr lang="en-US" dirty="0" err="1">
                <a:latin typeface="Bookman Old Style" pitchFamily="18" charset="0"/>
              </a:rPr>
              <a:t>Mí</a:t>
            </a:r>
            <a:r>
              <a:rPr lang="en-US" dirty="0">
                <a:latin typeface="Bookman Old Style" pitchFamily="18" charset="0"/>
              </a:rPr>
              <a:t> </a:t>
            </a:r>
            <a:r>
              <a:rPr lang="en-US" dirty="0" err="1">
                <a:latin typeface="Bookman Old Style" pitchFamily="18" charset="0"/>
                <a:hlinkClick r:id="rId4"/>
              </a:rPr>
              <a:t>una</a:t>
            </a:r>
            <a:r>
              <a:rPr lang="en-US" dirty="0">
                <a:latin typeface="Bookman Old Style" pitchFamily="18" charset="0"/>
                <a:hlinkClick r:id="rId4"/>
              </a:rPr>
              <a:t> </a:t>
            </a:r>
            <a:r>
              <a:rPr lang="en-US" dirty="0" err="1">
                <a:latin typeface="Bookman Old Style" pitchFamily="18" charset="0"/>
                <a:hlinkClick r:id="rId4"/>
              </a:rPr>
              <a:t>ofrenda</a:t>
            </a:r>
            <a:r>
              <a:rPr lang="en-US" dirty="0">
                <a:latin typeface="Bookman Old Style" pitchFamily="18" charset="0"/>
              </a:rPr>
              <a:t>; de </a:t>
            </a:r>
            <a:r>
              <a:rPr lang="en-US" dirty="0" err="1">
                <a:latin typeface="Bookman Old Style" pitchFamily="18" charset="0"/>
              </a:rPr>
              <a:t>todo</a:t>
            </a:r>
            <a:r>
              <a:rPr lang="en-US" dirty="0">
                <a:latin typeface="Bookman Old Style" pitchFamily="18" charset="0"/>
              </a:rPr>
              <a:t> hombre </a:t>
            </a:r>
            <a:r>
              <a:rPr lang="en-US" dirty="0" err="1">
                <a:latin typeface="Bookman Old Style" pitchFamily="18" charset="0"/>
              </a:rPr>
              <a:t>cuyo</a:t>
            </a:r>
            <a:r>
              <a:rPr lang="en-US" dirty="0">
                <a:latin typeface="Bookman Old Style" pitchFamily="18" charset="0"/>
              </a:rPr>
              <a:t> </a:t>
            </a:r>
            <a:r>
              <a:rPr lang="en-US" dirty="0" err="1">
                <a:latin typeface="Bookman Old Style" pitchFamily="18" charset="0"/>
              </a:rPr>
              <a:t>corazón</a:t>
            </a:r>
            <a:r>
              <a:rPr lang="en-US" dirty="0">
                <a:latin typeface="Bookman Old Style" pitchFamily="18" charset="0"/>
              </a:rPr>
              <a:t> le impulse a </a:t>
            </a:r>
            <a:r>
              <a:rPr lang="en-US" dirty="0" err="1">
                <a:latin typeface="Bookman Old Style" pitchFamily="18" charset="0"/>
              </a:rPr>
              <a:t>ello</a:t>
            </a:r>
            <a:r>
              <a:rPr lang="en-US" dirty="0">
                <a:latin typeface="Bookman Old Style" pitchFamily="18" charset="0"/>
              </a:rPr>
              <a:t>, </a:t>
            </a:r>
            <a:r>
              <a:rPr lang="en-US" dirty="0" err="1">
                <a:latin typeface="Bookman Old Style" pitchFamily="18" charset="0"/>
              </a:rPr>
              <a:t>tomarás</a:t>
            </a:r>
            <a:r>
              <a:rPr lang="en-US" dirty="0">
                <a:latin typeface="Bookman Old Style" pitchFamily="18" charset="0"/>
              </a:rPr>
              <a:t> </a:t>
            </a:r>
            <a:r>
              <a:rPr lang="en-US" dirty="0" err="1">
                <a:latin typeface="Bookman Old Style" pitchFamily="18" charset="0"/>
              </a:rPr>
              <a:t>ofrenda</a:t>
            </a:r>
            <a:r>
              <a:rPr lang="en-US" dirty="0">
                <a:latin typeface="Bookman Old Style" pitchFamily="18" charset="0"/>
              </a:rPr>
              <a:t> para </a:t>
            </a:r>
            <a:r>
              <a:rPr lang="en-US" dirty="0" err="1">
                <a:latin typeface="Bookman Old Style" pitchFamily="18" charset="0"/>
              </a:rPr>
              <a:t>Mí</a:t>
            </a:r>
            <a:r>
              <a:rPr lang="en-US" dirty="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Dios le ordena a Moisés que recolecte regalos de los israelitas para construir un Tabernáculo para que Dios pueda morar entre la gente; Dios describe a Moisés las vasijas y estructuras que forman el Tabernáculo.</a:t>
            </a: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Dios acaba de decir a Moisés que "venga a la montaña para recibir las tablas de piedra, para recibir los Mandamientos de Dios". </a:t>
            </a:r>
          </a:p>
          <a:p>
            <a:r>
              <a:rPr lang="es-ES" sz="3600" dirty="0">
                <a:latin typeface="Bookman Old Style" pitchFamily="18" charset="0"/>
              </a:rPr>
              <a:t>Moisés sube a la montaña y una nube viene a cubrirla, ocultando la montaña completamente. </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a:latin typeface="Bookman Old Style" pitchFamily="18" charset="0"/>
              </a:rPr>
              <a:t>Shemot 25: 1 – 27:19 y 1 Melajim 5:26 al 6:13</a:t>
            </a:r>
          </a:p>
          <a:p>
            <a:r>
              <a:rPr lang="es-ES" dirty="0">
                <a:latin typeface="Bookman Old Style" pitchFamily="18" charset="0"/>
              </a:rPr>
              <a:t>En esta montaña, dentro de la presencia del Eterno, Moisés permaneció durante cuarenta días y noches</a:t>
            </a:r>
          </a:p>
          <a:p>
            <a:r>
              <a:rPr lang="es-ES" dirty="0">
                <a:latin typeface="Bookman Old Style" pitchFamily="18" charset="0"/>
              </a:rPr>
              <a:t>Dios primero le dice a Moisés cómo diseñar un Lugar de Vivienda, un santuario para la presencia de Dios.</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"En este santuario", dice Dios, "los israelitas deben traerme regalos".</a:t>
            </a:r>
          </a:p>
          <a:p>
            <a:r>
              <a:rPr lang="es-ES" sz="3600" dirty="0">
                <a:latin typeface="Bookman Old Style" pitchFamily="18" charset="0"/>
              </a:rPr>
              <a:t>Los regalos pueden ser de cualquier tipo, de cualquier persona cuyo corazón los conmueva.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En este santuario, habrá aceite para la luz y especias para el incienso dulce y el aceite de la unción.</a:t>
            </a:r>
          </a:p>
          <a:p>
            <a:r>
              <a:rPr lang="es-ES" sz="3600" dirty="0">
                <a:latin typeface="Bookman Old Style" pitchFamily="18" charset="0"/>
              </a:rPr>
              <a:t>Dios continúa: “Y que el pueblo me haga este santuario para que pueda habitar entre ellos. </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Este es el patrón de cómo se hará el Tabernáculo y los muebles.</a:t>
            </a:r>
          </a:p>
          <a:p>
            <a:r>
              <a:rPr lang="es-ES" sz="3600" dirty="0">
                <a:latin typeface="Bookman Old Style" pitchFamily="18" charset="0"/>
              </a:rPr>
              <a:t>“El Arca debe ser una mezcla precisa de madera de acacia, de dos codos y medio de largo, un codo y medio de ancho, y un codo y medio de alto. </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Cubre este Tabernáculo con oro puro y anillos de oro y postes para llevar el Arca. </a:t>
            </a:r>
          </a:p>
          <a:p>
            <a:r>
              <a:rPr lang="es-ES" sz="3600" dirty="0">
                <a:latin typeface="Bookman Old Style" pitchFamily="18" charset="0"/>
              </a:rPr>
              <a:t>Harás una cubierta de oro puro con dos Querubines de oro en ambos extremos de la cubierta.</a:t>
            </a:r>
            <a:endParaRPr lang="en-U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a:latin typeface="Bookman Old Style" pitchFamily="18" charset="0"/>
              </a:rPr>
              <a:t>Shemot 25: 1 – 27:19 y 1 Melajim 5:26 al 6:13</a:t>
            </a:r>
          </a:p>
          <a:p>
            <a:r>
              <a:rPr lang="es-ES" dirty="0">
                <a:latin typeface="Bookman Old Style" pitchFamily="18" charset="0"/>
              </a:rPr>
              <a:t>“En el arca, pondrás el testimonio que yo, el Eterno, te daré. </a:t>
            </a:r>
          </a:p>
          <a:p>
            <a:r>
              <a:rPr lang="es-ES" dirty="0">
                <a:latin typeface="Bookman Old Style" pitchFamily="18" charset="0"/>
              </a:rPr>
              <a:t>Allí me reuniré contigo a las horas señaladas. </a:t>
            </a:r>
          </a:p>
          <a:p>
            <a:r>
              <a:rPr lang="es-ES" dirty="0">
                <a:latin typeface="Bookman Old Style" pitchFamily="18" charset="0"/>
              </a:rPr>
              <a:t>Hablaré contigo desde arriba de la Cubierta, entre los dos querubines en el Arca del Testimonio.</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“Haz una mesa de madera de acacia para el Arca y cúbrela con oro puro con una corona de oro alrededor. </a:t>
            </a:r>
          </a:p>
          <a:p>
            <a:r>
              <a:rPr lang="es-ES" sz="3600" dirty="0">
                <a:latin typeface="Bookman Old Style" pitchFamily="18" charset="0"/>
              </a:rPr>
              <a:t>Luego adorna con tazones, cucharones, jarras y jarras de oro. </a:t>
            </a: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a:latin typeface="Bookman Old Style" pitchFamily="18" charset="0"/>
              </a:rPr>
              <a:t>Shemot 25: 1 – 27:19 y 1 Melajim 5:26 al 6:13</a:t>
            </a:r>
          </a:p>
          <a:p>
            <a:r>
              <a:rPr lang="es-ES" dirty="0">
                <a:latin typeface="Bookman Old Style" pitchFamily="18" charset="0"/>
              </a:rPr>
              <a:t>Haz también una Menorá de oro puro con seis ramas tipo almendro y siete lámparas para iluminar.</a:t>
            </a:r>
          </a:p>
          <a:p>
            <a:r>
              <a:rPr lang="es-ES" dirty="0">
                <a:latin typeface="Bookman Old Style" pitchFamily="18" charset="0"/>
              </a:rPr>
              <a:t>“En el Tabernáculo, cierra el Lugar de la Vivienda con diez cortinas de lino fino trenzado de azul, púrpura y escarlata.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Haz el tabernáculo con tablas de madera y anillos de plata y estacas de cobre ".</a:t>
            </a:r>
          </a:p>
          <a:p>
            <a:endParaRPr lang="es-ES" sz="3600" dirty="0"/>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25400" indent="0">
              <a:buNone/>
            </a:pPr>
            <a:r>
              <a:rPr lang="es-CO" b="1" dirty="0">
                <a:latin typeface="Bookman Old Style" pitchFamily="18" charset="0"/>
              </a:rPr>
              <a:t>El Trabajo de la Gratitud</a:t>
            </a:r>
          </a:p>
          <a:p>
            <a:pPr marL="25400" indent="0">
              <a:buNone/>
            </a:pPr>
            <a:r>
              <a:rPr lang="es-CO" sz="1600" dirty="0">
                <a:latin typeface="Bookman Old Style" pitchFamily="18" charset="0"/>
              </a:rPr>
              <a:t>De las notas de R. Tzvi Hersh W. y R. Yonathan Sacks, </a:t>
            </a:r>
            <a:r>
              <a:rPr lang="es-CO" sz="1600" dirty="0" err="1">
                <a:latin typeface="Bookman Old Style" pitchFamily="18" charset="0"/>
              </a:rPr>
              <a:t>shlita</a:t>
            </a:r>
            <a:endParaRPr lang="es-CO" sz="1600" dirty="0">
              <a:latin typeface="Bookman Old Style" pitchFamily="18" charset="0"/>
            </a:endParaRPr>
          </a:p>
          <a:p>
            <a:pPr>
              <a:buNone/>
            </a:pPr>
            <a:r>
              <a:rPr lang="es-ES" i="1" dirty="0">
                <a:latin typeface="Bookman Old Style" pitchFamily="18" charset="0"/>
              </a:rPr>
              <a:t>“La caja de tzedaká perdida”</a:t>
            </a:r>
          </a:p>
          <a:p>
            <a:pPr>
              <a:buNone/>
            </a:pPr>
            <a:r>
              <a:rPr lang="es-ES" dirty="0">
                <a:latin typeface="Bookman Old Style" pitchFamily="18" charset="0"/>
              </a:rPr>
              <a:t>Era un invierno frío en todo el mundo. Era el año 1991, y era la época de la gran Guerra del Golfo. </a:t>
            </a:r>
          </a:p>
          <a:p>
            <a:pPr>
              <a:buNone/>
            </a:pPr>
            <a:r>
              <a:rPr lang="es-ES" dirty="0">
                <a:latin typeface="Bookman Old Style" pitchFamily="18" charset="0"/>
              </a:rPr>
              <a:t>Los misiles Scud caían sobre pueblos y ciudades de todo el Estado de Israel. </a:t>
            </a: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Decir que los tiempos eran tensos sería, en efecto, quedarse corto. </a:t>
            </a:r>
          </a:p>
          <a:p>
            <a:pPr>
              <a:buNone/>
            </a:pPr>
            <a:r>
              <a:rPr lang="es-ES" dirty="0">
                <a:latin typeface="Bookman Old Style" pitchFamily="18" charset="0"/>
              </a:rPr>
              <a:t>La ciudad de Baltimore tenía una relación de ciudad hermana con Odessa, en la ex Unión Soviética. </a:t>
            </a:r>
          </a:p>
          <a:p>
            <a:pPr>
              <a:buNone/>
            </a:pPr>
            <a:r>
              <a:rPr lang="es-ES" dirty="0">
                <a:latin typeface="Bookman Old Style" pitchFamily="18" charset="0"/>
              </a:rPr>
              <a:t>El régimen comunista acababa de caer, y viajar a lugares como Odessa se estaba volviendo más práctico. </a:t>
            </a:r>
          </a:p>
        </p:txBody>
      </p:sp>
    </p:spTree>
    <p:extLst>
      <p:ext uri="{BB962C8B-B14F-4D97-AF65-F5344CB8AC3E}">
        <p14:creationId xmlns="" xmlns:p14="http://schemas.microsoft.com/office/powerpoint/2010/main" val="1799283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La comunidad judía de Baltimore había comenzado a enviar representantes para ayudar a los judíos de Odessa de diversas maneras. </a:t>
            </a:r>
          </a:p>
          <a:p>
            <a:pPr>
              <a:buNone/>
            </a:pPr>
            <a:r>
              <a:rPr lang="es-ES" dirty="0">
                <a:latin typeface="Bookman Old Style" pitchFamily="18" charset="0"/>
              </a:rPr>
              <a:t>Cada seis meses, aproximadamente, asignaban a un rabino diferente para que viajara a Odessa para determinar las necesidades de la comunidad judía allí. </a:t>
            </a:r>
          </a:p>
        </p:txBody>
      </p:sp>
    </p:spTree>
    <p:extLst>
      <p:ext uri="{BB962C8B-B14F-4D97-AF65-F5344CB8AC3E}">
        <p14:creationId xmlns="" xmlns:p14="http://schemas.microsoft.com/office/powerpoint/2010/main" val="899568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Ese invierno, me tocó a mí, como rabino de la congregación local de Baltimore, visitar Odessa. </a:t>
            </a:r>
          </a:p>
          <a:p>
            <a:pPr>
              <a:buNone/>
            </a:pPr>
            <a:r>
              <a:rPr lang="es-ES" dirty="0">
                <a:latin typeface="Bookman Old Style" pitchFamily="18" charset="0"/>
              </a:rPr>
              <a:t>Era un momento tenso para una visita de ese tipo, y mi familia y mis amigos me instaron a no ir.</a:t>
            </a:r>
          </a:p>
          <a:p>
            <a:pPr>
              <a:buNone/>
            </a:pPr>
            <a:r>
              <a:rPr lang="es-ES" dirty="0">
                <a:latin typeface="Bookman Old Style" pitchFamily="18" charset="0"/>
              </a:rPr>
              <a:t>Sin embargo, fui y tuve una de las experiencias más aventureras de mi vida. </a:t>
            </a:r>
          </a:p>
        </p:txBody>
      </p:sp>
    </p:spTree>
    <p:extLst>
      <p:ext uri="{BB962C8B-B14F-4D97-AF65-F5344CB8AC3E}">
        <p14:creationId xmlns="" xmlns:p14="http://schemas.microsoft.com/office/powerpoint/2010/main" val="827097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Mi compañero y yo nos quedamos varados en el aeropuerto de Moscú y no pudimos continuar hasta Odessa, porque la Armada rusa estaba en maniobras en previsión de la expansión de la Guerra del Golfo, y se nos consideraba espías potenciales.</a:t>
            </a:r>
          </a:p>
        </p:txBody>
      </p:sp>
    </p:spTree>
    <p:extLst>
      <p:ext uri="{BB962C8B-B14F-4D97-AF65-F5344CB8AC3E}">
        <p14:creationId xmlns="" xmlns:p14="http://schemas.microsoft.com/office/powerpoint/2010/main" val="4012360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Pasamos un gélido Shabat en Moscú, finalmente obtuvimos las credenciales para acceder a Odessa y pasamos unos diez días allí.</a:t>
            </a:r>
          </a:p>
          <a:p>
            <a:pPr>
              <a:buNone/>
            </a:pPr>
            <a:r>
              <a:rPr lang="es-ES" dirty="0">
                <a:latin typeface="Bookman Old Style" pitchFamily="18" charset="0"/>
              </a:rPr>
              <a:t>Pasé allí un tiempo muy ocupado y gratificante, especialmente por mi visita a la única sinagoga a la que se le permitió funcionar durante la era comunista. </a:t>
            </a:r>
          </a:p>
        </p:txBody>
      </p:sp>
    </p:spTree>
    <p:extLst>
      <p:ext uri="{BB962C8B-B14F-4D97-AF65-F5344CB8AC3E}">
        <p14:creationId xmlns="" xmlns:p14="http://schemas.microsoft.com/office/powerpoint/2010/main" val="3921297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Recuerdo bien la sinagoga, y recuerdo el hecho de que los servicios de oración se celebraban en una sala del sótano y no en el hermoso y bastante grande santuario, porque la comunidad no podía permitirse el lujo de calentar las instalaciones más grandes.</a:t>
            </a:r>
          </a:p>
        </p:txBody>
      </p:sp>
    </p:spTree>
    <p:extLst>
      <p:ext uri="{BB962C8B-B14F-4D97-AF65-F5344CB8AC3E}">
        <p14:creationId xmlns="" xmlns:p14="http://schemas.microsoft.com/office/powerpoint/2010/main" val="4023868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Unos veinte hombres y tres o cuatro mujeres se reunían en esa sinagoga del sótano todas las mañanas. </a:t>
            </a:r>
          </a:p>
          <a:p>
            <a:pPr>
              <a:buNone/>
            </a:pPr>
            <a:r>
              <a:rPr lang="es-ES" dirty="0">
                <a:latin typeface="Bookman Old Style" pitchFamily="18" charset="0"/>
              </a:rPr>
              <a:t>Tenían rollos de la Torá y los leían. Muchas personas se acercaban un momento o dos para encender velas conmemorativas. Incluso había sidurim y jumashim. </a:t>
            </a:r>
          </a:p>
        </p:txBody>
      </p:sp>
    </p:spTree>
    <p:extLst>
      <p:ext uri="{BB962C8B-B14F-4D97-AF65-F5344CB8AC3E}">
        <p14:creationId xmlns="" xmlns:p14="http://schemas.microsoft.com/office/powerpoint/2010/main" val="2126737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Pero algo faltaba, y por un tiempo no pude precisar exactamente qué era.</a:t>
            </a:r>
          </a:p>
          <a:p>
            <a:pPr>
              <a:buNone/>
            </a:pPr>
            <a:r>
              <a:rPr lang="es-ES" sz="2800" dirty="0">
                <a:latin typeface="Bookman Old Style" pitchFamily="18" charset="0"/>
              </a:rPr>
              <a:t>De repente, me di cuenta de que no había </a:t>
            </a:r>
            <a:r>
              <a:rPr lang="es-ES" sz="2800" i="1" dirty="0">
                <a:latin typeface="Bookman Old Style" pitchFamily="18" charset="0"/>
              </a:rPr>
              <a:t>pushkas</a:t>
            </a:r>
            <a:r>
              <a:rPr lang="es-ES" sz="2800" dirty="0">
                <a:latin typeface="Bookman Old Style" pitchFamily="18" charset="0"/>
              </a:rPr>
              <a:t> (cajas de tzedaká) ni ninguna colecta de tzedaká (caridad). La tzedaká es una parte integral del servicio de oración judío, y ninguna sinagoga que yo conozca, sea cual sea su orientación, carece de una caja de tzedaká en la que al menos se puedan depositar unos pocos centavos.</a:t>
            </a:r>
          </a:p>
        </p:txBody>
      </p:sp>
    </p:spTree>
    <p:extLst>
      <p:ext uri="{BB962C8B-B14F-4D97-AF65-F5344CB8AC3E}">
        <p14:creationId xmlns="" xmlns:p14="http://schemas.microsoft.com/office/powerpoint/2010/main" val="4133247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Fue en ese momento cuando comencé a comprender plenamente los efectos de setenta años de dominación comunista sobre la psiquis religiosa de los judíos que vivían bajo el régimen y la tiranía soviéticos. </a:t>
            </a:r>
          </a:p>
          <a:p>
            <a:pPr>
              <a:buNone/>
            </a:pPr>
            <a:r>
              <a:rPr lang="es-ES" dirty="0">
                <a:latin typeface="Bookman Old Style" pitchFamily="18" charset="0"/>
              </a:rPr>
              <a:t>La arraigada costumbre de dar caridad diariamente había sido desarraigada.</a:t>
            </a:r>
          </a:p>
        </p:txBody>
      </p:sp>
    </p:spTree>
    <p:extLst>
      <p:ext uri="{BB962C8B-B14F-4D97-AF65-F5344CB8AC3E}">
        <p14:creationId xmlns="" xmlns:p14="http://schemas.microsoft.com/office/powerpoint/2010/main" val="3101114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La profunda compasión, que ha caracterizado al pueblo judío a lo largo de los siglos, había sido purgada de las mismas almas de las víctimas del comunismo.</a:t>
            </a:r>
          </a:p>
          <a:p>
            <a:pPr>
              <a:buNone/>
            </a:pPr>
            <a:r>
              <a:rPr lang="es-ES" dirty="0">
                <a:latin typeface="Bookman Old Style" pitchFamily="18" charset="0"/>
              </a:rPr>
              <a:t>Reflexiono sobre esta importante observación personal cuando llega la parashá de la Torá de esta semana, la parashá Terumá. </a:t>
            </a:r>
          </a:p>
        </p:txBody>
      </p:sp>
    </p:spTree>
    <p:extLst>
      <p:ext uri="{BB962C8B-B14F-4D97-AF65-F5344CB8AC3E}">
        <p14:creationId xmlns="" xmlns:p14="http://schemas.microsoft.com/office/powerpoint/2010/main" val="1580931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Si bien en la Torá ya tenemos ejemplos de caridad y benevolencia, esta semana leemos por primera vez acerca de toda la comunidad judía y su respuesta a un llamado, a un pedido de contribuciones.</a:t>
            </a:r>
          </a:p>
          <a:p>
            <a:pPr>
              <a:buNone/>
            </a:pPr>
            <a:r>
              <a:rPr lang="es-ES" dirty="0">
                <a:latin typeface="Bookman Old Style" pitchFamily="18" charset="0"/>
              </a:rPr>
              <a:t>En Terumá, el pueblo judío comienza a construir el Mishkán, el Santuario.</a:t>
            </a:r>
          </a:p>
        </p:txBody>
      </p:sp>
    </p:spTree>
    <p:extLst>
      <p:ext uri="{BB962C8B-B14F-4D97-AF65-F5344CB8AC3E}">
        <p14:creationId xmlns="" xmlns:p14="http://schemas.microsoft.com/office/powerpoint/2010/main" val="2130978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a:latin typeface="Bookman Old Style" pitchFamily="18" charset="0"/>
              </a:rPr>
              <a:t>En cierto sentido, es la primera sinagoga de nuestra historia. </a:t>
            </a:r>
          </a:p>
          <a:p>
            <a:pPr>
              <a:buNone/>
            </a:pPr>
            <a:r>
              <a:rPr lang="es-ES" sz="2900" dirty="0">
                <a:latin typeface="Bookman Old Style" pitchFamily="18" charset="0"/>
              </a:rPr>
              <a:t>Sin duda, es la primera vez que se nos convoca a contribuir, todos y cada uno de nosotros, a un proyecto comunitario. El pueblo judío responde, y responde generosamente, con todo su corazón y con lo que tiene a su disposición, al llamado de contribuciones para el Santuario. </a:t>
            </a:r>
          </a:p>
        </p:txBody>
      </p:sp>
    </p:spTree>
    <p:extLst>
      <p:ext uri="{BB962C8B-B14F-4D97-AF65-F5344CB8AC3E}">
        <p14:creationId xmlns="" xmlns:p14="http://schemas.microsoft.com/office/powerpoint/2010/main" val="1361313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No hay registro de que alguien haya eludido esta responsabilidad.</a:t>
            </a:r>
          </a:p>
          <a:p>
            <a:pPr>
              <a:buNone/>
            </a:pPr>
            <a:r>
              <a:rPr lang="es-ES" i="1" dirty="0">
                <a:latin typeface="Bookman Old Style" pitchFamily="18" charset="0"/>
              </a:rPr>
              <a:t>El trabajo de la gratitud</a:t>
            </a:r>
          </a:p>
          <a:p>
            <a:pPr>
              <a:buNone/>
            </a:pPr>
            <a:r>
              <a:rPr lang="es-ES" sz="2000" dirty="0">
                <a:latin typeface="Bookman Old Style" pitchFamily="18" charset="0"/>
              </a:rPr>
              <a:t>Rabino Lord Jonathan Sacks </a:t>
            </a:r>
            <a:r>
              <a:rPr lang="es-ES" sz="2000" dirty="0" err="1">
                <a:latin typeface="Bookman Old Style" pitchFamily="18" charset="0"/>
              </a:rPr>
              <a:t>ztz"l</a:t>
            </a:r>
            <a:endParaRPr lang="es-ES" sz="2000" dirty="0">
              <a:latin typeface="Bookman Old Style" pitchFamily="18" charset="0"/>
            </a:endParaRPr>
          </a:p>
          <a:p>
            <a:pPr>
              <a:buNone/>
            </a:pPr>
            <a:r>
              <a:rPr lang="es-ES" dirty="0">
                <a:latin typeface="Bookman Old Style" pitchFamily="18" charset="0"/>
              </a:rPr>
              <a:t>Hay un principio importante en el judaísmo, una fuente de esperanza y también uno de los principios estructurantes de la Torá. </a:t>
            </a:r>
          </a:p>
        </p:txBody>
      </p:sp>
    </p:spTree>
    <p:extLst>
      <p:ext uri="{BB962C8B-B14F-4D97-AF65-F5344CB8AC3E}">
        <p14:creationId xmlns="" xmlns:p14="http://schemas.microsoft.com/office/powerpoint/2010/main" val="599620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a:latin typeface="Bookman Old Style" pitchFamily="18" charset="0"/>
              </a:rPr>
              <a:t>Es el principio de que Dios crea la cura antes de la enfermedad (Meguilá 13b). </a:t>
            </a:r>
          </a:p>
          <a:p>
            <a:pPr>
              <a:buNone/>
            </a:pPr>
            <a:r>
              <a:rPr lang="es-ES" sz="3000" dirty="0">
                <a:latin typeface="Bookman Old Style" pitchFamily="18" charset="0"/>
              </a:rPr>
              <a:t>Pueden suceder cosas malas, pero Dios ya nos ha dado el remedio si sabemos dónde buscarlo.</a:t>
            </a:r>
          </a:p>
          <a:p>
            <a:pPr>
              <a:buNone/>
            </a:pPr>
            <a:r>
              <a:rPr lang="es-ES" sz="3000" dirty="0">
                <a:latin typeface="Bookman Old Style" pitchFamily="18" charset="0"/>
              </a:rPr>
              <a:t>Así, por ejemplo, en Jukat leemos sobre las muertes de Miriam y Aarón y cómo se le dijo a Moisés que moriría en el desierto sin entrar en la Tierra Prometida. </a:t>
            </a:r>
          </a:p>
        </p:txBody>
      </p:sp>
    </p:spTree>
    <p:extLst>
      <p:ext uri="{BB962C8B-B14F-4D97-AF65-F5344CB8AC3E}">
        <p14:creationId xmlns="" xmlns:p14="http://schemas.microsoft.com/office/powerpoint/2010/main" val="1954376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Este es un encuentro aterrador con la mortalidad. Sin embargo, antes de todo esto, escuchamos primero la ley de la vaca roja, el rito de purificación después del contacto con la muerte. La Torá lo ha colocado aquí para asegurarnos de antemano que podemos ser purificados después de cualquier duelo. </a:t>
            </a:r>
          </a:p>
        </p:txBody>
      </p:sp>
    </p:spTree>
    <p:extLst>
      <p:ext uri="{BB962C8B-B14F-4D97-AF65-F5344CB8AC3E}">
        <p14:creationId xmlns="" xmlns:p14="http://schemas.microsoft.com/office/powerpoint/2010/main" val="17835100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La mortalidad humana en última instancia no nos impide estar en la presencia de la inmortalidad Divina.</a:t>
            </a:r>
          </a:p>
          <a:p>
            <a:pPr>
              <a:buNone/>
            </a:pPr>
            <a:r>
              <a:rPr lang="es-ES" dirty="0">
                <a:latin typeface="Bookman Old Style" pitchFamily="18" charset="0"/>
              </a:rPr>
              <a:t>Esta es la clave para entender la Terumá. Aunque no todos los comentaristas están de acuerdo, su verdadero significado es que es la respuesta de Dios por adelantado al pecado de El becerro de oro. </a:t>
            </a:r>
          </a:p>
        </p:txBody>
      </p:sp>
    </p:spTree>
    <p:extLst>
      <p:ext uri="{BB962C8B-B14F-4D97-AF65-F5344CB8AC3E}">
        <p14:creationId xmlns="" xmlns:p14="http://schemas.microsoft.com/office/powerpoint/2010/main" val="2766285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a:latin typeface="Bookman Old Style" pitchFamily="18" charset="0"/>
              </a:rPr>
              <a:t>En términos estrictamente cronológicos, está fuera de lugar aquí. Debería haber aparecido (y también Tetzavéh) después de Ki Tisá, que cuenta la historia del becerro. Está situado aquí antes del pecado para decirnos que la cura existía antes de la enfermedad, el tikún antes del kilkul, la curación antes de la fractura, la rectificación antes del pecado.</a:t>
            </a:r>
          </a:p>
        </p:txBody>
      </p:sp>
    </p:spTree>
    <p:extLst>
      <p:ext uri="{BB962C8B-B14F-4D97-AF65-F5344CB8AC3E}">
        <p14:creationId xmlns="" xmlns:p14="http://schemas.microsoft.com/office/powerpoint/2010/main" val="1002734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Así que para entender la Terumá y el fenómeno del Mishkán, el Santuario y todo lo que ello implica, primero tenemos que entender qué salió mal en el momento del Becerro de Oro.</a:t>
            </a:r>
          </a:p>
          <a:p>
            <a:pPr>
              <a:buNone/>
            </a:pPr>
            <a:r>
              <a:rPr lang="es-ES" dirty="0">
                <a:latin typeface="Bookman Old Style" pitchFamily="18" charset="0"/>
              </a:rPr>
              <a:t> Aquí la Torá es muy sutil y nos da, en Ki Tisá, una narración que puede ser entendida en tres niveles muy diferentes.</a:t>
            </a:r>
          </a:p>
        </p:txBody>
      </p:sp>
    </p:spTree>
    <p:extLst>
      <p:ext uri="{BB962C8B-B14F-4D97-AF65-F5344CB8AC3E}">
        <p14:creationId xmlns="" xmlns:p14="http://schemas.microsoft.com/office/powerpoint/2010/main" val="3224069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El primero y más obvio es que el pecado del Becerro de Oro se debió a una falla de liderazgo por parte de Aarón.</a:t>
            </a:r>
          </a:p>
          <a:p>
            <a:pPr>
              <a:buNone/>
            </a:pPr>
            <a:r>
              <a:rPr lang="es-ES" dirty="0">
                <a:latin typeface="Bookman Old Style" pitchFamily="18" charset="0"/>
              </a:rPr>
              <a:t> Esta es la impresión abrumadora que recibimos en la primera lectura de Éxodo 32. </a:t>
            </a:r>
          </a:p>
          <a:p>
            <a:pPr>
              <a:buNone/>
            </a:pPr>
            <a:r>
              <a:rPr lang="es-ES" dirty="0">
                <a:latin typeface="Bookman Old Style" pitchFamily="18" charset="0"/>
              </a:rPr>
              <a:t>Sentimos que Aarón debería haber resistido el clamor del pueblo. </a:t>
            </a:r>
          </a:p>
        </p:txBody>
      </p:sp>
    </p:spTree>
    <p:extLst>
      <p:ext uri="{BB962C8B-B14F-4D97-AF65-F5344CB8AC3E}">
        <p14:creationId xmlns="" xmlns:p14="http://schemas.microsoft.com/office/powerpoint/2010/main" val="9540909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Debería haberles dicho que fueran pacientes. </a:t>
            </a:r>
          </a:p>
          <a:p>
            <a:pPr>
              <a:buNone/>
            </a:pPr>
            <a:r>
              <a:rPr lang="es-ES" dirty="0">
                <a:latin typeface="Bookman Old Style" pitchFamily="18" charset="0"/>
              </a:rPr>
              <a:t>Debería haber mostrado liderazgo. </a:t>
            </a:r>
          </a:p>
          <a:p>
            <a:pPr>
              <a:buNone/>
            </a:pPr>
            <a:r>
              <a:rPr lang="es-ES" dirty="0">
                <a:latin typeface="Bookman Old Style" pitchFamily="18" charset="0"/>
              </a:rPr>
              <a:t>No lo hizo. </a:t>
            </a:r>
          </a:p>
          <a:p>
            <a:pPr>
              <a:buNone/>
            </a:pPr>
            <a:r>
              <a:rPr lang="es-ES" dirty="0">
                <a:latin typeface="Bookman Old Style" pitchFamily="18" charset="0"/>
              </a:rPr>
              <a:t>Cuando Moisés baja de la montaña y le pregunta qué ha hecho, Aarón responde:</a:t>
            </a:r>
          </a:p>
        </p:txBody>
      </p:sp>
    </p:spTree>
    <p:extLst>
      <p:ext uri="{BB962C8B-B14F-4D97-AF65-F5344CB8AC3E}">
        <p14:creationId xmlns="" xmlns:p14="http://schemas.microsoft.com/office/powerpoint/2010/main" val="20193448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a:latin typeface="Bookman Old Style" pitchFamily="18" charset="0"/>
              </a:rPr>
              <a:t>“No te enojes, mi señor. Tú sabes cuán propensos son estos pueblos al mal. Me dijeron: “Haz un oráculo que nos guíe, ya que no sabemos qué le pasó a Moisés, el hombre que nos sacó de Egipto”. </a:t>
            </a:r>
          </a:p>
          <a:p>
            <a:pPr>
              <a:buNone/>
            </a:pPr>
            <a:r>
              <a:rPr lang="es-ES" sz="3000" dirty="0">
                <a:latin typeface="Bookman Old Style" pitchFamily="18" charset="0"/>
              </a:rPr>
              <a:t>Entonces les dije: “El que tenga joyas de oro, que se las quite”. Entonces me dieron el oro, y yo lo arrojé al fuego, ¡y de allí salió este becerro!”.</a:t>
            </a:r>
          </a:p>
        </p:txBody>
      </p:sp>
    </p:spTree>
    <p:extLst>
      <p:ext uri="{BB962C8B-B14F-4D97-AF65-F5344CB8AC3E}">
        <p14:creationId xmlns="" xmlns:p14="http://schemas.microsoft.com/office/powerpoint/2010/main" val="35493061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Éxodo 32:22-24- Esto es una falta de responsabilidad. También es un acto espectacular de negación (“¡Lo arrojé al fuego, y de allí salió este becerro!”).[1] </a:t>
            </a:r>
          </a:p>
          <a:p>
            <a:pPr>
              <a:buNone/>
            </a:pPr>
            <a:r>
              <a:rPr lang="es-ES" dirty="0">
                <a:latin typeface="Bookman Old Style" pitchFamily="18" charset="0"/>
              </a:rPr>
              <a:t>Así que la primera lectura de la historia es la del fracaso de Aarón. Pero solo la primera. Una lectura más profunda sugiere que se trata de Moisés. </a:t>
            </a:r>
          </a:p>
        </p:txBody>
      </p:sp>
    </p:spTree>
    <p:extLst>
      <p:ext uri="{BB962C8B-B14F-4D97-AF65-F5344CB8AC3E}">
        <p14:creationId xmlns="" xmlns:p14="http://schemas.microsoft.com/office/powerpoint/2010/main" val="19478142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Fue su ausencia del campamento lo que creó la crisis en primer lugar.</a:t>
            </a:r>
          </a:p>
          <a:p>
            <a:pPr>
              <a:buNone/>
            </a:pPr>
            <a:r>
              <a:rPr lang="es-ES" dirty="0">
                <a:latin typeface="Bookman Old Style" pitchFamily="18" charset="0"/>
              </a:rPr>
              <a:t>El pueblo comenzó a darse cuenta de que Moisés tardaba mucho en bajar de la montaña. </a:t>
            </a:r>
          </a:p>
          <a:p>
            <a:pPr>
              <a:buNone/>
            </a:pPr>
            <a:r>
              <a:rPr lang="es-ES" dirty="0">
                <a:latin typeface="Bookman Old Style" pitchFamily="18" charset="0"/>
              </a:rPr>
              <a:t>Se reunieron alrededor de Aarón y le dijeron: “Haznos un oráculo que nos guíe. </a:t>
            </a:r>
          </a:p>
        </p:txBody>
      </p:sp>
    </p:spTree>
    <p:extLst>
      <p:ext uri="{BB962C8B-B14F-4D97-AF65-F5344CB8AC3E}">
        <p14:creationId xmlns="" xmlns:p14="http://schemas.microsoft.com/office/powerpoint/2010/main" val="30878187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No tenemos idea de lo que le pasó a Moisés, el hombre que nos sacó de Egipto.</a:t>
            </a:r>
          </a:p>
          <a:p>
            <a:pPr>
              <a:buNone/>
            </a:pPr>
            <a:r>
              <a:rPr lang="es-ES" dirty="0">
                <a:latin typeface="Bookman Old Style" pitchFamily="18" charset="0"/>
              </a:rPr>
              <a:t>Dios le dijo a Moisés lo que estaba sucediendo y le dijo: “Baja, porque tu pueblo, que sacaste de Egipto, ha causado una ruina”.</a:t>
            </a:r>
          </a:p>
        </p:txBody>
      </p:sp>
    </p:spTree>
    <p:extLst>
      <p:ext uri="{BB962C8B-B14F-4D97-AF65-F5344CB8AC3E}">
        <p14:creationId xmlns="" xmlns:p14="http://schemas.microsoft.com/office/powerpoint/2010/main" val="837646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Éxodo 32:7- El tono subyacente es claro. “Baja” sugiere que Dios le estaba diciendo a Moisés que su lugar estaba con el pueblo al pie de la montaña, no con Dios en la cima. </a:t>
            </a:r>
          </a:p>
          <a:p>
            <a:pPr>
              <a:buNone/>
            </a:pPr>
            <a:r>
              <a:rPr lang="es-ES" dirty="0">
                <a:latin typeface="Bookman Old Style" pitchFamily="18" charset="0"/>
              </a:rPr>
              <a:t>“Tu pueblo” implica que Dios le estaba diciendo a Moisés que el pueblo era su problema, no el de Dios. Estaba a punto de repudiarlo.</a:t>
            </a:r>
          </a:p>
        </p:txBody>
      </p:sp>
    </p:spTree>
    <p:extLst>
      <p:ext uri="{BB962C8B-B14F-4D97-AF65-F5344CB8AC3E}">
        <p14:creationId xmlns="" xmlns:p14="http://schemas.microsoft.com/office/powerpoint/2010/main" val="39010466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Moisés oró urgentemente a Dios pidiendo perdón, luego descendió. Lo que sigue es un torbellino de acción. Moisés desciende, ve lo que ha sucedido, rompe las tablas, quema el becerro, mezcla sus cenizas con agua y da de beber al pueblo, luego pide ayuda para castigar a los malhechores. </a:t>
            </a:r>
          </a:p>
        </p:txBody>
      </p:sp>
    </p:spTree>
    <p:extLst>
      <p:ext uri="{BB962C8B-B14F-4D97-AF65-F5344CB8AC3E}">
        <p14:creationId xmlns="" xmlns:p14="http://schemas.microsoft.com/office/powerpoint/2010/main" val="26771891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Se ha convertido en el líder en medio del pueblo, restaurando el orden donde un momento antes había habido caos. </a:t>
            </a:r>
          </a:p>
          <a:p>
            <a:pPr>
              <a:buNone/>
            </a:pPr>
            <a:r>
              <a:rPr lang="es-ES" sz="2800" dirty="0">
                <a:latin typeface="Bookman Old Style" pitchFamily="18" charset="0"/>
              </a:rPr>
              <a:t>En esta lectura, la figura central era Moisés. Él había sido el líder más fuerte de todos. El resultado, sin embargo, fue que cuando él no estaba allí, el pueblo entraba en pánico. </a:t>
            </a:r>
          </a:p>
          <a:p>
            <a:pPr>
              <a:buNone/>
            </a:pPr>
            <a:r>
              <a:rPr lang="es-ES" sz="2800" dirty="0">
                <a:latin typeface="Bookman Old Style" pitchFamily="18" charset="0"/>
              </a:rPr>
              <a:t>Ése es el lado negativo de un liderazgo fuerte.</a:t>
            </a:r>
          </a:p>
          <a:p>
            <a:pPr>
              <a:buNone/>
            </a:pPr>
            <a:endParaRPr lang="es-ES" dirty="0">
              <a:latin typeface="Bookman Old Style" pitchFamily="18" charset="0"/>
            </a:endParaRPr>
          </a:p>
        </p:txBody>
      </p:sp>
    </p:spTree>
    <p:extLst>
      <p:ext uri="{BB962C8B-B14F-4D97-AF65-F5344CB8AC3E}">
        <p14:creationId xmlns="" xmlns:p14="http://schemas.microsoft.com/office/powerpoint/2010/main" val="37802927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Pero luego sigue un capítulo, Éxodo 33, que es uno de los más difíciles de entender en la Torá. </a:t>
            </a:r>
          </a:p>
          <a:p>
            <a:pPr>
              <a:buNone/>
            </a:pPr>
            <a:r>
              <a:rPr lang="es-ES" sz="2800" dirty="0">
                <a:latin typeface="Bookman Old Style" pitchFamily="18" charset="0"/>
              </a:rPr>
              <a:t>Comienza con Dios anunciando que, aunque Él enviaría un “ángel” o “mensajero” para acompañar al pueblo en el resto de su viaje, Él mismo no estaría en medio de ellos “porque ustedes son un pueblo de dura cerviz y yo podría destruirlos en el camino”. </a:t>
            </a:r>
          </a:p>
        </p:txBody>
      </p:sp>
    </p:spTree>
    <p:extLst>
      <p:ext uri="{BB962C8B-B14F-4D97-AF65-F5344CB8AC3E}">
        <p14:creationId xmlns="" xmlns:p14="http://schemas.microsoft.com/office/powerpoint/2010/main" val="38171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Esto angustia profundamente al pueblo. (Ver Éxodo 33:1-6)</a:t>
            </a:r>
          </a:p>
          <a:p>
            <a:pPr>
              <a:buNone/>
            </a:pPr>
            <a:r>
              <a:rPr lang="es-ES" dirty="0">
                <a:latin typeface="Bookman Old Style" pitchFamily="18" charset="0"/>
              </a:rPr>
              <a:t>En los versículos 12-23, Moisés desafía a Dios sobre este veredicto. Él quiere que la Presencia de Dios vaya con el pueblo. Él pide: “Hazme conocer Tus caminos” y “Te ruego que me dejes ver Tu gloria”. Esto es difícil de entender. </a:t>
            </a:r>
          </a:p>
        </p:txBody>
      </p:sp>
    </p:spTree>
    <p:extLst>
      <p:ext uri="{BB962C8B-B14F-4D97-AF65-F5344CB8AC3E}">
        <p14:creationId xmlns="" xmlns:p14="http://schemas.microsoft.com/office/powerpoint/2010/main" val="36030021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Todo el intercambio entre Moisés y Dios, uno de los más intensos en la Torá, ya no trata sobre el pecado y el perdón. </a:t>
            </a:r>
          </a:p>
          <a:p>
            <a:pPr>
              <a:buNone/>
            </a:pPr>
            <a:r>
              <a:rPr lang="es-ES" dirty="0">
                <a:latin typeface="Bookman Old Style" pitchFamily="18" charset="0"/>
              </a:rPr>
              <a:t>Parece casi una indagación metafísica sobre la naturaleza de Dios. </a:t>
            </a:r>
          </a:p>
          <a:p>
            <a:pPr>
              <a:buNone/>
            </a:pPr>
            <a:r>
              <a:rPr lang="es-ES" dirty="0">
                <a:latin typeface="Bookman Old Style" pitchFamily="18" charset="0"/>
              </a:rPr>
              <a:t>¿Cuál es su conexión con el becerro de oro?</a:t>
            </a:r>
          </a:p>
        </p:txBody>
      </p:sp>
    </p:spTree>
    <p:extLst>
      <p:ext uri="{BB962C8B-B14F-4D97-AF65-F5344CB8AC3E}">
        <p14:creationId xmlns="" xmlns:p14="http://schemas.microsoft.com/office/powerpoint/2010/main" val="26500599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Lo que sucede entre estos dos episodios es lo más desconcertante de todo. </a:t>
            </a:r>
          </a:p>
          <a:p>
            <a:pPr>
              <a:buNone/>
            </a:pPr>
            <a:r>
              <a:rPr lang="es-ES" dirty="0">
                <a:latin typeface="Bookman Old Style" pitchFamily="18" charset="0"/>
              </a:rPr>
              <a:t>El texto dice que Moisés “tomó su tienda y la plantó fuera del campamento, lejos del campamento” (Éxodo 33:7). Seguramente esto debe haber sido precisamente lo incorrecto. </a:t>
            </a:r>
          </a:p>
        </p:txBody>
      </p:sp>
    </p:spTree>
    <p:extLst>
      <p:ext uri="{BB962C8B-B14F-4D97-AF65-F5344CB8AC3E}">
        <p14:creationId xmlns="" xmlns:p14="http://schemas.microsoft.com/office/powerpoint/2010/main" val="14135490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a:latin typeface="Bookman Old Style" pitchFamily="18" charset="0"/>
              </a:rPr>
              <a:t>Si, como Dios y el texto han dado a entender, el problema hubiera sido la distancia de Moisés como líder, lo más importante que él debía hacer ahora sería permanecer en medio del pueblo, no posicionarse fuera del campamento. Además, la Torá nos acaba de decir que Dios había dicho que no estaría en medio del pueblo, y esto causó angustia al pueblo. </a:t>
            </a:r>
          </a:p>
        </p:txBody>
      </p:sp>
    </p:spTree>
    <p:extLst>
      <p:ext uri="{BB962C8B-B14F-4D97-AF65-F5344CB8AC3E}">
        <p14:creationId xmlns="" xmlns:p14="http://schemas.microsoft.com/office/powerpoint/2010/main" val="29292757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La decisión de Moisés de hacer lo mismo seguramente habría duplicado su angustia. Algo profundo está sucediendo aquí.</a:t>
            </a:r>
          </a:p>
          <a:p>
            <a:pPr>
              <a:buNone/>
            </a:pPr>
            <a:r>
              <a:rPr lang="es-ES" dirty="0">
                <a:latin typeface="Bookman Old Style" pitchFamily="18" charset="0"/>
              </a:rPr>
              <a:t>Me parece que en Éxodo 33 Moisés está llevando a cabo el acto más valiente de su vida. En esencia, le está diciendo a Dios: “El problema no es mi distancia. Es tu distancia. </a:t>
            </a:r>
          </a:p>
        </p:txBody>
      </p:sp>
    </p:spTree>
    <p:extLst>
      <p:ext uri="{BB962C8B-B14F-4D97-AF65-F5344CB8AC3E}">
        <p14:creationId xmlns="" xmlns:p14="http://schemas.microsoft.com/office/powerpoint/2010/main" val="36678658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La gente te tiene miedo. </a:t>
            </a:r>
          </a:p>
          <a:p>
            <a:pPr>
              <a:buNone/>
            </a:pPr>
            <a:r>
              <a:rPr lang="es-ES" dirty="0">
                <a:latin typeface="Bookman Old Style" pitchFamily="18" charset="0"/>
              </a:rPr>
              <a:t>Han sido testigos de tu poder abrumador. </a:t>
            </a:r>
          </a:p>
          <a:p>
            <a:pPr>
              <a:buNone/>
            </a:pPr>
            <a:r>
              <a:rPr lang="es-ES" dirty="0">
                <a:latin typeface="Bookman Old Style" pitchFamily="18" charset="0"/>
              </a:rPr>
              <a:t>Te han visto poner de rodillas al mayor imperio que el mundo haya conocido jamás. Te han visto convertir el mar en tierra seca, enviar alimentos del cielo y sacar agua de una roca.</a:t>
            </a:r>
          </a:p>
        </p:txBody>
      </p:sp>
    </p:spTree>
    <p:extLst>
      <p:ext uri="{BB962C8B-B14F-4D97-AF65-F5344CB8AC3E}">
        <p14:creationId xmlns="" xmlns:p14="http://schemas.microsoft.com/office/powerpoint/2010/main" val="35748055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a:latin typeface="Bookman Old Style" pitchFamily="18" charset="0"/>
              </a:rPr>
              <a:t>Cuando oyeron tu voz en el monte Sinaí, vinieron a mí para suplicarme que fuera su intermediario. Dijeron: “Háblanos tú y escucharemos, pero que Dios no nos hable, para que no muramos” (Éxodo 20:16).</a:t>
            </a:r>
          </a:p>
          <a:p>
            <a:pPr>
              <a:buNone/>
            </a:pPr>
            <a:r>
              <a:rPr lang="es-ES" sz="3000" dirty="0">
                <a:latin typeface="Bookman Old Style" pitchFamily="18" charset="0"/>
              </a:rPr>
              <a:t>Hicieron un becerro no porque querían adorar a un ídolo, sino porque querían algún símbolo de Tu Presencia que no fuera aterrador.</a:t>
            </a:r>
          </a:p>
        </p:txBody>
      </p:sp>
    </p:spTree>
    <p:extLst>
      <p:ext uri="{BB962C8B-B14F-4D97-AF65-F5344CB8AC3E}">
        <p14:creationId xmlns="" xmlns:p14="http://schemas.microsoft.com/office/powerpoint/2010/main" val="20588071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Necesitan que estés cerca. Necesitan sentirte no en el cielo o en la cima de la montaña sino en medio del campamento. </a:t>
            </a:r>
          </a:p>
          <a:p>
            <a:pPr>
              <a:buNone/>
            </a:pPr>
            <a:r>
              <a:rPr lang="es-ES" dirty="0">
                <a:latin typeface="Bookman Old Style" pitchFamily="18" charset="0"/>
              </a:rPr>
              <a:t>Y aunque no puedan ver Tu rostro, porque nadie puede hacerlo, al menos déjales ver algún signo visible de Tu gloria”.</a:t>
            </a:r>
          </a:p>
        </p:txBody>
      </p:sp>
    </p:spTree>
    <p:extLst>
      <p:ext uri="{BB962C8B-B14F-4D97-AF65-F5344CB8AC3E}">
        <p14:creationId xmlns="" xmlns:p14="http://schemas.microsoft.com/office/powerpoint/2010/main" val="14291693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a:latin typeface="Bookman Old Style" pitchFamily="18" charset="0"/>
              </a:rPr>
              <a:t>Me parece que ese es el pedido de Moisés al que la parashá de esta semana es la respuesta.</a:t>
            </a:r>
          </a:p>
          <a:p>
            <a:pPr>
              <a:buNone/>
            </a:pPr>
            <a:r>
              <a:rPr lang="es-ES" sz="3000" dirty="0">
                <a:latin typeface="Bookman Old Style" pitchFamily="18" charset="0"/>
              </a:rPr>
              <a:t>“Que me hagan un Santuario para que Yo habite en medio de ellos”.</a:t>
            </a:r>
          </a:p>
          <a:p>
            <a:pPr>
              <a:buNone/>
            </a:pPr>
            <a:r>
              <a:rPr lang="es-ES" sz="1800" dirty="0">
                <a:latin typeface="Bookman Old Style" pitchFamily="18" charset="0"/>
              </a:rPr>
              <a:t>Éxodo 25:8 -</a:t>
            </a:r>
            <a:r>
              <a:rPr lang="en-US" sz="1800" b="1" i="0" dirty="0" err="1">
                <a:solidFill>
                  <a:srgbClr val="000000"/>
                </a:solidFill>
                <a:effectLst/>
                <a:latin typeface="Times New Roman" panose="02020603050405020304" pitchFamily="18" charset="0"/>
              </a:rPr>
              <a:t>Ve'asu</a:t>
            </a:r>
            <a:r>
              <a:rPr lang="en-US" sz="1800" b="1" i="0" dirty="0">
                <a:solidFill>
                  <a:srgbClr val="000000"/>
                </a:solidFill>
                <a:effectLst/>
                <a:latin typeface="Times New Roman" panose="02020603050405020304" pitchFamily="18" charset="0"/>
              </a:rPr>
              <a:t> li </a:t>
            </a:r>
            <a:r>
              <a:rPr lang="en-US" sz="1800" b="1" i="0" dirty="0" err="1">
                <a:solidFill>
                  <a:srgbClr val="000000"/>
                </a:solidFill>
                <a:effectLst/>
                <a:latin typeface="Times New Roman" panose="02020603050405020304" pitchFamily="18" charset="0"/>
              </a:rPr>
              <a:t>mikdash</a:t>
            </a:r>
            <a:r>
              <a:rPr lang="en-US" sz="1800" b="1" i="0" dirty="0">
                <a:solidFill>
                  <a:srgbClr val="000000"/>
                </a:solidFill>
                <a:effectLst/>
                <a:latin typeface="Times New Roman" panose="02020603050405020304" pitchFamily="18" charset="0"/>
              </a:rPr>
              <a:t> </a:t>
            </a:r>
            <a:r>
              <a:rPr lang="en-US" sz="1800" b="1" i="0" dirty="0" err="1">
                <a:solidFill>
                  <a:srgbClr val="000000"/>
                </a:solidFill>
                <a:effectLst/>
                <a:latin typeface="Times New Roman" panose="02020603050405020304" pitchFamily="18" charset="0"/>
              </a:rPr>
              <a:t>veshajanti</a:t>
            </a:r>
            <a:r>
              <a:rPr lang="en-US" sz="1800" b="1" i="0" dirty="0">
                <a:solidFill>
                  <a:srgbClr val="000000"/>
                </a:solidFill>
                <a:effectLst/>
                <a:latin typeface="Times New Roman" panose="02020603050405020304" pitchFamily="18" charset="0"/>
              </a:rPr>
              <a:t> </a:t>
            </a:r>
            <a:r>
              <a:rPr lang="en-US" sz="1800" b="1" i="0" dirty="0" err="1">
                <a:solidFill>
                  <a:srgbClr val="000000"/>
                </a:solidFill>
                <a:effectLst/>
                <a:latin typeface="Times New Roman" panose="02020603050405020304" pitchFamily="18" charset="0"/>
              </a:rPr>
              <a:t>betojam</a:t>
            </a:r>
            <a:r>
              <a:rPr lang="en-US" sz="1800" b="1" i="0" dirty="0">
                <a:solidFill>
                  <a:srgbClr val="000000"/>
                </a:solidFill>
                <a:effectLst/>
                <a:latin typeface="Times New Roman" panose="02020603050405020304" pitchFamily="18" charset="0"/>
              </a:rPr>
              <a:t>. </a:t>
            </a:r>
            <a:r>
              <a:rPr lang="es-ES" sz="1800" b="1" i="0" dirty="0">
                <a:solidFill>
                  <a:srgbClr val="000000"/>
                </a:solidFill>
                <a:effectLst/>
                <a:latin typeface="Times New Roman" panose="02020603050405020304" pitchFamily="18" charset="0"/>
              </a:rPr>
              <a:t>Y me harán un santuario, y Yo habitaré en medio de ellos.</a:t>
            </a:r>
            <a:r>
              <a:rPr lang="en-US" sz="1800" b="1" i="0" dirty="0">
                <a:solidFill>
                  <a:srgbClr val="000000"/>
                </a:solidFill>
                <a:effectLst/>
                <a:latin typeface="Times New Roman" panose="02020603050405020304" pitchFamily="18" charset="0"/>
              </a:rPr>
              <a:t> </a:t>
            </a:r>
            <a:endParaRPr lang="es-ES" sz="1800" b="1" dirty="0">
              <a:latin typeface="Bookman Old Style" pitchFamily="18" charset="0"/>
            </a:endParaRPr>
          </a:p>
          <a:p>
            <a:pPr>
              <a:buNone/>
            </a:pPr>
            <a:r>
              <a:rPr lang="es-ES" sz="3000" dirty="0">
                <a:latin typeface="Bookman Old Style" pitchFamily="18" charset="0"/>
              </a:rPr>
              <a:t>Esta es la primera vez en la Torá que escuchamos el verbo sh-j-n, que significa “habitar”, en relación con Dios. </a:t>
            </a:r>
          </a:p>
        </p:txBody>
      </p:sp>
    </p:spTree>
    <p:extLst>
      <p:ext uri="{BB962C8B-B14F-4D97-AF65-F5344CB8AC3E}">
        <p14:creationId xmlns="" xmlns:p14="http://schemas.microsoft.com/office/powerpoint/2010/main" val="16272128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Como sustantivo significa literalmente, “un vecino”. </a:t>
            </a:r>
          </a:p>
          <a:p>
            <a:pPr>
              <a:buNone/>
            </a:pPr>
            <a:r>
              <a:rPr lang="es-ES" dirty="0">
                <a:latin typeface="Bookman Old Style" pitchFamily="18" charset="0"/>
              </a:rPr>
              <a:t>De ahí se deriva la palabra clave del judaísmo postbíblico, </a:t>
            </a:r>
            <a:r>
              <a:rPr lang="es-ES" b="1" i="1" dirty="0">
                <a:latin typeface="Bookman Old Style" pitchFamily="18" charset="0"/>
              </a:rPr>
              <a:t>Shejiná</a:t>
            </a:r>
            <a:r>
              <a:rPr lang="es-ES" dirty="0">
                <a:latin typeface="Bookman Old Style" pitchFamily="18" charset="0"/>
              </a:rPr>
              <a:t>, que significa la inmanencia de Dios en oposición a su trascendencia, Dios como Uno que está cerca, la atrevida idea de Dios como un vecino cercano.</a:t>
            </a:r>
          </a:p>
        </p:txBody>
      </p:sp>
    </p:spTree>
    <p:extLst>
      <p:ext uri="{BB962C8B-B14F-4D97-AF65-F5344CB8AC3E}">
        <p14:creationId xmlns="" xmlns:p14="http://schemas.microsoft.com/office/powerpoint/2010/main" val="14979011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En términos de la teología de la Torá, la idea misma de un Mishkán, un Santuario o Templo, un “hogar” físico para la “gloria de Dios”, es profundamente paradójica. </a:t>
            </a:r>
          </a:p>
          <a:p>
            <a:pPr>
              <a:buNone/>
            </a:pPr>
            <a:r>
              <a:rPr lang="es-ES" dirty="0">
                <a:latin typeface="Bookman Old Style" pitchFamily="18" charset="0"/>
              </a:rPr>
              <a:t>Dios está más allá del espacio. Como dijo el rey Salomón en la inauguración del primer Templo: </a:t>
            </a:r>
          </a:p>
        </p:txBody>
      </p:sp>
    </p:spTree>
    <p:extLst>
      <p:ext uri="{BB962C8B-B14F-4D97-AF65-F5344CB8AC3E}">
        <p14:creationId xmlns="" xmlns:p14="http://schemas.microsoft.com/office/powerpoint/2010/main" val="12699637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“He aquí que los cielos y los cielos de los cielos no pueden abarcarte, ¿cuánto menos esta Casa?”. </a:t>
            </a:r>
          </a:p>
          <a:p>
            <a:pPr>
              <a:buNone/>
            </a:pPr>
            <a:r>
              <a:rPr lang="es-ES" dirty="0">
                <a:latin typeface="Bookman Old Style" pitchFamily="18" charset="0"/>
              </a:rPr>
              <a:t>O como dijo Isaías en nombre de Dios: “Los cielos son mi trono y la tierra el escabel de mis pies. ¿Qué casa me construiréis, dónde estará mi lugar de descanso?”. (Is. 66:1)</a:t>
            </a:r>
          </a:p>
        </p:txBody>
      </p:sp>
    </p:spTree>
    <p:extLst>
      <p:ext uri="{BB962C8B-B14F-4D97-AF65-F5344CB8AC3E}">
        <p14:creationId xmlns="" xmlns:p14="http://schemas.microsoft.com/office/powerpoint/2010/main" val="5723589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La respuesta, como enfatizaron los místicos judíos, es que Dios no vive en un edificio, sino en los corazones de los constructores: “Hagan para mí un Santuario y yo habitaré entre ellos” (</a:t>
            </a:r>
            <a:r>
              <a:rPr lang="es-ES" dirty="0" err="1">
                <a:latin typeface="Bookman Old Style" pitchFamily="18" charset="0"/>
              </a:rPr>
              <a:t>Éx</a:t>
            </a:r>
            <a:r>
              <a:rPr lang="es-ES" dirty="0">
                <a:latin typeface="Bookman Old Style" pitchFamily="18" charset="0"/>
              </a:rPr>
              <a:t>. 25:8) – “entre ellos”, no “en él”. </a:t>
            </a:r>
          </a:p>
          <a:p>
            <a:pPr>
              <a:buNone/>
            </a:pPr>
            <a:r>
              <a:rPr lang="es-ES" dirty="0">
                <a:latin typeface="Bookman Old Style" pitchFamily="18" charset="0"/>
              </a:rPr>
              <a:t>Pero, ¿cómo sucede esto? </a:t>
            </a:r>
          </a:p>
        </p:txBody>
      </p:sp>
    </p:spTree>
    <p:extLst>
      <p:ext uri="{BB962C8B-B14F-4D97-AF65-F5344CB8AC3E}">
        <p14:creationId xmlns="" xmlns:p14="http://schemas.microsoft.com/office/powerpoint/2010/main" val="36675562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¿Qué acto humano hace que la Presencia Divina viva dentro del campamento, de la comunidad? </a:t>
            </a:r>
          </a:p>
          <a:p>
            <a:pPr>
              <a:buNone/>
            </a:pPr>
            <a:r>
              <a:rPr lang="es-ES" sz="2800" dirty="0">
                <a:latin typeface="Bookman Old Style" pitchFamily="18" charset="0"/>
              </a:rPr>
              <a:t>La respuesta es el nombre de nuestra parashá, Terumá, que significa un regalo, una contribución.</a:t>
            </a:r>
          </a:p>
          <a:p>
            <a:pPr>
              <a:buNone/>
            </a:pPr>
            <a:r>
              <a:rPr lang="es-ES" sz="2800" dirty="0">
                <a:latin typeface="Bookman Old Style" pitchFamily="18" charset="0"/>
              </a:rPr>
              <a:t>El Señor le habló a Moisés y le dijo: “Diles a los israelitas que me traigan una ofrenda. Recibirán la ofrenda para Mí de todo aquel cuyo corazón los mueva a dar”.</a:t>
            </a:r>
          </a:p>
        </p:txBody>
      </p:sp>
    </p:spTree>
    <p:extLst>
      <p:ext uri="{BB962C8B-B14F-4D97-AF65-F5344CB8AC3E}">
        <p14:creationId xmlns="" xmlns:p14="http://schemas.microsoft.com/office/powerpoint/2010/main" val="27699474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CO" b="1" dirty="0">
                <a:latin typeface="Bookman Old Style" pitchFamily="18" charset="0"/>
              </a:rPr>
              <a:t>Los Regalos Escondidos</a:t>
            </a:r>
          </a:p>
          <a:p>
            <a:r>
              <a:rPr lang="es-CO" sz="1600" dirty="0">
                <a:latin typeface="Bookman Old Style" pitchFamily="18" charset="0"/>
              </a:rPr>
              <a:t>De las notas de Akeidat Yitzjak y Rabbi Nicole Auerbach</a:t>
            </a:r>
          </a:p>
          <a:p>
            <a:pPr>
              <a:buNone/>
            </a:pPr>
            <a:r>
              <a:rPr lang="es-ES" dirty="0">
                <a:latin typeface="Bookman Old Style" pitchFamily="18" charset="0"/>
              </a:rPr>
              <a:t>Akeidat </a:t>
            </a:r>
            <a:r>
              <a:rPr lang="es-ES" dirty="0" err="1">
                <a:latin typeface="Bookman Old Style" pitchFamily="18" charset="0"/>
              </a:rPr>
              <a:t>Itzjak</a:t>
            </a:r>
            <a:r>
              <a:rPr lang="es-ES" dirty="0">
                <a:latin typeface="Bookman Old Style" pitchFamily="18" charset="0"/>
              </a:rPr>
              <a:t> 49:1:7 La Torá como adquisición es bastante diferente de otras adquisiciones. (Éxodo Rabá 33) </a:t>
            </a:r>
          </a:p>
          <a:p>
            <a:pPr>
              <a:buNone/>
            </a:pPr>
            <a:r>
              <a:rPr lang="es-ES" dirty="0">
                <a:latin typeface="Bookman Old Style" pitchFamily="18" charset="0"/>
              </a:rPr>
              <a:t>Generalmente el que vende bienes muebles se deprime por la necesidad de haber tenido que hacerlo. No así el vendedor de la Torá. </a:t>
            </a:r>
          </a:p>
        </p:txBody>
      </p:sp>
    </p:spTree>
    <p:extLst>
      <p:ext uri="{BB962C8B-B14F-4D97-AF65-F5344CB8AC3E}">
        <p14:creationId xmlns="" xmlns:p14="http://schemas.microsoft.com/office/powerpoint/2010/main" val="31642308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a:latin typeface="Bookman Old Style" pitchFamily="18" charset="0"/>
              </a:rPr>
              <a:t>Él se regocija. Normalmente, una vez realizada una compra, el propietario se preocupa por salvaguardarla. </a:t>
            </a:r>
          </a:p>
          <a:p>
            <a:pPr>
              <a:buNone/>
            </a:pPr>
            <a:r>
              <a:rPr lang="es-ES" sz="3000" dirty="0">
                <a:latin typeface="Bookman Old Style" pitchFamily="18" charset="0"/>
              </a:rPr>
              <a:t>No es así con la Torá. La Torá salvaguarda a sus guardianes, aquellos a quienes pertenece. </a:t>
            </a:r>
          </a:p>
          <a:p>
            <a:pPr>
              <a:buNone/>
            </a:pPr>
            <a:r>
              <a:rPr lang="es-ES" sz="3000" dirty="0">
                <a:latin typeface="Bookman Old Style" pitchFamily="18" charset="0"/>
              </a:rPr>
              <a:t>Normalmente, es inconcebible la idea de que al comprar el producto de un artista se establece un derecho sobre él. </a:t>
            </a: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Sin embargo, al adquirir la Torá, uno establece un derecho sobre su Creador. "Y tomarán una contribución para Mí" (como si Me estuvieran adquiriendo como regalo).(Éxodo 25,2) </a:t>
            </a:r>
          </a:p>
          <a:p>
            <a:pPr>
              <a:buNone/>
            </a:pPr>
            <a:r>
              <a:rPr lang="es-ES" dirty="0">
                <a:latin typeface="Bookman Old Style" pitchFamily="18" charset="0"/>
              </a:rPr>
              <a:t>Al entregar la Torá a Israel, Di-s ha entregado Su posesión más preciosa y versátil. </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Les ha dado a los eruditos de la Torá la llave para guiar al mundo, para activar y desactivar beneficios como se usaría una llave para cerrar o abrir una bóveda. </a:t>
            </a:r>
          </a:p>
          <a:p>
            <a:pPr>
              <a:buNone/>
            </a:pPr>
            <a:r>
              <a:rPr lang="es-ES" dirty="0">
                <a:latin typeface="Bookman Old Style" pitchFamily="18" charset="0"/>
              </a:rPr>
              <a:t>Todo esto lo hizo Dios con alegría, no con arrepentimiento. La relación entre Di-s e Israel puede verse de la siguiente manera. </a:t>
            </a: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Un rey tenía una única hija amada. </a:t>
            </a:r>
          </a:p>
          <a:p>
            <a:pPr>
              <a:buNone/>
            </a:pPr>
            <a:r>
              <a:rPr lang="es-ES" dirty="0">
                <a:latin typeface="Bookman Old Style" pitchFamily="18" charset="0"/>
              </a:rPr>
              <a:t>Cuando la casó, le dijo a su marido: "No puedo renunciar a ella por completo, ya que es mi hija. No puedo pedirte que no la lleves a casa, ya que es tu esposa. Mi única petición es que dondequiera que estéis Ve y tráeme una habitación libre cerca para poder estar cerca de ti. </a:t>
            </a: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De manera similar, Di-s le dijo a Israel: "Ahora constrúyanme una casa para que pueda estar cerca de ustedes dos (incluyendo la Torá) en todo momento". </a:t>
            </a:r>
          </a:p>
          <a:p>
            <a:pPr>
              <a:buNone/>
            </a:pPr>
            <a:r>
              <a:rPr lang="es-ES" dirty="0">
                <a:latin typeface="Bookman Old Style" pitchFamily="18" charset="0"/>
              </a:rPr>
              <a:t>El concepto, por supuesto, es que dado que las mitzvot de la Torá no se refieren a lo abstracto sino a lo físico, la Torá pertenece al mundo físico. </a:t>
            </a: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a:latin typeface="Bookman Old Style" pitchFamily="18" charset="0"/>
              </a:rPr>
              <a:t>Al mismo tiempo, sin embargo, dado que fue una consecuencia del mundo del espíritu puro, tampoco puede separarse de ese mundo y representa el vínculo entre los dos mundos.</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Regalos escondidos</a:t>
            </a:r>
          </a:p>
          <a:p>
            <a:pPr>
              <a:buNone/>
            </a:pPr>
            <a:r>
              <a:rPr lang="es-ES" dirty="0">
                <a:latin typeface="Bookman Old Style" pitchFamily="18" charset="0"/>
              </a:rPr>
              <a:t>Al construir un santuario en el desierto, Dios llama a los israelitas a contribuir con los dones que ni siquiera saben que tienen.</a:t>
            </a:r>
          </a:p>
          <a:p>
            <a:pPr>
              <a:buNone/>
            </a:pPr>
            <a:r>
              <a:rPr lang="es-ES" dirty="0">
                <a:latin typeface="Bookman Old Style" pitchFamily="18" charset="0"/>
              </a:rPr>
              <a:t>(Rabbi Nicole Auerbach)</a:t>
            </a: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Después de los truenos y relámpagos del Monte Sinaí, cuando el pueblo fue mantenido a distancia para que no se acercaran demasiado a la presencia Divina, Dios los invita a construir un espacio más íntimo donde Dios pueda habitar entre ellos mientras continúan su viaje a través del desierto. </a:t>
            </a: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Para obtener los materiales para este mishkán, o santuario portátil, Dios le dice a Moisés en Parashá Terumá: “Dile al pueblo israelita que me traiga regalos; aceptarás regalos para mí de toda persona cuyo corazón así lo conmueva”.</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El comentarista medieval Rashbam (Samuel ben Meir (Troyes, c. 1085 - c. 1158), acrónimo hebreo del rabino SHmuel Ben Meir, tosafista francés y nieto de Shlomo Yitzhaki, "Rashi".) señala que el uso de la palabra Terumá, o regalo, implica que esto es algo que cada persona debe apartar de sus propias pertenencias. </a:t>
            </a: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Pero por mucho que se supone que estos regalos provienen del corazón, no es sólo el pensamiento lo que cuenta. </a:t>
            </a:r>
          </a:p>
          <a:p>
            <a:pPr>
              <a:buNone/>
            </a:pPr>
            <a:r>
              <a:rPr lang="es-ES" dirty="0">
                <a:latin typeface="Bookman Old Style" pitchFamily="18" charset="0"/>
              </a:rPr>
              <a:t>Dios es muy específico acerca de lo que se requiere: “Estos son los regalos que aceptaréis”, dice Dios. “Oro, plata y cobre; hilos azules, púrpura y carmesí; lino fino y pelo de cabra; </a:t>
            </a: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pieles de carnero curtidas, pieles de delfín y madera de acacia [junto con aceite, especias e incienso]”.</a:t>
            </a:r>
          </a:p>
          <a:p>
            <a:pPr>
              <a:buNone/>
            </a:pPr>
            <a:r>
              <a:rPr lang="es-ES" dirty="0">
                <a:latin typeface="Bookman Old Style" pitchFamily="18" charset="0"/>
              </a:rPr>
              <a:t>Una de estas cosas no es como las demás. Hilados, pieles de carnero, madera, incienso: todo esto tiene sentido. </a:t>
            </a:r>
          </a:p>
          <a:p>
            <a:pPr>
              <a:buNone/>
            </a:pPr>
            <a:r>
              <a:rPr lang="es-ES" dirty="0">
                <a:latin typeface="Bookman Old Style" pitchFamily="18" charset="0"/>
              </a:rPr>
              <a:t>¿Pero pieles de delfín? </a:t>
            </a: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¿Dónde se supone que los israelitas encontrarían pieles de delfín en medio de un desierto árido?</a:t>
            </a:r>
          </a:p>
          <a:p>
            <a:pPr>
              <a:buNone/>
            </a:pPr>
            <a:r>
              <a:rPr lang="es-ES" dirty="0">
                <a:latin typeface="Bookman Old Style" pitchFamily="18" charset="0"/>
              </a:rPr>
              <a:t>La palabra que aquí se traduce como delfín es </a:t>
            </a:r>
            <a:r>
              <a:rPr lang="es-ES" b="1" i="1" dirty="0">
                <a:latin typeface="Bookman Old Style" pitchFamily="18" charset="0"/>
              </a:rPr>
              <a:t>tajash</a:t>
            </a:r>
            <a:r>
              <a:rPr lang="es-ES" dirty="0">
                <a:latin typeface="Bookman Old Style" pitchFamily="18" charset="0"/>
              </a:rPr>
              <a:t>. </a:t>
            </a:r>
          </a:p>
          <a:p>
            <a:pPr>
              <a:buNone/>
            </a:pPr>
            <a:r>
              <a:rPr lang="es-ES" dirty="0">
                <a:latin typeface="Bookman Old Style" pitchFamily="18" charset="0"/>
              </a:rPr>
              <a:t>Rashi dice que el tajash es un animal multicolor. </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En una traducción antigua se le llama "color de la alegría" porque está muy orgulloso de sus muchos colores. </a:t>
            </a:r>
          </a:p>
          <a:p>
            <a:pPr>
              <a:buNone/>
            </a:pPr>
            <a:r>
              <a:rPr lang="es-ES" dirty="0">
                <a:latin typeface="Bookman Old Style" pitchFamily="18" charset="0"/>
              </a:rPr>
              <a:t>Según el Talmud, el tajash tiene un cuerno en la frente, llega a la mano de Moisés sólo para la ocasión y luego desaparece.</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Al recibir la lista de materiales, me imagino a los israelitas diciendo: “Está bien, todos somos buenos con el cobre y el pelo de cabra, pero si crees que vamos a cazar un unicornio arcoíris, tu debes estar bromeando. " </a:t>
            </a:r>
          </a:p>
          <a:p>
            <a:pPr>
              <a:buNone/>
            </a:pPr>
            <a:r>
              <a:rPr lang="es-ES" dirty="0">
                <a:latin typeface="Bookman Old Style" pitchFamily="18" charset="0"/>
              </a:rPr>
              <a:t>Pero recuerda, se supone que los regalos provienen de sus propias pertenencias. </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Se supone que no deben ir a cazar al unicornio. </a:t>
            </a:r>
          </a:p>
          <a:p>
            <a:pPr>
              <a:buNone/>
            </a:pPr>
            <a:r>
              <a:rPr lang="es-ES" dirty="0">
                <a:latin typeface="Bookman Old Style" pitchFamily="18" charset="0"/>
              </a:rPr>
              <a:t>Se les ha dicho que ya lo tienen. Todo lo que tienen que hacer es ofrecerlo.</a:t>
            </a:r>
          </a:p>
          <a:p>
            <a:pPr>
              <a:buNone/>
            </a:pPr>
            <a:r>
              <a:rPr lang="es-ES" dirty="0">
                <a:latin typeface="Bookman Old Style" pitchFamily="18" charset="0"/>
              </a:rPr>
              <a:t>Cuando me di cuenta de esto por primera vez, inmediatamente pensé en mi madre, que no se desprende fácilmente de las cosas. </a:t>
            </a: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Está convencida de que esta cinta, botón o revista será justo lo que necesitaremos algún día. </a:t>
            </a:r>
          </a:p>
          <a:p>
            <a:pPr>
              <a:buNone/>
            </a:pPr>
            <a:r>
              <a:rPr lang="es-ES" dirty="0">
                <a:latin typeface="Bookman Old Style" pitchFamily="18" charset="0"/>
              </a:rPr>
              <a:t>Si mi madre estuviera allí cuando Dios hizo este pedido del tajash, sin duda saldría corriendo y regresaría con un unicornio arcoíris que había estado guardando en su bolso, por si acaso.</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a:latin typeface="Bookman Old Style" pitchFamily="18" charset="0"/>
              </a:rPr>
              <a:t>Así es exactamente como el rabino Irwin Keller describe a los israelitas en el desierto. </a:t>
            </a:r>
          </a:p>
          <a:p>
            <a:pPr>
              <a:buNone/>
            </a:pPr>
            <a:r>
              <a:rPr lang="es-ES" sz="3000" dirty="0">
                <a:latin typeface="Bookman Old Style" pitchFamily="18" charset="0"/>
              </a:rPr>
              <a:t>Se imagina a “estos pobres hijos de Israel, llevando consigo no sólo objetos evidentemente preciosos, sino también objetos extraños y torpes, que en el momento en que fueron empacados no tenían ninguna utilidad particular. </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Regalos escondidos, arrastrados por el desierto. </a:t>
            </a:r>
          </a:p>
          <a:p>
            <a:pPr>
              <a:buNone/>
            </a:pPr>
            <a:r>
              <a:rPr lang="es-ES" dirty="0">
                <a:latin typeface="Bookman Old Style" pitchFamily="18" charset="0"/>
              </a:rPr>
              <a:t>O no del todo regalos, sino regalos in potentia. </a:t>
            </a:r>
          </a:p>
          <a:p>
            <a:pPr>
              <a:buNone/>
            </a:pPr>
            <a:r>
              <a:rPr lang="es-ES" dirty="0">
                <a:latin typeface="Bookman Old Style" pitchFamily="18" charset="0"/>
              </a:rPr>
              <a:t>Bric-a-brac (</a:t>
            </a:r>
            <a:r>
              <a:rPr lang="en-US" dirty="0">
                <a:latin typeface="Bookman Old Style" pitchFamily="18" charset="0"/>
              </a:rPr>
              <a:t>knick-knacks, ornamentos</a:t>
            </a:r>
            <a:r>
              <a:rPr lang="es-ES" dirty="0">
                <a:latin typeface="Bookman Old Style" pitchFamily="18" charset="0"/>
              </a:rPr>
              <a:t>) esperando la oportunidad de convertirse en un objeto sagrado”.</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Todos tenemos dones, por supuesto. </a:t>
            </a:r>
          </a:p>
          <a:p>
            <a:pPr>
              <a:buNone/>
            </a:pPr>
            <a:r>
              <a:rPr lang="es-ES" dirty="0">
                <a:latin typeface="Bookman Old Style" pitchFamily="18" charset="0"/>
              </a:rPr>
              <a:t>Algunos de nosotros tenemos talento en la música o el arte, o una habilidad especial para las hojas de cálculo. </a:t>
            </a:r>
          </a:p>
          <a:p>
            <a:pPr>
              <a:buNone/>
            </a:pPr>
            <a:r>
              <a:rPr lang="es-ES" dirty="0">
                <a:latin typeface="Bookman Old Style" pitchFamily="18" charset="0"/>
              </a:rPr>
              <a:t>Estos regalos, escribe Keller, son nuestro oro y nuestra plata. </a:t>
            </a:r>
          </a:p>
          <a:p>
            <a:pPr>
              <a:buNone/>
            </a:pPr>
            <a:r>
              <a:rPr lang="es-ES" dirty="0">
                <a:latin typeface="Bookman Old Style" pitchFamily="18" charset="0"/>
              </a:rPr>
              <a:t>“Pero recuerden, el Mishkán no sólo fue construido con oro y plata. </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También hay madera de acacia y pieles de unicornio, que han sido arrastradas de un lado a otro, esperando la oportunidad de ser útiles”.</a:t>
            </a:r>
          </a:p>
          <a:p>
            <a:pPr>
              <a:buNone/>
            </a:pPr>
            <a:r>
              <a:rPr lang="es-ES" dirty="0">
                <a:latin typeface="Bookman Old Style" pitchFamily="18" charset="0"/>
              </a:rPr>
              <a:t>Entonces Keller nos desafía a mirar más allá de nuestros obsequios obvios: “¿Cuál es el único obsequio que no nos has ofrecido todavía? </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El que nadie sabe que llevas. </a:t>
            </a:r>
          </a:p>
          <a:p>
            <a:pPr>
              <a:buNone/>
            </a:pPr>
            <a:r>
              <a:rPr lang="es-ES" dirty="0">
                <a:latin typeface="Bookman Old Style" pitchFamily="18" charset="0"/>
              </a:rPr>
              <a:t>Ese que quizá ni siquiera habías considerado un regalo. </a:t>
            </a:r>
          </a:p>
          <a:p>
            <a:pPr>
              <a:buNone/>
            </a:pPr>
            <a:r>
              <a:rPr lang="es-ES" dirty="0">
                <a:latin typeface="Bookman Old Style" pitchFamily="18" charset="0"/>
              </a:rPr>
              <a:t>El que simplemente ha estado esperando. Y pregúntate: ‘¿Cuándo lo ofreceré?’ ¿Cuándo lo usarás para construir un Mishkán, para hacer de este mundo un lugar más santo?</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a:latin typeface="Bookman Old Style" pitchFamily="18" charset="0"/>
              </a:rPr>
              <a:t>Llevaría la sugerencia de Keller un paso más allá y sugeriría que no siempre podemos identificar nuestros dones por nuestra cuenta. </a:t>
            </a:r>
          </a:p>
          <a:p>
            <a:pPr>
              <a:buNone/>
            </a:pPr>
            <a:r>
              <a:rPr lang="es-ES" sz="2900" dirty="0">
                <a:latin typeface="Bookman Old Style" pitchFamily="18" charset="0"/>
              </a:rPr>
              <a:t>Estamos tan acostumbrados a definirnos por nuestros roles particulares (como abogados o contadores, padres o cuidadores) que tal vez no sepamos que también llevamos con nosotros dones de liderazgo, escucha o creatividad. </a:t>
            </a: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a:latin typeface="Bookman Old Style" pitchFamily="18" charset="0"/>
              </a:rPr>
              <a:t>Así como no podemos percibir el arco iris contenido en un rayo de luz hasta que se refracta a través de un prisma, a veces sólo podemos identificar nuestros propios dones cuando se reflejan en nosotros a través de los ojos de otra persona.</a:t>
            </a:r>
            <a:endParaRPr lang="en-U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Unos versículos después de identificar el material aceptable para la construcción del mishkán, Dios dice que el arca que contendrá las tablas de piedra que contienen el pacto de Dios con el pueblo debe estar coronada por dos figuras con alas de oro, los querubines. </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a:latin typeface="Bookman Old Style" pitchFamily="18" charset="0"/>
              </a:rPr>
              <a:t>Los querubines deben “enfrentarse unos a otros”: </a:t>
            </a:r>
            <a:r>
              <a:rPr lang="es-ES" sz="3600" b="1" i="1" dirty="0">
                <a:latin typeface="Bookman Old Style" pitchFamily="18" charset="0"/>
              </a:rPr>
              <a:t>ish el </a:t>
            </a:r>
            <a:r>
              <a:rPr lang="es-ES" sz="3600" b="1" i="1" dirty="0" err="1">
                <a:latin typeface="Bookman Old Style" pitchFamily="18" charset="0"/>
              </a:rPr>
              <a:t>ajiv</a:t>
            </a:r>
            <a:r>
              <a:rPr lang="es-ES" sz="3600" dirty="0">
                <a:latin typeface="Bookman Old Style" pitchFamily="18" charset="0"/>
              </a:rPr>
              <a:t>, dice Dios, literalmente como un hombre ante su hermano. </a:t>
            </a:r>
          </a:p>
          <a:p>
            <a:pPr>
              <a:buNone/>
            </a:pPr>
            <a:r>
              <a:rPr lang="es-ES" sz="3600" dirty="0">
                <a:latin typeface="Bookman Old Style" pitchFamily="18" charset="0"/>
              </a:rPr>
              <a:t>Y es entre estos dos rostros que Dios promete dar a conocer su presencia.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Qué apropiado que en el corazón de este proyecto de construcción comunitaria, que recibirá los dones del corazón de todos, Dios aparezca entre dos preciosos rostros colocados uno frente al otro como si estuvieran conversando.</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a:latin typeface="Bookman Old Style" pitchFamily="18" charset="0"/>
              </a:rPr>
              <a:t>Para identificar nuestros regalos más preciados y escondidos, necesitamos pasar algún tiempo cara a cara con nuestros compañeros constructores de la comunidad, para escuchar profundamente y con curiosidad, abiertos a la posibilidad de que encontremos un unicornio escondido en el bolsillo de la persona que tenemos enfrente. </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Y cuando encontremos uno, reflejar lo que vemos. </a:t>
            </a:r>
          </a:p>
          <a:p>
            <a:pPr>
              <a:buNone/>
            </a:pPr>
            <a:r>
              <a:rPr lang="es-ES" dirty="0">
                <a:latin typeface="Bookman Old Style" pitchFamily="18" charset="0"/>
              </a:rPr>
              <a:t>Porque nada se siente mejor que alguien más señalando un regalo que no sabías que tenías.</a:t>
            </a:r>
          </a:p>
          <a:p>
            <a:pPr>
              <a:buNone/>
            </a:pPr>
            <a:r>
              <a:rPr lang="es-ES" dirty="0">
                <a:latin typeface="Bookman Old Style" pitchFamily="18" charset="0"/>
              </a:rPr>
              <a:t>Ésta, en última instancia, es la receta para construir una comunidad: vernos unos a otros y dejarnos ver. </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De esta manera podemos ayudarnos unos a otros a encontrar los dones ocultos que cada uno posee y luego compartirlos con corazones abiertos y generosos, permitiendo que la presencia de Dios brille y llene el espacio entre nosotros.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a:latin typeface="Bookman Old Style" pitchFamily="18" charset="0"/>
            </a:endParaRPr>
          </a:p>
        </p:txBody>
      </p:sp>
      <p:pic>
        <p:nvPicPr>
          <p:cNvPr id="2050" name="Picture 2"/>
          <p:cNvPicPr>
            <a:picLocks noChangeAspect="1" noChangeArrowheads="1"/>
          </p:cNvPicPr>
          <p:nvPr/>
        </p:nvPicPr>
        <p:blipFill>
          <a:blip/>
          <a:srcRect/>
          <a:stretch>
            <a:fillRect/>
          </a:stretch>
        </p:blipFill>
        <p:spPr bwMode="auto">
          <a:xfrm>
            <a:off x="295275" y="195263"/>
            <a:ext cx="8553450" cy="646747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a:latin typeface="Bookman Old Style" pitchFamily="18" charset="0"/>
              </a:rPr>
              <a:t>Gematria en el Mishkán</a:t>
            </a:r>
          </a:p>
          <a:p>
            <a:pPr>
              <a:buNone/>
            </a:pPr>
            <a:r>
              <a:rPr lang="es-CO" sz="1600" dirty="0">
                <a:latin typeface="Bookman Old Style" pitchFamily="18" charset="0"/>
              </a:rPr>
              <a:t>De las notas de OHR Somayach y Shlomo Katz</a:t>
            </a:r>
          </a:p>
          <a:p>
            <a:pPr>
              <a:buNone/>
            </a:pPr>
            <a:r>
              <a:rPr lang="es-ES" sz="2800" dirty="0">
                <a:latin typeface="Bookman Old Style" pitchFamily="18" charset="0"/>
              </a:rPr>
              <a:t>En la Parashá de esta semana, leemos sobre el mandato de construir el Mishkán/Tabernáculo y sus implementos. </a:t>
            </a:r>
          </a:p>
          <a:p>
            <a:pPr>
              <a:buNone/>
            </a:pPr>
            <a:r>
              <a:rPr lang="es-ES" sz="2800" dirty="0">
                <a:latin typeface="Bookman Old Style" pitchFamily="18" charset="0"/>
              </a:rPr>
              <a:t>R' Zvi Hirsch Kalischer z”l (1794-1874; rabino alemán; destacado defensor tanto del reasentamiento en Eretz Israel como de la renovación del servicio del Templo)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escribe que a través del Mishkán debemos ver el error de los filósofos gentiles que admiten que Di-s existe, pero que piensan que Él es demasiado exaltado para interactuar directamente con este mundo. </a:t>
            </a:r>
          </a:p>
          <a:p>
            <a:pPr>
              <a:buNone/>
            </a:pPr>
            <a:r>
              <a:rPr lang="es-ES" sz="2800" dirty="0">
                <a:latin typeface="Bookman Old Style" pitchFamily="18" charset="0"/>
              </a:rPr>
              <a:t>Que esto no es así quedó demostrado cuando Hashem descansó Su Shejiná sobre el Mishkán, un evento que fue visible para todos, como leemos (Shemot 40:34):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“La nube cubrió la Tienda de Reunión, y la gloria de Hashem llenó el Mishkán”–y cuando habló con Moshé Rabeinu allí.</a:t>
            </a:r>
          </a:p>
          <a:p>
            <a:pPr>
              <a:buNone/>
            </a:pPr>
            <a:r>
              <a:rPr lang="es-ES" sz="2800" dirty="0">
                <a:latin typeface="Bookman Old Style" pitchFamily="18" charset="0"/>
              </a:rPr>
              <a:t>Rabí Kalischer continúa: Un Midrash afirma que antes de que se construyera el Mishkán, el mundo se apoyaba en dos patas, pero después de que se construyó el Mishkán, se estabilizó con una tercera pata.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Esto se refiere a la enseñanza de la Mishná de que el mundo se sostiene sobre tres patas: Torá, Avodá/servicio y Jesed/bondad. </a:t>
            </a:r>
          </a:p>
          <a:p>
            <a:pPr>
              <a:buNone/>
            </a:pPr>
            <a:r>
              <a:rPr lang="es-ES" dirty="0">
                <a:latin typeface="Bookman Old Style" pitchFamily="18" charset="0"/>
              </a:rPr>
              <a:t>Sólo dos de ellos (Torá y Jesed) se practicaban ampliamente antes de que la tercera etapa, la Avodá, el servicio de sacrificio, tuviera un hogar. </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Ese servicio es también una respuesta a los filósofos equivocados mencionados anteriormente, escribe Rabí Kalischer, porque creemos que es el </a:t>
            </a:r>
            <a:r>
              <a:rPr lang="es-ES" sz="2800" b="1" dirty="0">
                <a:latin typeface="Bookman Old Style" pitchFamily="18" charset="0"/>
              </a:rPr>
              <a:t>Ratzón /Voluntad</a:t>
            </a:r>
            <a:r>
              <a:rPr lang="es-ES" sz="2800" dirty="0">
                <a:latin typeface="Bookman Old Style" pitchFamily="18" charset="0"/>
              </a:rPr>
              <a:t> de Hashem que le ofrezcamos sacrificios, mientras que ellos sostienen que Él no puede tener un Ratzón. </a:t>
            </a:r>
          </a:p>
          <a:p>
            <a:pPr>
              <a:buNone/>
            </a:pPr>
            <a:r>
              <a:rPr lang="es-ES" sz="2800" dirty="0">
                <a:latin typeface="Bookman Old Style" pitchFamily="18" charset="0"/>
              </a:rPr>
              <a:t>A sus ojos, tener un Ratzón implica la capacidad de cambiar, mientras que Di-s es inmutable.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Nosotros, por otro lado, decimos que Hashem tiene un Ratzón, porque si no lo tuviera, significaría que hay otro poder que lo restringe. </a:t>
            </a:r>
          </a:p>
          <a:p>
            <a:pPr>
              <a:buNone/>
            </a:pPr>
            <a:r>
              <a:rPr lang="es-ES" sz="2800" dirty="0">
                <a:latin typeface="Bookman Old Style" pitchFamily="18" charset="0"/>
              </a:rPr>
              <a:t>Fue Su Ratzón crear el mundo y darnos la Torá, y es Su Ratzón acercarnos a Él, para nuestro propio bien, a través de nuestro servicio Divino. (Séfer Ha'berit Al Ha'Torah)</a:t>
            </a:r>
            <a:endParaRPr lang="es-CO"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i="1" dirty="0">
                <a:latin typeface="Bookman Old Style" pitchFamily="18" charset="0"/>
              </a:rPr>
              <a:t>“Harán un Arón/Arca de madera de acacia. . . Lo cubrirás de oro puro, por dentro y por fuera lo cubrirás”. </a:t>
            </a:r>
            <a:r>
              <a:rPr lang="es-ES" sz="2800" dirty="0">
                <a:latin typeface="Bookman Old Style" pitchFamily="18" charset="0"/>
              </a:rPr>
              <a:t>(25:10-11)</a:t>
            </a:r>
          </a:p>
          <a:p>
            <a:pPr>
              <a:buNone/>
            </a:pPr>
            <a:r>
              <a:rPr lang="es-ES" sz="2800" dirty="0">
                <a:latin typeface="Bookman Old Style" pitchFamily="18" charset="0"/>
              </a:rPr>
              <a:t>La Gemará (Yoma 72b) dice: El artesano Bezalel hizo tres arcas: la del medio de madera y la interior y la exterior de oro. Rashi z”l explica: Puso el arca de madera en la dorada más grande y la dorada más pequeña en la de madera.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Así, el arca de madera fue recubierta de oro por dentro y por fuera.</a:t>
            </a:r>
          </a:p>
          <a:p>
            <a:pPr>
              <a:buNone/>
            </a:pPr>
            <a:r>
              <a:rPr lang="es-ES" sz="2800" dirty="0">
                <a:latin typeface="Bookman Old Style" pitchFamily="18" charset="0"/>
              </a:rPr>
              <a:t>La Guemará afirma además que el Arón, que contenía la Torá, alude a un erudito de la Torá, que tiene </a:t>
            </a:r>
            <a:r>
              <a:rPr lang="es-ES" sz="2800" b="1" dirty="0">
                <a:latin typeface="Bookman Old Style" pitchFamily="18" charset="0"/>
              </a:rPr>
              <a:t>Yir'at Shamayim /reverencia </a:t>
            </a:r>
            <a:r>
              <a:rPr lang="es-ES" sz="2800" dirty="0">
                <a:latin typeface="Bookman Old Style" pitchFamily="18" charset="0"/>
              </a:rPr>
              <a:t>por Di-s, y cuyo "interior es como su exterior". </a:t>
            </a:r>
          </a:p>
          <a:p>
            <a:pPr>
              <a:buNone/>
            </a:pPr>
            <a:r>
              <a:rPr lang="es-ES" sz="2800" dirty="0">
                <a:latin typeface="Bookman Old Style" pitchFamily="18" charset="0"/>
              </a:rPr>
              <a:t>Rabí Ze’ev Wolf Olesker z”l (1700-1777; Galicia y Eretz Israel) explica: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Su “interior es como su exterior” significa que practica Yir’at Shamayim tanto en público como en privado. </a:t>
            </a:r>
          </a:p>
          <a:p>
            <a:pPr>
              <a:buNone/>
            </a:pPr>
            <a:r>
              <a:rPr lang="es-ES" sz="2800" dirty="0">
                <a:latin typeface="Bookman Old Style" pitchFamily="18" charset="0"/>
              </a:rPr>
              <a:t>En particular, escribe, el Mispar Katán / “pequeña Gematria” de “</a:t>
            </a:r>
            <a:r>
              <a:rPr lang="es-ES" sz="2800" b="1" dirty="0">
                <a:latin typeface="Bookman Old Style" pitchFamily="18" charset="0"/>
              </a:rPr>
              <a:t>Ha’yir’áh</a:t>
            </a:r>
            <a:r>
              <a:rPr lang="es-ES" sz="2800" dirty="0">
                <a:latin typeface="Bookman Old Style" pitchFamily="18" charset="0"/>
              </a:rPr>
              <a:t>” / “la reverencia” (14) es igual al Mispar Katán de “</a:t>
            </a:r>
            <a:r>
              <a:rPr lang="es-ES" sz="2800" b="1" dirty="0">
                <a:latin typeface="Bookman Old Style" pitchFamily="18" charset="0"/>
              </a:rPr>
              <a:t>Zahav</a:t>
            </a:r>
            <a:r>
              <a:rPr lang="es-ES" sz="2800" dirty="0">
                <a:latin typeface="Bookman Old Style" pitchFamily="18" charset="0"/>
              </a:rPr>
              <a:t>” / “oro”. </a:t>
            </a:r>
          </a:p>
          <a:p>
            <a:pPr>
              <a:buNone/>
            </a:pPr>
            <a:r>
              <a:rPr lang="es-ES" sz="2800" dirty="0">
                <a:latin typeface="Bookman Old Style" pitchFamily="18" charset="0"/>
              </a:rPr>
              <a:t>[Mispar Katán se calcula eliminando todos los ceros; por ejemplo, el Mispar Katán de Yud es 1 en lugar de 10 y de Tav es 4.]</a:t>
            </a:r>
            <a:endParaRPr lang="es-CO"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R' Olesker continúa: Una vez que sabemos que el Arón alude a un erudito de la Torá, la instrucción en el versículo “Harán un Arón” puede entenderse como una alusión a otra Halajá: que la comunidad está obligada a cuidar del Necesidades físicas del erudito de la Torá. (Derashot Ha'Razah)</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i="1" dirty="0">
                <a:latin typeface="Bookman Old Style" pitchFamily="18" charset="0"/>
              </a:rPr>
              <a:t>“Harás un Kaporet / Cubierta de oro puro, de dos codos y medio de largo y de codo y medio de ancho”. </a:t>
            </a:r>
            <a:r>
              <a:rPr lang="es-ES" sz="2800" dirty="0">
                <a:latin typeface="Bookman Old Style" pitchFamily="18" charset="0"/>
              </a:rPr>
              <a:t>(25:17)</a:t>
            </a:r>
          </a:p>
          <a:p>
            <a:pPr>
              <a:buNone/>
            </a:pPr>
            <a:r>
              <a:rPr lang="es-ES" sz="2800" dirty="0">
                <a:latin typeface="Bookman Old Style" pitchFamily="18" charset="0"/>
              </a:rPr>
              <a:t>R’ Don Segal shlita (Yerushalayim y Brooklyn, Nueva York; un destacado maestro contemporáneo de Musar) señala que la Torá dedica casi tanto espacio a describir la cubierta del Arón/Arca como al Arón mismo. </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Además, esos versos mencionan repetidamente a “el Kaporet” cuando aparentemente hubiera sido suficiente usar un pronombre.</a:t>
            </a:r>
          </a:p>
          <a:p>
            <a:pPr>
              <a:buNone/>
            </a:pPr>
            <a:r>
              <a:rPr lang="es-ES" sz="2800" dirty="0">
                <a:latin typeface="Bookman Old Style" pitchFamily="18" charset="0"/>
              </a:rPr>
              <a:t>Rab Segal responde: Algunos dicen que es porque el Kaporet es la base de los Keruvim, que son elementos muy importantes del Mishkán.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Podemos agregar, sin embargo, escribe Rabí Segal, que el Kaporet mismo alude a algo muy querido por Hashem: el rasgo de </a:t>
            </a:r>
            <a:r>
              <a:rPr lang="es-ES" sz="2800" b="1" dirty="0">
                <a:latin typeface="Bookman Old Style" pitchFamily="18" charset="0"/>
              </a:rPr>
              <a:t>Tzniut</a:t>
            </a:r>
            <a:r>
              <a:rPr lang="es-ES" sz="2800" dirty="0">
                <a:latin typeface="Bookman Old Style" pitchFamily="18" charset="0"/>
              </a:rPr>
              <a:t> /discreción. </a:t>
            </a:r>
          </a:p>
          <a:p>
            <a:pPr>
              <a:buNone/>
            </a:pPr>
            <a:r>
              <a:rPr lang="es-ES" sz="2800" dirty="0">
                <a:latin typeface="Bookman Old Style" pitchFamily="18" charset="0"/>
              </a:rPr>
              <a:t>Leemos (Mija 6:8): “</a:t>
            </a:r>
            <a:r>
              <a:rPr lang="es-ES" sz="2800" i="1" dirty="0">
                <a:latin typeface="Bookman Old Style" pitchFamily="18" charset="0"/>
              </a:rPr>
              <a:t>Él te ha dicho, hombre, lo que es bueno y lo que Hashem busca de ti: . . . caminando discretamente con tu Elokim”. </a:t>
            </a:r>
          </a:p>
          <a:p>
            <a:pPr>
              <a:buNone/>
            </a:pPr>
            <a:r>
              <a:rPr lang="es-ES" sz="2800" dirty="0">
                <a:latin typeface="Bookman Old Style" pitchFamily="18" charset="0"/>
              </a:rPr>
              <a:t>De hecho, Hashem mismo es llamado (Yeshayah 45:15), “El que se esconde”. </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r">
              <a:buNone/>
            </a:pPr>
            <a:r>
              <a:rPr lang="es-CO" sz="2800" dirty="0"/>
              <a:t>אָכֵ֕ן אַתָּ֖ה אֵ֣ל מִסְתַּתֵּ֑ר אֱלֹהֵ֥י יִשְׂ</a:t>
            </a:r>
            <a:r>
              <a:rPr lang="es-CO" sz="2800" dirty="0" err="1"/>
              <a:t>רָא</a:t>
            </a:r>
            <a:r>
              <a:rPr lang="es-CO" sz="2800" dirty="0"/>
              <a:t>ֵ֖ל מֹושִֽׁ</a:t>
            </a:r>
            <a:r>
              <a:rPr lang="es-CO" sz="2800" dirty="0" err="1"/>
              <a:t>יע</a:t>
            </a:r>
            <a:r>
              <a:rPr lang="es-CO" sz="2800" dirty="0"/>
              <a:t>ַ</a:t>
            </a:r>
          </a:p>
          <a:p>
            <a:pPr>
              <a:buNone/>
            </a:pPr>
            <a:r>
              <a:rPr lang="es-CO" sz="2800" dirty="0">
                <a:latin typeface="Bookman Old Style" pitchFamily="18" charset="0"/>
              </a:rPr>
              <a:t>Aken ata El mistater elohe Yisrael moshia.</a:t>
            </a:r>
          </a:p>
          <a:p>
            <a:pPr>
              <a:buNone/>
            </a:pPr>
            <a:r>
              <a:rPr lang="es-CO" sz="2800" i="1" dirty="0">
                <a:latin typeface="Bookman Old Style" pitchFamily="18" charset="0"/>
              </a:rPr>
              <a:t>En verdad eres un Dios que se esconde, oh Dios de Israel su salvador.</a:t>
            </a:r>
          </a:p>
          <a:p>
            <a:pPr>
              <a:buNone/>
            </a:pPr>
            <a:r>
              <a:rPr lang="es-ES" sz="2800" dirty="0">
                <a:latin typeface="Bookman Old Style" pitchFamily="18" charset="0"/>
              </a:rPr>
              <a:t>El Kaporet alude al rasgo de Tzniut, que cubre y esconde la Torá dentro del Arón, así como una persona debe ocultar, no alardear, la Torá que ha estudiado y las Mitzvot que ha realizado. </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Incluso podemos interpretar el verso citado de Mija diciendo: “Camina discretamente; entonces estarás con Elokim”. </a:t>
            </a:r>
            <a:r>
              <a:rPr lang="es-ES" sz="1800" b="1" dirty="0">
                <a:latin typeface="Bookman Old Style" pitchFamily="18" charset="0"/>
              </a:rPr>
              <a:t>(Ma'adanei Shabat)</a:t>
            </a:r>
            <a:endParaRPr lang="es-ES" sz="2800" b="1" dirty="0">
              <a:latin typeface="Bookman Old Style" pitchFamily="18" charset="0"/>
            </a:endParaRPr>
          </a:p>
          <a:p>
            <a:pPr>
              <a:buNone/>
            </a:pPr>
            <a:r>
              <a:rPr lang="es-ES" sz="2800" dirty="0">
                <a:latin typeface="Bookman Old Style" pitchFamily="18" charset="0"/>
              </a:rPr>
              <a:t>“</a:t>
            </a:r>
            <a:r>
              <a:rPr lang="es-ES" sz="2800" i="1" dirty="0">
                <a:latin typeface="Bookman Old Style" pitchFamily="18" charset="0"/>
              </a:rPr>
              <a:t>Harás una Menorá de oro puro, se hará la Menorá labrada a martillo. . </a:t>
            </a:r>
            <a:r>
              <a:rPr lang="es-ES" sz="2800" dirty="0">
                <a:latin typeface="Bookman Old Style" pitchFamily="18" charset="0"/>
              </a:rPr>
              <a:t>.” (25:31)</a:t>
            </a:r>
          </a:p>
          <a:p>
            <a:pPr>
              <a:buNone/>
            </a:pPr>
            <a:r>
              <a:rPr lang="es-ES" sz="2800" dirty="0">
                <a:latin typeface="Bookman Old Style" pitchFamily="18" charset="0"/>
              </a:rPr>
              <a:t>Vehasita menorat zahab tahor mikshá te’ase hamenoráh yerekah vekanáh gebieha kaptoreha uparaheha mimmena vehiyu.</a:t>
            </a:r>
          </a:p>
          <a:p>
            <a:pPr algn="r">
              <a:buNone/>
            </a:pPr>
            <a:r>
              <a:rPr lang="he-IL" sz="2800" dirty="0"/>
              <a:t>וְעָשִׂ֥יתָ מְנֹרַ֖ת זָהָ֣ב טָהֹ֑ור מִקְשָׁ֞ה תֵּעָשֶׂ֤ה הַמְּנֹורָה֙ יְרֵכָ֣הּ וְקָנָ֔הּ גְּבִיעֶ֛יהָ כַּפְתֹּרֶ֥יהָ וּפְרָחֶ֖יהָ מִמֶּ֥נָּה יִהְיֽוּ׃</a:t>
            </a:r>
            <a:endParaRPr lang="es-E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R’ Yoel z”l (siglo XVII o antes) escribe: La Torá usa la forma pasiva “se hará” porque la Menorá en última instancia se hizo por sí sola. </a:t>
            </a:r>
          </a:p>
          <a:p>
            <a:pPr>
              <a:buNone/>
            </a:pPr>
            <a:r>
              <a:rPr lang="es-ES" sz="2800" dirty="0">
                <a:latin typeface="Bookman Old Style" pitchFamily="18" charset="0"/>
              </a:rPr>
              <a:t>(Rashi z”l escribe de manera similar que a Moshé le resultó demasiado difícil hacer la Menorá. En cambio, Hashem le dijo que arrojara un bloque de oro al fuego y la Menorá emergió por sí sola).</a:t>
            </a:r>
          </a:p>
          <a:p>
            <a:pPr>
              <a:buNone/>
            </a:pPr>
            <a:endParaRPr lang="es-E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800" dirty="0">
                <a:latin typeface="Bookman Old Style" pitchFamily="18" charset="0"/>
              </a:rPr>
              <a:t>“</a:t>
            </a:r>
            <a:r>
              <a:rPr lang="he-IL" sz="2800" dirty="0">
                <a:latin typeface="Bookman Old Style" pitchFamily="18" charset="0"/>
              </a:rPr>
              <a:t>עשה” </a:t>
            </a:r>
            <a:r>
              <a:rPr lang="en-US" sz="2800" dirty="0">
                <a:latin typeface="Bookman Old Style" pitchFamily="18" charset="0"/>
              </a:rPr>
              <a:t> -aseh, </a:t>
            </a:r>
            <a:r>
              <a:rPr lang="es-CO" sz="2800" dirty="0">
                <a:latin typeface="Bookman Old Style" pitchFamily="18" charset="0"/>
              </a:rPr>
              <a:t>tiene la misma Gematria que “Shlomo”, quien construyó ese templo, y esa palabra puede leerse como el acrónimo de “Asah Shlomo Ha’melej” / “Rey Shlomo hizo”.</a:t>
            </a:r>
          </a:p>
          <a:p>
            <a:pPr>
              <a:buNone/>
            </a:pPr>
            <a:r>
              <a:rPr lang="he-IL" sz="2800" dirty="0"/>
              <a:t>וְעָשִׂ֥יתָ מְנֹרַ֖ת זָהָ֣ב טָהֹ֑ור מִקְשָׁ֞</a:t>
            </a:r>
            <a:r>
              <a:rPr lang="he-IL" sz="2800" dirty="0">
                <a:solidFill>
                  <a:srgbClr val="FF0000"/>
                </a:solidFill>
              </a:rPr>
              <a:t>ה</a:t>
            </a:r>
            <a:r>
              <a:rPr lang="he-IL" sz="2800" dirty="0"/>
              <a:t> תֵּעָשֶׂ֤</a:t>
            </a:r>
            <a:r>
              <a:rPr lang="he-IL" sz="2800" dirty="0">
                <a:solidFill>
                  <a:srgbClr val="FF0000"/>
                </a:solidFill>
              </a:rPr>
              <a:t>ה</a:t>
            </a:r>
            <a:r>
              <a:rPr lang="he-IL" sz="2800" dirty="0"/>
              <a:t> הַמְּנֹורָ</a:t>
            </a:r>
            <a:r>
              <a:rPr lang="he-IL" sz="2800" dirty="0">
                <a:solidFill>
                  <a:srgbClr val="FF0000"/>
                </a:solidFill>
              </a:rPr>
              <a:t>ה֙</a:t>
            </a:r>
            <a:r>
              <a:rPr lang="he-IL" sz="2800" dirty="0"/>
              <a:t> יְרֵכָ֣</a:t>
            </a:r>
            <a:r>
              <a:rPr lang="he-IL" sz="2800" dirty="0">
                <a:solidFill>
                  <a:srgbClr val="FF0000"/>
                </a:solidFill>
              </a:rPr>
              <a:t>הּ</a:t>
            </a:r>
            <a:r>
              <a:rPr lang="he-IL" sz="2800" dirty="0"/>
              <a:t> וְקָנָ֔</a:t>
            </a:r>
            <a:r>
              <a:rPr lang="he-IL" sz="2800" dirty="0">
                <a:solidFill>
                  <a:srgbClr val="FF0000"/>
                </a:solidFill>
              </a:rPr>
              <a:t>הּ</a:t>
            </a:r>
            <a:r>
              <a:rPr lang="he-IL" sz="2800" dirty="0"/>
              <a:t> גְּבִיעֶ֛י</a:t>
            </a:r>
            <a:r>
              <a:rPr lang="he-IL" sz="2800" dirty="0">
                <a:solidFill>
                  <a:srgbClr val="FF0000"/>
                </a:solidFill>
              </a:rPr>
              <a:t>הָ</a:t>
            </a:r>
            <a:r>
              <a:rPr lang="he-IL" sz="2800" dirty="0"/>
              <a:t> כַּפְתֹּרֶ֥י</a:t>
            </a:r>
            <a:r>
              <a:rPr lang="he-IL" sz="2800" dirty="0">
                <a:solidFill>
                  <a:srgbClr val="FF0000"/>
                </a:solidFill>
              </a:rPr>
              <a:t>הָ</a:t>
            </a:r>
            <a:r>
              <a:rPr lang="he-IL" sz="2800" dirty="0"/>
              <a:t> וּפְרָחֶ֖י</a:t>
            </a:r>
            <a:r>
              <a:rPr lang="he-IL" sz="2800" dirty="0">
                <a:solidFill>
                  <a:srgbClr val="FF0000"/>
                </a:solidFill>
              </a:rPr>
              <a:t>הָ</a:t>
            </a:r>
            <a:r>
              <a:rPr lang="he-IL" sz="2800" dirty="0"/>
              <a:t> מִמֶּ֥נָּ</a:t>
            </a:r>
            <a:r>
              <a:rPr lang="he-IL" sz="2800" dirty="0">
                <a:solidFill>
                  <a:srgbClr val="FF0000"/>
                </a:solidFill>
              </a:rPr>
              <a:t>ה</a:t>
            </a:r>
            <a:r>
              <a:rPr lang="he-IL" sz="2800" dirty="0"/>
              <a:t> יִהְיֽוּ׃</a:t>
            </a:r>
            <a:endParaRPr lang="es-ES" sz="2800" dirty="0">
              <a:latin typeface="Bookman Old Style" pitchFamily="18" charset="0"/>
            </a:endParaRPr>
          </a:p>
          <a:p>
            <a:pPr>
              <a:buNone/>
            </a:pPr>
            <a:r>
              <a:rPr lang="es-ES" sz="2800" dirty="0">
                <a:latin typeface="Bookman Old Style" pitchFamily="18" charset="0"/>
              </a:rPr>
              <a:t>Rabí Yoel agrega: Este versículo tiene nueve palabras consecutivas que terminan con la letra </a:t>
            </a:r>
            <a:r>
              <a:rPr lang="es-ES" sz="2800" b="1" dirty="0">
                <a:latin typeface="Bookman Old Style" pitchFamily="18" charset="0"/>
              </a:rPr>
              <a:t>Heh</a:t>
            </a:r>
            <a:r>
              <a:rPr lang="es-ES" sz="2800" dirty="0">
                <a:latin typeface="Bookman Old Style" pitchFamily="18" charset="0"/>
              </a:rPr>
              <a:t>, cuya Gematria equivale a cinco. </a:t>
            </a:r>
          </a:p>
          <a:p>
            <a:pPr>
              <a:buNone/>
            </a:pPr>
            <a:endParaRPr lang="es-CO" sz="2800" dirty="0">
              <a:latin typeface="Bookman Old Style" pitchFamily="18" charset="0"/>
            </a:endParaRPr>
          </a:p>
          <a:p>
            <a:pPr>
              <a:buNone/>
            </a:pPr>
            <a:endParaRPr lang="es-CO"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a:t>
            </a:r>
            <a:r>
              <a:rPr lang="es-ES" sz="2800" i="1" dirty="0">
                <a:latin typeface="Bookman Old Style" pitchFamily="18" charset="0"/>
              </a:rPr>
              <a:t>Harás una Menorá de oro puro, se hará la Menorá labrada a martillo. . </a:t>
            </a:r>
            <a:r>
              <a:rPr lang="es-ES" sz="2800" dirty="0">
                <a:latin typeface="Bookman Old Style" pitchFamily="18" charset="0"/>
              </a:rPr>
              <a:t>.” (25:31)</a:t>
            </a:r>
          </a:p>
          <a:p>
            <a:pPr>
              <a:buNone/>
            </a:pPr>
            <a:r>
              <a:rPr lang="es-ES" sz="2800" dirty="0">
                <a:latin typeface="Bookman Old Style" pitchFamily="18" charset="0"/>
              </a:rPr>
              <a:t>Vehasita menorat zahab tahor miksh</a:t>
            </a:r>
            <a:r>
              <a:rPr lang="es-ES" sz="2800" dirty="0">
                <a:solidFill>
                  <a:srgbClr val="FF0000"/>
                </a:solidFill>
                <a:latin typeface="Bookman Old Style" pitchFamily="18" charset="0"/>
              </a:rPr>
              <a:t>áh</a:t>
            </a:r>
            <a:r>
              <a:rPr lang="es-ES" sz="2800" dirty="0">
                <a:latin typeface="Bookman Old Style" pitchFamily="18" charset="0"/>
              </a:rPr>
              <a:t> te’as</a:t>
            </a:r>
            <a:r>
              <a:rPr lang="es-ES" sz="2800" dirty="0">
                <a:solidFill>
                  <a:srgbClr val="FF0000"/>
                </a:solidFill>
                <a:latin typeface="Bookman Old Style" pitchFamily="18" charset="0"/>
              </a:rPr>
              <a:t>eh</a:t>
            </a:r>
            <a:r>
              <a:rPr lang="es-ES" sz="2800" dirty="0">
                <a:latin typeface="Bookman Old Style" pitchFamily="18" charset="0"/>
              </a:rPr>
              <a:t> hamenor</a:t>
            </a:r>
            <a:r>
              <a:rPr lang="es-ES" sz="2800" dirty="0">
                <a:solidFill>
                  <a:srgbClr val="FF0000"/>
                </a:solidFill>
                <a:latin typeface="Bookman Old Style" pitchFamily="18" charset="0"/>
              </a:rPr>
              <a:t>áh</a:t>
            </a:r>
            <a:r>
              <a:rPr lang="es-ES" sz="2800" dirty="0">
                <a:latin typeface="Bookman Old Style" pitchFamily="18" charset="0"/>
              </a:rPr>
              <a:t> yerek</a:t>
            </a:r>
            <a:r>
              <a:rPr lang="es-ES" sz="2800" dirty="0">
                <a:solidFill>
                  <a:srgbClr val="FF0000"/>
                </a:solidFill>
                <a:latin typeface="Bookman Old Style" pitchFamily="18" charset="0"/>
              </a:rPr>
              <a:t>ah</a:t>
            </a:r>
            <a:r>
              <a:rPr lang="es-ES" sz="2800" dirty="0">
                <a:latin typeface="Bookman Old Style" pitchFamily="18" charset="0"/>
              </a:rPr>
              <a:t> vekan</a:t>
            </a:r>
            <a:r>
              <a:rPr lang="es-ES" sz="2800" dirty="0">
                <a:solidFill>
                  <a:srgbClr val="FF0000"/>
                </a:solidFill>
                <a:latin typeface="Bookman Old Style" pitchFamily="18" charset="0"/>
              </a:rPr>
              <a:t>áh</a:t>
            </a:r>
            <a:r>
              <a:rPr lang="es-ES" sz="2800" dirty="0">
                <a:latin typeface="Bookman Old Style" pitchFamily="18" charset="0"/>
              </a:rPr>
              <a:t> gebie</a:t>
            </a:r>
            <a:r>
              <a:rPr lang="es-ES" sz="2800" dirty="0">
                <a:solidFill>
                  <a:srgbClr val="FF0000"/>
                </a:solidFill>
                <a:latin typeface="Bookman Old Style" pitchFamily="18" charset="0"/>
              </a:rPr>
              <a:t>ha</a:t>
            </a:r>
            <a:r>
              <a:rPr lang="es-ES" sz="2800" dirty="0">
                <a:latin typeface="Bookman Old Style" pitchFamily="18" charset="0"/>
              </a:rPr>
              <a:t> kaptore</a:t>
            </a:r>
            <a:r>
              <a:rPr lang="es-ES" sz="2800" dirty="0">
                <a:solidFill>
                  <a:srgbClr val="FF0000"/>
                </a:solidFill>
                <a:latin typeface="Bookman Old Style" pitchFamily="18" charset="0"/>
              </a:rPr>
              <a:t>ha</a:t>
            </a:r>
            <a:r>
              <a:rPr lang="es-ES" sz="2800" dirty="0">
                <a:latin typeface="Bookman Old Style" pitchFamily="18" charset="0"/>
              </a:rPr>
              <a:t> uparahe</a:t>
            </a:r>
            <a:r>
              <a:rPr lang="es-ES" sz="2800" dirty="0">
                <a:solidFill>
                  <a:srgbClr val="FF0000"/>
                </a:solidFill>
                <a:latin typeface="Bookman Old Style" pitchFamily="18" charset="0"/>
              </a:rPr>
              <a:t>ha</a:t>
            </a:r>
            <a:r>
              <a:rPr lang="es-ES" sz="2800" dirty="0">
                <a:latin typeface="Bookman Old Style" pitchFamily="18" charset="0"/>
              </a:rPr>
              <a:t> mimmen</a:t>
            </a:r>
            <a:r>
              <a:rPr lang="es-ES" sz="2800" dirty="0">
                <a:solidFill>
                  <a:srgbClr val="FF0000"/>
                </a:solidFill>
                <a:latin typeface="Bookman Old Style" pitchFamily="18" charset="0"/>
              </a:rPr>
              <a:t>ah</a:t>
            </a:r>
            <a:r>
              <a:rPr lang="es-ES" sz="2800" dirty="0">
                <a:latin typeface="Bookman Old Style" pitchFamily="18" charset="0"/>
              </a:rPr>
              <a:t> vehiyu.</a:t>
            </a:r>
          </a:p>
          <a:p>
            <a:pPr>
              <a:buNone/>
            </a:pPr>
            <a:r>
              <a:rPr lang="he-IL" sz="2800" dirty="0"/>
              <a:t>וְעָשִׂ֥יתָ מְנֹרַ֖ת זָהָ֣ב טָהֹ֑ור מִקְשָׁ֞</a:t>
            </a:r>
            <a:r>
              <a:rPr lang="he-IL" sz="2800" dirty="0">
                <a:solidFill>
                  <a:srgbClr val="FF0000"/>
                </a:solidFill>
              </a:rPr>
              <a:t>ה</a:t>
            </a:r>
            <a:r>
              <a:rPr lang="he-IL" sz="2800" dirty="0"/>
              <a:t> תֵּעָשֶׂ֤</a:t>
            </a:r>
            <a:r>
              <a:rPr lang="he-IL" sz="2800" dirty="0">
                <a:solidFill>
                  <a:srgbClr val="FF0000"/>
                </a:solidFill>
              </a:rPr>
              <a:t>ה</a:t>
            </a:r>
            <a:r>
              <a:rPr lang="he-IL" sz="2800" dirty="0"/>
              <a:t> הַמְּנֹורָ</a:t>
            </a:r>
            <a:r>
              <a:rPr lang="he-IL" sz="2800" dirty="0">
                <a:solidFill>
                  <a:srgbClr val="FF0000"/>
                </a:solidFill>
              </a:rPr>
              <a:t>ה֙</a:t>
            </a:r>
            <a:r>
              <a:rPr lang="he-IL" sz="2800" dirty="0"/>
              <a:t> יְרֵכָ֣</a:t>
            </a:r>
            <a:r>
              <a:rPr lang="he-IL" sz="2800" dirty="0">
                <a:solidFill>
                  <a:srgbClr val="FF0000"/>
                </a:solidFill>
              </a:rPr>
              <a:t>הּ</a:t>
            </a:r>
            <a:r>
              <a:rPr lang="he-IL" sz="2800" dirty="0"/>
              <a:t> וְקָנָ֔</a:t>
            </a:r>
            <a:r>
              <a:rPr lang="he-IL" sz="2800" dirty="0">
                <a:solidFill>
                  <a:srgbClr val="FF0000"/>
                </a:solidFill>
              </a:rPr>
              <a:t>הּ</a:t>
            </a:r>
            <a:r>
              <a:rPr lang="he-IL" sz="2800" dirty="0"/>
              <a:t> גְּבִיעֶ֛י</a:t>
            </a:r>
            <a:r>
              <a:rPr lang="he-IL" sz="2800" dirty="0">
                <a:solidFill>
                  <a:srgbClr val="FF0000"/>
                </a:solidFill>
              </a:rPr>
              <a:t>הָ</a:t>
            </a:r>
            <a:r>
              <a:rPr lang="he-IL" sz="2800" dirty="0"/>
              <a:t> כַּפְתֹּרֶ֥י</a:t>
            </a:r>
            <a:r>
              <a:rPr lang="he-IL" sz="2800" dirty="0">
                <a:solidFill>
                  <a:srgbClr val="FF0000"/>
                </a:solidFill>
              </a:rPr>
              <a:t>הָ</a:t>
            </a:r>
            <a:r>
              <a:rPr lang="he-IL" sz="2800" dirty="0"/>
              <a:t> וּפְרָחֶ֖י</a:t>
            </a:r>
            <a:r>
              <a:rPr lang="he-IL" sz="2800" dirty="0">
                <a:solidFill>
                  <a:srgbClr val="FF0000"/>
                </a:solidFill>
              </a:rPr>
              <a:t>הָ</a:t>
            </a:r>
            <a:r>
              <a:rPr lang="he-IL" sz="2800" dirty="0"/>
              <a:t> מִמֶּ֥נָּ</a:t>
            </a:r>
            <a:r>
              <a:rPr lang="he-IL" sz="2800" dirty="0">
                <a:solidFill>
                  <a:srgbClr val="FF0000"/>
                </a:solidFill>
              </a:rPr>
              <a:t>ה</a:t>
            </a:r>
            <a:r>
              <a:rPr lang="he-IL" sz="2800" dirty="0"/>
              <a:t> יִהְיֽוּ׃</a:t>
            </a:r>
            <a:endParaRPr lang="es-E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a:latin typeface="Bookman Old Style" pitchFamily="18" charset="0"/>
              </a:rPr>
              <a:t>En conjunto, su Gematria equivale a 45 (9 x 5), en alusión al número de Tzadikim en cada generación en cuyo mérito el mundo continúa existiendo (ver Jullin 92a). </a:t>
            </a:r>
          </a:p>
          <a:p>
            <a:pPr>
              <a:buNone/>
            </a:pPr>
            <a:r>
              <a:rPr lang="es-ES" sz="2800" dirty="0">
                <a:latin typeface="Bookman Old Style" pitchFamily="18" charset="0"/>
              </a:rPr>
              <a:t>La razón por la que se alude a los Tzadikim al final de las palabras es que los Tzadikim no reciben su recompensa hasta “el fin”, es decir, el Mundo Venidero.</a:t>
            </a:r>
            <a:endParaRPr lang="es-CO" sz="2800" dirty="0">
              <a:latin typeface="Bookman Old Style" pitchFamily="18" charset="0"/>
            </a:endParaRPr>
          </a:p>
          <a:p>
            <a:pPr>
              <a:buNone/>
            </a:pPr>
            <a:endParaRPr lang="es-CO" sz="2800" dirty="0">
              <a:latin typeface="Bookman Old Style" pitchFamily="18" charset="0"/>
            </a:endParaRPr>
          </a:p>
          <a:p>
            <a:pPr>
              <a:buNone/>
            </a:pPr>
            <a:endParaRPr lang="es-CO"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a:latin typeface="Bookman Old Style" pitchFamily="18" charset="0"/>
              </a:rPr>
              <a:t>Por último, la palabra en nuestro versículo “</a:t>
            </a:r>
            <a:r>
              <a:rPr lang="he-IL" b="1" dirty="0">
                <a:latin typeface="Bookman Old Style" pitchFamily="18" charset="0"/>
              </a:rPr>
              <a:t>מקשה</a:t>
            </a:r>
            <a:r>
              <a:rPr lang="he-IL" dirty="0">
                <a:latin typeface="Bookman Old Style" pitchFamily="18" charset="0"/>
              </a:rPr>
              <a:t> </a:t>
            </a:r>
            <a:r>
              <a:rPr lang="en-US" dirty="0">
                <a:latin typeface="Bookman Old Style" pitchFamily="18" charset="0"/>
              </a:rPr>
              <a:t> (</a:t>
            </a:r>
            <a:r>
              <a:rPr lang="es-ES" dirty="0">
                <a:latin typeface="Bookman Old Style" pitchFamily="18" charset="0"/>
              </a:rPr>
              <a:t>que contiene la palabra “ –kashé </a:t>
            </a:r>
            <a:r>
              <a:rPr lang="he-IL" b="1" dirty="0">
                <a:latin typeface="Bookman Old Style" pitchFamily="18" charset="0"/>
              </a:rPr>
              <a:t>קשה</a:t>
            </a:r>
            <a:r>
              <a:rPr lang="he-IL" dirty="0">
                <a:latin typeface="Bookman Old Style" pitchFamily="18" charset="0"/>
              </a:rPr>
              <a:t> / </a:t>
            </a:r>
            <a:r>
              <a:rPr lang="en-US" dirty="0">
                <a:latin typeface="Bookman Old Style" pitchFamily="18" charset="0"/>
              </a:rPr>
              <a:t> </a:t>
            </a:r>
            <a:r>
              <a:rPr lang="es-ES" dirty="0">
                <a:latin typeface="Bookman Old Style" pitchFamily="18" charset="0"/>
              </a:rPr>
              <a:t>difícil, duro”) alude a las cuatro cosas que Moshé tenía problemas para entender hasta que Hashem le mostró claramente:</a:t>
            </a:r>
            <a:endParaRPr lang="es-CO"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a:latin typeface="Bookman Old Style" pitchFamily="18" charset="0"/>
              </a:rPr>
              <a:t>Menorá</a:t>
            </a:r>
            <a:r>
              <a:rPr lang="es-ES" dirty="0">
                <a:latin typeface="Bookman Old Style" pitchFamily="18" charset="0"/>
              </a:rPr>
              <a:t>, </a:t>
            </a:r>
          </a:p>
          <a:p>
            <a:pPr>
              <a:buNone/>
            </a:pPr>
            <a:r>
              <a:rPr lang="es-ES" b="1" dirty="0">
                <a:latin typeface="Bookman Old Style" pitchFamily="18" charset="0"/>
              </a:rPr>
              <a:t>Korbanot</a:t>
            </a:r>
            <a:r>
              <a:rPr lang="es-ES" dirty="0">
                <a:latin typeface="Bookman Old Style" pitchFamily="18" charset="0"/>
              </a:rPr>
              <a:t> / cómo sacrificar los sacrificios, </a:t>
            </a:r>
          </a:p>
          <a:p>
            <a:pPr>
              <a:buNone/>
            </a:pPr>
            <a:r>
              <a:rPr lang="es-ES" b="1" dirty="0">
                <a:latin typeface="Bookman Old Style" pitchFamily="18" charset="0"/>
              </a:rPr>
              <a:t>Sheratzim</a:t>
            </a:r>
            <a:r>
              <a:rPr lang="es-ES" dirty="0">
                <a:latin typeface="Bookman Old Style" pitchFamily="18" charset="0"/>
              </a:rPr>
              <a:t> / los ocho roedores que imparten Tum'ah cuando mueren, y </a:t>
            </a:r>
          </a:p>
          <a:p>
            <a:pPr>
              <a:buNone/>
            </a:pPr>
            <a:r>
              <a:rPr lang="es-ES" b="1" dirty="0">
                <a:latin typeface="Bookman Old Style" pitchFamily="18" charset="0"/>
              </a:rPr>
              <a:t>Ha'jodesh</a:t>
            </a:r>
            <a:r>
              <a:rPr lang="es-ES" dirty="0">
                <a:latin typeface="Bookman Old Style" pitchFamily="18" charset="0"/>
              </a:rPr>
              <a:t> / cuando la luna nueva es lo suficientemente grande como para santificar </a:t>
            </a:r>
            <a:r>
              <a:rPr lang="es-ES" sz="2000" dirty="0">
                <a:latin typeface="Bookman Old Style" pitchFamily="18" charset="0"/>
              </a:rPr>
              <a:t>(ver Menajot 29a). (Rimzei Rabeinu Yoel)</a:t>
            </a:r>
            <a:endParaRPr lang="es-CO" dirty="0">
              <a:latin typeface="Bookman Old Style" pitchFamily="18" charset="0"/>
            </a:endParaRPr>
          </a:p>
          <a:p>
            <a:pPr>
              <a:buNone/>
            </a:pPr>
            <a:endParaRPr lang="es-CO"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CO" b="1" dirty="0">
                <a:latin typeface="Bookman Old Style" pitchFamily="18" charset="0"/>
              </a:rPr>
              <a:t>Tzedaká y Terumá -Ofrenda Voluntaria / Obligatoria</a:t>
            </a:r>
          </a:p>
          <a:p>
            <a:r>
              <a:rPr lang="es-CO" sz="1600" dirty="0">
                <a:latin typeface="Bookman Old Style" pitchFamily="18" charset="0"/>
              </a:rPr>
              <a:t>De las notas de OHR Somayach, Rabí Mordejai Appel y Rabí Denise Eger</a:t>
            </a:r>
          </a:p>
          <a:p>
            <a:r>
              <a:rPr lang="es-CO" sz="2800" dirty="0">
                <a:latin typeface="Bookman Old Style" pitchFamily="18" charset="0"/>
              </a:rPr>
              <a:t>Junto con la tzedaká, la terumá es una forma vital de sustentar a nuestras comunidades judías.</a:t>
            </a:r>
          </a:p>
          <a:p>
            <a:r>
              <a:rPr lang="es-CO" sz="2800" dirty="0">
                <a:latin typeface="Bookman Old Style" pitchFamily="18" charset="0"/>
              </a:rPr>
              <a:t>Harás una menorá de oro puro; la menorá será labrada a martillo; su base y su fuste, sus copas, botones y pétalos serán de una sola pieza.</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La elaboración de la menorá resultó ser una tarea muy difícil. Estaba hecha de muchas maneras y formas diferentes, incluida la base, el eje, las copas, las perillas, las flores y las formas de almendras y, sin embargo, todo necesitaba ser martillado del mismo bloque de oro. </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No había opción para hacer las partes por separado y luego soldarlas como una sola. </a:t>
            </a:r>
          </a:p>
          <a:p>
            <a:r>
              <a:rPr lang="es-ES" dirty="0">
                <a:latin typeface="Bookman Old Style" pitchFamily="18" charset="0"/>
              </a:rPr>
              <a:t>Rashí cita el Midrash Tanjumá que esto era tan difícil de imaginar que Hashem le mostró una menorá de fuego.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Aún así, Moshé no pudo hacerlo correctamente, por lo que Hashem le indicó que arrojara el bloque de oro al fuego y luego emergió la menorá completa. </a:t>
            </a:r>
          </a:p>
          <a:p>
            <a:r>
              <a:rPr lang="es-ES" dirty="0">
                <a:latin typeface="Bookman Old Style" pitchFamily="18" charset="0"/>
              </a:rPr>
              <a:t>Esto se entiende por la redacción del pasuk,  </a:t>
            </a:r>
            <a:r>
              <a:rPr lang="he-IL" dirty="0">
                <a:latin typeface="Bookman Old Style" pitchFamily="18" charset="0"/>
              </a:rPr>
              <a:t>תיעשה-</a:t>
            </a:r>
            <a:r>
              <a:rPr lang="en-US" dirty="0">
                <a:latin typeface="Bookman Old Style" pitchFamily="18" charset="0"/>
              </a:rPr>
              <a:t> -tiasé-</a:t>
            </a:r>
            <a:r>
              <a:rPr lang="es-ES" dirty="0">
                <a:latin typeface="Bookman Old Style" pitchFamily="18" charset="0"/>
              </a:rPr>
              <a:t>se hará, frente a </a:t>
            </a:r>
            <a:r>
              <a:rPr lang="he-IL" dirty="0">
                <a:latin typeface="Bookman Old Style" pitchFamily="18" charset="0"/>
              </a:rPr>
              <a:t>תעשה—</a:t>
            </a:r>
            <a:r>
              <a:rPr lang="en-US" dirty="0">
                <a:latin typeface="Bookman Old Style" pitchFamily="18" charset="0"/>
              </a:rPr>
              <a:t> taasé- </a:t>
            </a:r>
            <a:r>
              <a:rPr lang="es-ES" dirty="0">
                <a:latin typeface="Bookman Old Style" pitchFamily="18" charset="0"/>
              </a:rPr>
              <a:t>harás.</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pPr algn="ctr">
              <a:buNone/>
            </a:pPr>
            <a:endParaRPr lang="es-CO" sz="1600" b="1" dirty="0">
              <a:latin typeface="Bookman Old Style" pitchFamily="18" charset="0"/>
            </a:endParaRPr>
          </a:p>
          <a:p>
            <a:pPr algn="ctr"/>
            <a:r>
              <a:rPr lang="he-IL" sz="4800" dirty="0">
                <a:latin typeface="Bookman Old Style" pitchFamily="18" charset="0"/>
              </a:rPr>
              <a:t>תיעשה-</a:t>
            </a:r>
            <a:r>
              <a:rPr lang="en-US" sz="4800" dirty="0">
                <a:latin typeface="Bookman Old Style" pitchFamily="18" charset="0"/>
              </a:rPr>
              <a:t> </a:t>
            </a:r>
            <a:r>
              <a:rPr lang="es-ES" sz="4800" dirty="0">
                <a:latin typeface="Bookman Old Style" pitchFamily="18" charset="0"/>
              </a:rPr>
              <a:t>se hará, </a:t>
            </a:r>
          </a:p>
          <a:p>
            <a:pPr algn="ctr"/>
            <a:r>
              <a:rPr lang="es-ES" sz="4800" dirty="0">
                <a:latin typeface="Bookman Old Style" pitchFamily="18" charset="0"/>
              </a:rPr>
              <a:t>frente a</a:t>
            </a:r>
          </a:p>
          <a:p>
            <a:pPr algn="ctr"/>
            <a:r>
              <a:rPr lang="es-ES" sz="4800" dirty="0">
                <a:latin typeface="Bookman Old Style" pitchFamily="18" charset="0"/>
              </a:rPr>
              <a:t> </a:t>
            </a:r>
            <a:r>
              <a:rPr lang="he-IL" sz="4800" dirty="0">
                <a:latin typeface="Bookman Old Style" pitchFamily="18" charset="0"/>
              </a:rPr>
              <a:t>תעשה-</a:t>
            </a:r>
            <a:r>
              <a:rPr lang="en-US" sz="4800" dirty="0">
                <a:latin typeface="Bookman Old Style" pitchFamily="18" charset="0"/>
              </a:rPr>
              <a:t> </a:t>
            </a:r>
            <a:r>
              <a:rPr lang="es-ES" sz="4800" dirty="0">
                <a:latin typeface="Bookman Old Style" pitchFamily="18" charset="0"/>
              </a:rPr>
              <a:t>harás.</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El Maharal bellamente explicó que una vez que Hashem le mostró a Moshé cómo se debía hacer la menorá, él mismo comenzó a hacerla. </a:t>
            </a:r>
          </a:p>
          <a:p>
            <a:r>
              <a:rPr lang="es-ES" dirty="0">
                <a:latin typeface="Bookman Old Style" pitchFamily="18" charset="0"/>
              </a:rPr>
              <a:t>Si este no fuera el caso, ¿cuál habría sido el propósito de tal mitzvá y la posterior demostración de Hashem? </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Pero después de eso, Hashem ayudó a Moshé y se hizo a través de un </a:t>
            </a:r>
            <a:r>
              <a:rPr lang="es-ES" b="1" i="1" dirty="0" err="1">
                <a:latin typeface="Bookman Old Style" pitchFamily="18" charset="0"/>
              </a:rPr>
              <a:t>nes</a:t>
            </a:r>
            <a:r>
              <a:rPr lang="es-ES" dirty="0">
                <a:latin typeface="Bookman Old Style" pitchFamily="18" charset="0"/>
              </a:rPr>
              <a:t> (milagro). De acuerdo al Maharal, esta es la forma en que Hashem realiza </a:t>
            </a:r>
            <a:r>
              <a:rPr lang="es-ES" b="1" i="1" dirty="0" err="1">
                <a:latin typeface="Bookman Old Style" pitchFamily="18" charset="0"/>
              </a:rPr>
              <a:t>nissim</a:t>
            </a:r>
            <a:r>
              <a:rPr lang="es-ES" dirty="0">
                <a:latin typeface="Bookman Old Style" pitchFamily="18" charset="0"/>
              </a:rPr>
              <a:t> (milagros). </a:t>
            </a:r>
          </a:p>
          <a:p>
            <a:r>
              <a:rPr lang="es-ES" dirty="0">
                <a:latin typeface="Bookman Old Style" pitchFamily="18" charset="0"/>
              </a:rPr>
              <a:t>Al principio, una persona debe hacer lo que pueda, y luego Hashem vendrá y ayudará. </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2800" dirty="0">
                <a:latin typeface="Bookman Old Style" pitchFamily="18" charset="0"/>
              </a:rPr>
              <a:t>Encontramos lo mismo en </a:t>
            </a:r>
            <a:r>
              <a:rPr lang="es-ES" sz="2800" b="1" i="1" dirty="0" err="1">
                <a:latin typeface="Bookman Old Style" pitchFamily="18" charset="0"/>
              </a:rPr>
              <a:t>kriyas</a:t>
            </a:r>
            <a:r>
              <a:rPr lang="es-ES" sz="2800" dirty="0">
                <a:latin typeface="Bookman Old Style" pitchFamily="18" charset="0"/>
              </a:rPr>
              <a:t> </a:t>
            </a:r>
            <a:r>
              <a:rPr lang="es-ES" sz="2800" b="1" i="1" dirty="0">
                <a:latin typeface="Bookman Old Style" pitchFamily="18" charset="0"/>
              </a:rPr>
              <a:t>Yam Suf</a:t>
            </a:r>
            <a:r>
              <a:rPr lang="es-ES" sz="2800" dirty="0">
                <a:latin typeface="Bookman Old Style" pitchFamily="18" charset="0"/>
              </a:rPr>
              <a:t>: Hashem primero le dijo a Moshé que dividiera las aguas levantando su bastón, y solo después de eso, Hashem realizó el </a:t>
            </a:r>
            <a:r>
              <a:rPr lang="es-ES" sz="2800" i="1" dirty="0" err="1">
                <a:latin typeface="Bookman Old Style" pitchFamily="18" charset="0"/>
              </a:rPr>
              <a:t>nes</a:t>
            </a:r>
            <a:r>
              <a:rPr lang="es-ES" sz="2800" dirty="0">
                <a:latin typeface="Bookman Old Style" pitchFamily="18" charset="0"/>
              </a:rPr>
              <a:t> real.</a:t>
            </a:r>
          </a:p>
          <a:p>
            <a:r>
              <a:rPr lang="es-ES" sz="2800" dirty="0">
                <a:latin typeface="Bookman Old Style" pitchFamily="18" charset="0"/>
              </a:rPr>
              <a:t>En Midrash Raba, el Midrash escribe que incluso en este punto todavía era demasiado difícil, por lo que Hashem le dijo a Moshé que fuera a Betzalel y él lo haría.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Al acercarse a Betzalel, de inmediato realizó la tarea. La pregunta, por supuesto, es: ¿cómo es que </a:t>
            </a:r>
            <a:r>
              <a:rPr lang="es-ES" dirty="0" err="1">
                <a:latin typeface="Bookman Old Style" pitchFamily="18" charset="0"/>
              </a:rPr>
              <a:t>Moshe</a:t>
            </a:r>
            <a:r>
              <a:rPr lang="es-ES" dirty="0">
                <a:latin typeface="Bookman Old Style" pitchFamily="18" charset="0"/>
              </a:rPr>
              <a:t> Rabenu, el más grande de todos los hombres, el </a:t>
            </a:r>
            <a:r>
              <a:rPr lang="es-ES" dirty="0" err="1">
                <a:latin typeface="Bookman Old Style" pitchFamily="18" charset="0"/>
              </a:rPr>
              <a:t>Adon</a:t>
            </a:r>
            <a:r>
              <a:rPr lang="es-ES" dirty="0">
                <a:latin typeface="Bookman Old Style" pitchFamily="18" charset="0"/>
              </a:rPr>
              <a:t> </a:t>
            </a:r>
            <a:r>
              <a:rPr lang="es-ES" dirty="0" err="1">
                <a:latin typeface="Bookman Old Style" pitchFamily="18" charset="0"/>
              </a:rPr>
              <a:t>Haneviim</a:t>
            </a:r>
            <a:r>
              <a:rPr lang="es-ES" dirty="0">
                <a:latin typeface="Bookman Old Style" pitchFamily="18" charset="0"/>
              </a:rPr>
              <a:t> (Señor de los Profetas) que mereció mirar a Hashem con lo que se conoce como </a:t>
            </a:r>
            <a:r>
              <a:rPr lang="es-ES" dirty="0" err="1">
                <a:latin typeface="Bookman Old Style" pitchFamily="18" charset="0"/>
              </a:rPr>
              <a:t>aspaklaria</a:t>
            </a:r>
            <a:r>
              <a:rPr lang="es-ES" dirty="0">
                <a:latin typeface="Bookman Old Style" pitchFamily="18" charset="0"/>
              </a:rPr>
              <a:t> </a:t>
            </a:r>
            <a:r>
              <a:rPr lang="es-ES" dirty="0" err="1">
                <a:latin typeface="Bookman Old Style" pitchFamily="18" charset="0"/>
              </a:rPr>
              <a:t>hame'iraH</a:t>
            </a:r>
            <a:r>
              <a:rPr lang="es-ES" dirty="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(la mirada más clara y brillantemente iluminadora, como a través de un claro espejo) y después de haber aprendido directamente de Hashem, todavía tenía dificultades y, sin embargo, Betzalel aparece y, sin hacer preguntas, ¿hace fácilmente la Menorá?</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El yerno del Rav Avraham </a:t>
            </a:r>
            <a:r>
              <a:rPr lang="es-ES" dirty="0" err="1">
                <a:latin typeface="Bookman Old Style" pitchFamily="18" charset="0"/>
              </a:rPr>
              <a:t>Mordche</a:t>
            </a:r>
            <a:r>
              <a:rPr lang="es-ES" dirty="0">
                <a:latin typeface="Bookman Old Style" pitchFamily="18" charset="0"/>
              </a:rPr>
              <a:t> Alter de Ger zt”l (</a:t>
            </a:r>
            <a:r>
              <a:rPr lang="es-ES" dirty="0" err="1">
                <a:latin typeface="Bookman Old Style" pitchFamily="18" charset="0"/>
              </a:rPr>
              <a:t>Imrei</a:t>
            </a:r>
            <a:r>
              <a:rPr lang="es-ES" dirty="0">
                <a:latin typeface="Bookman Old Style" pitchFamily="18" charset="0"/>
              </a:rPr>
              <a:t> Emes) necesitaba un procedimiento médico de rutina que se realizó en el hospital de Varsovia. </a:t>
            </a:r>
          </a:p>
          <a:p>
            <a:r>
              <a:rPr lang="es-ES" dirty="0">
                <a:latin typeface="Bookman Old Style" pitchFamily="18" charset="0"/>
              </a:rPr>
              <a:t>Durante el procedimiento se presentó una complicación que requirió una larga estancia hospitalaria. </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Al escuchar esto, el Rebe fue a visitar a su yerno al hospital y también a hablar con el médico. </a:t>
            </a:r>
          </a:p>
          <a:p>
            <a:r>
              <a:rPr lang="es-ES" dirty="0">
                <a:latin typeface="Bookman Old Style" pitchFamily="18" charset="0"/>
              </a:rPr>
              <a:t>El médico sintió la necesidad de explicar por qué un procedimiento tan simple salió mal. </a:t>
            </a:r>
          </a:p>
          <a:p>
            <a:r>
              <a:rPr lang="es-ES" dirty="0">
                <a:latin typeface="Bookman Old Style" pitchFamily="18" charset="0"/>
              </a:rPr>
              <a:t>Compartió con el Rebe lo siguiente:</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Había una vez un rey que tenía la piedra más deslumbrante en su tesoro, que era tan valiosa que todo el oro más fino del mundo no sería suficiente para comprarla. </a:t>
            </a:r>
          </a:p>
          <a:p>
            <a:r>
              <a:rPr lang="es-ES" dirty="0">
                <a:latin typeface="Bookman Old Style" pitchFamily="18" charset="0"/>
              </a:rPr>
              <a:t>Sin embargo, había un pequeño defecto en ella que necesitaba ser eliminado.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Los mayores expertos fueron convocados para tratar con la piedra allí mismo, frente al rey. Al mirarlo, se desarrolló la misma escena con todos los expertos: al principio miraron y vieron que este era el tipo de defecto que habían solucionado con éxito en numerosas ocasiones, </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3000" dirty="0">
                <a:latin typeface="Bookman Old Style" pitchFamily="18" charset="0"/>
              </a:rPr>
              <a:t>pero luego, con el rey cerniéndose sobre ellos, se ponían nerviosos y no estaban dispuestos. aceptar cualquier responsabilidad o incluso realizar la tarea.</a:t>
            </a:r>
          </a:p>
          <a:p>
            <a:r>
              <a:rPr lang="es-ES" sz="3000" dirty="0">
                <a:latin typeface="Bookman Old Style" pitchFamily="18" charset="0"/>
              </a:rPr>
              <a:t>Entonces, ¿qué hicieron? Le dieron la piedra a un simple artesano que no tenía idea de su valor ni de que perteneciera al rey. </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2800" dirty="0">
                <a:latin typeface="Bookman Old Style" pitchFamily="18" charset="0"/>
              </a:rPr>
              <a:t>Eliminó fácilmente la falla sin ningún problema y ahora la piedra estaba perfecta.</a:t>
            </a:r>
          </a:p>
          <a:p>
            <a:r>
              <a:rPr lang="es-ES" sz="2800" dirty="0">
                <a:latin typeface="Bookman Old Style" pitchFamily="18" charset="0"/>
              </a:rPr>
              <a:t>Una historia similar se cuenta de la esposa de Napoleón. Ella estaba pasando por un trabajo infantil difícil. </a:t>
            </a:r>
          </a:p>
          <a:p>
            <a:r>
              <a:rPr lang="es-ES" sz="2800" dirty="0">
                <a:latin typeface="Bookman Old Style" pitchFamily="18" charset="0"/>
              </a:rPr>
              <a:t>Cada partera que fue traída al palacio de repente se ponía muy nerviosa, con las manos volviéndose gelatina, inutilizándolas para realizar la tarea de dar a luz al bebé. </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¿Que hicieron? Llevaron a la futura madre a una partera local habitual que desconocía la identidad de la madre y, con gran facilidad, nació el bebé.</a:t>
            </a:r>
          </a:p>
          <a:p>
            <a:r>
              <a:rPr lang="es-ES" dirty="0">
                <a:latin typeface="Bookman Old Style" pitchFamily="18" charset="0"/>
              </a:rPr>
              <a:t>El médico concluyó: porque sabía que este era el yerno del Rebe </a:t>
            </a:r>
            <a:r>
              <a:rPr lang="es-ES" dirty="0" err="1">
                <a:latin typeface="Bookman Old Style" pitchFamily="18" charset="0"/>
              </a:rPr>
              <a:t>Hayligeh</a:t>
            </a:r>
            <a:r>
              <a:rPr lang="es-ES" dirty="0">
                <a:latin typeface="Bookman Old Style" pitchFamily="18" charset="0"/>
              </a:rPr>
              <a:t>, entré en pánico y cometí un error.</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2800" dirty="0">
                <a:latin typeface="Bookman Old Style" pitchFamily="18" charset="0"/>
              </a:rPr>
              <a:t>Cuando el Rebe escuchó esto, sonrió y dijo que ahora entendía el Midrash en nuestra </a:t>
            </a:r>
            <a:r>
              <a:rPr lang="es-ES" sz="2800" dirty="0" err="1">
                <a:latin typeface="Bookman Old Style" pitchFamily="18" charset="0"/>
              </a:rPr>
              <a:t>parashá</a:t>
            </a:r>
            <a:r>
              <a:rPr lang="es-ES" sz="2800" dirty="0">
                <a:latin typeface="Bookman Old Style" pitchFamily="18" charset="0"/>
              </a:rPr>
              <a:t>. </a:t>
            </a:r>
          </a:p>
          <a:p>
            <a:r>
              <a:rPr lang="es-ES" sz="2800" dirty="0">
                <a:latin typeface="Bookman Old Style" pitchFamily="18" charset="0"/>
              </a:rPr>
              <a:t>Moshé Rabenu tenía la mayor conciencia de Hakadosh Barujú jamás conocida por la humanidad.</a:t>
            </a:r>
          </a:p>
          <a:p>
            <a:r>
              <a:rPr lang="es-ES" sz="2800" dirty="0">
                <a:latin typeface="Bookman Old Style" pitchFamily="18" charset="0"/>
              </a:rPr>
              <a:t>Además de eso, Moshé también aprendió muchos de los secretos y significados ocultos detrás de cada mitzvá. </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Entendiendo todo esto, Moshé Rabenu se apoderó de una gran reverencia y temor de Hashem y no pudo realizar esta tarea incluso después de que Hashem le mostró cómo hacerlo. Sin embargo, para Betzalel, debido a que su conciencia no era tan grande, pudo hacer fácilmente la menorá.</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Hay un concepto de ser un "poshuter yid- simple judío". A veces, cuando nuestra actitud hacia las mitzvot es perfecta, uno puede terminar extrañando el bosque por el árbol. Por lo tanto, la idea es abordar cada mitzvá de manera sencilla para asegurar que las mitzvot se cumplan.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2900" dirty="0">
                <a:latin typeface="Bookman Old Style" pitchFamily="18" charset="0"/>
              </a:rPr>
              <a:t>Sin embargo, con frecuencia, debemos darnos un control de la realidad para asegurarnos de que no nos faltan los árboles como resultado del bosque. Si descubrimos que nuestras mitzvot se cumplen fácilmente de memoria como una segunda naturaleza, tal vez debamos preguntarnos si podemos mejorar un poco y agregar otra dimensión. </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Rav Sadia Gaón hizo teshuvá todas las noches por la forma en que sirvió a Hashem al comienzo del día: “¡Oy! Si hubiera sabido acerca de Hashem al comienzo del día con el conocimiento que ahora conozco, ¡le habría servido de manera completamente diferente!”</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2900" i="1" dirty="0">
                <a:latin typeface="Bookman Old Style" pitchFamily="18" charset="0"/>
              </a:rPr>
              <a:t>Proporcionar todos los materiales</a:t>
            </a:r>
          </a:p>
          <a:p>
            <a:r>
              <a:rPr lang="es-ES" sz="2900" dirty="0">
                <a:latin typeface="Bookman Old Style" pitchFamily="18" charset="0"/>
              </a:rPr>
              <a:t>De acuerdo con la parashat Terumá, las mujeres y los hombres israelitas proporcionan no solo el trabajo, sino también las materias primas para el Mishkán. Sus ofrendas, traídas como ofrendas voluntarias, son reunidas y transformadas en un lugar para que Dios resida en medio de ellos. </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2900" dirty="0">
                <a:latin typeface="Bookman Old Style" pitchFamily="18" charset="0"/>
              </a:rPr>
              <a:t>¡Imagínese cómo se sintieron estos antiguos esclavos cuando se convirtieron en constructores de una nación y constructores de una morada para lo Divino!</a:t>
            </a:r>
          </a:p>
          <a:p>
            <a:r>
              <a:rPr lang="es-ES" sz="2900" dirty="0">
                <a:latin typeface="Bookman Old Style" pitchFamily="18" charset="0"/>
              </a:rPr>
              <a:t>Dios instruye a Moisés: “Dile al pueblo de Israel que me traigan regalos; aceptarás regalos para Mí de toda persona cuyo corazón esté tan conmovido” (25:2). </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2700" dirty="0">
                <a:latin typeface="Bookman Old Style" pitchFamily="18" charset="0"/>
              </a:rPr>
              <a:t>Este tipo de dar, una ofrenda voluntaria, no proviene de la culpa, la coerción o la competencia, sino de lo más profundo del alma. </a:t>
            </a:r>
          </a:p>
          <a:p>
            <a:r>
              <a:rPr lang="es-ES" sz="2700" dirty="0">
                <a:latin typeface="Bookman Old Style" pitchFamily="18" charset="0"/>
              </a:rPr>
              <a:t>Los israelitas traen hilos, metales preciosos, telas y pieles curtidas, una variedad de objetos terrenales que eventualmente se convertirán en el espacio sagrado donde Israel puede buscar la presencia de Dios.</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2900" i="1" dirty="0">
                <a:latin typeface="Bookman Old Style" pitchFamily="18" charset="0"/>
              </a:rPr>
              <a:t>Lecciones de hoy</a:t>
            </a:r>
          </a:p>
          <a:p>
            <a:r>
              <a:rPr lang="es-ES" sz="2900" dirty="0">
                <a:latin typeface="Bookman Old Style" pitchFamily="18" charset="0"/>
              </a:rPr>
              <a:t>Hoy, es importante para todos nosotros continuar haciendo ofrendas voluntarias a las instituciones que unifican al pueblo judío. </a:t>
            </a:r>
          </a:p>
          <a:p>
            <a:r>
              <a:rPr lang="es-ES" sz="2900" dirty="0">
                <a:latin typeface="Bookman Old Style" pitchFamily="18" charset="0"/>
              </a:rPr>
              <a:t>Junto con la tzedaká (ofrenda obligatoria), la </a:t>
            </a:r>
            <a:r>
              <a:rPr lang="es-ES" sz="2900" dirty="0" err="1">
                <a:latin typeface="Bookman Old Style" pitchFamily="18" charset="0"/>
              </a:rPr>
              <a:t>terumá</a:t>
            </a:r>
            <a:r>
              <a:rPr lang="es-ES" sz="2900" dirty="0">
                <a:latin typeface="Bookman Old Style" pitchFamily="18" charset="0"/>
              </a:rPr>
              <a:t> (donación voluntaria) es vital para el sostenimiento de nuestra comunidad.</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2700" dirty="0">
                <a:latin typeface="Bookman Old Style" pitchFamily="18" charset="0"/>
              </a:rPr>
              <a:t>Las sinagogas, los centros judíos y las agencias comunales judías no pueden sobrevivir solo con las cuotas de los miembros. </a:t>
            </a:r>
          </a:p>
          <a:p>
            <a:r>
              <a:rPr lang="es-ES" sz="2700" dirty="0">
                <a:latin typeface="Bookman Old Style" pitchFamily="18" charset="0"/>
              </a:rPr>
              <a:t>Mientras luchan por satisfacer sus necesidades financieras, estas instituciones requieren nuestro apoyo sincero a través de las donaciones voluntarias que son necesarias para cumplir con el trabajo bueno y sagrado de estas organizaciones.</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dirty="0">
                <a:latin typeface="Bookman Old Style" pitchFamily="18" charset="0"/>
              </a:rPr>
              <a:t>La sinagoga, en particular, se encuentra en la intersección de los reinos terrenal y celestial. </a:t>
            </a:r>
          </a:p>
          <a:p>
            <a:r>
              <a:rPr lang="es-ES" dirty="0">
                <a:latin typeface="Bookman Old Style" pitchFamily="18" charset="0"/>
              </a:rPr>
              <a:t>La sinagoga contemporánea, heredera de Ohel Mo'ed (Tienda de reunión), es el lugar donde los judíos buscan a Dios con mayor frecuencia.</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3000" dirty="0">
                <a:latin typeface="Bookman Old Style" pitchFamily="18" charset="0"/>
              </a:rPr>
              <a:t>A través del estudio, la oración y las reuniones comunitarias, la sinagoga proporciona el entorno necesario para la conexión, la renovación y la supervivencia de los judíos. Cuando traemos nuestras donaciones voluntarias de dinero, tiempo y otros recursos, traemos el reino de lo sagrado a nuestras vidas.</a:t>
            </a: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2800" dirty="0">
                <a:latin typeface="Bookman Old Style" pitchFamily="18" charset="0"/>
              </a:rPr>
              <a:t>Así como nuestros antepasados fueron transformados de esclavos ordinarios en constructores de la casa de Dios en la tierra, nosotros también somos transformados a través de este esfuerzo sagrado. Traemos más paz, más esperanza y más fe a nuestras propias vidas y a la vida de nuestra comunidad cuando apoyamos y construimos la sinagoga. </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2400" dirty="0">
                <a:latin typeface="Bookman Old Style" pitchFamily="18" charset="0"/>
              </a:rPr>
              <a:t>Así como nuestros antepasados fueron transformados de esclavos ordinarios en constructores de la casa de Dios en la tierra, nosotros también somos transformados a través de este esfuerzo sagrado. Traemos más paz, más esperanza y más fe a nuestras propias vidas y a la vida de nuestra comunidad cuando apoyamos y construimos la sinagoga. </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2600" dirty="0">
                <a:latin typeface="Bookman Old Style" pitchFamily="18" charset="0"/>
              </a:rPr>
              <a:t>Sin embargo, cada persona puede y debe dar significativamente.</a:t>
            </a:r>
          </a:p>
          <a:p>
            <a:r>
              <a:rPr lang="es-ES" sz="2600" dirty="0">
                <a:latin typeface="Bookman Old Style" pitchFamily="18" charset="0"/>
              </a:rPr>
              <a:t>La definición de un “regalo significativo” varía para cada individuo, dependiendo de las circunstancias de cada uno. </a:t>
            </a:r>
          </a:p>
          <a:p>
            <a:r>
              <a:rPr lang="es-ES" sz="2600" dirty="0">
                <a:latin typeface="Bookman Old Style" pitchFamily="18" charset="0"/>
              </a:rPr>
              <a:t>Pero independientemente de la cantidad de la ofrenda, la calidad es la misma: dar una ofrenda voluntaria significativa a una sinagoga u otra institución judía es un privilegio, no una carga. </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3000" dirty="0">
                <a:latin typeface="Bookman Old Style" pitchFamily="18" charset="0"/>
              </a:rPr>
              <a:t>Este tipo de dar, ya sea de dinero o de tiempo y esfuerzo, es dar con alegría, dar lo que marca la diferencia, dar lo que importa. </a:t>
            </a:r>
          </a:p>
          <a:p>
            <a:r>
              <a:rPr lang="es-ES" sz="3000" dirty="0">
                <a:latin typeface="Bookman Old Style" pitchFamily="18" charset="0"/>
              </a:rPr>
              <a:t>Nuestra porción de la Torá enseña que el regalo de </a:t>
            </a:r>
            <a:r>
              <a:rPr lang="es-ES" sz="3000" dirty="0" err="1">
                <a:latin typeface="Bookman Old Style" pitchFamily="18" charset="0"/>
              </a:rPr>
              <a:t>terumá</a:t>
            </a:r>
            <a:r>
              <a:rPr lang="es-ES" sz="3000" dirty="0">
                <a:latin typeface="Bookman Old Style" pitchFamily="18" charset="0"/>
              </a:rPr>
              <a:t> es una ofrenda que proviene de lo más profundo del corazón.</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CO" sz="1600" b="1" dirty="0">
                <a:latin typeface="Bookman Old Style" pitchFamily="18" charset="0"/>
              </a:rPr>
              <a:t>Ofrenda Voluntaria / Ofrenda Obligatoria</a:t>
            </a:r>
          </a:p>
          <a:p>
            <a:r>
              <a:rPr lang="es-ES" sz="3000" dirty="0">
                <a:latin typeface="Bookman Old Style" pitchFamily="18" charset="0"/>
              </a:rPr>
              <a:t>Entonces y ahora, es un privilegio estar involucrado en el trabajo sagrado de construir una comunidad y construir una morada para lo Divino.</a:t>
            </a: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endParaRPr lang="es-ES" sz="3000" dirty="0">
              <a:latin typeface="Bookman Old Style" pitchFamily="18" charset="0"/>
            </a:endParaRPr>
          </a:p>
        </p:txBody>
      </p:sp>
      <p:pic>
        <p:nvPicPr>
          <p:cNvPr id="329730" name="Picture 2"/>
          <p:cNvPicPr>
            <a:picLocks noChangeAspect="1" noChangeArrowheads="1"/>
          </p:cNvPicPr>
          <p:nvPr/>
        </p:nvPicPr>
        <p:blipFill>
          <a:blip/>
          <a:srcRect/>
          <a:stretch>
            <a:fillRect/>
          </a:stretch>
        </p:blipFill>
        <p:spPr bwMode="auto">
          <a:xfrm>
            <a:off x="415440" y="300445"/>
            <a:ext cx="8330547" cy="6244046"/>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dirty="0">
                <a:latin typeface="Bookman Old Style" pitchFamily="18" charset="0"/>
              </a:rPr>
              <a:t>Salomón y El Templo</a:t>
            </a:r>
          </a:p>
          <a:p>
            <a:r>
              <a:rPr lang="en-US" sz="2000" dirty="0">
                <a:latin typeface="Bookman Old Style" pitchFamily="18" charset="0"/>
              </a:rPr>
              <a:t>Notas de Reuben Ebrahinoff</a:t>
            </a:r>
          </a:p>
          <a:p>
            <a:r>
              <a:rPr lang="es-ES" dirty="0">
                <a:latin typeface="Bookman Old Style" pitchFamily="18" charset="0"/>
              </a:rPr>
              <a:t>La conexión de la Haftará con la Parashá: La Parashá nos habla de la construcción del Mishkán - El Tabernáculo (templo itinerante), que albergaba los objetos sagrados del pueblo judío. </a:t>
            </a: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a:latin typeface="Bookman Old Style" pitchFamily="18" charset="0"/>
            </a:endParaRPr>
          </a:p>
        </p:txBody>
      </p:sp>
      <p:pic>
        <p:nvPicPr>
          <p:cNvPr id="3074" name="Picture 2" descr="https://imgs.search.brave.com/5S02dRT1yDBArj91FZ4AQJX8Te6HEb-OxDfbs8UzREw/rs:fit:759:225:1/g:ce/aHR0cHM6Ly90c2Uz/Lm1tLmJpbmcubmV0/L3RoP2lkPU9JUC5Y/WUl1Z3JhYTlmWVBx/dmlyYXRpN0dBSGFF/byZwaWQ9QXBp"/>
          <p:cNvPicPr>
            <a:picLocks noChangeAspect="1" noChangeArrowheads="1"/>
          </p:cNvPicPr>
          <p:nvPr/>
        </p:nvPicPr>
        <p:blipFill>
          <a:blip/>
          <a:srcRect/>
          <a:stretch>
            <a:fillRect/>
          </a:stretch>
        </p:blipFill>
        <p:spPr bwMode="auto">
          <a:xfrm>
            <a:off x="-13062" y="604157"/>
            <a:ext cx="9140208" cy="5712630"/>
          </a:xfrm>
          <a:prstGeom prst="rect">
            <a:avLst/>
          </a:prstGeom>
          <a:noFill/>
        </p:spPr>
      </p:pic>
      <p:pic>
        <p:nvPicPr>
          <p:cNvPr id="3076" name="Picture 4" descr="Parshat Pekudei: What is the Mishkan? Why do we need it? | Yosef Merves | The Blogs"/>
          <p:cNvPicPr>
            <a:picLocks noChangeAspect="1" noChangeArrowheads="1"/>
          </p:cNvPicPr>
          <p:nvPr/>
        </p:nvPicPr>
        <p:blipFill>
          <a:blip/>
          <a:srcRect/>
          <a:stretch>
            <a:fillRect/>
          </a:stretch>
        </p:blipFill>
        <p:spPr bwMode="auto">
          <a:xfrm>
            <a:off x="0" y="561702"/>
            <a:ext cx="9154450" cy="5721531"/>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3000" dirty="0">
                <a:latin typeface="Bookman Old Style" pitchFamily="18" charset="0"/>
              </a:rPr>
              <a:t>El Mishkán contenía el Arca de la Alianza con sus Querubines (ángeles de alas doradas), los Diez Mandamientos, la Menorá y el Altar de los Sacrificios. </a:t>
            </a:r>
          </a:p>
          <a:p>
            <a:r>
              <a:rPr lang="es-ES" sz="3000" dirty="0">
                <a:latin typeface="Bookman Old Style" pitchFamily="18" charset="0"/>
              </a:rPr>
              <a:t>Fue construido después del comienzo del viaje de 40 años de Israel a través del desierto del Sinaí y se mantuvo durante otros 440 años en la tierra de Israel. </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2900" dirty="0">
                <a:latin typeface="Bookman Old Style" pitchFamily="18" charset="0"/>
              </a:rPr>
              <a:t>En la Haftará leemos sobre la construcción del Beit HaMikdash (el Templo Sagrado), que reemplazó al Mishkán.</a:t>
            </a:r>
          </a:p>
          <a:p>
            <a:r>
              <a:rPr lang="es-ES" sz="2900" dirty="0">
                <a:latin typeface="Bookman Old Style" pitchFamily="18" charset="0"/>
              </a:rPr>
              <a:t>La Haftará comienza con la mención de la gran sabiduría del rey Salomón y continúa con el rey Salomón e Hiram, rey de Tiro, haciendo un tratado de paz </a:t>
            </a:r>
            <a:r>
              <a:rPr lang="es-ES" sz="2400" dirty="0">
                <a:latin typeface="Bookman Old Style" pitchFamily="18" charset="0"/>
              </a:rPr>
              <a:t>(Tiro, que se encuentra en lo que hoy es el Líbano). </a:t>
            </a:r>
            <a:endParaRPr lang="es-ES" sz="29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p:txBody>
      </p:sp>
      <p:pic>
        <p:nvPicPr>
          <p:cNvPr id="320514" name="Picture 2" descr="Death toll in northern Lebanon clashes reaches 12"/>
          <p:cNvPicPr>
            <a:picLocks noChangeAspect="1" noChangeArrowheads="1"/>
          </p:cNvPicPr>
          <p:nvPr/>
        </p:nvPicPr>
        <p:blipFill>
          <a:blip/>
          <a:srcRect/>
          <a:stretch>
            <a:fillRect/>
          </a:stretch>
        </p:blipFill>
        <p:spPr bwMode="auto">
          <a:xfrm>
            <a:off x="1122225" y="0"/>
            <a:ext cx="6924494" cy="6858000"/>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3000" dirty="0">
                <a:latin typeface="Bookman Old Style" pitchFamily="18" charset="0"/>
              </a:rPr>
              <a:t>La Haftará analiza la mano de obra que el rey Salomón reclutó para la construcción del Templo Sagrado. </a:t>
            </a:r>
          </a:p>
          <a:p>
            <a:r>
              <a:rPr lang="es-ES" sz="3000" dirty="0">
                <a:latin typeface="Bookman Old Style" pitchFamily="18" charset="0"/>
              </a:rPr>
              <a:t>Tenía 30.000 hombres para trabajar en el Líbano, rotando 10.000 a la vez. Envió a cada hombre al Líbano por un mes, después de lo cual pudieron quedarse en casa por un período de dos meses. </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3000" dirty="0">
                <a:latin typeface="Bookman Old Style" pitchFamily="18" charset="0"/>
              </a:rPr>
              <a:t>Había 150.000 hombres trabajando en el Templo con 3.300 supervisores. Comenzaron moviendo enormes piedras para construir los cimientos del Templo. </a:t>
            </a:r>
          </a:p>
          <a:p>
            <a:r>
              <a:rPr lang="es-ES" sz="3000" dirty="0">
                <a:latin typeface="Bookman Old Style" pitchFamily="18" charset="0"/>
              </a:rPr>
              <a:t>La construcción comenzó 480 años después del Éxodo y en el cuarto año del reinado del rey Salomón (tenía 16 años en ese momento).</a:t>
            </a: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El templo tenía 60 codos de largo, 20 codos de ancho y 30 codos de alto. Un codo es aproximadamente 18” (45.7 cms). </a:t>
            </a:r>
          </a:p>
          <a:p>
            <a:r>
              <a:rPr lang="es-ES" dirty="0">
                <a:latin typeface="Bookman Old Style" pitchFamily="18" charset="0"/>
              </a:rPr>
              <a:t>El texto continúa con información específica adicional sobre cómo se construyó el Templo. </a:t>
            </a: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p:txBody>
      </p:sp>
      <p:pic>
        <p:nvPicPr>
          <p:cNvPr id="322562" name="Picture 2" descr="The Muqata: Photo: Visualizing the Beit Hamikdash"/>
          <p:cNvPicPr>
            <a:picLocks noChangeAspect="1" noChangeArrowheads="1"/>
          </p:cNvPicPr>
          <p:nvPr/>
        </p:nvPicPr>
        <p:blipFill>
          <a:blip/>
          <a:srcRect/>
          <a:stretch>
            <a:fillRect/>
          </a:stretch>
        </p:blipFill>
        <p:spPr bwMode="auto">
          <a:xfrm>
            <a:off x="0" y="370109"/>
            <a:ext cx="9144000" cy="6096001"/>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2800" dirty="0">
                <a:latin typeface="Bookman Old Style" pitchFamily="18" charset="0"/>
              </a:rPr>
              <a:t>Una vez que el templo estuvo terminado, el rey Salomón recubrió el templo con tablas y tablones de cedro. </a:t>
            </a:r>
          </a:p>
          <a:p>
            <a:r>
              <a:rPr lang="es-ES" sz="2800" dirty="0">
                <a:latin typeface="Bookman Old Style" pitchFamily="18" charset="0"/>
              </a:rPr>
              <a:t>La Haftará concluye con la promesa de Hashem al rey Salomón: “En cuanto al templo que estás construyendo, si sigues mi Torá, cumpliré la promesa que te hice a ti y a tu padre, el rey David; Habitaré entre vosotros y no os abandonaré”.</a:t>
            </a: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En la época del Beit HaMikdash solo había un lugar para adorar a Dios. </a:t>
            </a:r>
          </a:p>
          <a:p>
            <a:r>
              <a:rPr lang="es-ES" dirty="0">
                <a:latin typeface="Bookman Old Style" pitchFamily="18" charset="0"/>
              </a:rPr>
              <a:t>Israel era una Monarquía Unida, Jerusalén era su capital, el Templo del Rey Salomón estaba en el Monte Sión. </a:t>
            </a:r>
          </a:p>
          <a:p>
            <a:r>
              <a:rPr lang="es-ES" dirty="0">
                <a:latin typeface="Bookman Old Style" pitchFamily="18" charset="0"/>
              </a:rPr>
              <a:t>Los Mandamientos dictados por la Torá se cumplían. </a:t>
            </a: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Israel estaba gobernado por un rey. </a:t>
            </a:r>
          </a:p>
          <a:p>
            <a:r>
              <a:rPr lang="es-ES" dirty="0">
                <a:latin typeface="Bookman Old Style" pitchFamily="18" charset="0"/>
              </a:rPr>
              <a:t>Los Kohanim y Levi'im presidieron el Templo. </a:t>
            </a:r>
          </a:p>
          <a:p>
            <a:r>
              <a:rPr lang="es-ES" dirty="0">
                <a:latin typeface="Bookman Old Style" pitchFamily="18" charset="0"/>
              </a:rPr>
              <a:t>Se observaban tres festividades de peregrinación. </a:t>
            </a:r>
          </a:p>
          <a:p>
            <a:r>
              <a:rPr lang="es-ES" dirty="0">
                <a:latin typeface="Bookman Old Style" pitchFamily="18" charset="0"/>
              </a:rPr>
              <a:t>Profetas, los mensajeros de Hashem predecían el futuro.</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i="1" dirty="0">
                <a:latin typeface="Bookman Old Style" pitchFamily="18" charset="0"/>
              </a:rPr>
              <a:t>Biografía del rey Salomón:</a:t>
            </a:r>
          </a:p>
          <a:p>
            <a:r>
              <a:rPr lang="es-ES" dirty="0">
                <a:latin typeface="Bookman Old Style" pitchFamily="18" charset="0"/>
              </a:rPr>
              <a:t>Salomón nació en Jerusalén, el segundo hijo de David y su esposa Betsabé (viuda de Urías el heteo). </a:t>
            </a:r>
          </a:p>
          <a:p>
            <a:r>
              <a:rPr lang="es-ES" dirty="0">
                <a:latin typeface="Bookman Old Style" pitchFamily="18" charset="0"/>
              </a:rPr>
              <a:t>El primer hijo (sin nombre en ese relato), un hijo concebido adúlteramente durante la vida de Urías, había muerto durante el parto. </a:t>
            </a:r>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Se sugiere en las Escrituras que este fue un juicio de Dios. </a:t>
            </a:r>
          </a:p>
          <a:p>
            <a:r>
              <a:rPr lang="es-ES" dirty="0">
                <a:latin typeface="Bookman Old Style" pitchFamily="18" charset="0"/>
              </a:rPr>
              <a:t>Salomón tuvo tres hermanos completos nombrados nacidos de Betsabé: Natán, Shamua y Shobab, además de seis medios hermanos mayores conocidos nacidos de otras tantas madres.</a:t>
            </a: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2000" i="1" dirty="0">
                <a:latin typeface="Bookman Old Style" pitchFamily="18" charset="0"/>
              </a:rPr>
              <a:t>1 Crónicas 3:1-4  Descendientes de David y Salomón </a:t>
            </a:r>
          </a:p>
          <a:p>
            <a:r>
              <a:rPr lang="es-ES" dirty="0">
                <a:latin typeface="Bookman Old Style" pitchFamily="18" charset="0"/>
              </a:rPr>
              <a:t>Estos son los hijos de David que le nacieron en Hebrón: el primogénito Amnón, de Ahinoam jezrelita; el segundo Daniel, por Abigail la carmelita; el tercero, Absalón, hijo de Maaca, hija del rey Talmai de Geshur; el cuarto Adonías, hijo de Jaguit;</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3000" dirty="0">
                <a:latin typeface="Bookman Old Style" pitchFamily="18" charset="0"/>
              </a:rPr>
              <a:t>el quinto Sefatías, de Abital; el sexto Itreán, de su mujer Eglá;  Le nacieron seis en Hebrón, donde reinó siete años y seis meses. Y reinó treinta y tres años en Jerusalén.</a:t>
            </a:r>
          </a:p>
          <a:p>
            <a:r>
              <a:rPr lang="es-ES" sz="3000" dirty="0">
                <a:latin typeface="Bookman Old Style" pitchFamily="18" charset="0"/>
              </a:rPr>
              <a:t>La narración bíblica muestra que Salomón sirvió como ofrenda de paz entre Dios y David, debido a su relación adúltera con Betsabé. </a:t>
            </a:r>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2830" dirty="0">
                <a:latin typeface="Bookman Old Style" pitchFamily="18" charset="0"/>
              </a:rPr>
              <a:t>En un esfuerzo por ocultar este pecado, por ejemplo, envió al marido de la mujer a la batalla, con la esperanza posteriormente realizada de que lo matarían allí. </a:t>
            </a:r>
          </a:p>
          <a:p>
            <a:r>
              <a:rPr lang="es-ES" sz="2830" dirty="0">
                <a:latin typeface="Bookman Old Style" pitchFamily="18" charset="0"/>
              </a:rPr>
              <a:t>Después de su muerte, David finalmente pudo casarse con su esposa. Como castigo, moría el primer hijo, que había sido concebido durante la relación adúltera.</a:t>
            </a:r>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Salomón nació después de que David fuera perdonado. </a:t>
            </a:r>
          </a:p>
          <a:p>
            <a:r>
              <a:rPr lang="es-ES" dirty="0">
                <a:latin typeface="Bookman Old Style" pitchFamily="18" charset="0"/>
              </a:rPr>
              <a:t>Por eso se eligió su nombre, que significa paz. </a:t>
            </a:r>
          </a:p>
          <a:p>
            <a:r>
              <a:rPr lang="es-ES" dirty="0">
                <a:latin typeface="Bookman Old Style" pitchFamily="18" charset="0"/>
              </a:rPr>
              <a:t>Algunos historiadores citaron que el profeta Natán crió a Salomón porque su padre estaba ocupado gobernando el reino. </a:t>
            </a: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Esto también podría atribuirse a la idea de que el profeta ejerció una gran influencia sobre David porque sabía de su adulterio, que se consideraba una ofensa grave según la Ley de Moisés.</a:t>
            </a:r>
          </a:p>
          <a:p>
            <a:r>
              <a:rPr lang="es-ES" dirty="0">
                <a:latin typeface="Bookman Old Style" pitchFamily="18" charset="0"/>
              </a:rPr>
              <a:t>El significado de su nombre es "paz" o "prosperidad".</a:t>
            </a:r>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Tenía siete nombres, Shlomo, Yedidyah (Amado de Dios), Kohelet, Agur (Reunido, asalariado), Yaqué, Lemuel e Ithiel. Su padre fue el rey David.</a:t>
            </a:r>
          </a:p>
          <a:p>
            <a:r>
              <a:rPr lang="es-ES" dirty="0">
                <a:latin typeface="Bookman Old Style" pitchFamily="18" charset="0"/>
              </a:rPr>
              <a:t>La tradición midráshica nos dice que el rey Salomón aparece en la Biblia con varios nombres diferentes. </a:t>
            </a:r>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Sus padres, el rey David y Batsheba, lo llamaron Shlomo, mientras que el profeta Natán lo nombró Yedidyah (ver II Sam. 12:24-25). </a:t>
            </a:r>
          </a:p>
          <a:p>
            <a:r>
              <a:rPr lang="es-ES" dirty="0">
                <a:latin typeface="Bookman Old Style" pitchFamily="18" charset="0"/>
              </a:rPr>
              <a:t>En realidad, el nombre de Shlomó ya se le dio antes de su nacimiento en una profecía al rey David (ver I Crónicas 22:9). </a:t>
            </a:r>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2800" dirty="0">
                <a:latin typeface="Bookman Old Style" pitchFamily="18" charset="0"/>
              </a:rPr>
              <a:t>Dos de los veinticuatro libros de la Biblia comienzan adscribiendo explícitamente su autoría a Shlomo: Shir HaShirim (Cantar de los Cantares) y Mishlei (Proverbios). Un tercer libro, Kohelet (Eclesiastés), se atribuye a alguien llamado Kohelet, hijo de David, rey de Jerusalén. </a:t>
            </a:r>
          </a:p>
          <a:p>
            <a:r>
              <a:rPr lang="es-ES" sz="2800" dirty="0">
                <a:latin typeface="Bookman Old Style" pitchFamily="18" charset="0"/>
              </a:rPr>
              <a:t>Según la tradición, Kohelet es otro nombre de Salomón. </a:t>
            </a:r>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2700" dirty="0">
                <a:latin typeface="Bookman Old Style" pitchFamily="18" charset="0"/>
              </a:rPr>
              <a:t>Hasta ahora, tenemos tres nombres para el rey Salomón.</a:t>
            </a:r>
          </a:p>
          <a:p>
            <a:r>
              <a:rPr lang="es-ES" sz="2700" dirty="0">
                <a:latin typeface="Bookman Old Style" pitchFamily="18" charset="0"/>
              </a:rPr>
              <a:t>El Amorá antiguo, el rabino Yehoshúa ben Leví, agrega otros cuatro nombres a esta lista. Aunque mencionamos que Mishlei comienza presentando a su autor como Shlomó, partes posteriores de ese trabajo se describen como “las palabras de Agur, hijo de Yakeh… a Itiel” </a:t>
            </a:r>
            <a:r>
              <a:rPr lang="es-ES" sz="2000" b="1" dirty="0">
                <a:latin typeface="Bookman Old Style" pitchFamily="18" charset="0"/>
              </a:rPr>
              <a:t>(Prov. 30:1) </a:t>
            </a:r>
            <a:r>
              <a:rPr lang="es-ES" sz="2700" dirty="0">
                <a:latin typeface="Bookman Old Style" pitchFamily="18" charset="0"/>
              </a:rPr>
              <a:t>y “las palabras de Lemuel, el rey ” </a:t>
            </a:r>
            <a:r>
              <a:rPr lang="es-ES" sz="2000" b="1" dirty="0">
                <a:latin typeface="Bookman Old Style" pitchFamily="18" charset="0"/>
              </a:rPr>
              <a:t>(en Proverbios 31:1).</a:t>
            </a:r>
            <a:endParaRPr lang="es-ES" sz="2700" b="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Según el rabino Yehoshúa ben Leví, los cuatro nombres propios de estos pasajes son nombres alternativos del rey Salomón: Agur, Yakeh, Itiel y Lemuel. Esto eleva nuestro total a siete nombres.</a:t>
            </a:r>
          </a:p>
          <a:p>
            <a:endParaRPr lang="es-E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Salomón se llama Yedidyah, que literalmente significa "amigo de Di-s", porque de hecho él era un "amigo de Di-s". Un aforismo críptico dice: “Que el amigo, el hijo del amigo, venga y construya el amigo para el amigo, en la porción del amigo, para que los amigos sean expiados”.</a:t>
            </a: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3000" dirty="0">
                <a:latin typeface="Bookman Old Style" pitchFamily="18" charset="0"/>
              </a:rPr>
              <a:t>Salomón fue llamado Kohelet porque sus enseñanzas se decían en reuniones (hakhell/</a:t>
            </a:r>
            <a:r>
              <a:rPr lang="es-ES" sz="3000" dirty="0" err="1">
                <a:latin typeface="Bookman Old Style" pitchFamily="18" charset="0"/>
              </a:rPr>
              <a:t>kahal</a:t>
            </a:r>
            <a:r>
              <a:rPr lang="es-ES" sz="3000" dirty="0">
                <a:latin typeface="Bookman Old Style" pitchFamily="18" charset="0"/>
              </a:rPr>
              <a:t>/</a:t>
            </a:r>
            <a:r>
              <a:rPr lang="es-ES" sz="3000" dirty="0" err="1">
                <a:latin typeface="Bookman Old Style" pitchFamily="18" charset="0"/>
              </a:rPr>
              <a:t>kehilah</a:t>
            </a:r>
            <a:r>
              <a:rPr lang="es-ES" sz="3000" dirty="0">
                <a:latin typeface="Bookman Old Style" pitchFamily="18" charset="0"/>
              </a:rPr>
              <a:t>), como dice, “Entonces, Salomón se reunió…” (I Reyes 8:1). Alternativamente, Rashi (a Eclesiastés 1:1) explica que a Salomón se le llamó Kohelet porque "reunió" muchas formas de sabiduría.</a:t>
            </a:r>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2700" dirty="0">
                <a:latin typeface="Bookman Old Style" pitchFamily="18" charset="0"/>
              </a:rPr>
              <a:t>De manera similar, según el Midrash, el nombre de Salomón, Agur, se refiere al hecho de que el rey Salomón “recogió” (</a:t>
            </a:r>
            <a:r>
              <a:rPr lang="es-ES" sz="2700" b="1" i="1" dirty="0">
                <a:latin typeface="Bookman Old Style" pitchFamily="18" charset="0"/>
              </a:rPr>
              <a:t>agar</a:t>
            </a:r>
            <a:r>
              <a:rPr lang="es-ES" sz="2700" dirty="0">
                <a:latin typeface="Bookman Old Style" pitchFamily="18" charset="0"/>
              </a:rPr>
              <a:t>) la sabiduría de la Torá. </a:t>
            </a:r>
          </a:p>
          <a:p>
            <a:r>
              <a:rPr lang="es-ES" sz="2700" dirty="0">
                <a:latin typeface="Bookman Old Style" pitchFamily="18" charset="0"/>
              </a:rPr>
              <a:t>Curiosamente, Midrash Agur (§4) enseña que de todos los nombres alternativos de Salomón, sus tres nombres más preciados son Shlomo, Kohelet y Agur, porque esos tres nombres aluden a la paz que reinaba sobre el pueblo judío en su tiempo.</a:t>
            </a:r>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3000" dirty="0">
                <a:latin typeface="Bookman Old Style" pitchFamily="18" charset="0"/>
              </a:rPr>
              <a:t>Este Midrash explica que el nombre Shlomo está relacionado con Shalom (como se explicó anteriormente), y los nombres Kohelet y Agur son formas diferentes de "reunión" (como se mencionó anteriormente), una alusión al hecho de que todo el pueblo judío estaba reunido. en su tiempo, y no hubo luchas internas. </a:t>
            </a:r>
          </a:p>
        </p:txBody>
      </p:sp>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2800" dirty="0">
                <a:latin typeface="Bookman Old Style" pitchFamily="18" charset="0"/>
              </a:rPr>
              <a:t>Los </a:t>
            </a:r>
            <a:r>
              <a:rPr lang="es-ES" sz="2800" dirty="0" err="1">
                <a:latin typeface="Bookman Old Style" pitchFamily="18" charset="0"/>
              </a:rPr>
              <a:t>Midrashim</a:t>
            </a:r>
            <a:r>
              <a:rPr lang="es-ES" sz="2800" dirty="0">
                <a:latin typeface="Bookman Old Style" pitchFamily="18" charset="0"/>
              </a:rPr>
              <a:t> notan que el nombre Yakeh alude al hecho de que, aunque el rey Salomón inicialmente estaba lleno de sabiduría, más tarde “escupiría” (</a:t>
            </a:r>
            <a:r>
              <a:rPr lang="es-ES" sz="2800" dirty="0" err="1">
                <a:latin typeface="Bookman Old Style" pitchFamily="18" charset="0"/>
              </a:rPr>
              <a:t>heykiyah</a:t>
            </a:r>
            <a:r>
              <a:rPr lang="es-ES" sz="2800" dirty="0">
                <a:latin typeface="Bookman Old Style" pitchFamily="18" charset="0"/>
              </a:rPr>
              <a:t>) su sabiduría y la olvidaría por completo. Esto se refiere a la afirmación midráshica de que cuando Salomón comenzó a desviarse del camino que se esperaba de él, perdió su sabiduría superlativa. </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3000" dirty="0">
                <a:latin typeface="Bookman Old Style" pitchFamily="18" charset="0"/>
              </a:rPr>
              <a:t>El Midrash compara esto con un recipiente que se puede llenar con agua, pero toda su agua se puede derramar con la misma facilidad.</a:t>
            </a:r>
          </a:p>
          <a:p>
            <a:r>
              <a:rPr lang="es-ES" dirty="0">
                <a:latin typeface="Bookman Old Style" pitchFamily="18" charset="0"/>
              </a:rPr>
              <a:t>El sexto nombre del rey Salomón es Itiel. Según el Midrash, ese nombre es un acrónimo de las palabras “conmigo” (</a:t>
            </a:r>
            <a:r>
              <a:rPr lang="es-ES" b="1" i="1" dirty="0" err="1">
                <a:latin typeface="Bookman Old Style" pitchFamily="18" charset="0"/>
              </a:rPr>
              <a:t>iti</a:t>
            </a:r>
            <a:r>
              <a:rPr lang="es-ES" dirty="0">
                <a:latin typeface="Bookman Old Style" pitchFamily="18" charset="0"/>
              </a:rPr>
              <a:t>) y “poder” (</a:t>
            </a:r>
            <a:r>
              <a:rPr lang="es-ES" b="1" i="1" dirty="0">
                <a:latin typeface="Bookman Old Style" pitchFamily="18" charset="0"/>
              </a:rPr>
              <a:t>el</a:t>
            </a:r>
            <a:r>
              <a:rPr lang="es-ES" dirty="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3000" dirty="0">
                <a:latin typeface="Bookman Old Style" pitchFamily="18" charset="0"/>
              </a:rPr>
              <a:t>Esta frase refleja la actitud de Salomón al violar las limitaciones de la Torá sobre los reyes. Si bien la Torá advierte a un rey que no tenga demasiados caballos, oro/plata o esposas (Deut. 17:16-17), para que estos excesos no lo hagan descarriarse, Salomón pensó que podía tener todos esos extras y "conmigo es el poder” de no desviarse.</a:t>
            </a: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En última instancia, Solomon no pudo tomar esos lujos adicionales y aún así estar a la altura de lo que se esperaba de él.</a:t>
            </a:r>
          </a:p>
          <a:p>
            <a:r>
              <a:rPr lang="es-ES" dirty="0">
                <a:latin typeface="Bookman Old Style" pitchFamily="18" charset="0"/>
              </a:rPr>
              <a:t>El séptimo nombre del rey Salomón que figura en el Midrash es Lemuel (Prov. 31:1)/Lemoel (Prov. 31:4). </a:t>
            </a:r>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El Midrash explica que este nombre también alude a la justificación de Salomón por violar los límites de la Torá sobre los reyes. Salomón “habló” (</a:t>
            </a:r>
            <a:r>
              <a:rPr lang="es-ES" b="1" i="1" dirty="0" err="1">
                <a:latin typeface="Bookman Old Style" pitchFamily="18" charset="0"/>
              </a:rPr>
              <a:t>nam</a:t>
            </a:r>
            <a:r>
              <a:rPr lang="es-ES" dirty="0">
                <a:latin typeface="Bookman Old Style" pitchFamily="18" charset="0"/>
              </a:rPr>
              <a:t>) “a Di-s” (</a:t>
            </a:r>
            <a:r>
              <a:rPr lang="es-ES" b="1" i="1" dirty="0" err="1">
                <a:latin typeface="Bookman Old Style" pitchFamily="18" charset="0"/>
              </a:rPr>
              <a:t>la’El</a:t>
            </a:r>
            <a:r>
              <a:rPr lang="es-ES" dirty="0">
                <a:latin typeface="Bookman Old Style" pitchFamily="18" charset="0"/>
              </a:rPr>
              <a:t>), diciendo que puede tomar más (caballos, oro/plata y esposas) de lo permitido para un rey, y aun así no pecar. </a:t>
            </a:r>
          </a:p>
        </p:txBody>
      </p:sp>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Como explican los comentarios, la NUN de la palabra </a:t>
            </a:r>
            <a:r>
              <a:rPr lang="es-ES" dirty="0" err="1">
                <a:latin typeface="Bookman Old Style" pitchFamily="18" charset="0"/>
              </a:rPr>
              <a:t>nam</a:t>
            </a:r>
            <a:r>
              <a:rPr lang="es-ES" dirty="0">
                <a:latin typeface="Bookman Old Style" pitchFamily="18" charset="0"/>
              </a:rPr>
              <a:t> se transforma en LAMMED para convertirse en Lemuel, porque las letras NUN y LAMMED son intercambiables (ya que ambas letras se consideran letras "dentales", es decir, DALET, TET, LAMMED, NUN y TAV ).</a:t>
            </a:r>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3000" dirty="0">
                <a:latin typeface="Bookman Old Style" pitchFamily="18" charset="0"/>
              </a:rPr>
              <a:t>Otros comentaristas toman una posición más positiva en la comprensión del significado de Lemuel. </a:t>
            </a:r>
          </a:p>
          <a:p>
            <a:r>
              <a:rPr lang="es-ES" sz="3000" dirty="0">
                <a:latin typeface="Bookman Old Style" pitchFamily="18" charset="0"/>
              </a:rPr>
              <a:t>Ibn Ezra (a Prov. 31:1) explica que a Salomón se le llama Lemuel ("para ellos, un Di-s"), porque en la época de Salomón, el pueblo judío adoraba solo a Di-s, y no a otras deidades. </a:t>
            </a:r>
          </a:p>
        </p:txBody>
      </p:sp>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2900" dirty="0">
                <a:latin typeface="Bookman Old Style" pitchFamily="18" charset="0"/>
              </a:rPr>
              <a:t>Gersonides explica que Lemuel significa “para Él </a:t>
            </a:r>
            <a:r>
              <a:rPr lang="es-ES" sz="2900" i="1" dirty="0">
                <a:latin typeface="Bookman Old Style" pitchFamily="18" charset="0"/>
              </a:rPr>
              <a:t>El</a:t>
            </a:r>
            <a:r>
              <a:rPr lang="es-ES" sz="2900" dirty="0">
                <a:latin typeface="Bookman Old Style" pitchFamily="18" charset="0"/>
              </a:rPr>
              <a:t> (Di-s)”, una alusión a la elección de Salomón como rey elegido por Di-s. De manera similar, Rashi (a Sanedrín 70b y Prov. 31:1) explica que Lemuel significa “para él, [para] Di-s”, porque las obras y la sabiduría de Salomón deben canalizarse al servicio de Di-s, y nada más.</a:t>
            </a:r>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3000" dirty="0">
                <a:latin typeface="Bookman Old Style" pitchFamily="18" charset="0"/>
              </a:rPr>
              <a:t>El rabino Yishayá de Trani (1180-1250) entiende que la palabra Alukáh que aparece en Mishlei 30:15 es también otro nombre de Salomón. </a:t>
            </a:r>
          </a:p>
          <a:p>
            <a:r>
              <a:rPr lang="es-ES" sz="3000" dirty="0">
                <a:latin typeface="Bookman Old Style" pitchFamily="18" charset="0"/>
              </a:rPr>
              <a:t>Él explica que a Salomón se le llama Alukáh (literalmente, una "sanguijuela") porque succionó y bebió todas las formas de sabiduría como una sanguijuela. </a:t>
            </a:r>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Sin embargo, los tosafistas aunque admiten que Alukáh es el nombre de una persona, argumentan que este no puede ser un nombre alternativo para el rey Salomón porque no es uno de los siete nombres enumerados en el Midrash.</a:t>
            </a:r>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¡Fue coronado como rey a la edad de 12 años! </a:t>
            </a:r>
          </a:p>
          <a:p>
            <a:r>
              <a:rPr lang="es-ES" dirty="0">
                <a:latin typeface="Bookman Old Style" pitchFamily="18" charset="0"/>
              </a:rPr>
              <a:t>Gobernó durante 40 años y falleció a la edad de 52 años. </a:t>
            </a:r>
          </a:p>
          <a:p>
            <a:r>
              <a:rPr lang="es-ES" dirty="0">
                <a:latin typeface="Bookman Old Style" pitchFamily="18" charset="0"/>
              </a:rPr>
              <a:t>Como Rey, dirigió la construcción del Beit HaMikdash, comenzando a los 16 años de edad, que duró 7 años.</a:t>
            </a:r>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Era extremadamente rico; según algunas estimaciones, su riqueza aumentó en $ 250 millones de dólares al año. </a:t>
            </a:r>
          </a:p>
          <a:p>
            <a:r>
              <a:rPr lang="es-ES" dirty="0">
                <a:latin typeface="Bookman Old Style" pitchFamily="18" charset="0"/>
              </a:rPr>
              <a:t>Era famoso por sus establos que albergaban 40.000 caballos y 12.000 jinetes. El rey Salomón tuvo 700 esposas y 300 concubinas.</a:t>
            </a:r>
          </a:p>
        </p:txBody>
      </p:sp>
    </p:spTree>
    <p:extLst>
      <p:ext uri="{BB962C8B-B14F-4D97-AF65-F5344CB8AC3E}">
        <p14:creationId xmlns="" xmlns:p14="http://schemas.microsoft.com/office/powerpoint/2010/main"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Es citado como el hombre más inteligente que jamás haya existido. Pudo dar 3.000 explicaciones a cada Pasuk de la Torá. Conocía los 70 idiomas que se hablaban en el mundo en ese momento y poseía la capacidad de comunicarse con todas las criaturas vivientes del reino animal. </a:t>
            </a:r>
          </a:p>
        </p:txBody>
      </p:sp>
    </p:spTree>
    <p:extLst>
      <p:ext uri="{BB962C8B-B14F-4D97-AF65-F5344CB8AC3E}">
        <p14:creationId xmlns="" xmlns:p14="http://schemas.microsoft.com/office/powerpoint/2010/main"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Una vez, la Reina de Sabá viajó 7 años en caravana solo para encontrarse con él e interrogarlo con respecto a su sabiduría. </a:t>
            </a:r>
          </a:p>
          <a:p>
            <a:r>
              <a:rPr lang="es-ES" dirty="0">
                <a:latin typeface="Bookman Old Style" pitchFamily="18" charset="0"/>
              </a:rPr>
              <a:t>Después de su primer encuentro, la reina de Sabá comentó que el rey era mucho más sabio de lo que sugería su reputación.</a:t>
            </a:r>
          </a:p>
        </p:txBody>
      </p:sp>
    </p:spTree>
    <p:extLst>
      <p:ext uri="{BB962C8B-B14F-4D97-AF65-F5344CB8AC3E}">
        <p14:creationId xmlns="" xmlns:p14="http://schemas.microsoft.com/office/powerpoint/2010/main"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Fundó 3 ciudades; la ciudad fortaleza de Meguido, Hazor y Gezer en el norte de Israel.</a:t>
            </a:r>
          </a:p>
          <a:p>
            <a:r>
              <a:rPr lang="es-ES" dirty="0">
                <a:latin typeface="Bookman Old Style" pitchFamily="18" charset="0"/>
              </a:rPr>
              <a:t>Instituyó, entre otras, las dos mitzvot de Eruv y Netilat Yadayim (el ritual del lavado de manos) y la tercera bendición en Birkat Hamazón de Bonei Yerushalayim. </a:t>
            </a:r>
          </a:p>
        </p:txBody>
      </p:sp>
    </p:spTree>
    <p:extLst>
      <p:ext uri="{BB962C8B-B14F-4D97-AF65-F5344CB8AC3E}">
        <p14:creationId xmlns="" xmlns:p14="http://schemas.microsoft.com/office/powerpoint/2010/main"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dirty="0">
                <a:latin typeface="Bookman Old Style" pitchFamily="18" charset="0"/>
              </a:rPr>
              <a:t>El Eruv es una cuerda que rodea el perímetro exterior de un área, lo que lo designa como un lugar permitido para llevar cosas en Shabat.</a:t>
            </a:r>
          </a:p>
        </p:txBody>
      </p:sp>
    </p:spTree>
    <p:extLst>
      <p:ext uri="{BB962C8B-B14F-4D97-AF65-F5344CB8AC3E}">
        <p14:creationId xmlns="" xmlns:p14="http://schemas.microsoft.com/office/powerpoint/2010/main"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600" b="1" dirty="0">
                <a:latin typeface="Bookman Old Style" pitchFamily="18" charset="0"/>
              </a:rPr>
              <a:t>Salomón y El Templo</a:t>
            </a:r>
          </a:p>
          <a:p>
            <a:r>
              <a:rPr lang="es-ES" sz="2800" dirty="0">
                <a:latin typeface="Bookman Old Style" pitchFamily="18" charset="0"/>
              </a:rPr>
              <a:t>Frases famosas: </a:t>
            </a:r>
            <a:r>
              <a:rPr lang="es-ES" sz="2800" dirty="0" err="1">
                <a:latin typeface="Bookman Old Style" pitchFamily="18" charset="0"/>
              </a:rPr>
              <a:t>Mishle</a:t>
            </a:r>
            <a:r>
              <a:rPr lang="es-ES" sz="2800" dirty="0">
                <a:latin typeface="Bookman Old Style" pitchFamily="18" charset="0"/>
              </a:rPr>
              <a:t>, Proverbios 4:2-3, </a:t>
            </a:r>
            <a:r>
              <a:rPr lang="es-ES" sz="3000" dirty="0">
                <a:latin typeface="Bookman Old Style" pitchFamily="18" charset="0"/>
              </a:rPr>
              <a:t>“Etz </a:t>
            </a:r>
            <a:r>
              <a:rPr lang="es-ES" sz="3000" dirty="0" err="1">
                <a:latin typeface="Bookman Old Style" pitchFamily="18" charset="0"/>
              </a:rPr>
              <a:t>jaim</a:t>
            </a:r>
            <a:r>
              <a:rPr lang="es-ES" sz="3000" dirty="0">
                <a:latin typeface="Bookman Old Style" pitchFamily="18" charset="0"/>
              </a:rPr>
              <a:t> he </a:t>
            </a:r>
            <a:r>
              <a:rPr lang="es-ES" sz="3000" dirty="0" err="1">
                <a:latin typeface="Bookman Old Style" pitchFamily="18" charset="0"/>
              </a:rPr>
              <a:t>lamajazikim</a:t>
            </a:r>
            <a:r>
              <a:rPr lang="es-ES" sz="3000" dirty="0">
                <a:latin typeface="Bookman Old Style" pitchFamily="18" charset="0"/>
              </a:rPr>
              <a:t> bah, </a:t>
            </a:r>
            <a:r>
              <a:rPr lang="es-ES" sz="3000" dirty="0" err="1">
                <a:latin typeface="Bookman Old Style" pitchFamily="18" charset="0"/>
              </a:rPr>
              <a:t>v’somjeha</a:t>
            </a:r>
            <a:r>
              <a:rPr lang="es-ES" sz="3000" dirty="0">
                <a:latin typeface="Bookman Old Style" pitchFamily="18" charset="0"/>
              </a:rPr>
              <a:t> </a:t>
            </a:r>
            <a:r>
              <a:rPr lang="es-ES" sz="3000" dirty="0" err="1">
                <a:latin typeface="Bookman Old Style" pitchFamily="18" charset="0"/>
              </a:rPr>
              <a:t>me’ushar</a:t>
            </a:r>
            <a:r>
              <a:rPr lang="es-ES" sz="3000" dirty="0">
                <a:latin typeface="Bookman Old Style" pitchFamily="18" charset="0"/>
              </a:rPr>
              <a:t>. </a:t>
            </a:r>
            <a:r>
              <a:rPr lang="es-ES" sz="3000" dirty="0" err="1">
                <a:latin typeface="Bookman Old Style" pitchFamily="18" charset="0"/>
              </a:rPr>
              <a:t>De’raje’ha</a:t>
            </a:r>
            <a:r>
              <a:rPr lang="es-ES" sz="3000" dirty="0">
                <a:latin typeface="Bookman Old Style" pitchFamily="18" charset="0"/>
              </a:rPr>
              <a:t> </a:t>
            </a:r>
            <a:r>
              <a:rPr lang="es-ES" sz="3000" dirty="0" err="1">
                <a:latin typeface="Bookman Old Style" pitchFamily="18" charset="0"/>
              </a:rPr>
              <a:t>darjei</a:t>
            </a:r>
            <a:r>
              <a:rPr lang="es-ES" sz="3000" dirty="0">
                <a:latin typeface="Bookman Old Style" pitchFamily="18" charset="0"/>
              </a:rPr>
              <a:t> Noam, </a:t>
            </a:r>
            <a:r>
              <a:rPr lang="es-ES" sz="3000" dirty="0" err="1">
                <a:latin typeface="Bookman Old Style" pitchFamily="18" charset="0"/>
              </a:rPr>
              <a:t>v’kol</a:t>
            </a:r>
            <a:r>
              <a:rPr lang="es-ES" sz="3000" dirty="0">
                <a:latin typeface="Bookman Old Style" pitchFamily="18" charset="0"/>
              </a:rPr>
              <a:t> </a:t>
            </a:r>
            <a:r>
              <a:rPr lang="es-ES" sz="3000" dirty="0" err="1">
                <a:latin typeface="Bookman Old Style" pitchFamily="18" charset="0"/>
              </a:rPr>
              <a:t>nesevoseha</a:t>
            </a:r>
            <a:r>
              <a:rPr lang="es-ES" sz="3000" dirty="0">
                <a:latin typeface="Bookman Old Style" pitchFamily="18" charset="0"/>
              </a:rPr>
              <a:t> </a:t>
            </a:r>
            <a:r>
              <a:rPr lang="es-ES" sz="3000" dirty="0" err="1">
                <a:latin typeface="Bookman Old Style" pitchFamily="18" charset="0"/>
              </a:rPr>
              <a:t>shalom</a:t>
            </a:r>
            <a:r>
              <a:rPr lang="es-ES" sz="3000" dirty="0">
                <a:latin typeface="Bookman Old Style" pitchFamily="18" charset="0"/>
              </a:rPr>
              <a:t>”, “Es un árbol de vida para aquellos que lo toman, y sus seguidores son dignos de alabanza. Sus caminos son caminos de deleite y todas sus veredas paz”. </a:t>
            </a:r>
            <a:r>
              <a:rPr lang="es-ES" sz="2000" dirty="0">
                <a:latin typeface="Bookman Old Style" pitchFamily="18" charset="0"/>
              </a:rPr>
              <a:t>Estos versos son recitados por la Congregación mientras se coloca la Torá en el Arca.</a:t>
            </a:r>
            <a:endParaRPr lang="es-E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3600" b="1" dirty="0">
                <a:solidFill>
                  <a:srgbClr val="FF0000"/>
                </a:solidFill>
                <a:latin typeface="Bookman Old Style" pitchFamily="18" charset="0"/>
              </a:rPr>
              <a:t>El Arte y la Ciencia de Dar</a:t>
            </a:r>
          </a:p>
          <a:p>
            <a:r>
              <a:rPr lang="en-US" sz="3600" dirty="0">
                <a:latin typeface="Bookman Old Style" pitchFamily="18" charset="0"/>
              </a:rPr>
              <a:t>De </a:t>
            </a:r>
            <a:r>
              <a:rPr lang="en-US" sz="3600" dirty="0" err="1">
                <a:latin typeface="Bookman Old Style" pitchFamily="18" charset="0"/>
              </a:rPr>
              <a:t>las</a:t>
            </a:r>
            <a:r>
              <a:rPr lang="en-US" sz="3600" dirty="0">
                <a:latin typeface="Bookman Old Style" pitchFamily="18" charset="0"/>
              </a:rPr>
              <a:t> ideas de </a:t>
            </a:r>
            <a:r>
              <a:rPr lang="en-US" sz="3600" dirty="0" err="1">
                <a:latin typeface="Bookman Old Style" pitchFamily="18" charset="0"/>
              </a:rPr>
              <a:t>Nehama</a:t>
            </a:r>
            <a:r>
              <a:rPr lang="en-US" sz="3600" dirty="0">
                <a:latin typeface="Bookman Old Style" pitchFamily="18" charset="0"/>
              </a:rPr>
              <a:t> </a:t>
            </a:r>
            <a:r>
              <a:rPr lang="en-US" sz="3600" dirty="0" err="1">
                <a:latin typeface="Bookman Old Style" pitchFamily="18" charset="0"/>
              </a:rPr>
              <a:t>Stampler</a:t>
            </a:r>
            <a:endParaRPr lang="en-US" sz="3600" dirty="0">
              <a:latin typeface="Bookman Old Style" pitchFamily="18" charset="0"/>
            </a:endParaRPr>
          </a:p>
          <a:p>
            <a:r>
              <a:rPr lang="es-ES" sz="3600" dirty="0">
                <a:latin typeface="Bookman Old Style" pitchFamily="18" charset="0"/>
              </a:rPr>
              <a:t>Toma para Mí una porción. De todo hombre cuyo corazón lo motive, tomarás Mi porción. Esta es la porción que tomarás...</a:t>
            </a:r>
          </a:p>
        </p:txBody>
      </p:sp>
    </p:spTree>
    <p:extLst>
      <p:ext uri="{BB962C8B-B14F-4D97-AF65-F5344CB8AC3E}">
        <p14:creationId xmlns="" xmlns:p14="http://schemas.microsoft.com/office/powerpoint/2010/main"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Rashí: Terumá significa algo separado. Deben separar una parte de sus bienes como ofrenda voluntaria. </a:t>
            </a:r>
          </a:p>
          <a:p>
            <a:r>
              <a:rPr lang="es-ES" dirty="0">
                <a:latin typeface="Bookman Old Style" pitchFamily="18" charset="0"/>
              </a:rPr>
              <a:t>La palabra Terumá se usa tres veces, observa Chazal. Uno se refiere a la </a:t>
            </a:r>
            <a:r>
              <a:rPr lang="es-ES" i="1" dirty="0">
                <a:latin typeface="Bookman Old Style" pitchFamily="18" charset="0"/>
              </a:rPr>
              <a:t>beka</a:t>
            </a:r>
            <a:r>
              <a:rPr lang="es-ES" dirty="0">
                <a:latin typeface="Bookman Old Style" pitchFamily="18" charset="0"/>
              </a:rPr>
              <a:t> de plata dada por el recuento de personas. </a:t>
            </a:r>
          </a:p>
        </p:txBody>
      </p:sp>
    </p:spTree>
    <p:extLst>
      <p:ext uri="{BB962C8B-B14F-4D97-AF65-F5344CB8AC3E}">
        <p14:creationId xmlns="" xmlns:p14="http://schemas.microsoft.com/office/powerpoint/2010/main"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Los ingresos se utilizaron para las bases de los tableros verticales. Otra </a:t>
            </a:r>
            <a:r>
              <a:rPr lang="es-ES" i="1" dirty="0">
                <a:latin typeface="Bookman Old Style" pitchFamily="18" charset="0"/>
              </a:rPr>
              <a:t>beka</a:t>
            </a:r>
            <a:r>
              <a:rPr lang="es-ES" dirty="0">
                <a:latin typeface="Bookman Old Style" pitchFamily="18" charset="0"/>
              </a:rPr>
              <a:t> por persona compraba las ofrendas comunales del año. El tercero fue de los trece materiales que se necesitaron para la construcción del Mishkán, y se mencionan en </a:t>
            </a:r>
            <a:r>
              <a:rPr lang="es-ES" i="1" dirty="0">
                <a:latin typeface="Bookman Old Style" pitchFamily="18" charset="0"/>
              </a:rPr>
              <a:t>pesukim</a:t>
            </a:r>
            <a:r>
              <a:rPr lang="es-ES" dirty="0">
                <a:latin typeface="Bookman Old Style" pitchFamily="18" charset="0"/>
              </a:rPr>
              <a:t> posteriores.</a:t>
            </a:r>
          </a:p>
        </p:txBody>
      </p:sp>
    </p:spTree>
    <p:extLst>
      <p:ext uri="{BB962C8B-B14F-4D97-AF65-F5344CB8AC3E}">
        <p14:creationId xmlns="" xmlns:p14="http://schemas.microsoft.com/office/powerpoint/2010/main"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b="1" dirty="0">
                <a:latin typeface="Bookman Old Style" pitchFamily="18" charset="0"/>
              </a:rPr>
              <a:t>Gur Aryeh</a:t>
            </a:r>
            <a:r>
              <a:rPr lang="es-ES" dirty="0">
                <a:latin typeface="Bookman Old Style" pitchFamily="18" charset="0"/>
              </a:rPr>
              <a:t>: De los tres, solo uno, el último, se analiza en los versos que siguen. </a:t>
            </a:r>
          </a:p>
          <a:p>
            <a:r>
              <a:rPr lang="es-ES" dirty="0">
                <a:latin typeface="Bookman Old Style" pitchFamily="18" charset="0"/>
              </a:rPr>
              <a:t>La Torá alude a los otros aquí, para recordarle a la gente que no debe ofrecer tanto de su propiedad que no pueda cumplir con los requisitos de los otros dos, donaciones obligatorias. </a:t>
            </a:r>
          </a:p>
        </p:txBody>
      </p:sp>
    </p:spTree>
    <p:extLst>
      <p:ext uri="{BB962C8B-B14F-4D97-AF65-F5344CB8AC3E}">
        <p14:creationId xmlns="" xmlns:p14="http://schemas.microsoft.com/office/powerpoint/2010/main"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Más bien, primero deben abordar los dos terumot obligatorios, y solo después dar voluntariamente de lo que queda.</a:t>
            </a:r>
          </a:p>
          <a:p>
            <a:r>
              <a:rPr lang="es-ES" dirty="0">
                <a:latin typeface="Bookman Old Style" pitchFamily="18" charset="0"/>
              </a:rPr>
              <a:t>Podemos encontrar un significado más profundo en la unión de las tres entregas de la Torá. </a:t>
            </a:r>
          </a:p>
          <a:p>
            <a:r>
              <a:rPr lang="es-ES" dirty="0">
                <a:latin typeface="Bookman Old Style" pitchFamily="18" charset="0"/>
              </a:rPr>
              <a:t>Los tres son un conjunto. </a:t>
            </a:r>
          </a:p>
        </p:txBody>
      </p:sp>
    </p:spTree>
    <p:extLst>
      <p:ext uri="{BB962C8B-B14F-4D97-AF65-F5344CB8AC3E}">
        <p14:creationId xmlns="" xmlns:p14="http://schemas.microsoft.com/office/powerpoint/2010/main"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Ninguno de ellos funciona sin los otros dos. Juntos, responden penitentemente al pecado del becerro de oro, que involucró tres pecados en uno. </a:t>
            </a:r>
          </a:p>
          <a:p>
            <a:r>
              <a:rPr lang="es-ES" dirty="0">
                <a:latin typeface="Bookman Old Style" pitchFamily="18" charset="0"/>
              </a:rPr>
              <a:t>Cada uno de los tres terumot aborda una transgresión diferente e intenta expiarla.</a:t>
            </a:r>
          </a:p>
        </p:txBody>
      </p:sp>
    </p:spTree>
    <p:extLst>
      <p:ext uri="{BB962C8B-B14F-4D97-AF65-F5344CB8AC3E}">
        <p14:creationId xmlns="" xmlns:p14="http://schemas.microsoft.com/office/powerpoint/2010/main"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sz="3000" dirty="0">
                <a:latin typeface="Bookman Old Style" pitchFamily="18" charset="0"/>
              </a:rPr>
              <a:t>La idolatría es uno de los pocos averot (transgresiones) que pueden ser transgredidos en el espíritu interior del Hombre. </a:t>
            </a:r>
          </a:p>
          <a:p>
            <a:r>
              <a:rPr lang="es-ES" sz="3000" dirty="0">
                <a:latin typeface="Bookman Old Style" pitchFamily="18" charset="0"/>
              </a:rPr>
              <a:t>Atribuir importancia a otra deidad o fuerza pervierte el intelecto del Hombre. Quita su poder de pensamiento racional del lugar que le corresponde dentro del control de Hashem. </a:t>
            </a:r>
          </a:p>
        </p:txBody>
      </p:sp>
    </p:spTree>
    <p:extLst>
      <p:ext uri="{BB962C8B-B14F-4D97-AF65-F5344CB8AC3E}">
        <p14:creationId xmlns="" xmlns:p14="http://schemas.microsoft.com/office/powerpoint/2010/main"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Los que se reunieron alrededor del egel incluían personas que creían que tenía algún poder sustantivo. </a:t>
            </a:r>
          </a:p>
          <a:p>
            <a:r>
              <a:rPr lang="es-ES" dirty="0">
                <a:latin typeface="Bookman Old Style" pitchFamily="18" charset="0"/>
              </a:rPr>
              <a:t>Este fue un repudio intelectual de la verdadera naturaleza de Hashem. </a:t>
            </a:r>
          </a:p>
          <a:p>
            <a:r>
              <a:rPr lang="es-ES" dirty="0">
                <a:latin typeface="Bookman Old Style" pitchFamily="18" charset="0"/>
              </a:rPr>
              <a:t>A eso lo llamamos avodáh zaráh.</a:t>
            </a:r>
          </a:p>
        </p:txBody>
      </p:sp>
    </p:spTree>
    <p:extLst>
      <p:ext uri="{BB962C8B-B14F-4D97-AF65-F5344CB8AC3E}">
        <p14:creationId xmlns="" xmlns:p14="http://schemas.microsoft.com/office/powerpoint/2010/main"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Durante el episodio del egel, algunas personas lo adoraron activamente presentándole ofrendas. </a:t>
            </a:r>
          </a:p>
          <a:p>
            <a:r>
              <a:rPr lang="es-ES" dirty="0">
                <a:latin typeface="Bookman Old Style" pitchFamily="18" charset="0"/>
              </a:rPr>
              <a:t>El lado activo de la transgresión pervirtió el lado físico del Hombre, la parte a través de la cual actúa. </a:t>
            </a:r>
          </a:p>
        </p:txBody>
      </p:sp>
    </p:spTree>
    <p:extLst>
      <p:ext uri="{BB962C8B-B14F-4D97-AF65-F5344CB8AC3E}">
        <p14:creationId xmlns="" xmlns:p14="http://schemas.microsoft.com/office/powerpoint/2010/main"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(El pecado activo no tiene por qué derivarse de una falla o decisión intelectual ni estar asociado con ella. </a:t>
            </a:r>
          </a:p>
          <a:p>
            <a:r>
              <a:rPr lang="es-ES" dirty="0">
                <a:latin typeface="Bookman Old Style" pitchFamily="18" charset="0"/>
              </a:rPr>
              <a:t>El hombre puede pecar </a:t>
            </a:r>
            <a:r>
              <a:rPr lang="es-ES" i="1" dirty="0">
                <a:latin typeface="Bookman Old Style" pitchFamily="18" charset="0"/>
              </a:rPr>
              <a:t>beshogeg</a:t>
            </a:r>
            <a:r>
              <a:rPr lang="es-ES" dirty="0">
                <a:latin typeface="Bookman Old Style" pitchFamily="18" charset="0"/>
              </a:rPr>
              <a:t>, sin intención, en cuyo caso peca principalmente con su cuerpo, y no con su mente e intelecto activos).</a:t>
            </a:r>
          </a:p>
        </p:txBody>
      </p:sp>
    </p:spTree>
    <p:extLst>
      <p:ext uri="{BB962C8B-B14F-4D97-AF65-F5344CB8AC3E}">
        <p14:creationId xmlns="" xmlns:p14="http://schemas.microsoft.com/office/powerpoint/2010/main"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Finalmente, el hombre puede pecar con su propiedad, con las adquisiciones que ve como extensiones de su yo primario. </a:t>
            </a:r>
          </a:p>
          <a:p>
            <a:r>
              <a:rPr lang="es-ES" dirty="0">
                <a:latin typeface="Bookman Old Style" pitchFamily="18" charset="0"/>
              </a:rPr>
              <a:t>Jazal enfatiza</a:t>
            </a:r>
            <a:r>
              <a:rPr lang="es-ES" sz="1600" b="1" dirty="0">
                <a:latin typeface="Bookman Old Style" pitchFamily="18" charset="0"/>
              </a:rPr>
              <a:t>2</a:t>
            </a:r>
            <a:r>
              <a:rPr lang="es-ES" dirty="0">
                <a:latin typeface="Bookman Old Style" pitchFamily="18" charset="0"/>
              </a:rPr>
              <a:t> que las riquezas con las que Hashem bendijo a los Bnei Yisrael ayudaron a atraparlos. </a:t>
            </a:r>
          </a:p>
        </p:txBody>
      </p:sp>
    </p:spTree>
    <p:extLst>
      <p:ext uri="{BB962C8B-B14F-4D97-AF65-F5344CB8AC3E}">
        <p14:creationId xmlns="" xmlns:p14="http://schemas.microsoft.com/office/powerpoint/2010/main"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El efecto que tuvo sobre ellos un exceso de oro y plata los llevó a extraviarse tras el becerro de oro. </a:t>
            </a:r>
          </a:p>
          <a:p>
            <a:r>
              <a:rPr lang="es-ES" dirty="0">
                <a:latin typeface="Bookman Old Style" pitchFamily="18" charset="0"/>
              </a:rPr>
              <a:t>Parte del pecado, entonces, fue con su propiedad.</a:t>
            </a:r>
          </a:p>
          <a:p>
            <a:r>
              <a:rPr lang="es-ES" dirty="0">
                <a:latin typeface="Bookman Old Style" pitchFamily="18" charset="0"/>
              </a:rPr>
              <a:t>Resumiendo, los Bnei Yisrael pecaron con su ser interior, con sus cuerpos y con sus posesiones. </a:t>
            </a:r>
          </a:p>
        </p:txBody>
      </p:sp>
    </p:spTree>
    <p:extLst>
      <p:ext uri="{BB962C8B-B14F-4D97-AF65-F5344CB8AC3E}">
        <p14:creationId xmlns="" xmlns:p14="http://schemas.microsoft.com/office/powerpoint/2010/main"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Necesitaban alguna expiación de su pecado en cada una de estas áreas. </a:t>
            </a:r>
          </a:p>
          <a:p>
            <a:r>
              <a:rPr lang="es-ES" dirty="0">
                <a:latin typeface="Bookman Old Style" pitchFamily="18" charset="0"/>
              </a:rPr>
              <a:t>Los tres terumot proporcionaron esa expiación.</a:t>
            </a:r>
          </a:p>
          <a:p>
            <a:r>
              <a:rPr lang="es-ES" dirty="0">
                <a:latin typeface="Bookman Old Style" pitchFamily="18" charset="0"/>
              </a:rPr>
              <a:t>Cada persona combina cuerpo y espíritu. Los dos son inseparables; cada uno, en cierto sentido, aporta la mitad de la persona completa. </a:t>
            </a:r>
          </a:p>
        </p:txBody>
      </p:sp>
    </p:spTree>
    <p:extLst>
      <p:ext uri="{BB962C8B-B14F-4D97-AF65-F5344CB8AC3E}">
        <p14:creationId xmlns="" xmlns:p14="http://schemas.microsoft.com/office/powerpoint/2010/main"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Esta relación se refleja en dos de los terumot, que corresponden al cuerpo y al espíritu. </a:t>
            </a:r>
          </a:p>
          <a:p>
            <a:r>
              <a:rPr lang="es-ES" dirty="0">
                <a:latin typeface="Bookman Old Style" pitchFamily="18" charset="0"/>
              </a:rPr>
              <a:t>Debido a que representan la verdad universal de que una persona funciona como una combinación de estos dos elementos, dos de los terumot son obligatorios. </a:t>
            </a:r>
          </a:p>
        </p:txBody>
      </p:sp>
    </p:spTree>
    <p:extLst>
      <p:ext uri="{BB962C8B-B14F-4D97-AF65-F5344CB8AC3E}">
        <p14:creationId xmlns="" xmlns:p14="http://schemas.microsoft.com/office/powerpoint/2010/main"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Además, se fijan a una tasa fija de medio siclo cada uno. </a:t>
            </a:r>
          </a:p>
          <a:p>
            <a:r>
              <a:rPr lang="es-ES" dirty="0">
                <a:latin typeface="Bookman Old Style" pitchFamily="18" charset="0"/>
              </a:rPr>
              <a:t>Combinados, se convierten en un siclo completo, que representa al Hombre completo. </a:t>
            </a:r>
          </a:p>
          <a:p>
            <a:r>
              <a:rPr lang="es-ES" dirty="0">
                <a:latin typeface="Bookman Old Style" pitchFamily="18" charset="0"/>
              </a:rPr>
              <a:t>Todos ofrecen la misma cantidad. </a:t>
            </a:r>
          </a:p>
        </p:txBody>
      </p:sp>
    </p:spTree>
    <p:extLst>
      <p:ext uri="{BB962C8B-B14F-4D97-AF65-F5344CB8AC3E}">
        <p14:creationId xmlns="" xmlns:p14="http://schemas.microsoft.com/office/powerpoint/2010/main"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Si bien los cuerpos y los espíritus pueden verse y funcionar de manera diferente, tienen el mismo valor relativo para todas las personas. </a:t>
            </a:r>
          </a:p>
          <a:p>
            <a:r>
              <a:rPr lang="es-ES" dirty="0">
                <a:latin typeface="Bookman Old Style" pitchFamily="18" charset="0"/>
              </a:rPr>
              <a:t>Nadie se las arregla sin que los dos elementos trabajen juntos.</a:t>
            </a:r>
          </a:p>
          <a:p>
            <a:endParaRPr lang="es-E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Uno de estos terumot se aplicaba a la compra de las ofrendas anuales en el Mishkán. </a:t>
            </a:r>
          </a:p>
          <a:p>
            <a:r>
              <a:rPr lang="es-ES" dirty="0">
                <a:latin typeface="Bookman Old Style" pitchFamily="18" charset="0"/>
              </a:rPr>
              <a:t>A lo largo de gran parte de la Torá, los </a:t>
            </a:r>
            <a:r>
              <a:rPr lang="es-ES" dirty="0" err="1">
                <a:latin typeface="Bookman Old Style" pitchFamily="18" charset="0"/>
              </a:rPr>
              <a:t>korbanot</a:t>
            </a:r>
            <a:r>
              <a:rPr lang="es-ES" dirty="0">
                <a:latin typeface="Bookman Old Style" pitchFamily="18" charset="0"/>
              </a:rPr>
              <a:t> se describen con el propósito de “expiar sus espíritus/almas”. </a:t>
            </a:r>
          </a:p>
        </p:txBody>
      </p:sp>
    </p:spTree>
    <p:extLst>
      <p:ext uri="{BB962C8B-B14F-4D97-AF65-F5344CB8AC3E}">
        <p14:creationId xmlns="" xmlns:p14="http://schemas.microsoft.com/office/powerpoint/2010/main"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El segundo de estos terumot financiaba las bases de plata de los </a:t>
            </a:r>
            <a:r>
              <a:rPr lang="es-ES" i="1" dirty="0">
                <a:latin typeface="Bookman Old Style" pitchFamily="18" charset="0"/>
              </a:rPr>
              <a:t>kerashim</a:t>
            </a:r>
            <a:r>
              <a:rPr lang="es-ES" dirty="0">
                <a:latin typeface="Bookman Old Style" pitchFamily="18" charset="0"/>
              </a:rPr>
              <a:t>, a los que servían de receptáculo que los contenía. </a:t>
            </a:r>
          </a:p>
          <a:p>
            <a:r>
              <a:rPr lang="es-ES" dirty="0">
                <a:latin typeface="Bookman Old Style" pitchFamily="18" charset="0"/>
              </a:rPr>
              <a:t>En ese sentido, simbolizaban el cuerpo, que también actúa como un utensilio, sosteniendo el alma en su interior.</a:t>
            </a:r>
          </a:p>
        </p:txBody>
      </p:sp>
    </p:spTree>
    <p:extLst>
      <p:ext uri="{BB962C8B-B14F-4D97-AF65-F5344CB8AC3E}">
        <p14:creationId xmlns="" xmlns:p14="http://schemas.microsoft.com/office/powerpoint/2010/main"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La tercera Terumá, de la que trata explícitamente nuestra parashá, se refiere a las posesiones del Hombre. </a:t>
            </a:r>
          </a:p>
          <a:p>
            <a:r>
              <a:rPr lang="es-ES" dirty="0">
                <a:latin typeface="Bookman Old Style" pitchFamily="18" charset="0"/>
              </a:rPr>
              <a:t>Mientras que el cuerpo y el espíritu son esenciales para el Hombre, las posesiones no lo son. Por esta razón, existe una gran disparidad en la riqueza de diferentes personas. </a:t>
            </a:r>
          </a:p>
        </p:txBody>
      </p:sp>
    </p:spTree>
    <p:extLst>
      <p:ext uri="{BB962C8B-B14F-4D97-AF65-F5344CB8AC3E}">
        <p14:creationId xmlns="" xmlns:p14="http://schemas.microsoft.com/office/powerpoint/2010/main"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La riqueza, a diferencia del cuerpo y el espíritu, no define al Hombre. </a:t>
            </a:r>
          </a:p>
          <a:p>
            <a:r>
              <a:rPr lang="es-ES" dirty="0">
                <a:latin typeface="Bookman Old Style" pitchFamily="18" charset="0"/>
              </a:rPr>
              <a:t>Puede poseer más o menos, sin cambiarlo. </a:t>
            </a:r>
          </a:p>
          <a:p>
            <a:r>
              <a:rPr lang="es-ES" dirty="0">
                <a:latin typeface="Bookman Old Style" pitchFamily="18" charset="0"/>
              </a:rPr>
              <a:t>Su riqueza es periférica a él. </a:t>
            </a:r>
          </a:p>
          <a:p>
            <a:r>
              <a:rPr lang="es-ES" dirty="0">
                <a:latin typeface="Bookman Old Style" pitchFamily="18" charset="0"/>
              </a:rPr>
              <a:t>También requiere expiación cuando se usa mal y protección en todo momento. </a:t>
            </a:r>
          </a:p>
        </p:txBody>
      </p:sp>
    </p:spTree>
    <p:extLst>
      <p:ext uri="{BB962C8B-B14F-4D97-AF65-F5344CB8AC3E}">
        <p14:creationId xmlns="" xmlns:p14="http://schemas.microsoft.com/office/powerpoint/2010/main"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La cantidad que una persona ofrece por esta expiación debe ser proporcional a su valor. </a:t>
            </a:r>
          </a:p>
          <a:p>
            <a:r>
              <a:rPr lang="es-ES" dirty="0">
                <a:latin typeface="Bookman Old Style" pitchFamily="18" charset="0"/>
              </a:rPr>
              <a:t>Cuanto más posee, más debe dar.</a:t>
            </a:r>
          </a:p>
          <a:p>
            <a:r>
              <a:rPr lang="es-ES" dirty="0">
                <a:latin typeface="Bookman Old Style" pitchFamily="18" charset="0"/>
              </a:rPr>
              <a:t>Es probable que muchas personas respondan de esta manera y den de acuerdo con sus posibilidades. </a:t>
            </a:r>
          </a:p>
        </p:txBody>
      </p:sp>
    </p:spTree>
    <p:extLst>
      <p:ext uri="{BB962C8B-B14F-4D97-AF65-F5344CB8AC3E}">
        <p14:creationId xmlns="" xmlns:p14="http://schemas.microsoft.com/office/powerpoint/2010/main"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Sin embargo, parece extraño que la Torá no estandarice esta Terumá como una fracción del valor de una persona. La Torá deja la cantidad a lo que sea que lo motive a hacer. ¡Podemos imaginar fácilmente a un hombre pobre donando más que uno rico! ¿Por qué esto es así?</a:t>
            </a:r>
          </a:p>
        </p:txBody>
      </p:sp>
    </p:spTree>
    <p:extLst>
      <p:ext uri="{BB962C8B-B14F-4D97-AF65-F5344CB8AC3E}">
        <p14:creationId xmlns="" xmlns:p14="http://schemas.microsoft.com/office/powerpoint/2010/main"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La respuesta es que la persona de gran riqueza que da como un avaro no es realmente rica. </a:t>
            </a:r>
          </a:p>
          <a:p>
            <a:r>
              <a:rPr lang="es-ES" dirty="0">
                <a:latin typeface="Bookman Old Style" pitchFamily="18" charset="0"/>
              </a:rPr>
              <a:t>Solo una persona que es capaz de usar su dinero correctamente, que puede darlo con una mirada generosa y un corazón generoso, es rica. </a:t>
            </a:r>
          </a:p>
        </p:txBody>
      </p:sp>
    </p:spTree>
    <p:extLst>
      <p:ext uri="{BB962C8B-B14F-4D97-AF65-F5344CB8AC3E}">
        <p14:creationId xmlns="" xmlns:p14="http://schemas.microsoft.com/office/powerpoint/2010/main"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sz="3100" dirty="0">
                <a:latin typeface="Bookman Old Style" pitchFamily="18" charset="0"/>
              </a:rPr>
              <a:t>Si no puede decidirse a dar, es porque se ve a sí mismo como deficiente y carente, ¡y por lo tanto no rico! </a:t>
            </a:r>
          </a:p>
          <a:p>
            <a:r>
              <a:rPr lang="es-ES" sz="3100" dirty="0">
                <a:latin typeface="Bookman Old Style" pitchFamily="18" charset="0"/>
              </a:rPr>
              <a:t>Al dejar la cantidad a la generosidad que una persona encuentra en su corazón, la Torá realmente hace coincidir la donación con la verdadera riqueza utilizable de cada persona.</a:t>
            </a:r>
          </a:p>
        </p:txBody>
      </p:sp>
    </p:spTree>
    <p:extLst>
      <p:ext uri="{BB962C8B-B14F-4D97-AF65-F5344CB8AC3E}">
        <p14:creationId xmlns="" xmlns:p14="http://schemas.microsoft.com/office/powerpoint/2010/main"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Volviendo a nuestra pregunta original, podemos ofrecer otra razón para aludir a los tres terumot en un versículo. </a:t>
            </a:r>
          </a:p>
          <a:p>
            <a:r>
              <a:rPr lang="es-ES" dirty="0">
                <a:latin typeface="Bookman Old Style" pitchFamily="18" charset="0"/>
              </a:rPr>
              <a:t>No puede haber duda acerca de dos de ellos. </a:t>
            </a:r>
          </a:p>
          <a:p>
            <a:r>
              <a:rPr lang="es-ES" dirty="0">
                <a:latin typeface="Bookman Old Style" pitchFamily="18" charset="0"/>
              </a:rPr>
              <a:t>Son obligatorias y sus importes son fijos. </a:t>
            </a:r>
          </a:p>
        </p:txBody>
      </p:sp>
    </p:spTree>
    <p:extLst>
      <p:ext uri="{BB962C8B-B14F-4D97-AF65-F5344CB8AC3E}">
        <p14:creationId xmlns="" xmlns:p14="http://schemas.microsoft.com/office/powerpoint/2010/main"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El tercero, sin embargo, depende de la motivación y el sentimiento subjetivo de una persona. </a:t>
            </a:r>
          </a:p>
          <a:p>
            <a:r>
              <a:rPr lang="es-ES" dirty="0">
                <a:latin typeface="Bookman Old Style" pitchFamily="18" charset="0"/>
              </a:rPr>
              <a:t>Podríamos concluir que es totalmente voluntario. </a:t>
            </a:r>
          </a:p>
          <a:p>
            <a:r>
              <a:rPr lang="es-ES" dirty="0">
                <a:latin typeface="Bookman Old Style" pitchFamily="18" charset="0"/>
              </a:rPr>
              <a:t>Si una persona no se siente movida a dar en absoluto, no estaría violando ninguna ley. </a:t>
            </a:r>
          </a:p>
        </p:txBody>
      </p:sp>
    </p:spTree>
    <p:extLst>
      <p:ext uri="{BB962C8B-B14F-4D97-AF65-F5344CB8AC3E}">
        <p14:creationId xmlns="" xmlns:p14="http://schemas.microsoft.com/office/powerpoint/2010/main"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Por esta razón, la Torá combina los tres, enseñando que los tres son completamente obligatorios. </a:t>
            </a:r>
          </a:p>
          <a:p>
            <a:r>
              <a:rPr lang="es-ES" dirty="0">
                <a:latin typeface="Bookman Old Style" pitchFamily="18" charset="0"/>
              </a:rPr>
              <a:t>Todo el mundo estaba obligado a hacer una donación. </a:t>
            </a:r>
          </a:p>
          <a:p>
            <a:r>
              <a:rPr lang="es-ES" dirty="0">
                <a:latin typeface="Bookman Old Style" pitchFamily="18" charset="0"/>
              </a:rPr>
              <a:t>Era solo el monto de la donación lo que se dejaba a discreción individual. </a:t>
            </a:r>
          </a:p>
        </p:txBody>
      </p:sp>
    </p:spTree>
    <p:extLst>
      <p:ext uri="{BB962C8B-B14F-4D97-AF65-F5344CB8AC3E}">
        <p14:creationId xmlns="" xmlns:p14="http://schemas.microsoft.com/office/powerpoint/2010/main"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14268"/>
            <a:ext cx="8229600" cy="4526100"/>
          </a:xfrm>
          <a:prstGeom prst="rect">
            <a:avLst/>
          </a:prstGeom>
        </p:spPr>
        <p:txBody>
          <a:bodyPr spcFirstLastPara="1" wrap="square" lIns="91425" tIns="45700" rIns="91425" bIns="45700" anchor="t" anchorCtr="0">
            <a:noAutofit/>
          </a:bodyPr>
          <a:lstStyle/>
          <a:p>
            <a:pPr algn="ctr"/>
            <a:r>
              <a:rPr lang="en-US" sz="1800" b="1" dirty="0">
                <a:latin typeface="Bookman Old Style" pitchFamily="18" charset="0"/>
              </a:rPr>
              <a:t>El Arte y la Ciencia de Dar</a:t>
            </a:r>
          </a:p>
          <a:p>
            <a:r>
              <a:rPr lang="es-ES" dirty="0">
                <a:latin typeface="Bookman Old Style" pitchFamily="18" charset="0"/>
              </a:rPr>
              <a:t>Sin embargo, cada persona tenía que verse a sí misma como totalmente requerida por la </a:t>
            </a:r>
            <a:r>
              <a:rPr lang="es-ES" dirty="0" err="1">
                <a:latin typeface="Bookman Old Style" pitchFamily="18" charset="0"/>
              </a:rPr>
              <a:t>halajá</a:t>
            </a:r>
            <a:r>
              <a:rPr lang="es-ES" dirty="0">
                <a:latin typeface="Bookman Old Style" pitchFamily="18" charset="0"/>
              </a:rPr>
              <a:t> para ofrecer algo a la colección de materiales para el Mishkán.</a:t>
            </a:r>
          </a:p>
          <a:p>
            <a:endParaRPr lang="es-ES" dirty="0">
              <a:latin typeface="Bookman Old Style" pitchFamily="18" charset="0"/>
            </a:endParaRPr>
          </a:p>
          <a:p>
            <a:r>
              <a:rPr lang="es-ES" sz="2000" b="1" dirty="0">
                <a:latin typeface="Bookman Old Style" pitchFamily="18" charset="0"/>
              </a:rPr>
              <a:t>1. Basado en Gur Aryeh, </a:t>
            </a:r>
            <a:r>
              <a:rPr lang="es-ES" sz="2000" b="1" dirty="0" err="1">
                <a:latin typeface="Bookman Old Style" pitchFamily="18" charset="0"/>
              </a:rPr>
              <a:t>Shemos</a:t>
            </a:r>
            <a:r>
              <a:rPr lang="es-ES" sz="2000" b="1" dirty="0">
                <a:latin typeface="Bookman Old Style" pitchFamily="18" charset="0"/>
              </a:rPr>
              <a:t> 25:2; </a:t>
            </a:r>
            <a:r>
              <a:rPr lang="es-ES" sz="2000" b="1" dirty="0" err="1">
                <a:latin typeface="Bookman Old Style" pitchFamily="18" charset="0"/>
              </a:rPr>
              <a:t>Derech</a:t>
            </a:r>
            <a:r>
              <a:rPr lang="es-ES" sz="2000" b="1" dirty="0">
                <a:latin typeface="Bookman Old Style" pitchFamily="18" charset="0"/>
              </a:rPr>
              <a:t> </a:t>
            </a:r>
            <a:r>
              <a:rPr lang="es-ES" sz="2000" b="1" dirty="0" err="1">
                <a:latin typeface="Bookman Old Style" pitchFamily="18" charset="0"/>
              </a:rPr>
              <a:t>Chaim</a:t>
            </a:r>
            <a:r>
              <a:rPr lang="es-ES" sz="2000" b="1" dirty="0">
                <a:latin typeface="Bookman Old Style" pitchFamily="18" charset="0"/>
              </a:rPr>
              <a:t> 4:1</a:t>
            </a:r>
          </a:p>
          <a:p>
            <a:r>
              <a:rPr lang="es-ES" sz="2000" b="1" dirty="0">
                <a:latin typeface="Bookman Old Style" pitchFamily="18" charset="0"/>
              </a:rPr>
              <a:t>2. Ver Rashi, 32:31</a:t>
            </a:r>
          </a:p>
        </p:txBody>
      </p:sp>
    </p:spTree>
    <p:extLst>
      <p:ext uri="{BB962C8B-B14F-4D97-AF65-F5344CB8AC3E}">
        <p14:creationId xmlns="" xmlns:p14="http://schemas.microsoft.com/office/powerpoint/2010/main"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3600" b="1" dirty="0">
                <a:latin typeface="Bookman Old Style" pitchFamily="18" charset="0"/>
              </a:rPr>
              <a:t>Hacer ofrendas de libre albedrío</a:t>
            </a:r>
            <a:endParaRPr lang="en-US" sz="3600" b="1" dirty="0">
              <a:latin typeface="Bookman Old Style" pitchFamily="18" charset="0"/>
            </a:endParaRPr>
          </a:p>
          <a:p>
            <a:r>
              <a:rPr lang="es-MX" sz="3600" dirty="0">
                <a:latin typeface="Bookman Old Style" pitchFamily="18" charset="0"/>
              </a:rPr>
              <a:t>Junto con tzedaká, Terumá es una forma vital de mantener a nuestras comunidades judías.</a:t>
            </a:r>
            <a:endParaRPr lang="en-US" sz="3600" dirty="0">
              <a:latin typeface="Bookman Old Style" pitchFamily="18" charset="0"/>
            </a:endParaRPr>
          </a:p>
          <a:p>
            <a:r>
              <a:rPr lang="es-MX" sz="3600" dirty="0">
                <a:latin typeface="Bookman Old Style" pitchFamily="18" charset="0"/>
              </a:rPr>
              <a:t> Ideas de la Rabbi Denise Eger</a:t>
            </a:r>
            <a:endParaRPr lang="en-US" sz="3600" dirty="0">
              <a:latin typeface="Bookman Old Style" pitchFamily="18" charset="0"/>
            </a:endParaRPr>
          </a:p>
          <a:p>
            <a:pPr>
              <a:buNone/>
            </a:pPr>
            <a:endParaRPr lang="es-E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dirty="0">
                <a:latin typeface="Bookman Old Style" pitchFamily="18" charset="0"/>
              </a:rPr>
              <a:t>Parashat Terumá se enfoca en construir el núcleo simbólico de los israelitas: el Tabernáculo (Mishkán), que se convertirá en el santuario central y símbolo sagrado de la morada de Dios en medio del pueblo. </a:t>
            </a:r>
          </a:p>
        </p:txBody>
      </p:sp>
    </p:spTree>
    <p:extLst>
      <p:ext uri="{BB962C8B-B14F-4D97-AF65-F5344CB8AC3E}">
        <p14:creationId xmlns="" xmlns:p14="http://schemas.microsoft.com/office/powerpoint/2010/main"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sz="3100" dirty="0">
              <a:latin typeface="Bookman Old Style" pitchFamily="18" charset="0"/>
            </a:endParaRPr>
          </a:p>
        </p:txBody>
      </p:sp>
      <p:pic>
        <p:nvPicPr>
          <p:cNvPr id="50178" name="Picture 2" descr="Image result for mishkan"/>
          <p:cNvPicPr>
            <a:picLocks noChangeAspect="1" noChangeArrowheads="1"/>
          </p:cNvPicPr>
          <p:nvPr/>
        </p:nvPicPr>
        <p:blipFill>
          <a:blip/>
          <a:srcRect/>
          <a:stretch>
            <a:fillRect/>
          </a:stretch>
        </p:blipFill>
        <p:spPr bwMode="auto">
          <a:xfrm>
            <a:off x="375460" y="304800"/>
            <a:ext cx="8399024" cy="6378010"/>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sz="3100" dirty="0">
                <a:latin typeface="Bookman Old Style" pitchFamily="18" charset="0"/>
              </a:rPr>
              <a:t>El Mishkán será una entidad física, pero unirá espiritualmente a los israelitas en una nación a través de la Presencia divina de Dios.</a:t>
            </a:r>
          </a:p>
          <a:p>
            <a:r>
              <a:rPr lang="es-MX" sz="3100" dirty="0">
                <a:latin typeface="Bookman Old Style" pitchFamily="18" charset="0"/>
              </a:rPr>
              <a:t>Esta estructura portátil se considera la precursora del Templo construido en Jerusalén muchas generaciones después de la experiencia del desierto.</a:t>
            </a:r>
            <a:endParaRPr lang="en-US" sz="31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MX" sz="3100" dirty="0">
              <a:latin typeface="Bookman Old Style" pitchFamily="18" charset="0"/>
            </a:endParaRPr>
          </a:p>
        </p:txBody>
      </p:sp>
      <p:pic>
        <p:nvPicPr>
          <p:cNvPr id="48129" name="Picture 1" descr="C:\Users\Eliyahu\Pictures\Bais Torah\BAIS TORAH\20190320_203202.jpg"/>
          <p:cNvPicPr>
            <a:picLocks noChangeAspect="1" noChangeArrowheads="1"/>
          </p:cNvPicPr>
          <p:nvPr/>
        </p:nvPicPr>
        <p:blipFill>
          <a:blip/>
          <a:srcRect/>
          <a:stretch>
            <a:fillRect/>
          </a:stretch>
        </p:blipFill>
        <p:spPr bwMode="auto">
          <a:xfrm>
            <a:off x="563035" y="1581150"/>
            <a:ext cx="7958665" cy="4476749"/>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sz="3100" dirty="0">
                <a:latin typeface="Bookman Old Style" pitchFamily="18" charset="0"/>
              </a:rPr>
              <a:t>Hoy en día, la sinagoga, con sus distintos recordatorios del Tabernáculo y el Templo, funciona como el punto focal comunitario para el pueblo judío.</a:t>
            </a:r>
          </a:p>
          <a:p>
            <a:r>
              <a:rPr lang="es-MX" sz="3100" dirty="0">
                <a:latin typeface="Bookman Old Style" pitchFamily="18" charset="0"/>
              </a:rPr>
              <a:t>También sirve como centro espiritual que conecta a los judíos de todas las generaciones con nuestra historia, pueblo y alianza.</a:t>
            </a:r>
          </a:p>
        </p:txBody>
      </p:sp>
    </p:spTree>
    <p:extLst>
      <p:ext uri="{BB962C8B-B14F-4D97-AF65-F5344CB8AC3E}">
        <p14:creationId xmlns="" xmlns:p14="http://schemas.microsoft.com/office/powerpoint/2010/main" val="26115799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sz="2700" dirty="0">
                <a:latin typeface="Bookman Old Style" pitchFamily="18" charset="0"/>
              </a:rPr>
              <a:t>La construcción del Mishkán obligará a los israelitas a trabajar juntos para cumplir un objetivo común y prepararse para un futuro común. </a:t>
            </a:r>
          </a:p>
          <a:p>
            <a:r>
              <a:rPr lang="es-MX" sz="2700" dirty="0">
                <a:latin typeface="Bookman Old Style" pitchFamily="18" charset="0"/>
              </a:rPr>
              <a:t>Aunque se les acaba de dar el Decálogo, los preceptos que unen a los israelitas con Dios y entre sí, la participación del pueblo en la construcción del Tabernáculo unificará a la nación de una manera diferente. </a:t>
            </a:r>
          </a:p>
        </p:txBody>
      </p:sp>
    </p:spTree>
    <p:extLst>
      <p:ext uri="{BB962C8B-B14F-4D97-AF65-F5344CB8AC3E}">
        <p14:creationId xmlns="" xmlns:p14="http://schemas.microsoft.com/office/powerpoint/2010/main" val="261157990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dirty="0">
                <a:latin typeface="Bookman Old Style" pitchFamily="18" charset="0"/>
              </a:rPr>
              <a:t>Elevará la aparentemente mundana obra de construcción a una vocación sagrada, dedicada al servicio del Dios Único que los liberó de Egipto y reveló los términos del pacto.</a:t>
            </a:r>
            <a:endParaRPr lang="en-US" dirty="0">
              <a:latin typeface="Bookman Old Style" pitchFamily="18" charset="0"/>
            </a:endParaRPr>
          </a:p>
          <a:p>
            <a:r>
              <a:rPr lang="es-MX" dirty="0">
                <a:latin typeface="Bookman Old Style" pitchFamily="18" charset="0"/>
              </a:rPr>
              <a:t>Estos antiguos esclavos no son ajenos a la construcción de monumentos y ciudades. </a:t>
            </a:r>
          </a:p>
        </p:txBody>
      </p:sp>
    </p:spTree>
    <p:extLst>
      <p:ext uri="{BB962C8B-B14F-4D97-AF65-F5344CB8AC3E}">
        <p14:creationId xmlns="" xmlns:p14="http://schemas.microsoft.com/office/powerpoint/2010/main" val="26115799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sz="3000" dirty="0">
                <a:latin typeface="Bookman Old Style" pitchFamily="18" charset="0"/>
              </a:rPr>
              <a:t>El trabajo agotador de los israelitas en Egipto glorificó al faraón y a los dioses egipcios; pero esto ciertamente no fue un esfuerzo sagrado. </a:t>
            </a:r>
          </a:p>
          <a:p>
            <a:r>
              <a:rPr lang="es-MX" sz="3000" dirty="0">
                <a:latin typeface="Bookman Old Style" pitchFamily="18" charset="0"/>
              </a:rPr>
              <a:t>Por el contrario, la construcción del Tabernáculo y todas sus galas será un trabajo santo que tiene como objetivo crear un espacio sagrado e instrumentos sagrados de adoración.</a:t>
            </a:r>
            <a:endParaRPr lang="en-US" sz="3000" dirty="0">
              <a:latin typeface="Bookman Old Style" pitchFamily="18" charset="0"/>
            </a:endParaRPr>
          </a:p>
          <a:p>
            <a:endParaRPr lang="en-US" dirty="0">
              <a:latin typeface="Bookman Old Style" pitchFamily="18" charset="0"/>
            </a:endParaRPr>
          </a:p>
          <a:p>
            <a:endParaRPr lang="es-E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sz="3000" dirty="0">
              <a:latin typeface="Bookman Old Style" pitchFamily="18" charset="0"/>
            </a:endParaRPr>
          </a:p>
        </p:txBody>
      </p:sp>
      <p:pic>
        <p:nvPicPr>
          <p:cNvPr id="39938" name="Picture 2" descr="Image result for alliance ark"/>
          <p:cNvPicPr>
            <a:picLocks noChangeAspect="1" noChangeArrowheads="1"/>
          </p:cNvPicPr>
          <p:nvPr/>
        </p:nvPicPr>
        <p:blipFill>
          <a:blip/>
          <a:srcRect/>
          <a:stretch>
            <a:fillRect/>
          </a:stretch>
        </p:blipFill>
        <p:spPr bwMode="auto">
          <a:xfrm>
            <a:off x="342900" y="190500"/>
            <a:ext cx="8560383" cy="6395209"/>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000" dirty="0">
                <a:latin typeface="Bookman Old Style" pitchFamily="18" charset="0"/>
              </a:rPr>
              <a:t>.</a:t>
            </a:r>
          </a:p>
        </p:txBody>
      </p:sp>
      <p:pic>
        <p:nvPicPr>
          <p:cNvPr id="173058" name="Picture 2" descr="Image result for parochet"/>
          <p:cNvPicPr>
            <a:picLocks noChangeAspect="1" noChangeArrowheads="1"/>
          </p:cNvPicPr>
          <p:nvPr/>
        </p:nvPicPr>
        <p:blipFill>
          <a:blip/>
          <a:srcRect/>
          <a:stretch>
            <a:fillRect/>
          </a:stretch>
        </p:blipFill>
        <p:spPr bwMode="auto">
          <a:xfrm>
            <a:off x="1765300" y="1"/>
            <a:ext cx="5168900" cy="6891866"/>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000" dirty="0">
                <a:latin typeface="Bookman Old Style" pitchFamily="18" charset="0"/>
              </a:rPr>
              <a:t>.</a:t>
            </a:r>
          </a:p>
        </p:txBody>
      </p:sp>
      <p:pic>
        <p:nvPicPr>
          <p:cNvPr id="178178" name="Picture 2" descr="C:\Users\Eliyahu\Pictures\Bais Torah\20181207_161527.jpg"/>
          <p:cNvPicPr>
            <a:picLocks noChangeAspect="1" noChangeArrowheads="1"/>
          </p:cNvPicPr>
          <p:nvPr/>
        </p:nvPicPr>
        <p:blipFill>
          <a:blip/>
          <a:srcRect/>
          <a:stretch>
            <a:fillRect/>
          </a:stretch>
        </p:blipFill>
        <p:spPr bwMode="auto">
          <a:xfrm>
            <a:off x="330200" y="1491853"/>
            <a:ext cx="8547100" cy="4807744"/>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sz="3000" dirty="0">
                <a:latin typeface="Bookman Old Style" pitchFamily="18" charset="0"/>
              </a:rPr>
              <a:t>Parashat Terumá entra en gran detalle sobre las diversas partes del Tabernáculo, describiendo el Arca de la Alianza, la mesa especial para el pan de exhibición, la Menorá, las cortinas de la tienda, el </a:t>
            </a:r>
            <a:r>
              <a:rPr lang="es-MX" sz="3000" b="1" dirty="0">
                <a:latin typeface="Bookman Old Style" pitchFamily="18" charset="0"/>
              </a:rPr>
              <a:t>parojet</a:t>
            </a:r>
            <a:r>
              <a:rPr lang="es-MX" sz="3000" dirty="0">
                <a:latin typeface="Bookman Old Style" pitchFamily="18" charset="0"/>
              </a:rPr>
              <a:t> (partición que protege el sagrado santuario interior ), y el altar para entregar ofrendas a Dios.</a:t>
            </a:r>
            <a:endParaRPr lang="es-ES" sz="30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sz="3000" dirty="0">
                <a:latin typeface="Bookman Old Style" pitchFamily="18" charset="0"/>
              </a:rPr>
              <a:t>En esta porción de la Torá y las que siguen, el diseño del Tabernáculo y su contenido se presentan con medidas precisas y gran especificidad. </a:t>
            </a:r>
          </a:p>
          <a:p>
            <a:r>
              <a:rPr lang="es-MX" sz="3000" dirty="0">
                <a:latin typeface="Bookman Old Style" pitchFamily="18" charset="0"/>
              </a:rPr>
              <a:t>Varios de estos objetos se pueden encontrar en las sinagogas contemporáneas, recordatorios de las estructuras sagradas de nuestros antepasados ​​bíblicos. </a:t>
            </a:r>
          </a:p>
        </p:txBody>
      </p:sp>
    </p:spTree>
    <p:extLst>
      <p:ext uri="{BB962C8B-B14F-4D97-AF65-F5344CB8AC3E}">
        <p14:creationId xmlns="" xmlns:p14="http://schemas.microsoft.com/office/powerpoint/2010/main" val="26115799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dirty="0">
                <a:latin typeface="Bookman Old Style" pitchFamily="18" charset="0"/>
              </a:rPr>
              <a:t>Entonces y ahora, el arca se erige como el epicentro de la presencia de Dios y el contenedor de la palabra divina. </a:t>
            </a:r>
          </a:p>
          <a:p>
            <a:r>
              <a:rPr lang="es-MX" dirty="0">
                <a:latin typeface="Bookman Old Style" pitchFamily="18" charset="0"/>
              </a:rPr>
              <a:t>Muchas arcas contienen una cortina o partición especial llamada parojet, como en el Tabernáculo. </a:t>
            </a:r>
          </a:p>
        </p:txBody>
      </p:sp>
    </p:spTree>
    <p:extLst>
      <p:ext uri="{BB962C8B-B14F-4D97-AF65-F5344CB8AC3E}">
        <p14:creationId xmlns="" xmlns:p14="http://schemas.microsoft.com/office/powerpoint/2010/main" val="261157990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dirty="0">
              <a:latin typeface="Bookman Old Style" pitchFamily="18" charset="0"/>
            </a:endParaRPr>
          </a:p>
        </p:txBody>
      </p:sp>
      <p:sp>
        <p:nvSpPr>
          <p:cNvPr id="33794" name="AutoShape 2" descr="Image result for ner tami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33796" name="AutoShape 4" descr="Image result for ner tami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33798" name="Picture 6" descr="Image result for ner tamid"/>
          <p:cNvPicPr>
            <a:picLocks noChangeAspect="1" noChangeArrowheads="1"/>
          </p:cNvPicPr>
          <p:nvPr/>
        </p:nvPicPr>
        <p:blipFill>
          <a:blip/>
          <a:srcRect/>
          <a:stretch>
            <a:fillRect/>
          </a:stretch>
        </p:blipFill>
        <p:spPr bwMode="auto">
          <a:xfrm>
            <a:off x="161925" y="1079501"/>
            <a:ext cx="8778875" cy="5486798"/>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dirty="0">
                <a:latin typeface="Bookman Old Style" pitchFamily="18" charset="0"/>
              </a:rPr>
              <a:t>En los santuarios de hoy, la Menorá brilla como un símbolo del pueblo judío, así como el </a:t>
            </a:r>
            <a:r>
              <a:rPr lang="es-MX" b="1" dirty="0">
                <a:latin typeface="Bookman Old Style" pitchFamily="18" charset="0"/>
              </a:rPr>
              <a:t>ner tamid </a:t>
            </a:r>
            <a:r>
              <a:rPr lang="es-MX" dirty="0">
                <a:latin typeface="Bookman Old Style" pitchFamily="18" charset="0"/>
              </a:rPr>
              <a:t>(27:20; entendido como una luz eterna) proporciona una señal de la presencia de Dios que mora en nosotros.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dirty="0">
                <a:latin typeface="Bookman Old Style" pitchFamily="18" charset="0"/>
              </a:rPr>
              <a:t>Según Parashat </a:t>
            </a:r>
            <a:r>
              <a:rPr lang="es-MX" dirty="0" err="1">
                <a:latin typeface="Bookman Old Style" pitchFamily="18" charset="0"/>
              </a:rPr>
              <a:t>Terumah</a:t>
            </a:r>
            <a:r>
              <a:rPr lang="es-MX" dirty="0">
                <a:latin typeface="Bookman Old Style" pitchFamily="18" charset="0"/>
              </a:rPr>
              <a:t>, los israelitas, tanto mujeres como hombres, proporcionan no solo el trabajo, sino también las materias primas para el Mishkán. Sus dones, traídos como ofrendas voluntarias, se recogen y se transforman en un lugar para que Dios resida entre ellos. </a:t>
            </a:r>
          </a:p>
        </p:txBody>
      </p:sp>
    </p:spTree>
    <p:extLst>
      <p:ext uri="{BB962C8B-B14F-4D97-AF65-F5344CB8AC3E}">
        <p14:creationId xmlns="" xmlns:p14="http://schemas.microsoft.com/office/powerpoint/2010/main" val="261157990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sz="2800" dirty="0">
                <a:latin typeface="Bookman Old Style" pitchFamily="18" charset="0"/>
              </a:rPr>
              <a:t>¡Imagínese cómo se sintieron estos antiguos esclavos cuando se convirtieron en constructores de una nación y en constructores de una morada para la Divinidad!</a:t>
            </a:r>
          </a:p>
          <a:p>
            <a:r>
              <a:rPr lang="es-MX" sz="2800" dirty="0">
                <a:latin typeface="Bookman Old Style" pitchFamily="18" charset="0"/>
              </a:rPr>
              <a:t>Dios instruye a Moisés: “Dile al pueblo israelita que me traiga regalos; recibiréis regalos para Mí de toda persona cuyo corazón se conmueva”(25: 2). </a:t>
            </a:r>
          </a:p>
        </p:txBody>
      </p:sp>
    </p:spTree>
    <p:extLst>
      <p:ext uri="{BB962C8B-B14F-4D97-AF65-F5344CB8AC3E}">
        <p14:creationId xmlns="" xmlns:p14="http://schemas.microsoft.com/office/powerpoint/2010/main" val="261157990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sz="2800" dirty="0">
                <a:latin typeface="Bookman Old Style" pitchFamily="18" charset="0"/>
              </a:rPr>
              <a:t>Este tipo de dar, una ofrenda voluntaria, no proviene de la culpa, la coacción o la competencia, sino de lo más profundo del alma. </a:t>
            </a:r>
          </a:p>
          <a:p>
            <a:r>
              <a:rPr lang="es-MX" sz="2700" dirty="0">
                <a:latin typeface="Bookman Old Style" pitchFamily="18" charset="0"/>
              </a:rPr>
              <a:t>Los israelitas traen hilos, metales preciosos, telas y pieles curtidas, una variedad de objetos terrenales que eventualmente se convertirán en el espacio sagrado donde Israel puede buscar la presencia de Dios.</a:t>
            </a:r>
            <a:endParaRPr lang="en-US" sz="2700" dirty="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dirty="0">
                <a:latin typeface="Bookman Old Style" pitchFamily="18" charset="0"/>
              </a:rPr>
              <a:t>Hoy, es importante para todos nosotros continuar haciendo ofrendas voluntarias a las instituciones que unifican al pueblo judío. </a:t>
            </a:r>
          </a:p>
          <a:p>
            <a:r>
              <a:rPr lang="es-MX" dirty="0">
                <a:latin typeface="Bookman Old Style" pitchFamily="18" charset="0"/>
              </a:rPr>
              <a:t>Junto con tzedaká (donación obligatoria), Terumá (donación voluntaria) es vital para sostener nuestra comunidad. </a:t>
            </a:r>
          </a:p>
        </p:txBody>
      </p:sp>
    </p:spTree>
    <p:extLst>
      <p:ext uri="{BB962C8B-B14F-4D97-AF65-F5344CB8AC3E}">
        <p14:creationId xmlns="" xmlns:p14="http://schemas.microsoft.com/office/powerpoint/2010/main" val="261157990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sz="3000" dirty="0">
                <a:latin typeface="Bookman Old Style" pitchFamily="18" charset="0"/>
              </a:rPr>
              <a:t>Las sinagogas, los centros judíos y las agencias comunales judías no pueden sobrevivir solo con las cuotas de membresía o las cuotas mensuales. Mientras luchan por satisfacer sus necesidades financieras, estas instituciones requieren nuestro apoyo sincero a través de las donaciones voluntarias.</a:t>
            </a:r>
          </a:p>
        </p:txBody>
      </p:sp>
    </p:spTree>
    <p:extLst>
      <p:ext uri="{BB962C8B-B14F-4D97-AF65-F5344CB8AC3E}">
        <p14:creationId xmlns="" xmlns:p14="http://schemas.microsoft.com/office/powerpoint/2010/main" val="261157990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dirty="0">
              <a:latin typeface="Bookman Old Style" pitchFamily="18" charset="0"/>
            </a:endParaRPr>
          </a:p>
        </p:txBody>
      </p:sp>
      <p:pic>
        <p:nvPicPr>
          <p:cNvPr id="21506" name="Picture 2" descr="Image result for terumah"/>
          <p:cNvPicPr>
            <a:picLocks noChangeAspect="1" noChangeArrowheads="1"/>
          </p:cNvPicPr>
          <p:nvPr/>
        </p:nvPicPr>
        <p:blipFill>
          <a:blip/>
          <a:srcRect/>
          <a:stretch>
            <a:fillRect/>
          </a:stretch>
        </p:blipFill>
        <p:spPr bwMode="auto">
          <a:xfrm>
            <a:off x="457200" y="1116011"/>
            <a:ext cx="8220075" cy="5721361"/>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dirty="0">
                <a:latin typeface="Bookman Old Style" pitchFamily="18" charset="0"/>
              </a:rPr>
              <a:t>La sinagoga, en particular, se encuentra en la intersección de los reinos terrenal y celestial. </a:t>
            </a:r>
          </a:p>
          <a:p>
            <a:r>
              <a:rPr lang="es-MX" dirty="0">
                <a:latin typeface="Bookman Old Style" pitchFamily="18" charset="0"/>
              </a:rPr>
              <a:t>Heredera de la Ohel Mo'ed (Tienda de reunión), la sinagoga contemporánea es el lugar donde los judíos buscan a Dios con mayor frecuencia.</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sz="3000" dirty="0">
              <a:latin typeface="Bookman Old Style" pitchFamily="18" charset="0"/>
            </a:endParaRPr>
          </a:p>
        </p:txBody>
      </p:sp>
      <p:pic>
        <p:nvPicPr>
          <p:cNvPr id="19458" name="Picture 2"/>
          <p:cNvPicPr>
            <a:picLocks noChangeAspect="1" noChangeArrowheads="1"/>
          </p:cNvPicPr>
          <p:nvPr/>
        </p:nvPicPr>
        <p:blipFill>
          <a:blip/>
          <a:srcRect/>
          <a:stretch>
            <a:fillRect/>
          </a:stretch>
        </p:blipFill>
        <p:spPr bwMode="auto">
          <a:xfrm>
            <a:off x="509588" y="1381125"/>
            <a:ext cx="8124825" cy="455295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sz="3000" dirty="0">
                <a:latin typeface="Bookman Old Style" pitchFamily="18" charset="0"/>
              </a:rPr>
              <a:t>A través del estudio, la oración y las reuniones comunitarias, la sinagoga proporciona el entorno necesario para la conexión, la renovación y la supervivencia judías. </a:t>
            </a:r>
          </a:p>
          <a:p>
            <a:r>
              <a:rPr lang="es-MX" sz="3000" dirty="0">
                <a:latin typeface="Bookman Old Style" pitchFamily="18" charset="0"/>
              </a:rPr>
              <a:t>Cuando traemos nuestras donaciones voluntarias de dinero, tiempo y otros recursos, traemos el reino de lo sagrado a nuestras vidas.</a:t>
            </a:r>
            <a:endParaRPr lang="en-US" sz="30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dirty="0">
                <a:latin typeface="Bookman Old Style" pitchFamily="18" charset="0"/>
              </a:rPr>
              <a:t>Así como nuestros antepasados ​​fueron transformados de esclavos ordinarios en constructores de la casa de Dios en la tierra, nosotros también somos transformados a través de este esfuerzo sagrado. </a:t>
            </a:r>
          </a:p>
        </p:txBody>
      </p:sp>
    </p:spTree>
    <p:extLst>
      <p:ext uri="{BB962C8B-B14F-4D97-AF65-F5344CB8AC3E}">
        <p14:creationId xmlns="" xmlns:p14="http://schemas.microsoft.com/office/powerpoint/2010/main" val="261157990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dirty="0">
                <a:latin typeface="Bookman Old Style" pitchFamily="18" charset="0"/>
              </a:rPr>
              <a:t>Traemos más paz, más esperanza y más fe a nuestras propias vidas y la vida de nuestra comunidad cuando apoyamos y construimos la sinagoga. </a:t>
            </a:r>
          </a:p>
          <a:p>
            <a:r>
              <a:rPr lang="es-MX" dirty="0">
                <a:latin typeface="Bookman Old Style" pitchFamily="18" charset="0"/>
              </a:rPr>
              <a:t>Fortalecemos al pueblo judío incluso cuando nos fortalecemos como judíos.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sz="3000" dirty="0">
                <a:latin typeface="Bookman Old Style" pitchFamily="18" charset="0"/>
              </a:rPr>
              <a:t>Las donaciones voluntarias son diferentes para cada persona; no es simplemente un porcentaje o una tarifa plana. Una persona de medios sustanciales tiene la capacidad de dar sumas mayores, mientras que una persona de medios más modestos puede no tener la capacidad de dar a niveles tan grandes. </a:t>
            </a:r>
          </a:p>
        </p:txBody>
      </p:sp>
    </p:spTree>
    <p:extLst>
      <p:ext uri="{BB962C8B-B14F-4D97-AF65-F5344CB8AC3E}">
        <p14:creationId xmlns="" xmlns:p14="http://schemas.microsoft.com/office/powerpoint/2010/main" val="2611579907"/>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dirty="0">
                <a:latin typeface="Bookman Old Style" pitchFamily="18" charset="0"/>
              </a:rPr>
              <a:t>Sin embargo, cada persona puede y debe dar una cantidad significativa.</a:t>
            </a:r>
          </a:p>
          <a:p>
            <a:r>
              <a:rPr lang="es-MX" dirty="0">
                <a:latin typeface="Bookman Old Style" pitchFamily="18" charset="0"/>
              </a:rPr>
              <a:t>La definición de "regalo significativo" varía para cada individuo, dependiendo de las circunstancias de cada uno. Pero independientemente de la cantidad de la ofrenda, la calidad es la misma: </a:t>
            </a:r>
          </a:p>
        </p:txBody>
      </p:sp>
    </p:spTree>
    <p:extLst>
      <p:ext uri="{BB962C8B-B14F-4D97-AF65-F5344CB8AC3E}">
        <p14:creationId xmlns="" xmlns:p14="http://schemas.microsoft.com/office/powerpoint/2010/main" val="2611579907"/>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MX" dirty="0">
              <a:latin typeface="Bookman Old Style" pitchFamily="18" charset="0"/>
            </a:endParaRPr>
          </a:p>
        </p:txBody>
      </p:sp>
      <p:pic>
        <p:nvPicPr>
          <p:cNvPr id="9218" name="Picture 2" descr="Every morning people willingly came and gave their gifts to make the Tabernacle. They brought jewellery and objects made of gold, silver and bronze, ram’s skins, leather and acacia wood. – Slide 5"/>
          <p:cNvPicPr>
            <a:picLocks noChangeAspect="1" noChangeArrowheads="1"/>
          </p:cNvPicPr>
          <p:nvPr/>
        </p:nvPicPr>
        <p:blipFill>
          <a:blip/>
          <a:srcRect/>
          <a:stretch>
            <a:fillRect/>
          </a:stretch>
        </p:blipFill>
        <p:spPr bwMode="auto">
          <a:xfrm>
            <a:off x="561974" y="391318"/>
            <a:ext cx="8035925" cy="6026946"/>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dirty="0">
                <a:latin typeface="Bookman Old Style" pitchFamily="18" charset="0"/>
              </a:rPr>
              <a:t>Dar una ofrenda voluntaria significativa a una sinagoga u otra institución judía es un privilegio, no una carga. </a:t>
            </a:r>
          </a:p>
          <a:p>
            <a:r>
              <a:rPr lang="es-MX" dirty="0">
                <a:latin typeface="Bookman Old Style" pitchFamily="18" charset="0"/>
              </a:rPr>
              <a:t>Este tipo de dar, ya sea en dinero o en tiempo y esfuerzo, es un dar alegre, un dar que marca la diferencia, un dar que importa. </a:t>
            </a:r>
          </a:p>
        </p:txBody>
      </p:sp>
    </p:spTree>
    <p:extLst>
      <p:ext uri="{BB962C8B-B14F-4D97-AF65-F5344CB8AC3E}">
        <p14:creationId xmlns="" xmlns:p14="http://schemas.microsoft.com/office/powerpoint/2010/main" val="2611579907"/>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000" b="1" dirty="0">
                <a:latin typeface="Bookman Old Style" pitchFamily="18" charset="0"/>
              </a:rPr>
              <a:t>Hacer ofrendas de libre albedrío</a:t>
            </a:r>
            <a:endParaRPr lang="en-US" sz="2000" b="1" dirty="0">
              <a:latin typeface="Bookman Old Style" pitchFamily="18" charset="0"/>
            </a:endParaRPr>
          </a:p>
          <a:p>
            <a:r>
              <a:rPr lang="es-MX" dirty="0">
                <a:latin typeface="Bookman Old Style" pitchFamily="18" charset="0"/>
              </a:rPr>
              <a:t>Nuestra porción de la Torá enseña que el obsequio Terumá es una ofrenda que proviene de lo más profundo del corazón. Entonces y ahora, es un privilegio estar involucrado en el trabajo sagrado de construir comunidad y construir una morada para lo Divino.</a:t>
            </a:r>
            <a:endParaRPr lang="en-US" dirty="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Haftará 1 Melajim 5:26 al 6:13</a:t>
            </a:r>
          </a:p>
          <a:p>
            <a:r>
              <a:rPr lang="es-ES" sz="3600" dirty="0">
                <a:latin typeface="Bookman Old Style" pitchFamily="18" charset="0"/>
              </a:rPr>
              <a:t>Parte de esta Haftará (Reyes 1 8: 2-21) también se lee en el segundo día de Sucot.</a:t>
            </a:r>
          </a:p>
          <a:p>
            <a:r>
              <a:rPr lang="es-ES" sz="3600" dirty="0">
                <a:latin typeface="Bookman Old Style" pitchFamily="18" charset="0"/>
              </a:rPr>
              <a:t>En la Haftará para </a:t>
            </a:r>
            <a:r>
              <a:rPr lang="es-ES" sz="3600" dirty="0" err="1">
                <a:latin typeface="Bookman Old Style" pitchFamily="18" charset="0"/>
              </a:rPr>
              <a:t>Miketz</a:t>
            </a:r>
            <a:r>
              <a:rPr lang="es-ES" sz="3600" dirty="0">
                <a:latin typeface="Bookman Old Style" pitchFamily="18" charset="0"/>
              </a:rPr>
              <a:t> hace unas semanas, a Salomón se le concedió sabiduría. </a:t>
            </a:r>
          </a:p>
        </p:txBody>
      </p:sp>
    </p:spTree>
    <p:extLst>
      <p:ext uri="{BB962C8B-B14F-4D97-AF65-F5344CB8AC3E}">
        <p14:creationId xmlns="" xmlns:p14="http://schemas.microsoft.com/office/powerpoint/2010/main" val="2611579907"/>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La Biblia hace grandes esfuerzos para señalar repetidamente este evento y lo hace en la introducción de cada episodio en el que la sabiduría de Salomón desempeña un papel relevante. </a:t>
            </a:r>
          </a:p>
        </p:txBody>
      </p:sp>
    </p:spTree>
    <p:extLst>
      <p:ext uri="{BB962C8B-B14F-4D97-AF65-F5344CB8AC3E}">
        <p14:creationId xmlns="" xmlns:p14="http://schemas.microsoft.com/office/powerpoint/2010/main" val="261157990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La Haftará de esta semana comienza con un recordatorio: "El Eterno le dio a Salomón sabiduría, como se lo había prometido a él ”(Reyes I 5:26).</a:t>
            </a:r>
          </a:p>
        </p:txBody>
      </p:sp>
    </p:spTree>
    <p:extLst>
      <p:ext uri="{BB962C8B-B14F-4D97-AF65-F5344CB8AC3E}">
        <p14:creationId xmlns="" xmlns:p14="http://schemas.microsoft.com/office/powerpoint/2010/main" val="2611579907"/>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a:latin typeface="Bookman Old Style" pitchFamily="18" charset="0"/>
              </a:rPr>
              <a:t>Shemot 25: 1 – 27:19 y 1 Melajim 5:26 al 6:13</a:t>
            </a:r>
          </a:p>
          <a:p>
            <a:r>
              <a:rPr lang="es-ES" dirty="0">
                <a:latin typeface="Bookman Old Style" pitchFamily="18" charset="0"/>
              </a:rPr>
              <a:t>La narración continúa hablando del tratado de paz entre Israel y el rey Hiram de Tiro, que se convertiría en uno de los aliados más grandes de Salomón. </a:t>
            </a:r>
          </a:p>
          <a:p>
            <a:r>
              <a:rPr lang="es-ES" dirty="0">
                <a:latin typeface="Bookman Old Style" pitchFamily="18" charset="0"/>
              </a:rPr>
              <a:t>Juntos, establecerían una de las rutas comerciales más amplias del mundo en ese momento.</a:t>
            </a:r>
          </a:p>
        </p:txBody>
      </p:sp>
    </p:spTree>
    <p:extLst>
      <p:ext uri="{BB962C8B-B14F-4D97-AF65-F5344CB8AC3E}">
        <p14:creationId xmlns="" xmlns:p14="http://schemas.microsoft.com/office/powerpoint/2010/main" val="2611579907"/>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a:latin typeface="Bookman Old Style" pitchFamily="18" charset="0"/>
              </a:rPr>
              <a:t>Shemot 25: 1 – 27:19 y 1 Melajim 5:26 al 6:13</a:t>
            </a:r>
          </a:p>
          <a:p>
            <a:r>
              <a:rPr lang="es-ES" dirty="0">
                <a:latin typeface="Bookman Old Style" pitchFamily="18" charset="0"/>
              </a:rPr>
              <a:t>La historia continúa al delinear el plan de Salomón para construir el Templo. </a:t>
            </a:r>
          </a:p>
          <a:p>
            <a:r>
              <a:rPr lang="es-ES" dirty="0">
                <a:latin typeface="Bookman Old Style" pitchFamily="18" charset="0"/>
              </a:rPr>
              <a:t>En Parashat Terumá, la Torá describe los planos y el diseño del Mishkán, el Tabernáculo en el que el Arca fue transportada a través del desierto. </a:t>
            </a:r>
          </a:p>
        </p:txBody>
      </p:sp>
    </p:spTree>
    <p:extLst>
      <p:ext uri="{BB962C8B-B14F-4D97-AF65-F5344CB8AC3E}">
        <p14:creationId xmlns="" xmlns:p14="http://schemas.microsoft.com/office/powerpoint/2010/main" val="2611579907"/>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a:latin typeface="Bookman Old Style" pitchFamily="18" charset="0"/>
              </a:rPr>
              <a:t>Shemot 25: 1 – 27:19 y 1 Melajim 5:26 al 6:13</a:t>
            </a:r>
          </a:p>
          <a:p>
            <a:r>
              <a:rPr lang="es-ES" sz="2800" dirty="0">
                <a:latin typeface="Bookman Old Style" pitchFamily="18" charset="0"/>
              </a:rPr>
              <a:t>Del mismo modo, la Haftará señala los detalles, paso a paso, cuántas personas fueron utilizadas en cada trabajo para la construcción del Templo. </a:t>
            </a:r>
          </a:p>
          <a:p>
            <a:r>
              <a:rPr lang="es-ES" sz="2800" dirty="0">
                <a:latin typeface="Bookman Old Style" pitchFamily="18" charset="0"/>
              </a:rPr>
              <a:t>"Salomón empleó a 70,000 que transportaban las cargas y 80,000 trabajadores de canteras en la región montañosa" (5:29) </a:t>
            </a:r>
            <a:endParaRPr lang="es-E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Informa, y ​​procede a contar cómo los constructores "dieron forma y prepararon la madera y las piedras para la construcción del Templo" (5 : 32).</a:t>
            </a:r>
          </a:p>
          <a:p>
            <a:endParaRPr lang="es-ES" sz="3600" dirty="0"/>
          </a:p>
        </p:txBody>
      </p:sp>
    </p:spTree>
    <p:extLst>
      <p:ext uri="{BB962C8B-B14F-4D97-AF65-F5344CB8AC3E}">
        <p14:creationId xmlns="" xmlns:p14="http://schemas.microsoft.com/office/powerpoint/2010/main" val="2611579907"/>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a:latin typeface="Bookman Old Style" pitchFamily="18" charset="0"/>
              </a:rPr>
              <a:t>Shemot 25: 1 – 27:19 y 1 Melajim 5:26 al 6:13</a:t>
            </a:r>
          </a:p>
          <a:p>
            <a:r>
              <a:rPr lang="es-ES" sz="2600" dirty="0">
                <a:latin typeface="Bookman Old Style" pitchFamily="18" charset="0"/>
              </a:rPr>
              <a:t>Se dan las dimensiones exactas del Templo, sus ventanas, celosía, la escalera de caracol que conducía al segundo y tercer piso, e incluso las dimensiones del pórtico. </a:t>
            </a:r>
          </a:p>
          <a:p>
            <a:r>
              <a:rPr lang="es-ES" sz="2800" dirty="0">
                <a:latin typeface="Bookman Old Style" pitchFamily="18" charset="0"/>
              </a:rPr>
              <a:t>El texto también da detalles de los instrumentos utilizados en la construcción del Templo: "no se permitió el uso de martillo o hacha ni ninguna otra herramienta de hierro" </a:t>
            </a:r>
            <a:r>
              <a:rPr lang="es-ES" sz="1400" dirty="0">
                <a:latin typeface="Bookman Old Style" pitchFamily="18" charset="0"/>
              </a:rPr>
              <a:t>(6: 7).</a:t>
            </a:r>
            <a:endParaRPr lang="es-ES" sz="24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a:latin typeface="Bookman Old Style" pitchFamily="18" charset="0"/>
              </a:rPr>
              <a:t>Shemot 25: 1 – 27:19 y 1 Melajim 5:26 al 6:13</a:t>
            </a:r>
          </a:p>
          <a:p>
            <a:r>
              <a:rPr lang="es-ES" sz="2800" dirty="0">
                <a:latin typeface="Bookman Old Style" pitchFamily="18" charset="0"/>
              </a:rPr>
              <a:t>Cuando se completó el Templo, Salomón recibió una profecía de Dios: “Si obedeces Mis estatutos y cumples Mis reglas de justicia y te cuidas de guardar todos Mis mandamientos, cumpliré Mi promesa, la que le hice a tu padre David y habitaré entre el pueblo de Israel, y nunca abandonaré a mi pueblo Israel” </a:t>
            </a:r>
            <a:r>
              <a:rPr lang="es-ES" sz="1800" b="1" dirty="0">
                <a:latin typeface="Bookman Old Style" pitchFamily="18" charset="0"/>
              </a:rPr>
              <a:t>(6: 12-13).</a:t>
            </a:r>
            <a:endParaRPr lang="es-ES" sz="2800" b="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a:latin typeface="Bookman Old Style" pitchFamily="18" charset="0"/>
              </a:rPr>
              <a:t>Akeidat Itzjak 49: 1: 3</a:t>
            </a:r>
          </a:p>
          <a:p>
            <a:r>
              <a:rPr lang="es-ES" sz="2800" dirty="0">
                <a:latin typeface="Bookman Old Style" pitchFamily="18" charset="0"/>
              </a:rPr>
              <a:t>Midrash Shemot Rabáh 38, comenta "cuando Di-s instruyó a Moisés sobre la construcción de la Menorá, Moisés cuestionó" ¿puede Israel hacer esto? "Di-s respondió" cualquier individuo ordinario en Israel puede hacer esto, ya que la Torá instruyó "de cada uno lo que sea su corazón está dispuesto a donar“ </a:t>
            </a:r>
            <a:r>
              <a:rPr lang="es-ES" sz="2000" b="1" dirty="0">
                <a:latin typeface="Bookman Old Style" pitchFamily="18" charset="0"/>
              </a:rPr>
              <a:t>(Éxodo 25,2)</a:t>
            </a:r>
            <a:r>
              <a:rPr lang="es-ES" sz="2400" dirty="0">
                <a:latin typeface="Bookman Old Style" pitchFamily="18" charset="0"/>
              </a:rPr>
              <a:t>.</a:t>
            </a:r>
            <a:endParaRPr lang="es-E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a:latin typeface="Bookman Old Style" pitchFamily="18" charset="0"/>
              </a:rPr>
              <a:t>Akeidat Itzjak 49: 1: 7</a:t>
            </a:r>
          </a:p>
          <a:p>
            <a:r>
              <a:rPr lang="es-ES" dirty="0">
                <a:latin typeface="Bookman Old Style" pitchFamily="18" charset="0"/>
              </a:rPr>
              <a:t>La Torá como adquisición es bastante diferente de otras adquisiciones. (</a:t>
            </a:r>
            <a:r>
              <a:rPr lang="es-ES" sz="2000" b="1" dirty="0">
                <a:latin typeface="Bookman Old Style" pitchFamily="18" charset="0"/>
              </a:rPr>
              <a:t>Éxodo </a:t>
            </a:r>
            <a:r>
              <a:rPr lang="es-ES" sz="2000" b="1" dirty="0" err="1">
                <a:latin typeface="Bookman Old Style" pitchFamily="18" charset="0"/>
              </a:rPr>
              <a:t>Rabbah</a:t>
            </a:r>
            <a:r>
              <a:rPr lang="es-ES" sz="2000" b="1" dirty="0">
                <a:latin typeface="Bookman Old Style" pitchFamily="18" charset="0"/>
              </a:rPr>
              <a:t> 33)</a:t>
            </a:r>
            <a:endParaRPr lang="es-ES" b="1" dirty="0">
              <a:latin typeface="Bookman Old Style" pitchFamily="18" charset="0"/>
            </a:endParaRPr>
          </a:p>
          <a:p>
            <a:r>
              <a:rPr lang="es-ES" dirty="0">
                <a:latin typeface="Bookman Old Style" pitchFamily="18" charset="0"/>
              </a:rPr>
              <a:t>Generalmente, el que vende bienes personales está deprimido por la necesidad de haber tenido que hacerlo. </a:t>
            </a:r>
          </a:p>
          <a:p>
            <a:r>
              <a:rPr lang="es-ES" dirty="0">
                <a:latin typeface="Bookman Old Style" pitchFamily="18" charset="0"/>
              </a:rPr>
              <a:t>No así el vendedor de la Torá. </a:t>
            </a:r>
          </a:p>
        </p:txBody>
      </p:sp>
    </p:spTree>
    <p:extLst>
      <p:ext uri="{BB962C8B-B14F-4D97-AF65-F5344CB8AC3E}">
        <p14:creationId xmlns="" xmlns:p14="http://schemas.microsoft.com/office/powerpoint/2010/main" val="2611579907"/>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a:latin typeface="Bookman Old Style" pitchFamily="18" charset="0"/>
              </a:rPr>
              <a:t>Akeidat Itzjak 49: 1: 7</a:t>
            </a:r>
          </a:p>
          <a:p>
            <a:r>
              <a:rPr lang="es-ES" sz="2800" dirty="0">
                <a:latin typeface="Bookman Old Style" pitchFamily="18" charset="0"/>
              </a:rPr>
              <a:t>El se regocija. Normalmente, una vez que se ha realizado una compra, el propietario está preocupado por salvaguardarla. </a:t>
            </a:r>
          </a:p>
          <a:p>
            <a:r>
              <a:rPr lang="es-ES" sz="2800" dirty="0">
                <a:latin typeface="Bookman Old Style" pitchFamily="18" charset="0"/>
              </a:rPr>
              <a:t>No es así con la Torá. La Torá protege a sus guardianes, a los que la poseen. Normalmente, la idea de que al comprar el producto de un artista, uno establece un reclamo sobre el artista, es inconcebible. </a:t>
            </a:r>
          </a:p>
        </p:txBody>
      </p:sp>
    </p:spTree>
    <p:extLst>
      <p:ext uri="{BB962C8B-B14F-4D97-AF65-F5344CB8AC3E}">
        <p14:creationId xmlns="" xmlns:p14="http://schemas.microsoft.com/office/powerpoint/2010/main" val="2611579907"/>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a:latin typeface="Bookman Old Style" pitchFamily="18" charset="0"/>
              </a:rPr>
              <a:t>Akeidat Itzjak 49: 1: 7</a:t>
            </a:r>
          </a:p>
          <a:p>
            <a:r>
              <a:rPr lang="es-ES" sz="2800" dirty="0">
                <a:latin typeface="Bookman Old Style" pitchFamily="18" charset="0"/>
              </a:rPr>
              <a:t>Sin embargo, al adquirir la Torá, uno establece un reclamo sobre su Creador.</a:t>
            </a:r>
          </a:p>
          <a:p>
            <a:r>
              <a:rPr lang="es-ES" sz="2800" dirty="0">
                <a:latin typeface="Bookman Old Style" pitchFamily="18" charset="0"/>
              </a:rPr>
              <a:t>"Y tomarán una contribución para Mí" (como si me estuvieras adquiriendo como un regalo). (Éxodo 25,2) </a:t>
            </a:r>
          </a:p>
          <a:p>
            <a:r>
              <a:rPr lang="es-ES" sz="2800" dirty="0">
                <a:latin typeface="Bookman Old Style" pitchFamily="18" charset="0"/>
              </a:rPr>
              <a:t>Al entregar la Torá a Israel, Di-s ha entregado Su posesión más preciosa y versátil. </a:t>
            </a:r>
          </a:p>
        </p:txBody>
      </p:sp>
    </p:spTree>
    <p:extLst>
      <p:ext uri="{BB962C8B-B14F-4D97-AF65-F5344CB8AC3E}">
        <p14:creationId xmlns="" xmlns:p14="http://schemas.microsoft.com/office/powerpoint/2010/main" val="2611579907"/>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a:latin typeface="Bookman Old Style" pitchFamily="18" charset="0"/>
              </a:rPr>
              <a:t>Akeidat Itzjak 49: 1: 7</a:t>
            </a:r>
          </a:p>
          <a:p>
            <a:r>
              <a:rPr lang="es-ES" sz="2800" dirty="0">
                <a:latin typeface="Bookman Old Style" pitchFamily="18" charset="0"/>
              </a:rPr>
              <a:t>Él les ha dado a los eruditos de la Torá la clave para guiar al mundo, para activar y desactivar los beneficios, ya que uno usaría una clave para bloquear o desbloquear una bóveda. </a:t>
            </a:r>
          </a:p>
          <a:p>
            <a:r>
              <a:rPr lang="es-ES" sz="2800" dirty="0">
                <a:latin typeface="Bookman Old Style" pitchFamily="18" charset="0"/>
              </a:rPr>
              <a:t>Todo esto Di-s hizo con alegría, no con pesar. La relación entre Di-s e Israel se puede ver de la siguiente manera. </a:t>
            </a:r>
          </a:p>
        </p:txBody>
      </p:sp>
    </p:spTree>
    <p:extLst>
      <p:ext uri="{BB962C8B-B14F-4D97-AF65-F5344CB8AC3E}">
        <p14:creationId xmlns="" xmlns:p14="http://schemas.microsoft.com/office/powerpoint/2010/main" val="2611579907"/>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a:latin typeface="Bookman Old Style" pitchFamily="18" charset="0"/>
              </a:rPr>
              <a:t>Akeidat Itzjak 49: 1: 7</a:t>
            </a:r>
          </a:p>
          <a:p>
            <a:r>
              <a:rPr lang="es-ES" sz="2800" dirty="0">
                <a:latin typeface="Bookman Old Style" pitchFamily="18" charset="0"/>
              </a:rPr>
              <a:t>Un rey tenía una hija única y querida. Cuando él la casó, le dijo a su esposo: "No puedo abandonarla por completo, ya que ella es mi hija. No puedo pedirte que no la lleves a casa, ya que es tu esposa. </a:t>
            </a:r>
          </a:p>
          <a:p>
            <a:r>
              <a:rPr lang="es-ES" sz="2800" dirty="0">
                <a:latin typeface="Bookman Old Style" pitchFamily="18" charset="0"/>
              </a:rPr>
              <a:t>Mi única petición es que donde sea que ustedes dos vayan, tengan una habitación cerca libre para mí, para que pueda estar cerca de ti ".</a:t>
            </a:r>
          </a:p>
        </p:txBody>
      </p:sp>
    </p:spTree>
    <p:extLst>
      <p:ext uri="{BB962C8B-B14F-4D97-AF65-F5344CB8AC3E}">
        <p14:creationId xmlns="" xmlns:p14="http://schemas.microsoft.com/office/powerpoint/2010/main" val="2611579907"/>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a:latin typeface="Bookman Old Style" pitchFamily="18" charset="0"/>
              </a:rPr>
              <a:t>Akeidat Itzjak 49: 1: 7</a:t>
            </a:r>
          </a:p>
          <a:p>
            <a:r>
              <a:rPr lang="es-ES" sz="2800" dirty="0">
                <a:latin typeface="Bookman Old Style" pitchFamily="18" charset="0"/>
              </a:rPr>
              <a:t>De manera similar, Di-s le dijo a Israel: "Ahora constrúyeme una casa para que pueda estar cerca de ustedes dos (incluida la Torá) en todo momento". </a:t>
            </a:r>
          </a:p>
          <a:p>
            <a:r>
              <a:rPr lang="es-ES" sz="2800" dirty="0">
                <a:latin typeface="Bookman Old Style" pitchFamily="18" charset="0"/>
              </a:rPr>
              <a:t>El concepto, por supuesto, es que dado que las mitzvot de la Torá no se refieren a lo abstracto sino a lo físico, la Torá pertenece al mundo físico. </a:t>
            </a:r>
          </a:p>
        </p:txBody>
      </p:sp>
    </p:spTree>
    <p:extLst>
      <p:ext uri="{BB962C8B-B14F-4D97-AF65-F5344CB8AC3E}">
        <p14:creationId xmlns="" xmlns:p14="http://schemas.microsoft.com/office/powerpoint/2010/main" val="261157990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a:latin typeface="Bookman Old Style" pitchFamily="18" charset="0"/>
              </a:rPr>
              <a:t>Akeidat Itzjak 49: 1: 7</a:t>
            </a:r>
          </a:p>
          <a:p>
            <a:r>
              <a:rPr lang="es-ES" dirty="0">
                <a:latin typeface="Bookman Old Style" pitchFamily="18" charset="0"/>
              </a:rPr>
              <a:t>Al mismo tiempo, sin embargo, dado que había sido la consecuencia del mundo del espíritu puro, tampoco puede separarse de ese mundo, y representa el vínculo entre los dos mundos.</a:t>
            </a:r>
          </a:p>
          <a:p>
            <a:endParaRPr lang="es-ES" dirty="0"/>
          </a:p>
        </p:txBody>
      </p:sp>
    </p:spTree>
    <p:extLst>
      <p:ext uri="{BB962C8B-B14F-4D97-AF65-F5344CB8AC3E}">
        <p14:creationId xmlns="" xmlns:p14="http://schemas.microsoft.com/office/powerpoint/2010/main" val="2611579907"/>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a:t>Akeidat Itzjak 52: 1: 7</a:t>
            </a:r>
          </a:p>
          <a:p>
            <a:r>
              <a:rPr lang="es-ES" sz="3000" dirty="0"/>
              <a:t>(1) La unidad y la diversidad se encuentran en orden descendente en la historia de la creación. </a:t>
            </a:r>
          </a:p>
          <a:p>
            <a:r>
              <a:rPr lang="es-ES" sz="3000" dirty="0"/>
              <a:t>(a) Di-s es la Unidad absoluta, por lo tanto, los números no se aplican a Él. </a:t>
            </a:r>
          </a:p>
          <a:p>
            <a:r>
              <a:rPr lang="es-ES" sz="3000" dirty="0"/>
              <a:t>(b) los ángeles, aunque de composición uniforme, de un solo elemento, sin embargo poseen una conciencia de su propósito, así como una conciencia de su Creador. </a:t>
            </a:r>
          </a:p>
        </p:txBody>
      </p:sp>
    </p:spTree>
    <p:extLst>
      <p:ext uri="{BB962C8B-B14F-4D97-AF65-F5344CB8AC3E}">
        <p14:creationId xmlns="" xmlns:p14="http://schemas.microsoft.com/office/powerpoint/2010/main" val="2611579907"/>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a:latin typeface="Bookman Old Style" pitchFamily="18" charset="0"/>
              </a:rPr>
              <a:t>Akeidat Itzjak 52: 1: 7</a:t>
            </a:r>
          </a:p>
          <a:p>
            <a:r>
              <a:rPr lang="es-ES" dirty="0">
                <a:latin typeface="Bookman Old Style" pitchFamily="18" charset="0"/>
              </a:rPr>
              <a:t>(c) criaturas conscientes de su existencia que consiste en una variedad de elementos. </a:t>
            </a:r>
          </a:p>
          <a:p>
            <a:r>
              <a:rPr lang="es-ES" dirty="0">
                <a:latin typeface="Bookman Old Style" pitchFamily="18" charset="0"/>
              </a:rPr>
              <a:t>Nuestro mundo está compuesto por una mezcla de cuatro elementos básicos. </a:t>
            </a:r>
          </a:p>
          <a:p>
            <a:r>
              <a:rPr lang="es-ES" dirty="0">
                <a:latin typeface="Bookman Old Style" pitchFamily="18" charset="0"/>
              </a:rPr>
              <a:t>Somos compuestos por un lado, pero divinamente inspirados por el otro.</a:t>
            </a:r>
          </a:p>
        </p:txBody>
      </p:sp>
    </p:spTree>
    <p:extLst>
      <p:ext uri="{BB962C8B-B14F-4D97-AF65-F5344CB8AC3E}">
        <p14:creationId xmlns="" xmlns:p14="http://schemas.microsoft.com/office/powerpoint/2010/main" val="2611579907"/>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a:latin typeface="Bookman Old Style" pitchFamily="18" charset="0"/>
              </a:rPr>
              <a:t>Akeidat Itzjak 52: 1: 7</a:t>
            </a:r>
          </a:p>
          <a:p>
            <a:r>
              <a:rPr lang="es-ES" sz="3000" dirty="0">
                <a:latin typeface="Bookman Old Style" pitchFamily="18" charset="0"/>
              </a:rPr>
              <a:t>Nuestro propósito es subordinar el cuerpo para lograr la unidad con el espíritu. </a:t>
            </a:r>
          </a:p>
          <a:p>
            <a:r>
              <a:rPr lang="es-ES" sz="3000" dirty="0">
                <a:latin typeface="Bookman Old Style" pitchFamily="18" charset="0"/>
              </a:rPr>
              <a:t>Cualquier énfasis en los números contradeciría este elevado objetivo. </a:t>
            </a:r>
          </a:p>
          <a:p>
            <a:r>
              <a:rPr lang="es-ES" sz="3000" dirty="0">
                <a:latin typeface="Bookman Old Style" pitchFamily="18" charset="0"/>
              </a:rPr>
              <a:t>(3 + 4) Por lo tanto, nuestro destino final está en peligro cada vez que enfatizamos el aspecto numérico de nuestro ser. </a:t>
            </a:r>
          </a:p>
        </p:txBody>
      </p:sp>
    </p:spTree>
    <p:extLst>
      <p:ext uri="{BB962C8B-B14F-4D97-AF65-F5344CB8AC3E}">
        <p14:creationId xmlns="" xmlns:p14="http://schemas.microsoft.com/office/powerpoint/2010/main" val="2611579907"/>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a:latin typeface="Bookman Old Style" pitchFamily="18" charset="0"/>
              </a:rPr>
              <a:t>Akeidat Itzjak 52: 1: 7</a:t>
            </a:r>
          </a:p>
          <a:p>
            <a:r>
              <a:rPr lang="es-ES" dirty="0">
                <a:latin typeface="Bookman Old Style" pitchFamily="18" charset="0"/>
              </a:rPr>
              <a:t>Es la segunda mitad de nosotros, el lado material, que requiere expiación por haber sido degradado. </a:t>
            </a:r>
          </a:p>
          <a:p>
            <a:r>
              <a:rPr lang="es-ES" dirty="0">
                <a:latin typeface="Bookman Old Style" pitchFamily="18" charset="0"/>
              </a:rPr>
              <a:t>Qué mejor manera que volver a dedicarse anualmente al concepto de que es esta mitad la que debe elevarse.</a:t>
            </a:r>
          </a:p>
        </p:txBody>
      </p:sp>
    </p:spTree>
    <p:extLst>
      <p:ext uri="{BB962C8B-B14F-4D97-AF65-F5344CB8AC3E}">
        <p14:creationId xmlns="" xmlns:p14="http://schemas.microsoft.com/office/powerpoint/2010/main" val="2611579907"/>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a:latin typeface="Bookman Old Style" pitchFamily="18" charset="0"/>
              </a:rPr>
              <a:t>Akeidat Itzjak 52: 1: 7</a:t>
            </a:r>
          </a:p>
          <a:p>
            <a:r>
              <a:rPr lang="es-ES" dirty="0">
                <a:latin typeface="Bookman Old Style" pitchFamily="18" charset="0"/>
              </a:rPr>
              <a:t>Por lo tanto, cuando el Enumerador nos está revisando, es Rosh Beney Israel, la parte espiritual de nosotros, la Divinamente inspirada, que será nuestra esencia en dicha revisión. </a:t>
            </a:r>
          </a:p>
          <a:p>
            <a:r>
              <a:rPr lang="es-ES" dirty="0">
                <a:latin typeface="Bookman Old Style" pitchFamily="18" charset="0"/>
              </a:rPr>
              <a:t>(2) La plata utilizada para las cuencas del tabernáculo no salió de las contribuciones voluntarias, </a:t>
            </a:r>
          </a:p>
        </p:txBody>
      </p:sp>
    </p:spTree>
    <p:extLst>
      <p:ext uri="{BB962C8B-B14F-4D97-AF65-F5344CB8AC3E}">
        <p14:creationId xmlns="" xmlns:p14="http://schemas.microsoft.com/office/powerpoint/2010/main" val="261157990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a:latin typeface="Bookman Old Style" pitchFamily="18" charset="0"/>
              </a:rPr>
              <a:t>Akeidat Itzjak 52: 1: 7</a:t>
            </a:r>
          </a:p>
          <a:p>
            <a:r>
              <a:rPr lang="es-ES" sz="2800" dirty="0">
                <a:latin typeface="Bookman Old Style" pitchFamily="18" charset="0"/>
              </a:rPr>
              <a:t>sino del dinero de medio shekel, lo que representa nuestra obligación de usar nuestra capacidad intelectual dada por Di-s (la décima parte de nuestras dotaciones) en la décima parte de los diez codos de las vigas.</a:t>
            </a:r>
          </a:p>
          <a:p>
            <a:r>
              <a:rPr lang="es-ES" sz="2800" dirty="0">
                <a:latin typeface="Bookman Old Style" pitchFamily="18" charset="0"/>
              </a:rPr>
              <a:t>(5) La unción del Sumo Sacerdote también demuestra que las dos mitades deben verse al menos como iguales entre sí. </a:t>
            </a:r>
          </a:p>
        </p:txBody>
      </p:sp>
    </p:spTree>
    <p:extLst>
      <p:ext uri="{BB962C8B-B14F-4D97-AF65-F5344CB8AC3E}">
        <p14:creationId xmlns="" xmlns:p14="http://schemas.microsoft.com/office/powerpoint/2010/main" val="2611579907"/>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a:latin typeface="Bookman Old Style" pitchFamily="18" charset="0"/>
              </a:rPr>
              <a:t>Akeidat Itzjak 52: 1: 7</a:t>
            </a:r>
          </a:p>
          <a:p>
            <a:r>
              <a:rPr lang="es-ES" sz="2800" dirty="0">
                <a:latin typeface="Bookman Old Style" pitchFamily="18" charset="0"/>
              </a:rPr>
              <a:t>Si perfeccionamos el cuerpo para que coincida con nuestro espíritu, entonces calificamos para el aceite sagrado. </a:t>
            </a:r>
          </a:p>
          <a:p>
            <a:r>
              <a:rPr lang="es-ES" sz="2800" dirty="0">
                <a:latin typeface="Bookman Old Style" pitchFamily="18" charset="0"/>
              </a:rPr>
              <a:t>"Esto será aceite para una unción santa para MÍ a través de sus generaciones". </a:t>
            </a:r>
          </a:p>
          <a:p>
            <a:r>
              <a:rPr lang="es-ES" sz="2800" dirty="0">
                <a:latin typeface="Bookman Old Style" pitchFamily="18" charset="0"/>
              </a:rPr>
              <a:t>Di-s dice que "esto es realmente MÍO, y puede usarse en un ángel, un mensajero, es decir, el Sumo Sacerdote, no en un hombre común. </a:t>
            </a:r>
          </a:p>
        </p:txBody>
      </p:sp>
    </p:spTree>
    <p:extLst>
      <p:ext uri="{BB962C8B-B14F-4D97-AF65-F5344CB8AC3E}">
        <p14:creationId xmlns="" xmlns:p14="http://schemas.microsoft.com/office/powerpoint/2010/main" val="2611579907"/>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a:latin typeface="Bookman Old Style" pitchFamily="18" charset="0"/>
              </a:rPr>
              <a:t>Akeidat Itzjak 52: 1: 7</a:t>
            </a:r>
          </a:p>
          <a:p>
            <a:r>
              <a:rPr lang="es-ES" dirty="0">
                <a:latin typeface="Bookman Old Style" pitchFamily="18" charset="0"/>
              </a:rPr>
              <a:t>Si hicieras otro aceite como este, su singular significado se perdería. </a:t>
            </a:r>
          </a:p>
          <a:p>
            <a:r>
              <a:rPr lang="es-ES" dirty="0">
                <a:latin typeface="Bookman Old Style" pitchFamily="18" charset="0"/>
              </a:rPr>
              <a:t>Quizás la división de la sangre rociada sobre el altar después de la entrega de la Torá refleja un enfoque similar.</a:t>
            </a:r>
          </a:p>
          <a:p>
            <a:r>
              <a:rPr lang="es-ES" dirty="0">
                <a:latin typeface="Bookman Old Style" pitchFamily="18" charset="0"/>
              </a:rPr>
              <a:t>Sin duda, cuando se trataba del medio siclo, este concepto es claro. </a:t>
            </a:r>
          </a:p>
        </p:txBody>
      </p:sp>
    </p:spTree>
    <p:extLst>
      <p:ext uri="{BB962C8B-B14F-4D97-AF65-F5344CB8AC3E}">
        <p14:creationId xmlns="" xmlns:p14="http://schemas.microsoft.com/office/powerpoint/2010/main" val="2611579907"/>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a:latin typeface="Bookman Old Style" pitchFamily="18" charset="0"/>
              </a:rPr>
              <a:t>Akeidat Itzjak 52: 1: 7</a:t>
            </a:r>
          </a:p>
          <a:p>
            <a:r>
              <a:rPr lang="es-ES" dirty="0">
                <a:latin typeface="Bookman Old Style" pitchFamily="18" charset="0"/>
              </a:rPr>
              <a:t>Esta es la razón por la cual los corderos para sacrificio público se compran de estos fondos, ya que tienen como objetivo la expiación del hombre. </a:t>
            </a:r>
          </a:p>
          <a:p>
            <a:r>
              <a:rPr lang="es-ES" dirty="0">
                <a:latin typeface="Bookman Old Style" pitchFamily="18" charset="0"/>
              </a:rPr>
              <a:t>Di-s dice que "será para los hijos de Israel como un recuerdo ante el Señor expiar sus almas". </a:t>
            </a:r>
          </a:p>
        </p:txBody>
      </p:sp>
    </p:spTree>
    <p:extLst>
      <p:ext uri="{BB962C8B-B14F-4D97-AF65-F5344CB8AC3E}">
        <p14:creationId xmlns="" xmlns:p14="http://schemas.microsoft.com/office/powerpoint/2010/main" val="2611579907"/>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a:latin typeface="Bookman Old Style" pitchFamily="18" charset="0"/>
              </a:rPr>
              <a:t>Akeidat Itzjak 52: 1: 7</a:t>
            </a:r>
          </a:p>
          <a:p>
            <a:r>
              <a:rPr lang="es-ES" dirty="0">
                <a:latin typeface="Bookman Old Style" pitchFamily="18" charset="0"/>
              </a:rPr>
              <a:t>Esta es la respuesta a la pregunta de Moisés, es decir, que se nos pide que lo hagamos solo de acuerdo con nuestra habilidad. </a:t>
            </a:r>
          </a:p>
          <a:p>
            <a:r>
              <a:rPr lang="es-ES" dirty="0">
                <a:latin typeface="Bookman Old Style" pitchFamily="18" charset="0"/>
              </a:rPr>
              <a:t>Por lo tanto, los tres, el tabernáculo, los sacrificios y el medio siclo son para nuestro beneficio, no para su beneficio o necesidad.</a:t>
            </a:r>
          </a:p>
        </p:txBody>
      </p:sp>
    </p:spTree>
    <p:extLst>
      <p:ext uri="{BB962C8B-B14F-4D97-AF65-F5344CB8AC3E}">
        <p14:creationId xmlns="" xmlns:p14="http://schemas.microsoft.com/office/powerpoint/2010/main" val="2611579907"/>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a:latin typeface="Bookman Old Style" pitchFamily="18" charset="0"/>
              </a:rPr>
              <a:t>Akeidat Itzjak 52: 1: 7</a:t>
            </a:r>
          </a:p>
          <a:p>
            <a:r>
              <a:rPr lang="es-ES" sz="2700" dirty="0">
                <a:latin typeface="Bookman Old Style" pitchFamily="18" charset="0"/>
              </a:rPr>
              <a:t>(6) El nombramiento de Betzalel y Aholiab por su nombre subraya la </a:t>
            </a:r>
            <a:r>
              <a:rPr lang="es-ES" sz="2700" b="1" dirty="0">
                <a:latin typeface="Bookman Old Style" pitchFamily="18" charset="0"/>
              </a:rPr>
              <a:t>hashgajáh pratit</a:t>
            </a:r>
            <a:r>
              <a:rPr lang="es-ES" sz="2700" dirty="0">
                <a:latin typeface="Bookman Old Style" pitchFamily="18" charset="0"/>
              </a:rPr>
              <a:t>. </a:t>
            </a:r>
          </a:p>
          <a:p>
            <a:r>
              <a:rPr lang="es-ES" sz="2700" dirty="0">
                <a:latin typeface="Bookman Old Style" pitchFamily="18" charset="0"/>
              </a:rPr>
              <a:t>Una nación de albañiles ciertamente debería encontrar entre ellos muchas personas capaces de construir el tabernáculo. </a:t>
            </a:r>
          </a:p>
          <a:p>
            <a:r>
              <a:rPr lang="es-ES" sz="2700" dirty="0">
                <a:latin typeface="Bookman Old Style" pitchFamily="18" charset="0"/>
              </a:rPr>
              <a:t>Entonces, el nombramiento de dos personas nombradas por Di-s, prueba que Di-s nos supervisa a todos individualmente. </a:t>
            </a:r>
          </a:p>
        </p:txBody>
      </p:sp>
    </p:spTree>
    <p:extLst>
      <p:ext uri="{BB962C8B-B14F-4D97-AF65-F5344CB8AC3E}">
        <p14:creationId xmlns="" xmlns:p14="http://schemas.microsoft.com/office/powerpoint/2010/main" val="2611579907"/>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a:latin typeface="Bookman Old Style" pitchFamily="18" charset="0"/>
              </a:rPr>
              <a:t>Akeidat Itzjak 52: 1: 7</a:t>
            </a:r>
          </a:p>
          <a:p>
            <a:r>
              <a:rPr lang="es-ES" sz="2800" dirty="0">
                <a:latin typeface="Bookman Old Style" pitchFamily="18" charset="0"/>
              </a:rPr>
              <a:t>(7) La razón para enfatizar la legislación del Shabat es simple. </a:t>
            </a:r>
          </a:p>
          <a:p>
            <a:r>
              <a:rPr lang="es-ES" sz="2800" dirty="0">
                <a:latin typeface="Bookman Old Style" pitchFamily="18" charset="0"/>
              </a:rPr>
              <a:t>Dado que la construcción del tabernáculo es una afirmación de nuestro reconocimiento del acto de creación por Di-s, también lo es la observancia del sábado un reconocimiento del acto de creación por Di-s. </a:t>
            </a:r>
          </a:p>
        </p:txBody>
      </p:sp>
    </p:spTree>
    <p:extLst>
      <p:ext uri="{BB962C8B-B14F-4D97-AF65-F5344CB8AC3E}">
        <p14:creationId xmlns="" xmlns:p14="http://schemas.microsoft.com/office/powerpoint/2010/main" val="2611579907"/>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a:latin typeface="Bookman Old Style" pitchFamily="18" charset="0"/>
              </a:rPr>
              <a:t>Akeidat Itzjak 52: 1: 7</a:t>
            </a:r>
          </a:p>
          <a:p>
            <a:r>
              <a:rPr lang="es-ES" dirty="0">
                <a:latin typeface="Bookman Old Style" pitchFamily="18" charset="0"/>
              </a:rPr>
              <a:t>Por lo tanto, la profanación del uno al proceder con el otro demostraría que no somos conscientes de la naturaleza testimonial de ambos mandamientos.</a:t>
            </a:r>
          </a:p>
          <a:p>
            <a:r>
              <a:rPr lang="es-ES" dirty="0">
                <a:latin typeface="Bookman Old Style" pitchFamily="18" charset="0"/>
              </a:rPr>
              <a:t>Akeidat Itzjak es una recopilación de sermones del Rabí Sefardita </a:t>
            </a:r>
            <a:r>
              <a:rPr lang="fr-FR" dirty="0">
                <a:latin typeface="Bookman Old Style" pitchFamily="18" charset="0"/>
              </a:rPr>
              <a:t>Isaac ben Moisés Arama (c. 1420-1494)</a:t>
            </a:r>
            <a:endParaRPr lang="es-E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a:latin typeface="Bookman Old Style" pitchFamily="18" charset="0"/>
              </a:rPr>
              <a:t>Shemot 25: 1 – 27:19 y 1 Melajim 5:26 al 6:13</a:t>
            </a:r>
          </a:p>
          <a:p>
            <a:r>
              <a:rPr lang="es-ES" dirty="0">
                <a:latin typeface="Bookman Old Style" pitchFamily="18" charset="0"/>
              </a:rPr>
              <a:t>Parashat Terumá: Preguntas de discusión</a:t>
            </a:r>
          </a:p>
          <a:p>
            <a:r>
              <a:rPr lang="es-ES" dirty="0">
                <a:latin typeface="Bookman Old Style" pitchFamily="18" charset="0"/>
              </a:rPr>
              <a:t>1) Dios instruye a Moisés cómo hacer un santuario para la presencia de Dios. ¿Puedes describir diferentes tipos de santuarios que están llenos con la presencia de Dios?</a:t>
            </a:r>
          </a:p>
        </p:txBody>
      </p:sp>
    </p:spTree>
    <p:extLst>
      <p:ext uri="{BB962C8B-B14F-4D97-AF65-F5344CB8AC3E}">
        <p14:creationId xmlns="" xmlns:p14="http://schemas.microsoft.com/office/powerpoint/2010/main" val="2611579907"/>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2) ¿Por qué Dios es tan preciso en los detalles de la construcción del santuario y el arca y el tabernáculo? ¿Qué diferencia hace cómo se ven y cómo se hacen?</a:t>
            </a:r>
          </a:p>
        </p:txBody>
      </p:sp>
    </p:spTree>
    <p:extLst>
      <p:ext uri="{BB962C8B-B14F-4D97-AF65-F5344CB8AC3E}">
        <p14:creationId xmlns="" xmlns:p14="http://schemas.microsoft.com/office/powerpoint/2010/main" val="2611579907"/>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3) Describe el santuario más espiritual que has visitado. </a:t>
            </a:r>
          </a:p>
          <a:p>
            <a:r>
              <a:rPr lang="es-ES" sz="3600" dirty="0">
                <a:latin typeface="Bookman Old Style" pitchFamily="18" charset="0"/>
              </a:rPr>
              <a:t>¿Qué hizo que ese santuario fuera lo más espiritual para ti?</a:t>
            </a:r>
          </a:p>
        </p:txBody>
      </p:sp>
    </p:spTree>
    <p:extLst>
      <p:ext uri="{BB962C8B-B14F-4D97-AF65-F5344CB8AC3E}">
        <p14:creationId xmlns="" xmlns:p14="http://schemas.microsoft.com/office/powerpoint/2010/main" val="2611579907"/>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SHEMOT TERUMA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a:latin typeface="Bookman Old Style" pitchFamily="18" charset="0"/>
              </a:rPr>
              <a:t>Shemot 25: 1 – 27:19 y 1 Melajim 5:26 al 6:13</a:t>
            </a:r>
          </a:p>
          <a:p>
            <a:r>
              <a:rPr lang="es-ES" sz="3600" dirty="0">
                <a:latin typeface="Bookman Old Style" pitchFamily="18" charset="0"/>
              </a:rPr>
              <a:t>4) En el santuario, Dios solicita ofrendas de regalo de cualquier tipo a cualquier persona cuyo corazón las conmueva. ¿Qué tipo de ofrendas traes a Dios de tu corazón?</a:t>
            </a:r>
            <a:endParaRPr lang="en-U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Maimónides, Bereshit con Rashí, El Jumash, </a:t>
            </a:r>
            <a:r>
              <a:rPr lang="es-ES" sz="1800" b="0" i="0" u="none" strike="noStrike" cap="none" dirty="0" err="1">
                <a:solidFill>
                  <a:srgbClr val="000000"/>
                </a:solidFill>
                <a:latin typeface="Bookman Old Style" pitchFamily="18" charset="0"/>
                <a:sym typeface="Calibri"/>
              </a:rPr>
              <a:t>Sefaria</a:t>
            </a:r>
            <a:r>
              <a:rPr lang="es-ES" sz="1800" b="0" i="0" u="none" strike="noStrike" cap="none" dirty="0">
                <a:solidFill>
                  <a:srgbClr val="000000"/>
                </a:solidFill>
                <a:latin typeface="Bookman Old Style" pitchFamily="18" charset="0"/>
                <a:sym typeface="Calibri"/>
              </a:rPr>
              <a:t>, </a:t>
            </a:r>
            <a:r>
              <a:rPr lang="es-ES" sz="1800" b="0" i="0" u="none" strike="noStrike" cap="none" dirty="0">
                <a:solidFill>
                  <a:schemeClr val="dk1"/>
                </a:solidFill>
                <a:latin typeface="Bookman Old Style" pitchFamily="18" charset="0"/>
                <a:sym typeface="Calibri"/>
              </a:rPr>
              <a:t>Dr. Yael Ziegler. Jewish </a:t>
            </a:r>
            <a:r>
              <a:rPr lang="es-ES" sz="1800" b="0" i="0" u="none" strike="noStrike" cap="none" dirty="0" err="1">
                <a:solidFill>
                  <a:schemeClr val="dk1"/>
                </a:solidFill>
                <a:latin typeface="Bookman Old Style" pitchFamily="18" charset="0"/>
                <a:sym typeface="Calibri"/>
              </a:rPr>
              <a:t>Family</a:t>
            </a:r>
            <a:r>
              <a:rPr lang="es-ES" sz="1800" b="0" i="0" u="none" strike="noStrike" cap="none" dirty="0">
                <a:solidFill>
                  <a:schemeClr val="dk1"/>
                </a:solidFill>
                <a:latin typeface="Bookman Old Style" pitchFamily="18" charset="0"/>
                <a:sym typeface="Calibri"/>
              </a:rPr>
              <a:t> &amp; </a:t>
            </a:r>
            <a:r>
              <a:rPr lang="es-ES" sz="1800" b="0" i="0" u="none" strike="noStrike" cap="none" dirty="0" err="1">
                <a:solidFill>
                  <a:schemeClr val="dk1"/>
                </a:solidFill>
                <a:latin typeface="Bookman Old Style" pitchFamily="18" charset="0"/>
                <a:sym typeface="Calibri"/>
              </a:rPr>
              <a:t>Life</a:t>
            </a:r>
            <a:r>
              <a:rPr lang="es-ES" sz="1800" b="0" i="0" u="none" strike="noStrike" cap="none" dirty="0">
                <a:solidFill>
                  <a:schemeClr val="dk1"/>
                </a:solidFill>
                <a:latin typeface="Bookman Old Style" pitchFamily="18" charset="0"/>
                <a:sym typeface="Calibri"/>
              </a:rPr>
              <a:t> – Nancy </a:t>
            </a:r>
            <a:r>
              <a:rPr lang="es-ES" sz="1800" b="0" i="0" u="none" strike="noStrike" cap="none" dirty="0" err="1">
                <a:solidFill>
                  <a:schemeClr val="dk1"/>
                </a:solidFill>
                <a:latin typeface="Bookman Old Style" pitchFamily="18" charset="0"/>
                <a:sym typeface="Calibri"/>
              </a:rPr>
              <a:t>Reuben</a:t>
            </a:r>
            <a:r>
              <a:rPr lang="es-ES" sz="1800" b="0" i="0" u="none" strike="noStrike" cap="none" dirty="0">
                <a:solidFill>
                  <a:schemeClr val="dk1"/>
                </a:solidFill>
                <a:latin typeface="Bookman Old Style" pitchFamily="18" charset="0"/>
                <a:sym typeface="Calibri"/>
              </a:rPr>
              <a:t> </a:t>
            </a:r>
            <a:r>
              <a:rPr lang="es-ES" sz="1800" b="0" i="0" u="none" strike="noStrike" cap="none" dirty="0" err="1">
                <a:solidFill>
                  <a:schemeClr val="dk1"/>
                </a:solidFill>
                <a:latin typeface="Bookman Old Style" pitchFamily="18" charset="0"/>
                <a:sym typeface="Calibri"/>
              </a:rPr>
              <a:t>Greenfield</a:t>
            </a:r>
            <a:r>
              <a:rPr lang="es-ES" sz="1800" b="0" i="0" u="none" strike="noStrike" cap="none" dirty="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1800" dirty="0">
                <a:solidFill>
                  <a:schemeClr val="dk1"/>
                </a:solidFill>
                <a:latin typeface="Bookman Old Style" pitchFamily="18" charset="0"/>
              </a:rPr>
              <a:t>Imágenes: </a:t>
            </a:r>
            <a:r>
              <a:rPr lang="en-US" sz="1800" dirty="0">
                <a:latin typeface="Bookman Old Style" pitchFamily="18" charset="0"/>
              </a:rPr>
              <a:t>Sweet Publishing/FreeBibleimages.org.</a:t>
            </a:r>
            <a:endParaRPr sz="1800" b="0" i="0" u="none" strike="noStrike" cap="none" dirty="0">
              <a:solidFill>
                <a:schemeClr val="dk1"/>
              </a:solidFill>
              <a:latin typeface="Bookman Old Style" pitchFamily="18" charset="0"/>
              <a:sym typeface="Calibri"/>
            </a:endParaRPr>
          </a:p>
          <a:p>
            <a:pPr marL="0" lvl="0" indent="0">
              <a:lnSpc>
                <a:spcPct val="90000"/>
              </a:lnSpc>
              <a:spcBef>
                <a:spcPts val="500"/>
              </a:spcBef>
              <a:buClr>
                <a:srgbClr val="000000"/>
              </a:buClr>
              <a:buSzPts val="2000"/>
            </a:pPr>
            <a:r>
              <a:rPr lang="es-ES" sz="1100" dirty="0">
                <a:solidFill>
                  <a:srgbClr val="000000"/>
                </a:solidFill>
                <a:latin typeface="Bookman Old Style" pitchFamily="18" charset="0"/>
              </a:rPr>
              <a:t>https://www.chabad.org/kabbalah/article_cdo/aid/688407/jewish/42-Journeys-of-the-Soul.htm </a:t>
            </a:r>
          </a:p>
          <a:p>
            <a:pPr marL="0" lvl="0" indent="0">
              <a:lnSpc>
                <a:spcPct val="90000"/>
              </a:lnSpc>
              <a:spcBef>
                <a:spcPts val="500"/>
              </a:spcBef>
              <a:buClr>
                <a:srgbClr val="000000"/>
              </a:buClr>
              <a:buSzPts val="2000"/>
            </a:pPr>
            <a:r>
              <a:rPr lang="en-US" sz="1100" dirty="0">
                <a:solidFill>
                  <a:schemeClr val="tx1">
                    <a:lumMod val="95000"/>
                    <a:lumOff val="5000"/>
                  </a:schemeClr>
                </a:solidFill>
                <a:latin typeface="Bookman Old Style" pitchFamily="18" charset="0"/>
                <a:hlinkClick r:id="rId4"/>
              </a:rPr>
              <a:t>http://www.ascentofsafed.com/cgi-bin/ascent.cgi?Name=mm-kipur</a:t>
            </a:r>
            <a:endParaRPr lang="en-US" sz="1100" dirty="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100" dirty="0">
                <a:solidFill>
                  <a:schemeClr val="tx1">
                    <a:lumMod val="95000"/>
                    <a:lumOff val="5000"/>
                  </a:schemeClr>
                </a:solidFill>
                <a:latin typeface="Bookman Old Style" pitchFamily="18" charset="0"/>
              </a:rPr>
              <a:t>http://www.psyche.com/psyche/lex/qbl/42letter_name.html</a:t>
            </a:r>
            <a:endParaRPr lang="en-US" sz="1100" b="0" i="0" u="none" strike="noStrike" cap="none" dirty="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Derechos 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5"/>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26 </a:t>
            </a:r>
            <a:r>
              <a:rPr lang="es-ES" sz="1600" dirty="0">
                <a:latin typeface="Bookman Old Style" pitchFamily="18" charset="0"/>
              </a:rPr>
              <a:t>de </a:t>
            </a:r>
            <a:r>
              <a:rPr lang="es-ES" sz="1600" dirty="0" err="1" smtClean="0">
                <a:latin typeface="Bookman Old Style" pitchFamily="18" charset="0"/>
              </a:rPr>
              <a:t>Shebat</a:t>
            </a:r>
            <a:r>
              <a:rPr lang="es-ES" sz="1600" dirty="0" smtClean="0">
                <a:latin typeface="Bookman Old Style" pitchFamily="18" charset="0"/>
              </a:rPr>
              <a:t>, </a:t>
            </a:r>
            <a:r>
              <a:rPr lang="es-ES" sz="1600" b="0" i="0" u="none" strike="noStrike" cap="none" dirty="0" smtClean="0">
                <a:solidFill>
                  <a:srgbClr val="898989"/>
                </a:solidFill>
                <a:latin typeface="Bookman Old Style" pitchFamily="18" charset="0"/>
                <a:sym typeface="Calibri"/>
              </a:rPr>
              <a:t>5785  </a:t>
            </a:r>
            <a:r>
              <a:rPr lang="es-ES" sz="1600" b="0" i="0" u="none" strike="noStrike" cap="none" dirty="0">
                <a:solidFill>
                  <a:srgbClr val="898989"/>
                </a:solidFill>
                <a:latin typeface="Bookman Old Style" pitchFamily="18" charset="0"/>
                <a:sym typeface="Calibri"/>
              </a:rPr>
              <a:t>–  </a:t>
            </a:r>
            <a:r>
              <a:rPr lang="es-ES" sz="1600" dirty="0">
                <a:latin typeface="Bookman Old Style" pitchFamily="18" charset="0"/>
              </a:rPr>
              <a:t>Febrero </a:t>
            </a:r>
            <a:r>
              <a:rPr lang="es-ES" sz="1600" dirty="0" smtClean="0">
                <a:latin typeface="Bookman Old Style" pitchFamily="18" charset="0"/>
              </a:rPr>
              <a:t>26</a:t>
            </a:r>
            <a:r>
              <a:rPr lang="es-ES" sz="1600" b="0" i="0" u="none" strike="noStrike" cap="none" dirty="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2025-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36498</TotalTime>
  <Words>16370</Words>
  <Application>Microsoft Office PowerPoint</Application>
  <PresentationFormat>Presentación en pantalla (4:3)</PresentationFormat>
  <Paragraphs>1319</Paragraphs>
  <Slides>286</Slides>
  <Notes>286</Notes>
  <HiddenSlides>0</HiddenSlides>
  <MMClips>0</MMClips>
  <ScaleCrop>false</ScaleCrop>
  <HeadingPairs>
    <vt:vector size="4" baseType="variant">
      <vt:variant>
        <vt:lpstr>Tema</vt:lpstr>
      </vt:variant>
      <vt:variant>
        <vt:i4>1</vt:i4>
      </vt:variant>
      <vt:variant>
        <vt:lpstr>Títulos de diapositiva</vt:lpstr>
      </vt:variant>
      <vt:variant>
        <vt:i4>286</vt:i4>
      </vt:variant>
    </vt:vector>
  </HeadingPairs>
  <TitlesOfParts>
    <vt:vector size="287" baseType="lpstr">
      <vt:lpstr>Office Theme</vt:lpstr>
      <vt:lpstr> </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PARASHA SHEMOT TERUMA</vt:lpstr>
      <vt:lpstr>Diapositiva 286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338</cp:revision>
  <dcterms:modified xsi:type="dcterms:W3CDTF">2025-02-28T19:14:11Z</dcterms:modified>
</cp:coreProperties>
</file>