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slides/slide237.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notesSlides/notesSlide236.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27.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notesSlides/notesSlide235.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notesSlides/notesSlide22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notesSlides/notesSlide22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37.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notesSlides/notesSlide22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122.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slides/slide223.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40"/>
  </p:notesMasterIdLst>
  <p:sldIdLst>
    <p:sldId id="256" r:id="rId2"/>
    <p:sldId id="297" r:id="rId3"/>
    <p:sldId id="708" r:id="rId4"/>
    <p:sldId id="783" r:id="rId5"/>
    <p:sldId id="896" r:id="rId6"/>
    <p:sldId id="898" r:id="rId7"/>
    <p:sldId id="899" r:id="rId8"/>
    <p:sldId id="900" r:id="rId9"/>
    <p:sldId id="901" r:id="rId10"/>
    <p:sldId id="902" r:id="rId11"/>
    <p:sldId id="903" r:id="rId12"/>
    <p:sldId id="904" r:id="rId13"/>
    <p:sldId id="905" r:id="rId14"/>
    <p:sldId id="906" r:id="rId15"/>
    <p:sldId id="907" r:id="rId16"/>
    <p:sldId id="908" r:id="rId17"/>
    <p:sldId id="909" r:id="rId18"/>
    <p:sldId id="761" r:id="rId19"/>
    <p:sldId id="972" r:id="rId20"/>
    <p:sldId id="973" r:id="rId21"/>
    <p:sldId id="974" r:id="rId22"/>
    <p:sldId id="975" r:id="rId23"/>
    <p:sldId id="976" r:id="rId24"/>
    <p:sldId id="977" r:id="rId25"/>
    <p:sldId id="978" r:id="rId26"/>
    <p:sldId id="979" r:id="rId27"/>
    <p:sldId id="980" r:id="rId28"/>
    <p:sldId id="981" r:id="rId29"/>
    <p:sldId id="982" r:id="rId30"/>
    <p:sldId id="983" r:id="rId31"/>
    <p:sldId id="984" r:id="rId32"/>
    <p:sldId id="985" r:id="rId33"/>
    <p:sldId id="986" r:id="rId34"/>
    <p:sldId id="987" r:id="rId35"/>
    <p:sldId id="988" r:id="rId36"/>
    <p:sldId id="989" r:id="rId37"/>
    <p:sldId id="990" r:id="rId38"/>
    <p:sldId id="991" r:id="rId39"/>
    <p:sldId id="992" r:id="rId40"/>
    <p:sldId id="993" r:id="rId41"/>
    <p:sldId id="994" r:id="rId42"/>
    <p:sldId id="995" r:id="rId43"/>
    <p:sldId id="996" r:id="rId44"/>
    <p:sldId id="997" r:id="rId45"/>
    <p:sldId id="998" r:id="rId46"/>
    <p:sldId id="971" r:id="rId47"/>
    <p:sldId id="1003" r:id="rId48"/>
    <p:sldId id="1000" r:id="rId49"/>
    <p:sldId id="1001" r:id="rId50"/>
    <p:sldId id="1004" r:id="rId51"/>
    <p:sldId id="1002" r:id="rId52"/>
    <p:sldId id="1005" r:id="rId53"/>
    <p:sldId id="1006" r:id="rId54"/>
    <p:sldId id="1007" r:id="rId55"/>
    <p:sldId id="1008" r:id="rId56"/>
    <p:sldId id="1009" r:id="rId57"/>
    <p:sldId id="1010" r:id="rId58"/>
    <p:sldId id="1011" r:id="rId59"/>
    <p:sldId id="1012" r:id="rId60"/>
    <p:sldId id="1013" r:id="rId61"/>
    <p:sldId id="1014" r:id="rId62"/>
    <p:sldId id="1015" r:id="rId63"/>
    <p:sldId id="1016" r:id="rId64"/>
    <p:sldId id="1017" r:id="rId65"/>
    <p:sldId id="1018" r:id="rId66"/>
    <p:sldId id="1019" r:id="rId67"/>
    <p:sldId id="1020" r:id="rId68"/>
    <p:sldId id="1021" r:id="rId69"/>
    <p:sldId id="1022" r:id="rId70"/>
    <p:sldId id="1023" r:id="rId71"/>
    <p:sldId id="1024" r:id="rId72"/>
    <p:sldId id="1025" r:id="rId73"/>
    <p:sldId id="1028" r:id="rId74"/>
    <p:sldId id="999" r:id="rId75"/>
    <p:sldId id="939" r:id="rId76"/>
    <p:sldId id="940" r:id="rId77"/>
    <p:sldId id="941" r:id="rId78"/>
    <p:sldId id="942" r:id="rId79"/>
    <p:sldId id="943" r:id="rId80"/>
    <p:sldId id="944" r:id="rId81"/>
    <p:sldId id="945" r:id="rId82"/>
    <p:sldId id="946" r:id="rId83"/>
    <p:sldId id="947" r:id="rId84"/>
    <p:sldId id="948" r:id="rId85"/>
    <p:sldId id="949" r:id="rId86"/>
    <p:sldId id="950" r:id="rId87"/>
    <p:sldId id="951" r:id="rId88"/>
    <p:sldId id="952" r:id="rId89"/>
    <p:sldId id="953" r:id="rId90"/>
    <p:sldId id="954" r:id="rId91"/>
    <p:sldId id="955" r:id="rId92"/>
    <p:sldId id="956" r:id="rId93"/>
    <p:sldId id="957" r:id="rId94"/>
    <p:sldId id="958" r:id="rId95"/>
    <p:sldId id="959" r:id="rId96"/>
    <p:sldId id="960" r:id="rId97"/>
    <p:sldId id="961" r:id="rId98"/>
    <p:sldId id="962" r:id="rId99"/>
    <p:sldId id="963" r:id="rId100"/>
    <p:sldId id="964" r:id="rId101"/>
    <p:sldId id="965" r:id="rId102"/>
    <p:sldId id="966" r:id="rId103"/>
    <p:sldId id="967" r:id="rId104"/>
    <p:sldId id="968" r:id="rId105"/>
    <p:sldId id="969" r:id="rId106"/>
    <p:sldId id="970" r:id="rId107"/>
    <p:sldId id="938" r:id="rId108"/>
    <p:sldId id="875" r:id="rId109"/>
    <p:sldId id="876" r:id="rId110"/>
    <p:sldId id="877" r:id="rId111"/>
    <p:sldId id="878" r:id="rId112"/>
    <p:sldId id="879" r:id="rId113"/>
    <p:sldId id="880" r:id="rId114"/>
    <p:sldId id="881" r:id="rId115"/>
    <p:sldId id="882" r:id="rId116"/>
    <p:sldId id="883" r:id="rId117"/>
    <p:sldId id="884" r:id="rId118"/>
    <p:sldId id="885" r:id="rId119"/>
    <p:sldId id="889" r:id="rId120"/>
    <p:sldId id="888" r:id="rId121"/>
    <p:sldId id="886" r:id="rId122"/>
    <p:sldId id="890" r:id="rId123"/>
    <p:sldId id="891" r:id="rId124"/>
    <p:sldId id="892" r:id="rId125"/>
    <p:sldId id="893" r:id="rId126"/>
    <p:sldId id="874" r:id="rId127"/>
    <p:sldId id="911" r:id="rId128"/>
    <p:sldId id="912" r:id="rId129"/>
    <p:sldId id="913" r:id="rId130"/>
    <p:sldId id="914" r:id="rId131"/>
    <p:sldId id="915" r:id="rId132"/>
    <p:sldId id="916" r:id="rId133"/>
    <p:sldId id="917" r:id="rId134"/>
    <p:sldId id="918" r:id="rId135"/>
    <p:sldId id="919" r:id="rId136"/>
    <p:sldId id="920" r:id="rId137"/>
    <p:sldId id="921" r:id="rId138"/>
    <p:sldId id="922" r:id="rId139"/>
    <p:sldId id="923" r:id="rId140"/>
    <p:sldId id="924" r:id="rId141"/>
    <p:sldId id="925" r:id="rId142"/>
    <p:sldId id="926" r:id="rId143"/>
    <p:sldId id="927" r:id="rId144"/>
    <p:sldId id="928" r:id="rId145"/>
    <p:sldId id="929" r:id="rId146"/>
    <p:sldId id="930" r:id="rId147"/>
    <p:sldId id="931" r:id="rId148"/>
    <p:sldId id="932" r:id="rId149"/>
    <p:sldId id="933" r:id="rId150"/>
    <p:sldId id="934" r:id="rId151"/>
    <p:sldId id="935" r:id="rId152"/>
    <p:sldId id="936" r:id="rId153"/>
    <p:sldId id="937" r:id="rId154"/>
    <p:sldId id="910" r:id="rId155"/>
    <p:sldId id="840" r:id="rId156"/>
    <p:sldId id="842" r:id="rId157"/>
    <p:sldId id="843" r:id="rId158"/>
    <p:sldId id="844" r:id="rId159"/>
    <p:sldId id="845" r:id="rId160"/>
    <p:sldId id="846" r:id="rId161"/>
    <p:sldId id="847" r:id="rId162"/>
    <p:sldId id="848" r:id="rId163"/>
    <p:sldId id="849" r:id="rId164"/>
    <p:sldId id="850" r:id="rId165"/>
    <p:sldId id="851" r:id="rId166"/>
    <p:sldId id="852" r:id="rId167"/>
    <p:sldId id="853" r:id="rId168"/>
    <p:sldId id="854" r:id="rId169"/>
    <p:sldId id="855" r:id="rId170"/>
    <p:sldId id="856" r:id="rId171"/>
    <p:sldId id="857" r:id="rId172"/>
    <p:sldId id="858" r:id="rId173"/>
    <p:sldId id="859" r:id="rId174"/>
    <p:sldId id="860" r:id="rId175"/>
    <p:sldId id="861" r:id="rId176"/>
    <p:sldId id="862" r:id="rId177"/>
    <p:sldId id="863" r:id="rId178"/>
    <p:sldId id="864" r:id="rId179"/>
    <p:sldId id="865" r:id="rId180"/>
    <p:sldId id="866" r:id="rId181"/>
    <p:sldId id="867" r:id="rId182"/>
    <p:sldId id="868" r:id="rId183"/>
    <p:sldId id="869" r:id="rId184"/>
    <p:sldId id="870" r:id="rId185"/>
    <p:sldId id="871" r:id="rId186"/>
    <p:sldId id="872" r:id="rId187"/>
    <p:sldId id="873" r:id="rId188"/>
    <p:sldId id="839" r:id="rId189"/>
    <p:sldId id="805" r:id="rId190"/>
    <p:sldId id="806" r:id="rId191"/>
    <p:sldId id="807" r:id="rId192"/>
    <p:sldId id="808" r:id="rId193"/>
    <p:sldId id="809" r:id="rId194"/>
    <p:sldId id="810" r:id="rId195"/>
    <p:sldId id="811" r:id="rId196"/>
    <p:sldId id="812" r:id="rId197"/>
    <p:sldId id="813" r:id="rId198"/>
    <p:sldId id="814" r:id="rId199"/>
    <p:sldId id="815" r:id="rId200"/>
    <p:sldId id="816" r:id="rId201"/>
    <p:sldId id="817" r:id="rId202"/>
    <p:sldId id="818" r:id="rId203"/>
    <p:sldId id="819" r:id="rId204"/>
    <p:sldId id="820" r:id="rId205"/>
    <p:sldId id="821" r:id="rId206"/>
    <p:sldId id="822" r:id="rId207"/>
    <p:sldId id="823" r:id="rId208"/>
    <p:sldId id="824" r:id="rId209"/>
    <p:sldId id="825" r:id="rId210"/>
    <p:sldId id="826" r:id="rId211"/>
    <p:sldId id="827" r:id="rId212"/>
    <p:sldId id="828" r:id="rId213"/>
    <p:sldId id="829" r:id="rId214"/>
    <p:sldId id="830" r:id="rId215"/>
    <p:sldId id="831" r:id="rId216"/>
    <p:sldId id="832" r:id="rId217"/>
    <p:sldId id="833" r:id="rId218"/>
    <p:sldId id="834" r:id="rId219"/>
    <p:sldId id="835" r:id="rId220"/>
    <p:sldId id="836" r:id="rId221"/>
    <p:sldId id="837" r:id="rId222"/>
    <p:sldId id="838" r:id="rId223"/>
    <p:sldId id="804" r:id="rId224"/>
    <p:sldId id="793" r:id="rId225"/>
    <p:sldId id="794" r:id="rId226"/>
    <p:sldId id="795" r:id="rId227"/>
    <p:sldId id="796" r:id="rId228"/>
    <p:sldId id="797" r:id="rId229"/>
    <p:sldId id="798" r:id="rId230"/>
    <p:sldId id="799" r:id="rId231"/>
    <p:sldId id="800" r:id="rId232"/>
    <p:sldId id="801" r:id="rId233"/>
    <p:sldId id="758" r:id="rId234"/>
    <p:sldId id="759" r:id="rId235"/>
    <p:sldId id="760" r:id="rId236"/>
    <p:sldId id="802" r:id="rId237"/>
    <p:sldId id="803" r:id="rId238"/>
    <p:sldId id="296" r:id="rId23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29" autoAdjust="0"/>
    <p:restoredTop sz="94859" autoAdjust="0"/>
  </p:normalViewPr>
  <p:slideViewPr>
    <p:cSldViewPr snapToGrid="0">
      <p:cViewPr>
        <p:scale>
          <a:sx n="80" d="100"/>
          <a:sy n="80" d="100"/>
        </p:scale>
        <p:origin x="-672"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notesMaster" Target="notesMasters/notesMaster1.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viewProps" Target="viewProp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bible.ort.org/webmedia/t2/3501.r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shalomhaverim.org/Aliyot/aliyot_shemot_vayakel.ht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hyperlink" Target="https://www.sefaria.org/Exodus.25.21?lang=he-en&amp;utm_source=outorah.org&amp;utm_medium=sefaria_linker" TargetMode="External"/><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8.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lvl="0" algn="ctr">
              <a:lnSpc>
                <a:spcPct val="90000"/>
              </a:lnSpc>
            </a:pPr>
            <a:r>
              <a:rPr lang="es-ES" sz="2400" dirty="0" smtClean="0">
                <a:latin typeface="Georgia" panose="02040502050405020303" pitchFamily="18" charset="0"/>
              </a:rPr>
              <a:t>Parashá Shemot Vayakel</a:t>
            </a:r>
          </a:p>
          <a:p>
            <a:pPr lvl="0" algn="ctr">
              <a:lnSpc>
                <a:spcPct val="90000"/>
              </a:lnSpc>
            </a:pPr>
            <a:r>
              <a:rPr lang="en-US" sz="2400" b="1" dirty="0" smtClean="0">
                <a:latin typeface="Bookman Old Style" pitchFamily="18" charset="0"/>
                <a:ea typeface="Calibri"/>
                <a:cs typeface="Calibri"/>
                <a:sym typeface="Calibri"/>
              </a:rPr>
              <a:t>RELACIONES SAGRADAS</a:t>
            </a:r>
            <a:endParaRPr lang="en-US" sz="2400" b="1" dirty="0" smtClean="0">
              <a:latin typeface="Bookman Old Style" pitchFamily="18" charset="0"/>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Calibri"/>
                <a:ea typeface="Calibri"/>
                <a:cs typeface="Calibri"/>
                <a:sym typeface="Calibri"/>
              </a:rPr>
              <a:t>Por: Eliyahu </a:t>
            </a:r>
            <a:r>
              <a:rPr lang="es-ES" sz="2400" b="0" i="0" u="none" strike="noStrike" cap="none" dirty="0" smtClean="0">
                <a:solidFill>
                  <a:srgbClr val="000000"/>
                </a:solidFill>
                <a:latin typeface="Calibri"/>
                <a:ea typeface="Calibri"/>
                <a:cs typeface="Calibri"/>
                <a:sym typeface="Calibri"/>
              </a:rPr>
              <a:t>BaYona</a:t>
            </a:r>
            <a:endParaRPr sz="1100" dirty="0"/>
          </a:p>
          <a:p>
            <a:pPr marL="0" marR="0" lvl="0" indent="0" algn="ctr" rtl="0">
              <a:spcBef>
                <a:spcPts val="800"/>
              </a:spcBef>
              <a:spcAft>
                <a:spcPts val="0"/>
              </a:spcAft>
              <a:buNone/>
            </a:pPr>
            <a:r>
              <a:rPr lang="es-ES" sz="2400" b="0" i="0" u="none" strike="noStrike" cap="none" dirty="0">
                <a:solidFill>
                  <a:srgbClr val="000000"/>
                </a:solidFill>
                <a:latin typeface="Calibri"/>
                <a:ea typeface="Calibri"/>
                <a:cs typeface="Calibri"/>
                <a:sym typeface="Calibri"/>
              </a:rPr>
              <a:t>Director Shalom Haverim Org</a:t>
            </a:r>
            <a:endParaRPr sz="1100" dirty="0"/>
          </a:p>
          <a:p>
            <a:pPr marL="0" marR="0" lvl="0" indent="0" algn="ctr" rtl="0">
              <a:spcBef>
                <a:spcPts val="800"/>
              </a:spcBef>
              <a:spcAft>
                <a:spcPts val="0"/>
              </a:spcAft>
              <a:buNone/>
            </a:pPr>
            <a:r>
              <a:rPr lang="es-ES" sz="2400" b="0" i="0" u="none" strike="noStrike" cap="none" dirty="0">
                <a:solidFill>
                  <a:srgbClr val="000000"/>
                </a:solidFill>
                <a:latin typeface="Calibri"/>
                <a:ea typeface="Calibri"/>
                <a:cs typeface="Calibri"/>
                <a:sym typeface="Calibri"/>
              </a:rPr>
              <a:t>New York</a:t>
            </a:r>
            <a:endParaRPr sz="24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9" name="Picture 2">
            <a:extLst>
              <a:ext uri="{FF2B5EF4-FFF2-40B4-BE49-F238E27FC236}">
                <a16:creationId xmlns="" xmlns:a16="http://schemas.microsoft.com/office/drawing/2014/main" id="{67CBB22F-9562-D81A-5419-2299396D445E}"/>
              </a:ext>
            </a:extLst>
          </p:cNvPr>
          <p:cNvPicPr>
            <a:picLocks noChangeAspect="1" noChangeArrowheads="1"/>
          </p:cNvPicPr>
          <p:nvPr/>
        </p:nvPicPr>
        <p:blipFill>
          <a:blip r:embed="rId5" cstate="print"/>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 name="Picture 2"/>
          <p:cNvPicPr>
            <a:picLocks noChangeAspect="1" noChangeArrowheads="1"/>
          </p:cNvPicPr>
          <p:nvPr/>
        </p:nvPicPr>
        <p:blipFill>
          <a:blip r:embed="rId3"/>
          <a:srcRect/>
          <a:stretch>
            <a:fillRect/>
          </a:stretch>
        </p:blipFill>
        <p:spPr bwMode="auto">
          <a:xfrm>
            <a:off x="351013" y="523875"/>
            <a:ext cx="8474106" cy="568642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Tehilim 119: 97-98, 105</a:t>
            </a:r>
          </a:p>
          <a:p>
            <a:r>
              <a:rPr lang="es-ES" sz="2800" dirty="0" smtClean="0"/>
              <a:t>¡Cuánto amo tu ley! En ella medito todo el día.</a:t>
            </a:r>
          </a:p>
          <a:p>
            <a:r>
              <a:rPr lang="es-ES" sz="2800" dirty="0" smtClean="0"/>
              <a:t>Tus mandamientos me hacen más sabio que a mis enemigos, porque siempre están conmigo.</a:t>
            </a:r>
          </a:p>
          <a:p>
            <a:r>
              <a:rPr lang="es-ES" sz="2800" dirty="0" smtClean="0"/>
              <a:t>Lámpara es a mis pies Tu palabra, y la luz de mi sendero.</a:t>
            </a:r>
          </a:p>
          <a:p>
            <a:r>
              <a:rPr lang="es-ES" sz="2800" i="1" dirty="0" err="1" smtClean="0"/>
              <a:t>Ma</a:t>
            </a:r>
            <a:r>
              <a:rPr lang="es-ES" sz="2800" i="1" dirty="0" smtClean="0"/>
              <a:t> </a:t>
            </a:r>
            <a:r>
              <a:rPr lang="es-ES" sz="2800" i="1" dirty="0" err="1" smtClean="0"/>
              <a:t>ahabtí</a:t>
            </a:r>
            <a:r>
              <a:rPr lang="es-ES" sz="2800" i="1" dirty="0" smtClean="0"/>
              <a:t> </a:t>
            </a:r>
            <a:r>
              <a:rPr lang="es-ES" sz="2800" i="1" dirty="0" err="1" smtClean="0"/>
              <a:t>torateja</a:t>
            </a:r>
            <a:r>
              <a:rPr lang="es-ES" sz="2800" i="1" dirty="0" smtClean="0"/>
              <a:t> </a:t>
            </a:r>
            <a:r>
              <a:rPr lang="es-ES" sz="2800" i="1" dirty="0" err="1" smtClean="0"/>
              <a:t>kol</a:t>
            </a:r>
            <a:r>
              <a:rPr lang="es-ES" sz="2800" i="1" dirty="0" smtClean="0"/>
              <a:t> </a:t>
            </a:r>
            <a:r>
              <a:rPr lang="es-ES" sz="2800" i="1" dirty="0" err="1" smtClean="0"/>
              <a:t>hayom</a:t>
            </a:r>
            <a:r>
              <a:rPr lang="es-ES" sz="2800" i="1" dirty="0" smtClean="0"/>
              <a:t> hi </a:t>
            </a:r>
            <a:r>
              <a:rPr lang="es-ES" sz="2800" i="1" dirty="0" err="1" smtClean="0"/>
              <a:t>sijati</a:t>
            </a:r>
            <a:r>
              <a:rPr lang="es-ES" sz="2800" i="1" dirty="0" smtClean="0"/>
              <a:t>.</a:t>
            </a:r>
          </a:p>
          <a:p>
            <a:r>
              <a:rPr lang="es-ES" sz="2800" i="1" dirty="0" err="1" smtClean="0"/>
              <a:t>Meoyebay</a:t>
            </a:r>
            <a:r>
              <a:rPr lang="es-ES" sz="2800" i="1" dirty="0" smtClean="0"/>
              <a:t> </a:t>
            </a:r>
            <a:r>
              <a:rPr lang="es-ES" sz="2800" i="1" dirty="0" err="1" smtClean="0"/>
              <a:t>tejajemeni</a:t>
            </a:r>
            <a:r>
              <a:rPr lang="es-ES" sz="2800" i="1" dirty="0" smtClean="0"/>
              <a:t> </a:t>
            </a:r>
            <a:r>
              <a:rPr lang="es-ES" sz="2800" i="1" dirty="0" err="1" smtClean="0"/>
              <a:t>mitzvoteja</a:t>
            </a:r>
            <a:r>
              <a:rPr lang="es-ES" sz="2800" i="1" dirty="0" smtClean="0"/>
              <a:t> </a:t>
            </a:r>
            <a:r>
              <a:rPr lang="es-ES" sz="2800" i="1" dirty="0" err="1" smtClean="0"/>
              <a:t>ki</a:t>
            </a:r>
            <a:r>
              <a:rPr lang="es-ES" sz="2800" i="1" dirty="0" smtClean="0"/>
              <a:t> </a:t>
            </a:r>
            <a:r>
              <a:rPr lang="es-ES" sz="2800" i="1" dirty="0" err="1" smtClean="0"/>
              <a:t>leolam</a:t>
            </a:r>
            <a:r>
              <a:rPr lang="es-ES" sz="2800" i="1" dirty="0" smtClean="0"/>
              <a:t> hi </a:t>
            </a:r>
            <a:r>
              <a:rPr lang="es-ES" sz="2800" i="1" dirty="0" err="1" smtClean="0"/>
              <a:t>li</a:t>
            </a:r>
            <a:endParaRPr lang="es-ES" sz="2800" i="1" dirty="0" smtClean="0"/>
          </a:p>
          <a:p>
            <a:r>
              <a:rPr lang="es-ES" sz="2800" i="1" dirty="0" err="1" smtClean="0"/>
              <a:t>Ner</a:t>
            </a:r>
            <a:r>
              <a:rPr lang="es-ES" sz="2800" i="1" dirty="0" smtClean="0"/>
              <a:t> </a:t>
            </a:r>
            <a:r>
              <a:rPr lang="es-ES" sz="2800" i="1" dirty="0" err="1" smtClean="0"/>
              <a:t>leragli</a:t>
            </a:r>
            <a:r>
              <a:rPr lang="es-ES" sz="2800" i="1" dirty="0" smtClean="0"/>
              <a:t> </a:t>
            </a:r>
            <a:r>
              <a:rPr lang="es-ES" sz="2800" i="1" dirty="0" err="1" smtClean="0"/>
              <a:t>debareja</a:t>
            </a:r>
            <a:r>
              <a:rPr lang="es-ES" sz="2800" i="1" dirty="0" smtClean="0"/>
              <a:t> </a:t>
            </a:r>
            <a:r>
              <a:rPr lang="es-ES" sz="2800" i="1" dirty="0" err="1" smtClean="0"/>
              <a:t>veor</a:t>
            </a:r>
            <a:r>
              <a:rPr lang="es-ES" sz="2800" i="1" dirty="0" smtClean="0"/>
              <a:t> </a:t>
            </a:r>
            <a:r>
              <a:rPr lang="es-ES" sz="2800" i="1" dirty="0" err="1" smtClean="0"/>
              <a:t>lintibati</a:t>
            </a:r>
            <a:r>
              <a:rPr lang="es-ES" sz="2800" i="1" dirty="0" smtClean="0"/>
              <a:t>.</a:t>
            </a:r>
            <a:endParaRPr lang="en-US" sz="2800" i="1" dirty="0"/>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ES" dirty="0" smtClean="0"/>
              <a:t>En la porción </a:t>
            </a:r>
            <a:r>
              <a:rPr lang="es-ES" b="1" i="1" dirty="0" smtClean="0"/>
              <a:t>Vayakel</a:t>
            </a:r>
            <a:r>
              <a:rPr lang="es-ES" dirty="0" smtClean="0"/>
              <a:t> de la Torá, Dios ordena a los israelitas que no hagan ningún trabajo en el santuario en Shabat. </a:t>
            </a:r>
          </a:p>
          <a:p>
            <a:pPr marL="0" indent="0">
              <a:buNone/>
            </a:pPr>
            <a:r>
              <a:rPr lang="es-ES" dirty="0" smtClean="0"/>
              <a:t>Los israelitas juntan regalos para Dios. Moisés dice que Ohaliab y Bezalel deben tomar las ofrendas de los israelitas y construir el Santuario de Dios. </a:t>
            </a:r>
            <a:endParaRPr lang="es-ES" dirty="0"/>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dirty="0" smtClean="0"/>
              <a:t>Shemot 35: 1 – 38: 20 y Melajim 1, 7:40 al 7:50</a:t>
            </a:r>
          </a:p>
          <a:p>
            <a:r>
              <a:rPr lang="es-CO" b="1" i="1" u="sng" dirty="0" smtClean="0">
                <a:hlinkClick r:id="rId3"/>
              </a:rPr>
              <a:t>35:1</a:t>
            </a:r>
            <a:r>
              <a:rPr lang="es-CO" b="1" i="1" u="sng" dirty="0" smtClean="0"/>
              <a:t>  </a:t>
            </a:r>
            <a:r>
              <a:rPr lang="es-CO" b="1" i="1" dirty="0" err="1" smtClean="0"/>
              <a:t>Vayakhel</a:t>
            </a:r>
            <a:r>
              <a:rPr lang="es-CO" b="1" i="1" dirty="0" smtClean="0"/>
              <a:t> </a:t>
            </a:r>
            <a:r>
              <a:rPr lang="es-CO" b="1" i="1" dirty="0" err="1" smtClean="0"/>
              <a:t>Moshe</a:t>
            </a:r>
            <a:r>
              <a:rPr lang="es-CO" b="1" i="1" dirty="0" smtClean="0"/>
              <a:t> et-</a:t>
            </a:r>
            <a:r>
              <a:rPr lang="es-CO" b="1" i="1" dirty="0" err="1" smtClean="0"/>
              <a:t>kol</a:t>
            </a:r>
            <a:r>
              <a:rPr lang="es-CO" b="1" i="1" dirty="0" smtClean="0"/>
              <a:t>-</a:t>
            </a:r>
            <a:r>
              <a:rPr lang="es-CO" b="1" i="1" dirty="0" err="1" smtClean="0"/>
              <a:t>adat</a:t>
            </a:r>
            <a:r>
              <a:rPr lang="es-CO" b="1" i="1" dirty="0" smtClean="0"/>
              <a:t> </a:t>
            </a:r>
            <a:r>
              <a:rPr lang="es-CO" b="1" i="1" dirty="0" err="1" smtClean="0"/>
              <a:t>beney-Yisra'el</a:t>
            </a:r>
            <a:r>
              <a:rPr lang="es-CO" b="1" i="1" dirty="0" smtClean="0"/>
              <a:t> </a:t>
            </a:r>
            <a:r>
              <a:rPr lang="es-CO" b="1" i="1" dirty="0" err="1" smtClean="0"/>
              <a:t>vayomer</a:t>
            </a:r>
            <a:r>
              <a:rPr lang="es-CO" b="1" i="1" dirty="0" smtClean="0"/>
              <a:t> </a:t>
            </a:r>
            <a:r>
              <a:rPr lang="es-CO" b="1" i="1" dirty="0" err="1" smtClean="0"/>
              <a:t>alejem</a:t>
            </a:r>
            <a:r>
              <a:rPr lang="es-CO" b="1" i="1" dirty="0" smtClean="0"/>
              <a:t> </a:t>
            </a:r>
            <a:r>
              <a:rPr lang="es-CO" b="1" i="1" dirty="0" err="1" smtClean="0"/>
              <a:t>eleh</a:t>
            </a:r>
            <a:r>
              <a:rPr lang="es-CO" b="1" i="1" dirty="0" smtClean="0"/>
              <a:t> </a:t>
            </a:r>
            <a:r>
              <a:rPr lang="es-CO" b="1" i="1" dirty="0" err="1" smtClean="0"/>
              <a:t>hadevarim</a:t>
            </a:r>
            <a:r>
              <a:rPr lang="es-CO" b="1" i="1" dirty="0" smtClean="0"/>
              <a:t> </a:t>
            </a:r>
            <a:r>
              <a:rPr lang="es-CO" b="1" i="1" dirty="0" err="1" smtClean="0"/>
              <a:t>asher-tsivah</a:t>
            </a:r>
            <a:r>
              <a:rPr lang="es-CO" b="1" i="1" dirty="0" smtClean="0"/>
              <a:t> Adonay </a:t>
            </a:r>
            <a:r>
              <a:rPr lang="es-CO" b="1" i="1" dirty="0" err="1" smtClean="0"/>
              <a:t>la'asot</a:t>
            </a:r>
            <a:r>
              <a:rPr lang="es-CO" b="1" i="1" dirty="0" smtClean="0"/>
              <a:t> </a:t>
            </a:r>
            <a:r>
              <a:rPr lang="es-CO" b="1" i="1" dirty="0" err="1" smtClean="0"/>
              <a:t>otam</a:t>
            </a:r>
            <a:r>
              <a:rPr lang="es-CO" b="1" i="1" dirty="0" smtClean="0"/>
              <a:t>.</a:t>
            </a:r>
            <a:r>
              <a:rPr lang="es-CO" i="1" dirty="0" smtClean="0"/>
              <a:t/>
            </a:r>
            <a:br>
              <a:rPr lang="es-CO" i="1" dirty="0" smtClean="0"/>
            </a:br>
            <a:r>
              <a:rPr lang="es-CO" i="1" dirty="0" smtClean="0"/>
              <a:t>Y </a:t>
            </a:r>
            <a:r>
              <a:rPr lang="es-CO" i="1" dirty="0" smtClean="0">
                <a:hlinkClick r:id="rId4"/>
              </a:rPr>
              <a:t>Moisés reunió</a:t>
            </a:r>
            <a:r>
              <a:rPr lang="es-CO" i="1" dirty="0" smtClean="0"/>
              <a:t> a toda la congregación de los hijos de Israel y les dijo: Estas son las cosas que el Eterno ordenó hacer:</a:t>
            </a:r>
            <a:endParaRPr lang="es-CO" sz="2400" i="1" dirty="0"/>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35: 1 – 38: 20 y Melajim 1, 7:40 al 7:50</a:t>
            </a:r>
          </a:p>
          <a:p>
            <a:r>
              <a:rPr lang="es-ES" sz="2800" dirty="0" smtClean="0"/>
              <a:t>Moisés reúne a la comunidad israelita para compartir todo lo que el Señor ordenó en el Monte Sinaí. </a:t>
            </a:r>
          </a:p>
          <a:p>
            <a:r>
              <a:rPr lang="es-ES" sz="2800" dirty="0" smtClean="0"/>
              <a:t>Moisés dice al pueblo: “Estos son los objetos que Dios ordenó que se hicieran. </a:t>
            </a:r>
          </a:p>
          <a:p>
            <a:r>
              <a:rPr lang="es-ES" sz="2800" dirty="0" smtClean="0"/>
              <a:t>En seis días se puede trabajar, pero el séptimo día, deben observar un sábado para Dios absteniéndose de trabajar; el que trabaja en sábado será condenado a muerte. </a:t>
            </a: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35: 1 – 38: 20 y Melajim 1, 7:40 al 7:50</a:t>
            </a:r>
          </a:p>
          <a:p>
            <a:r>
              <a:rPr lang="es-ES" sz="2800" dirty="0" smtClean="0"/>
              <a:t>No encenderás fuego en tus asentamientos en el día de reposo.</a:t>
            </a:r>
          </a:p>
          <a:p>
            <a:r>
              <a:rPr lang="es-ES" sz="2800" dirty="0" smtClean="0"/>
              <a:t>"Todo aquel cuyo corazón lo conmueva debe traer regalos para el Eterno: oro, plata, lana o lino, madera o aceite, especias o piedras, cualquier cosa para hacer que el Santuario sea más glorioso para Dios", dijo Moisés.</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35: 1 – 38: 20 y Melajim 1, 7:40 al 7:50</a:t>
            </a:r>
          </a:p>
          <a:p>
            <a:r>
              <a:rPr lang="es-ES" sz="2800" dirty="0" smtClean="0"/>
              <a:t>"Y que todos los que están capacitados vengan y hagan todo lo que el Eterno ha ordenado para el Santuario: el Tabernáculo, su tienda y su cubierta, el Arca y sus postes y utensilios, el candil y el aceite para la iluminación, los aceites para la unción, el altar para los holocaustos y las vestiduras sagradas para el sumo sacerdote Aarón y sus hijos que deben oficiar en el santuario ".</a:t>
            </a:r>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35: 1 – 38: 20 y Melajim 1, 7:40 al 7:50</a:t>
            </a:r>
          </a:p>
          <a:p>
            <a:r>
              <a:rPr lang="es-ES" sz="2800" dirty="0" smtClean="0"/>
              <a:t>Toda la comunidad de israelitas dejó la presencia de Moisés para encontrar regalos para el Señor. </a:t>
            </a:r>
          </a:p>
          <a:p>
            <a:r>
              <a:rPr lang="es-ES" sz="2800" dirty="0" smtClean="0"/>
              <a:t>Todos aquellos cuyo espíritu fue conmovido trajeron ofrendas para el Lugar de Vivienda del Eterno. </a:t>
            </a:r>
          </a:p>
          <a:p>
            <a:r>
              <a:rPr lang="es-ES" sz="2800" dirty="0" smtClean="0"/>
              <a:t>Hombres y mujeres, movidos por sus corazones, trajeron todo tipo de objetos dorados, coloridas lanas, plata, cobre y madera de acacia para el Señor.</a:t>
            </a: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35: 1 – 38: 20 y Melajim 1, 7:40 al 7:50</a:t>
            </a:r>
          </a:p>
          <a:p>
            <a:r>
              <a:rPr lang="es-ES" sz="2800" dirty="0" smtClean="0"/>
              <a:t>Hombres y mujeres trabajaron juntos usando sus habilidades para hacer el Santuario sagrado para Dios.</a:t>
            </a:r>
          </a:p>
          <a:p>
            <a:r>
              <a:rPr lang="es-ES" sz="2800" dirty="0" smtClean="0"/>
              <a:t>Moisés entonces dice a los israelitas: “Mira, el Señor ha llamado a Bezaleel. </a:t>
            </a:r>
          </a:p>
          <a:p>
            <a:r>
              <a:rPr lang="es-ES" sz="2800" dirty="0" smtClean="0"/>
              <a:t>Dios ha llenado a Bezaleel y Oholiab con el espíritu de Dios, con sabiduría, perspicacia, conocimiento y talento para todo tipo de artesanía y la capacidad de enseñar.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35: 1 – 38: 20 y Melajim 1, 7:40 al 7:50</a:t>
            </a:r>
          </a:p>
          <a:p>
            <a:r>
              <a:rPr lang="es-ES" sz="2800" dirty="0" smtClean="0"/>
              <a:t>"Moisés le da a Bezaleel y Oholiab los regalos de los israelitas para que puedan comenzar a elaborar con amor la artesanía del santuario sagrado.</a:t>
            </a:r>
          </a:p>
          <a:p>
            <a:r>
              <a:rPr lang="es-ES" sz="2800" dirty="0" smtClean="0"/>
              <a:t>Aún así, los israelitas continuaron trayendo más ofrendas. </a:t>
            </a:r>
          </a:p>
          <a:p>
            <a:r>
              <a:rPr lang="es-ES" sz="2800" dirty="0" smtClean="0"/>
              <a:t>Finalmente, Moisés proclama: "No traigas más regalos para el Santuario". </a:t>
            </a:r>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35: 1 – 38: 20 y Melajim 1, 7:40 al 7:50</a:t>
            </a:r>
          </a:p>
          <a:p>
            <a:r>
              <a:rPr lang="es-ES" sz="2800" dirty="0" smtClean="0"/>
              <a:t>Pero los regalos fueron suficientes para todo el trabajo, y hubo más.</a:t>
            </a:r>
          </a:p>
          <a:p>
            <a:r>
              <a:rPr lang="es-ES" sz="2800" dirty="0" smtClean="0"/>
              <a:t>Entonces, con instrucciones precisas dadas a Moisés por Dios, el Tabernáculo fue construido. </a:t>
            </a:r>
          </a:p>
          <a:p>
            <a:r>
              <a:rPr lang="es-ES" sz="2800" dirty="0" smtClean="0"/>
              <a:t>Bezaleel hizo el Arca de madera de acacia y la recubrió de oro puro, por dentro y por fuera. </a:t>
            </a:r>
          </a:p>
          <a:p>
            <a:r>
              <a:rPr lang="es-ES" sz="2800" dirty="0" smtClean="0"/>
              <a:t>Hizo una cubierta para el Arca de oro puro. </a:t>
            </a: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35: 1 – 38: 20 y Melajim 1, 7:40 al 7:50</a:t>
            </a:r>
          </a:p>
          <a:p>
            <a:r>
              <a:rPr lang="es-ES" sz="2800" dirty="0" smtClean="0"/>
              <a:t>Hizo dos querubines de oro con alas extendidas sobre el Arca, protegiendo la cubierta con sus alas.</a:t>
            </a:r>
          </a:p>
          <a:p>
            <a:r>
              <a:rPr lang="es-ES" sz="2800" dirty="0" smtClean="0"/>
              <a:t>“El Eterno enviará a su ángel que te guarde en todos tus caminos, tu salida y tu entrada” </a:t>
            </a:r>
          </a:p>
          <a:p>
            <a:r>
              <a:rPr lang="es-ES" sz="2800" dirty="0" smtClean="0"/>
              <a:t>Las caras de los querubines se miraban y giraban hacia la cubierta.</a:t>
            </a:r>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35: 1 – 38: 20 y Melajim 1, 7:40 al 7:50</a:t>
            </a:r>
          </a:p>
          <a:p>
            <a:r>
              <a:rPr lang="es-ES" sz="2800" dirty="0" smtClean="0"/>
              <a:t>Hizo la mesa de madera de acacia con anillos de oro y postes de madera, recubiertos de oro, para llevar la mesa. </a:t>
            </a:r>
          </a:p>
          <a:p>
            <a:r>
              <a:rPr lang="es-ES" sz="2800" dirty="0" smtClean="0"/>
              <a:t>Los utensilios para estar sobre la mesa, sus tazones, cucharones, jarras y frascos con los que ofrecer libación, está hecho de oro puro.</a:t>
            </a:r>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35: 1 – 38: 20 y Melajim 1, 7:40 al 7:50</a:t>
            </a:r>
          </a:p>
          <a:p>
            <a:r>
              <a:rPr lang="es-ES" sz="2800" dirty="0" smtClean="0"/>
              <a:t>Hizo el candelabro de oro puro con siete lámparas también de oro puro. </a:t>
            </a:r>
          </a:p>
          <a:p>
            <a:r>
              <a:rPr lang="es-ES" sz="2800" dirty="0" smtClean="0"/>
              <a:t>Hizo el altar del incienso y sus palos de madera de acacia y lo cubrió con oro puro. </a:t>
            </a:r>
          </a:p>
          <a:p>
            <a:r>
              <a:rPr lang="es-ES" sz="2800" dirty="0" smtClean="0"/>
              <a:t>Bezaleel entonces preparó con pericia el aceite sagrado de la unción y el incienso aromático puro.</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35: 1 – 38: 20 y Melajim 1, 7:40 al 7:50</a:t>
            </a:r>
          </a:p>
          <a:p>
            <a:r>
              <a:rPr lang="es-ES" sz="2800" dirty="0" smtClean="0"/>
              <a:t>Bezaleel hizo el altar para las ofrendas quemadas de madera de acacia con cuernos para las cuatro esquinas y cubrió el altar y los postes de madera con cobre. </a:t>
            </a:r>
          </a:p>
          <a:p>
            <a:r>
              <a:rPr lang="es-ES" sz="2800" dirty="0" smtClean="0"/>
              <a:t>Hizo todos los utensilios del altar de la ofrenda quemada: los cubos, los depósitos, los ganchos de carne y las sartenes de fuego, también de cobre. </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35: 1 – 38: 20 y Melajim 1, 7:40 al 7:50</a:t>
            </a:r>
          </a:p>
          <a:p>
            <a:r>
              <a:rPr lang="es-ES" sz="2800" dirty="0" err="1" smtClean="0"/>
              <a:t>Bezalel</a:t>
            </a:r>
            <a:r>
              <a:rPr lang="es-ES" sz="2800" dirty="0" smtClean="0"/>
              <a:t> hizo las cuencas de cobre de los espejos de las mujeres que se habían reunido en la entrada de la Carpa de la reunión designada.</a:t>
            </a:r>
          </a:p>
          <a:p>
            <a:r>
              <a:rPr lang="es-ES" sz="2800" dirty="0" smtClean="0"/>
              <a:t>Bezaleel hizo un recinto para la Carpa de la reunión designada con colgaduras específicas a cada lado de lino fino y retorcido de azul, púrpura y carmesí, con ganchos de plata y postes de cobre.</a:t>
            </a:r>
            <a:endParaRPr lang="en-US" sz="2800" dirty="0"/>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b="1" dirty="0" smtClean="0">
                <a:solidFill>
                  <a:srgbClr val="FF0000"/>
                </a:solidFill>
              </a:rPr>
              <a:t>Relaciones Sagradas</a:t>
            </a:r>
            <a:endParaRPr lang="es-CO" b="1" dirty="0" smtClean="0">
              <a:solidFill>
                <a:srgbClr val="FF0000"/>
              </a:solidFill>
            </a:endParaRPr>
          </a:p>
          <a:p>
            <a:pPr marL="0" indent="0" algn="ctr">
              <a:buNone/>
            </a:pPr>
            <a:r>
              <a:rPr lang="es-ES" sz="2000" dirty="0" smtClean="0"/>
              <a:t>De las notas </a:t>
            </a:r>
            <a:r>
              <a:rPr lang="es-ES" sz="2000" dirty="0" smtClean="0"/>
              <a:t>de los</a:t>
            </a:r>
            <a:r>
              <a:rPr lang="es-CO" sz="2000" dirty="0" smtClean="0"/>
              <a:t> </a:t>
            </a:r>
            <a:r>
              <a:rPr lang="es-CO" sz="2000" dirty="0" smtClean="0"/>
              <a:t>Rabinos Shimon Félix / Mordejai Appel</a:t>
            </a:r>
            <a:endParaRPr lang="en-US" sz="2000" dirty="0" smtClean="0"/>
          </a:p>
          <a:p>
            <a:pPr marL="0" indent="0" algn="ctr">
              <a:buNone/>
            </a:pPr>
            <a:endParaRPr lang="es-ES" sz="2000" dirty="0" smtClean="0"/>
          </a:p>
          <a:p>
            <a:pPr>
              <a:buNone/>
            </a:pPr>
            <a:r>
              <a:rPr lang="es-CO" dirty="0" smtClean="0"/>
              <a:t>Los espejos utilizados para crear la pila del Tabernáculo nos enseñan que la sexualidad santificada implica vernos a nosotros mismos en relación con los demás.</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Uno </a:t>
            </a:r>
            <a:r>
              <a:rPr lang="es-CO" dirty="0" smtClean="0"/>
              <a:t>de los utensilios descritos en la parashá Vayakel es el </a:t>
            </a:r>
            <a:r>
              <a:rPr lang="es-CO" b="1" i="1" dirty="0" smtClean="0"/>
              <a:t>'Kiyor'</a:t>
            </a:r>
            <a:r>
              <a:rPr lang="es-CO" dirty="0" smtClean="0"/>
              <a:t>, el lavadero o palangana que los sacerdotes usaban para lavarse las manos y los pies durante su trabajo en el Tabernáculo. </a:t>
            </a:r>
            <a:endParaRPr lang="es-CO" dirty="0" smtClean="0"/>
          </a:p>
          <a:p>
            <a:pPr>
              <a:buNone/>
            </a:pPr>
            <a:r>
              <a:rPr lang="es-CO" dirty="0" smtClean="0"/>
              <a:t>La </a:t>
            </a:r>
            <a:r>
              <a:rPr lang="es-CO" dirty="0" smtClean="0"/>
              <a:t>Biblia nos presenta una descripción un tanto críptica de su construcción: </a:t>
            </a:r>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t>
            </a:r>
            <a:r>
              <a:rPr lang="es-CO" dirty="0" smtClean="0"/>
              <a:t>Hizo también la pila de bronce, y su pedestal de bronce, con los espejos de las mujeres que se congregaban a la entrada de la Tienda de Reunión</a:t>
            </a:r>
            <a:r>
              <a:rPr lang="es-CO" dirty="0" smtClean="0"/>
              <a:t>”.</a:t>
            </a:r>
          </a:p>
          <a:p>
            <a:pPr>
              <a:buNone/>
            </a:pPr>
            <a:r>
              <a:rPr lang="es-CO" dirty="0" smtClean="0"/>
              <a:t>¿Quiénes eran estas mujeres? </a:t>
            </a:r>
            <a:endParaRPr lang="es-CO" dirty="0" smtClean="0"/>
          </a:p>
          <a:p>
            <a:pPr>
              <a:buNone/>
            </a:pPr>
            <a:r>
              <a:rPr lang="es-CO" dirty="0" smtClean="0"/>
              <a:t>¿</a:t>
            </a:r>
            <a:r>
              <a:rPr lang="es-CO" dirty="0" smtClean="0"/>
              <a:t>Dónde y por qué se congregaban? </a:t>
            </a:r>
            <a:endParaRPr lang="es-CO" dirty="0" smtClean="0"/>
          </a:p>
          <a:p>
            <a:pPr>
              <a:buNone/>
            </a:pPr>
            <a:r>
              <a:rPr lang="es-CO" dirty="0" smtClean="0"/>
              <a:t>¿</a:t>
            </a:r>
            <a:r>
              <a:rPr lang="es-CO" dirty="0" smtClean="0"/>
              <a:t>Por qué se usaron sus espejos para construir la pila</a:t>
            </a:r>
            <a:r>
              <a:rPr lang="es-CO" dirty="0" smtClean="0"/>
              <a:t>?</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Rashi </a:t>
            </a:r>
            <a:r>
              <a:rPr lang="es-CO" dirty="0" smtClean="0"/>
              <a:t>aporta la siguiente fascinante respuesta del Midrash:</a:t>
            </a:r>
            <a:endParaRPr lang="en-US" dirty="0" smtClean="0"/>
          </a:p>
          <a:p>
            <a:pPr>
              <a:buNone/>
            </a:pPr>
            <a:r>
              <a:rPr lang="es-CO" dirty="0" smtClean="0"/>
              <a:t>Las mujeres de Israel poseían espejos que usaban para embellecerse, e incluso estos no se negaron a donarlos al Tabernáculo. </a:t>
            </a:r>
            <a:endParaRPr lang="es-CO" dirty="0" smtClean="0"/>
          </a:p>
          <a:p>
            <a:pPr>
              <a:buNone/>
            </a:pPr>
            <a:r>
              <a:rPr lang="es-CO" dirty="0" smtClean="0"/>
              <a:t>Y </a:t>
            </a:r>
            <a:r>
              <a:rPr lang="es-CO" dirty="0" smtClean="0"/>
              <a:t>Moisés los rechazó, pues están hechos para servir a la inclinación al mal.</a:t>
            </a: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Dios </a:t>
            </a:r>
            <a:r>
              <a:rPr lang="es-CO" dirty="0" smtClean="0"/>
              <a:t>le dijo: «Acéptalos, pues estos me son más queridos que todos los demás, pues con ellos las mujeres formaron muchas congregaciones [este es el significado de «las mujeres que se congregan» en el versículo] en Egipto</a:t>
            </a:r>
            <a:r>
              <a:rPr lang="es-CO" dirty="0" smtClean="0"/>
              <a:t>.</a:t>
            </a:r>
          </a:p>
          <a:p>
            <a:pPr>
              <a:buNone/>
            </a:pPr>
            <a:r>
              <a:rPr lang="es-CO" dirty="0" smtClean="0"/>
              <a:t>«Cuando sus maridos se cansaban de sus labores, las mujeres iban a traerles comida y bebida, y los alimentaban, y traían consigo los espejos, </a:t>
            </a:r>
            <a:endParaRPr lang="es-CO"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600" dirty="0" smtClean="0"/>
              <a:t>y </a:t>
            </a:r>
            <a:r>
              <a:rPr lang="es-CO" sz="3600" dirty="0" smtClean="0"/>
              <a:t>cada una se miraba a sí misma y a su marido en el espejo y lo tentaban, diciendo: </a:t>
            </a:r>
            <a:endParaRPr lang="es-CO" sz="3600" dirty="0" smtClean="0"/>
          </a:p>
          <a:p>
            <a:pPr>
              <a:buNone/>
            </a:pPr>
            <a:r>
              <a:rPr lang="es-CO" sz="3600" dirty="0" smtClean="0"/>
              <a:t>«</a:t>
            </a:r>
            <a:r>
              <a:rPr lang="es-CO" sz="3600" dirty="0" smtClean="0"/>
              <a:t>Soy más bonita que tú», y así despertaban el deseo de sus maridos por ellas, y estaban juntos, y las mujeres concibieron y dieron a luz…».</a:t>
            </a:r>
            <a:endParaRPr lang="en-US" sz="3600"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600" dirty="0" smtClean="0"/>
              <a:t>Y </a:t>
            </a:r>
            <a:r>
              <a:rPr lang="es-CO" sz="3600" dirty="0" smtClean="0"/>
              <a:t>el lavadero estaba hecho de ellos, pues su función es hacer la paz entre marido y mujer, al dar agua a la mujer que su marido celoso sospechaba de haber sido infiel [durante un ritual conocido como la ceremonia de la «</a:t>
            </a:r>
            <a:r>
              <a:rPr lang="es-CO" sz="3600" b="1" i="1" dirty="0" smtClean="0"/>
              <a:t>Sotah</a:t>
            </a:r>
            <a:r>
              <a:rPr lang="es-CO" sz="3600" dirty="0" smtClean="0"/>
              <a:t>»].</a:t>
            </a:r>
            <a:endParaRPr lang="en-US" sz="3600"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Discutiendo con Dios</a:t>
            </a:r>
            <a:endParaRPr lang="en-US" dirty="0" smtClean="0"/>
          </a:p>
          <a:p>
            <a:pPr>
              <a:buNone/>
            </a:pPr>
            <a:r>
              <a:rPr lang="es-CO" dirty="0" smtClean="0"/>
              <a:t>La discusión de Moisés con Dios es interesante. Moisés se opone al uso de los espejos del Tabernáculo porque los considera un servicio a la inclinación al mal; las mujeres los usan para maquillarse, para embellecerse. </a:t>
            </a:r>
            <a:endParaRPr lang="es-CO" dirty="0" smtClean="0"/>
          </a:p>
          <a:p>
            <a:pPr>
              <a:buNone/>
            </a:pPr>
            <a:r>
              <a:rPr lang="es-CO" dirty="0" smtClean="0"/>
              <a:t>Dios </a:t>
            </a:r>
            <a:r>
              <a:rPr lang="es-CO" dirty="0" smtClean="0"/>
              <a:t>no contradice a Moisés; esa era, básicamente, la función de los espejos. </a:t>
            </a:r>
            <a:endParaRPr lang="es-CO"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Sin </a:t>
            </a:r>
            <a:r>
              <a:rPr lang="es-CO" sz="2900" dirty="0" smtClean="0"/>
              <a:t>embargo, señala que la inclinación al mal es también el mecanismo que crea, en última instancia, a los seres humanos, y específicamente, contra todo pronóstico, al pueblo judío</a:t>
            </a:r>
            <a:r>
              <a:rPr lang="es-CO" sz="2900" dirty="0" smtClean="0"/>
              <a:t>.</a:t>
            </a:r>
          </a:p>
          <a:p>
            <a:pPr>
              <a:buNone/>
            </a:pPr>
            <a:r>
              <a:rPr lang="es-CO" sz="2900" dirty="0" smtClean="0"/>
              <a:t>Los esposos, esclavizados en Egipto, fueron aplastados, golpeados y, por lo tanto, incapaces y reacios a acercarse a otro ser humano, y ciertamente incapaces de imaginar un futuro para los no nacidos. </a:t>
            </a:r>
            <a:endParaRPr lang="es-CO" sz="2900"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Las </a:t>
            </a:r>
            <a:r>
              <a:rPr lang="es-CO" dirty="0" smtClean="0"/>
              <a:t>esposas, valiéndose del motor de la inclinación al mal, logran ambas cosas: acercarse e interactuar con sus esposos y, así, crear un futuro para el pueblo judío, aparentemente derrotado.</a:t>
            </a:r>
            <a:endParaRPr lang="en-US" dirty="0" smtClean="0"/>
          </a:p>
          <a:p>
            <a:pPr>
              <a:buNone/>
            </a:pPr>
            <a:r>
              <a:rPr lang="es-CO" dirty="0" smtClean="0"/>
              <a:t>Para comprender mejor la diferencia de opinión entre Moisés y Dios, creo que deberíamos analizar los detalles de lo que Moisés vio en estos espejos y lo que Dios vio en ellos</a:t>
            </a:r>
            <a:r>
              <a:rPr lang="es-CO" dirty="0" smtClean="0"/>
              <a:t>.</a:t>
            </a: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Moisés </a:t>
            </a:r>
            <a:r>
              <a:rPr lang="es-CO" sz="2900" dirty="0" smtClean="0"/>
              <a:t>se opuso a ellas por considerarlas inapropiadas para ser incluidas en el Tabernáculo. </a:t>
            </a:r>
            <a:endParaRPr lang="es-CO" sz="2900" dirty="0" smtClean="0"/>
          </a:p>
          <a:p>
            <a:pPr>
              <a:buNone/>
            </a:pPr>
            <a:r>
              <a:rPr lang="es-CO" sz="2900" dirty="0" smtClean="0"/>
              <a:t>Lo </a:t>
            </a:r>
            <a:r>
              <a:rPr lang="es-CO" sz="2900" dirty="0" smtClean="0"/>
              <a:t>que vio, según Rashi</a:t>
            </a:r>
            <a:r>
              <a:rPr lang="es-CO" sz="2900" dirty="0" smtClean="0"/>
              <a:t>, </a:t>
            </a:r>
            <a:r>
              <a:rPr lang="es-CO" sz="2900" dirty="0" smtClean="0"/>
              <a:t>fueron espejos en los que las mujeres se miraban al maquillarse, un comportamiento esencialmente narcisista.</a:t>
            </a:r>
            <a:endParaRPr lang="en-US" sz="2900" dirty="0" smtClean="0"/>
          </a:p>
          <a:p>
            <a:pPr>
              <a:buNone/>
            </a:pPr>
            <a:r>
              <a:rPr lang="es-CO" sz="2900" dirty="0" smtClean="0"/>
              <a:t> </a:t>
            </a:r>
            <a:r>
              <a:rPr lang="es-CO" sz="2900" dirty="0" smtClean="0"/>
              <a:t>Dios</a:t>
            </a:r>
            <a:r>
              <a:rPr lang="es-CO" sz="2900" dirty="0" smtClean="0"/>
              <a:t>, en cambio, se centraba en un espejo diferente, un espejo en el que había dos personas, una esposa y un esposo, celebrando juguetonamente su belleza. </a:t>
            </a:r>
            <a:endParaRPr lang="es-CO" sz="2900"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La </a:t>
            </a:r>
            <a:r>
              <a:rPr lang="es-CO" sz="2900" dirty="0" smtClean="0"/>
              <a:t>frase «Soy más hermosa que tú», que las esposas usaron en esta historia, toma el narcisismo y el egocentrismo inherentes de una mujer en su tocador maquillándose, y lo convierte astutamente en una forma de comunicarse, de acercarse a otra persona. </a:t>
            </a:r>
            <a:endParaRPr lang="es-CO" sz="2900" dirty="0" smtClean="0"/>
          </a:p>
          <a:p>
            <a:pPr>
              <a:buNone/>
            </a:pPr>
            <a:r>
              <a:rPr lang="es-CO" sz="2900" dirty="0" smtClean="0"/>
              <a:t>Dios </a:t>
            </a:r>
            <a:r>
              <a:rPr lang="es-CO" sz="2900" dirty="0" smtClean="0"/>
              <a:t>opina que los espejos, símbolo de esa interacción, son precisamente, más que cualquier otra cosa [«estos son más queridos para mí que todo lo demás»], lo que pertenece al Templo.</a:t>
            </a:r>
            <a:endParaRPr lang="en-US" sz="2900"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Así como la comida y la bebida que las mujeres llevaban a sus maridos representaban una comunicación, una ofrenda y, por lo tanto, una especie de santificación de lo físico —algo singularmente apropiado para el Templo—, también el uso de los espejos en la historia de Egipto representa una santificación de lo sexual. </a:t>
            </a:r>
            <a:endParaRPr lang="es-CO"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100" dirty="0" smtClean="0"/>
              <a:t>Representan </a:t>
            </a:r>
            <a:r>
              <a:rPr lang="es-CO" sz="3100" dirty="0" smtClean="0"/>
              <a:t>una intimidad que brinda fuerza, alegría y consuelo a la pareja. </a:t>
            </a:r>
            <a:endParaRPr lang="es-CO" sz="3100" dirty="0" smtClean="0"/>
          </a:p>
          <a:p>
            <a:pPr>
              <a:buNone/>
            </a:pPr>
            <a:r>
              <a:rPr lang="es-CO" sz="3100" dirty="0" smtClean="0"/>
              <a:t>Una </a:t>
            </a:r>
            <a:r>
              <a:rPr lang="es-CO" sz="3100" dirty="0" smtClean="0"/>
              <a:t>intimidad en la que uno se conecta con otra persona y, más allá, con las generaciones venideras.</a:t>
            </a:r>
            <a:endParaRPr lang="en-US" sz="3100" dirty="0" smtClean="0"/>
          </a:p>
          <a:p>
            <a:pPr>
              <a:buNone/>
            </a:pPr>
            <a:r>
              <a:rPr lang="en-US" sz="3100" dirty="0" smtClean="0"/>
              <a:t>Comprendiendo Nuestro Ser Físico</a:t>
            </a:r>
          </a:p>
          <a:p>
            <a:pPr>
              <a:buNone/>
            </a:pPr>
            <a:r>
              <a:rPr lang="es-CO" sz="3100" dirty="0" smtClean="0"/>
              <a:t>La pregunta "¿qué ves cuando te miras al espejo?" se refiere a cómo entendemos nuestro ser físico. </a:t>
            </a:r>
            <a:endParaRPr lang="es-CO" sz="3100"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 </a:t>
            </a:r>
            <a:r>
              <a:rPr lang="es-CO" dirty="0" smtClean="0"/>
              <a:t>respuesta de Moisés no es errónea; cuando todo lo que veo al mirarme al espejo es una fisicalidad (y, por lo tanto, una sexualidad) que se centra esencialmente en uno mismo y en el propio placer —simbolizado por una persona que se mira a sí misma y solo a sí misma en el espejo—, eso es «la inclinación al mal» y debe ser rechazada.</a:t>
            </a: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Dios, en cambio, ve a las mujeres que, al mirarse al espejo, no sólo se vieron a sí mismas, sino que se vieron en relación con otro. </a:t>
            </a:r>
            <a:endParaRPr lang="es-CO" dirty="0" smtClean="0"/>
          </a:p>
          <a:p>
            <a:pPr>
              <a:buNone/>
            </a:pPr>
            <a:r>
              <a:rPr lang="es-CO" dirty="0" smtClean="0"/>
              <a:t>Dios</a:t>
            </a:r>
            <a:r>
              <a:rPr lang="es-CO" dirty="0" smtClean="0"/>
              <a:t>, por lo tanto, quiere que el Templo celebre eso: una fisicalidad y una sexualidad que se trata de dos personas, es decir, de muchas personas: «congregaciones», fruto de una relación íntima entre dos individuos. </a:t>
            </a:r>
            <a:endParaRPr lang="es-CO"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700" dirty="0" smtClean="0"/>
              <a:t>Cuando </a:t>
            </a:r>
            <a:r>
              <a:rPr lang="es-CO" sz="2700" dirty="0" smtClean="0"/>
              <a:t>las mujeres se congregan a la entrada de la Tienda del Encuentro y ofrecen estos mismos espejos, intentan, una vez más, usar lo físico para alcanzar metas espirituales</a:t>
            </a:r>
            <a:r>
              <a:rPr lang="es-CO" sz="2700" dirty="0" smtClean="0"/>
              <a:t>.</a:t>
            </a:r>
          </a:p>
          <a:p>
            <a:pPr>
              <a:buNone/>
            </a:pPr>
            <a:r>
              <a:rPr lang="es-CO" sz="2700" dirty="0" smtClean="0"/>
              <a:t>El hecho de que, en el ritual del Templo, el lavabo actúe como mediador entre una pareja que ha caído en celos y sospechas (cuando las aguas del lavabo se utilizan como parte del ritual de la «</a:t>
            </a:r>
            <a:r>
              <a:rPr lang="es-CO" sz="2700" i="1" dirty="0" smtClean="0"/>
              <a:t>sotah</a:t>
            </a:r>
            <a:r>
              <a:rPr lang="es-CO" sz="2700" dirty="0" smtClean="0"/>
              <a:t>», que puede reunirlos), hace que la elección de los espejos para su construcción sea particularmente apropiada. </a:t>
            </a:r>
            <a:endParaRPr lang="es-CO" sz="2700"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Al </a:t>
            </a:r>
            <a:r>
              <a:rPr lang="es-CO" dirty="0" smtClean="0"/>
              <a:t>verse juntos en estos espejos, como pareja, como lo hicieron sus antepasados ​​en Egipto, y no como individuos separados con deseos y necesidades narcisistas, la pareja en conflicto puede encontrar la paz y reencontrarse</a:t>
            </a:r>
            <a:r>
              <a:rPr lang="es-CO" dirty="0" smtClean="0"/>
              <a:t>.</a:t>
            </a:r>
          </a:p>
          <a:p>
            <a:pPr>
              <a:buNone/>
            </a:pPr>
            <a:r>
              <a:rPr lang="es-CO" dirty="0" smtClean="0"/>
              <a:t>Espejos Sagrados</a:t>
            </a:r>
            <a:endParaRPr lang="en-US" dirty="0" smtClean="0"/>
          </a:p>
          <a:p>
            <a:pPr>
              <a:buNone/>
            </a:pPr>
            <a:r>
              <a:rPr lang="es-CO" dirty="0" smtClean="0"/>
              <a:t>Si nos fijamos en las palabras del pasuk, los espejos se llaman </a:t>
            </a:r>
            <a:r>
              <a:rPr lang="es-CO" b="1" i="1" dirty="0" smtClean="0"/>
              <a:t>marot hatzovot</a:t>
            </a:r>
            <a:r>
              <a:rPr lang="es-CO" dirty="0" smtClean="0"/>
              <a:t>, espejos de las legiones.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En </a:t>
            </a:r>
            <a:r>
              <a:rPr lang="es-CO" dirty="0" smtClean="0"/>
              <a:t>el Séfer Shmuel encontramos que cuando Jana rezó a HaShem para tener un hijo, se refirió a HaShem como HaShem Tzeva-ot. </a:t>
            </a:r>
            <a:endParaRPr lang="es-CO" dirty="0" smtClean="0"/>
          </a:p>
          <a:p>
            <a:pPr>
              <a:buNone/>
            </a:pPr>
            <a:r>
              <a:rPr lang="es-CO" dirty="0" smtClean="0"/>
              <a:t>La </a:t>
            </a:r>
            <a:r>
              <a:rPr lang="es-CO" dirty="0" smtClean="0"/>
              <a:t>Guemará en Masejta Brajot (31b) nos dice que esta fue la primera vez que alguien se dirigía a HaShem por este nombre. Esta referencia a HaShem puede entenderse de la siguiente manera: Jana no tuvo hijos durante 19 años. </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Ni </a:t>
            </a:r>
            <a:r>
              <a:rPr lang="es-CO" dirty="0" smtClean="0"/>
              <a:t>siquiera tenía un vientre para albergar a un niño. </a:t>
            </a:r>
            <a:endParaRPr lang="es-CO" dirty="0" smtClean="0"/>
          </a:p>
          <a:p>
            <a:pPr>
              <a:buNone/>
            </a:pPr>
            <a:r>
              <a:rPr lang="es-CO" dirty="0" smtClean="0"/>
              <a:t>Cada </a:t>
            </a:r>
            <a:r>
              <a:rPr lang="es-CO" dirty="0" smtClean="0"/>
              <a:t>año le suplicaba a HaShem tener un hijo. Finalmente, HaShem le concedió su petición. </a:t>
            </a:r>
            <a:endParaRPr lang="es-CO" dirty="0" smtClean="0"/>
          </a:p>
          <a:p>
            <a:pPr>
              <a:buNone/>
            </a:pPr>
            <a:r>
              <a:rPr lang="es-CO" dirty="0" smtClean="0"/>
              <a:t>Pero </a:t>
            </a:r>
            <a:r>
              <a:rPr lang="es-CO" dirty="0" smtClean="0"/>
              <a:t>¿cuál era exactamente su petición? </a:t>
            </a:r>
            <a:endParaRPr lang="es-CO" dirty="0" smtClean="0"/>
          </a:p>
          <a:p>
            <a:pPr>
              <a:buNone/>
            </a:pPr>
            <a:r>
              <a:rPr lang="es-CO" dirty="0" smtClean="0"/>
              <a:t>Jana </a:t>
            </a:r>
            <a:r>
              <a:rPr lang="es-CO" dirty="0" smtClean="0"/>
              <a:t>le dijo a HaShem que no buscaba un hijo para mimar. No buscaba un hijo para presumir.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No </a:t>
            </a:r>
            <a:r>
              <a:rPr lang="es-CO" dirty="0" smtClean="0"/>
              <a:t>le interesaban las citas para jugar ni las fiestas de cumpleaños, aunque eso fuera lo que hacían las demás madres "normales".</a:t>
            </a:r>
            <a:endParaRPr lang="en-US" dirty="0" smtClean="0"/>
          </a:p>
          <a:p>
            <a:pPr>
              <a:buNone/>
            </a:pPr>
            <a:r>
              <a:rPr lang="es-CO" dirty="0" smtClean="0"/>
              <a:t>Jana deseaba una cosa, y solo una. Anhelaba más que nada en el mundo dar a luz a un hijo que fuera un soldado en el ejército de HaShem; uno que luchara en las batallas del Todopoderoso.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Tanto </a:t>
            </a:r>
            <a:r>
              <a:rPr lang="es-CO" dirty="0" smtClean="0"/>
              <a:t>es así que incluso prometió entregar al niño para que lo criara en el Mishkán, algo que una madre "normal" jamás haría.</a:t>
            </a:r>
            <a:endParaRPr lang="en-US" dirty="0" smtClean="0"/>
          </a:p>
          <a:p>
            <a:pPr>
              <a:buNone/>
            </a:pPr>
            <a:r>
              <a:rPr lang="es-CO" dirty="0" smtClean="0"/>
              <a:t>¿Acaso Jana realmente pretendía cambiar las leyes de la naturaleza solo para ser como los demás? </a:t>
            </a:r>
            <a:endParaRPr lang="es-CO" dirty="0" smtClean="0"/>
          </a:p>
          <a:p>
            <a:pPr>
              <a:buNone/>
            </a:pPr>
            <a:r>
              <a:rPr lang="es-CO" dirty="0" smtClean="0"/>
              <a:t>Claro </a:t>
            </a:r>
            <a:r>
              <a:rPr lang="es-CO" dirty="0" smtClean="0"/>
              <a:t>que se le permitió pedirlo, pero Jazal nos cuenta que le habló con dureza a HaShem, exigiéndole un hijo.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Claramente</a:t>
            </a:r>
            <a:r>
              <a:rPr lang="es-CO" dirty="0" smtClean="0"/>
              <a:t>, no pensaba en sí misma. </a:t>
            </a:r>
            <a:endParaRPr lang="es-CO" dirty="0" smtClean="0"/>
          </a:p>
          <a:p>
            <a:pPr>
              <a:buNone/>
            </a:pPr>
            <a:r>
              <a:rPr lang="es-CO" dirty="0" smtClean="0"/>
              <a:t>Lo </a:t>
            </a:r>
            <a:r>
              <a:rPr lang="es-CO" dirty="0" smtClean="0"/>
              <a:t>pedía por amor a HaShem. ¡Qué petición tan especial! </a:t>
            </a:r>
            <a:endParaRPr lang="es-CO" dirty="0" smtClean="0"/>
          </a:p>
          <a:p>
            <a:pPr>
              <a:buNone/>
            </a:pPr>
            <a:r>
              <a:rPr lang="es-CO" dirty="0" smtClean="0"/>
              <a:t>HaShem </a:t>
            </a:r>
            <a:r>
              <a:rPr lang="es-CO" dirty="0" smtClean="0"/>
              <a:t>la aceptó y nació un hijo, al que llamó Shmuel. </a:t>
            </a:r>
            <a:endParaRPr lang="es-CO" dirty="0" smtClean="0"/>
          </a:p>
          <a:p>
            <a:pPr>
              <a:buNone/>
            </a:pPr>
            <a:r>
              <a:rPr lang="es-CO" dirty="0" smtClean="0"/>
              <a:t>El </a:t>
            </a:r>
            <a:r>
              <a:rPr lang="es-CO" dirty="0" smtClean="0"/>
              <a:t>nombre hebreo Shemuel, una variante de Samuel, significa "Dios ha escuchado" o "Nombre de Dios".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Efectivamente</a:t>
            </a:r>
            <a:r>
              <a:rPr lang="es-CO" dirty="0" smtClean="0"/>
              <a:t>, a los dos años, el pequeño Shmuel fue entregado a </a:t>
            </a:r>
            <a:r>
              <a:rPr lang="es-CO" dirty="0" smtClean="0"/>
              <a:t>Eli </a:t>
            </a:r>
            <a:r>
              <a:rPr lang="es-CO" dirty="0" smtClean="0"/>
              <a:t>HaKohen para que lo criara. </a:t>
            </a:r>
            <a:endParaRPr lang="es-CO" dirty="0" smtClean="0"/>
          </a:p>
          <a:p>
            <a:pPr>
              <a:buNone/>
            </a:pPr>
            <a:r>
              <a:rPr lang="es-CO" dirty="0" smtClean="0"/>
              <a:t>Finalmente</a:t>
            </a:r>
            <a:r>
              <a:rPr lang="es-CO" dirty="0" smtClean="0"/>
              <a:t>, Shmuel lideraría Klal Israel y ungiría a sus dos primeros reyes</a:t>
            </a:r>
            <a:r>
              <a:rPr lang="es-CO" dirty="0" smtClean="0"/>
              <a:t>.</a:t>
            </a:r>
          </a:p>
          <a:p>
            <a:pPr>
              <a:buNone/>
            </a:pPr>
            <a:r>
              <a:rPr lang="es-CO" dirty="0" smtClean="0"/>
              <a:t>Podemos sugerir que la conversación en Egipto entre esposos y esposas fue de naturaleza similar.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Las </a:t>
            </a:r>
            <a:r>
              <a:rPr lang="es-CO" dirty="0" smtClean="0"/>
              <a:t>esposas dijeron que estaban listas para tener más hijos, a lo que los esposos respondieron, sorprendidos, que en un momento como ese querrían tener más. </a:t>
            </a:r>
            <a:endParaRPr lang="es-CO" dirty="0" smtClean="0"/>
          </a:p>
          <a:p>
            <a:pPr>
              <a:buNone/>
            </a:pPr>
            <a:r>
              <a:rPr lang="es-CO" dirty="0" smtClean="0"/>
              <a:t>Las </a:t>
            </a:r>
            <a:r>
              <a:rPr lang="es-CO" dirty="0" smtClean="0"/>
              <a:t>mujeres respondieron que si, de hecho, el propósito de tener hijos es solo tener otra joya de la que uno pueda despotricar y elogiar, es cierto, ahora no es el momento. </a:t>
            </a:r>
            <a:endParaRPr lang="es-CO"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Sin </a:t>
            </a:r>
            <a:r>
              <a:rPr lang="es-CO" dirty="0" smtClean="0"/>
              <a:t>embargo, explicaron, el propósito es sumar soldados al </a:t>
            </a:r>
            <a:r>
              <a:rPr lang="es-CO" b="1" i="1" dirty="0" smtClean="0"/>
              <a:t>Tzivot HaShem</a:t>
            </a:r>
            <a:r>
              <a:rPr lang="es-CO" dirty="0" smtClean="0"/>
              <a:t>, el ejército de HaShem. </a:t>
            </a:r>
            <a:endParaRPr lang="es-CO" dirty="0" smtClean="0"/>
          </a:p>
          <a:p>
            <a:pPr>
              <a:buNone/>
            </a:pPr>
            <a:r>
              <a:rPr lang="es-CO" dirty="0" smtClean="0"/>
              <a:t>En </a:t>
            </a:r>
            <a:r>
              <a:rPr lang="es-CO" dirty="0" smtClean="0"/>
              <a:t>los momentos más difíciles, más que en cualquier otro momento, el Ejército necesita soldados. </a:t>
            </a:r>
            <a:endParaRPr lang="es-CO" dirty="0" smtClean="0"/>
          </a:p>
          <a:p>
            <a:pPr>
              <a:buNone/>
            </a:pPr>
            <a:r>
              <a:rPr lang="es-CO" dirty="0" smtClean="0"/>
              <a:t>Con </a:t>
            </a:r>
            <a:r>
              <a:rPr lang="es-CO" dirty="0" smtClean="0"/>
              <a:t>esto en mente, los esposos accedieron, abriendo camino para el futuro de Klal Israel.</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Estas acciones fueron tan "</a:t>
            </a:r>
            <a:r>
              <a:rPr lang="es-CO" sz="3000" b="1" i="1" dirty="0" smtClean="0"/>
              <a:t>jashuv</a:t>
            </a:r>
            <a:r>
              <a:rPr lang="es-CO" sz="3000" dirty="0" smtClean="0"/>
              <a:t>", tan importantes a los ojos de HaShem, que cuando le trajeron los espejos a Moshé, HaShem ordenó que los incluyera. </a:t>
            </a:r>
          </a:p>
          <a:p>
            <a:pPr>
              <a:buNone/>
            </a:pPr>
            <a:r>
              <a:rPr lang="es-CO" sz="3000" dirty="0" smtClean="0"/>
              <a:t>Es interesante notar que la Torá no indica un tamaño específico para el kior. Ibn Ezra explica que HaShem consideraba cada espejo tan sagrado que todos y cada uno de ellos debían encajar en él, sin importar cuán grande fuera el kior.</a:t>
            </a:r>
            <a:endParaRPr lang="en-US" sz="3000" dirty="0" smtClean="0"/>
          </a:p>
          <a:p>
            <a:pPr>
              <a:buNone/>
            </a:pPr>
            <a:r>
              <a:rPr lang="es-CO" dirty="0" smtClean="0"/>
              <a:t> </a:t>
            </a:r>
            <a:endParaRPr lang="en-US" dirty="0" smtClean="0"/>
          </a:p>
          <a:p>
            <a:pPr>
              <a:buNone/>
            </a:pPr>
            <a:r>
              <a:rPr lang="es-CO" dirty="0" smtClean="0"/>
              <a:t> </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Como </a:t>
            </a:r>
            <a:r>
              <a:rPr lang="es-CO" dirty="0" smtClean="0"/>
              <a:t>padres, debemos tomar nota de las nobles intenciones de estas mujeres </a:t>
            </a:r>
            <a:r>
              <a:rPr lang="es-CO" b="1" i="1" dirty="0" smtClean="0"/>
              <a:t>joshuvá</a:t>
            </a:r>
            <a:r>
              <a:rPr lang="es-CO" dirty="0" smtClean="0"/>
              <a:t>, sin perder de vista ni por un instante el verdadero </a:t>
            </a:r>
            <a:r>
              <a:rPr lang="es-CO" b="1" i="1" dirty="0" smtClean="0"/>
              <a:t>taclit</a:t>
            </a:r>
            <a:r>
              <a:rPr lang="es-CO" dirty="0" smtClean="0"/>
              <a:t>, propósito de criar hijos. </a:t>
            </a:r>
            <a:endParaRPr lang="es-CO" dirty="0" smtClean="0"/>
          </a:p>
          <a:p>
            <a:pPr>
              <a:buNone/>
            </a:pPr>
            <a:r>
              <a:rPr lang="es-CO" dirty="0" smtClean="0"/>
              <a:t>Nuestros </a:t>
            </a:r>
            <a:r>
              <a:rPr lang="es-CO" dirty="0" smtClean="0"/>
              <a:t>hijos son el futuro de Klal Israel. Hagamos nuestra parte para asegurarnos de que sean dignos de ser contados en el Ejército de HaShem. </a:t>
            </a:r>
            <a:endParaRPr lang="en-US" dirty="0" smtClean="0"/>
          </a:p>
          <a:p>
            <a:pPr>
              <a:buNone/>
            </a:pPr>
            <a:r>
              <a:rPr lang="es-CO" dirty="0" smtClean="0"/>
              <a:t> </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CO" sz="3600" dirty="0" smtClean="0"/>
          </a:p>
        </p:txBody>
      </p:sp>
      <p:pic>
        <p:nvPicPr>
          <p:cNvPr id="2051" name="Picture 3"/>
          <p:cNvPicPr>
            <a:picLocks noChangeAspect="1" noChangeArrowheads="1"/>
          </p:cNvPicPr>
          <p:nvPr/>
        </p:nvPicPr>
        <p:blipFill>
          <a:blip r:embed="rId3"/>
          <a:srcRect/>
          <a:stretch>
            <a:fillRect/>
          </a:stretch>
        </p:blipFill>
        <p:spPr bwMode="auto">
          <a:xfrm>
            <a:off x="209551" y="535229"/>
            <a:ext cx="8810624" cy="5731774"/>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b="1" dirty="0" smtClean="0">
                <a:solidFill>
                  <a:srgbClr val="FF0000"/>
                </a:solidFill>
              </a:rPr>
              <a:t>El Beit HaMikdash</a:t>
            </a:r>
            <a:endParaRPr lang="es-CO" b="1" dirty="0" smtClean="0">
              <a:solidFill>
                <a:srgbClr val="FF0000"/>
              </a:solidFill>
            </a:endParaRPr>
          </a:p>
          <a:p>
            <a:pPr marL="0" indent="0" algn="ctr">
              <a:buNone/>
            </a:pPr>
            <a:r>
              <a:rPr lang="es-ES" sz="2000" dirty="0" smtClean="0"/>
              <a:t>Haftará Vayakel</a:t>
            </a:r>
            <a:endParaRPr lang="es-ES" sz="2000" dirty="0" smtClean="0"/>
          </a:p>
          <a:p>
            <a:pPr>
              <a:buNone/>
            </a:pPr>
            <a:r>
              <a:rPr lang="es-CO" sz="3600" dirty="0" smtClean="0"/>
              <a:t>La historia de la Haftará de esta semana según los sefardíes: El rey Salomón dedicó siete años a la construcción del Beit HaMikdash. </a:t>
            </a:r>
            <a:endParaRPr lang="en-US" sz="3600" dirty="0" smtClean="0"/>
          </a:p>
          <a:p>
            <a:pPr>
              <a:buNone/>
            </a:pPr>
            <a:r>
              <a:rPr lang="es-CO" sz="3600" dirty="0" smtClean="0"/>
              <a:t>Ahora, el rey Salomón está listo para amueblar el templo con sus utensilios. </a:t>
            </a:r>
            <a:endParaRPr lang="es-CO" sz="3600" dirty="0" smtClean="0"/>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Shlomó </a:t>
            </a:r>
            <a:r>
              <a:rPr lang="es-CO" dirty="0" smtClean="0"/>
              <a:t>contrata a Jiram, de Tiro, cuya madre era viuda y su padre, maestro calderero de la tribu de Naftalí, para producir todos los artículos de cobre necesarios para el Beit HaMikdash. </a:t>
            </a:r>
            <a:endParaRPr lang="es-CO" dirty="0" smtClean="0"/>
          </a:p>
          <a:p>
            <a:pPr>
              <a:buNone/>
            </a:pPr>
            <a:r>
              <a:rPr lang="es-CO" dirty="0" smtClean="0"/>
              <a:t>El </a:t>
            </a:r>
            <a:r>
              <a:rPr lang="es-CO" dirty="0" smtClean="0"/>
              <a:t>padre de Hiram había establecido una continuidad al transmitir su sabiduría a su hijo.</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Tanto el Mishkán como el Beit HaMikdash fueron construidos por las tribus de Yehudá y Dan: la más fuerte y la más débil espiritualmente, respectivamente. </a:t>
            </a:r>
            <a:endParaRPr lang="es-CO" dirty="0" smtClean="0"/>
          </a:p>
          <a:p>
            <a:pPr>
              <a:buNone/>
            </a:pPr>
            <a:r>
              <a:rPr lang="es-CO" dirty="0" smtClean="0"/>
              <a:t>Esto </a:t>
            </a:r>
            <a:r>
              <a:rPr lang="es-CO" dirty="0" smtClean="0"/>
              <a:t>se hizo deliberadamente para mostrar </a:t>
            </a:r>
            <a:r>
              <a:rPr lang="es-CO" b="1" i="1" dirty="0" smtClean="0"/>
              <a:t>Ajdut</a:t>
            </a:r>
            <a:r>
              <a:rPr lang="es-CO" dirty="0" smtClean="0"/>
              <a:t>, la unidad, dentro de la nación judía. </a:t>
            </a:r>
            <a:endParaRPr lang="en-US" dirty="0" smtClean="0"/>
          </a:p>
          <a:p>
            <a:pPr>
              <a:buNone/>
            </a:pPr>
            <a:r>
              <a:rPr lang="es-CO" dirty="0" smtClean="0"/>
              <a:t>La Haftará narra la descripción de los dos pilares de la sala. </a:t>
            </a:r>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a:p>
        </p:txBody>
      </p:sp>
      <p:pic>
        <p:nvPicPr>
          <p:cNvPr id="4" name="3 Imagen" descr="See the Two Pillars Chiram made and King Solomon placed in the entrance to the Kodesh area of the Bait Hamikdash. Also note the Mikveh that had 12 bulls holding it up. When filled it had 16,500 gallons of water in it."/>
          <p:cNvPicPr/>
          <p:nvPr/>
        </p:nvPicPr>
        <p:blipFill>
          <a:blip r:embed="rId3"/>
          <a:srcRect/>
          <a:stretch>
            <a:fillRect/>
          </a:stretch>
        </p:blipFill>
        <p:spPr bwMode="auto">
          <a:xfrm>
            <a:off x="361951" y="276225"/>
            <a:ext cx="8524874" cy="626745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Hiram </a:t>
            </a:r>
            <a:r>
              <a:rPr lang="es-CO" dirty="0" smtClean="0"/>
              <a:t>fundió los dos pilares de cobre, llamados Yahin y Boaz. Yahin estaba a la derecha y Boaz a la izquierda. </a:t>
            </a:r>
            <a:endParaRPr lang="es-CO" dirty="0" smtClean="0"/>
          </a:p>
          <a:p>
            <a:pPr>
              <a:buNone/>
            </a:pPr>
            <a:r>
              <a:rPr lang="es-CO" dirty="0" smtClean="0"/>
              <a:t>Tenían 18 codos (18”-24”) de alto y 12 codos de circunferencia. Sobre los pilares había decoraciones. Las "Coronas" tenían 5 codos de alto y contenían Lulavim, </a:t>
            </a:r>
            <a:r>
              <a:rPr lang="es-CO" dirty="0" smtClean="0"/>
              <a:t>Rimonim (granadas) </a:t>
            </a:r>
            <a:r>
              <a:rPr lang="es-CO" dirty="0" smtClean="0"/>
              <a:t>y </a:t>
            </a:r>
            <a:r>
              <a:rPr lang="es-CO" dirty="0" smtClean="0"/>
              <a:t>Shoshanim (rosas). </a:t>
            </a: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t>Shlomo </a:t>
            </a:r>
            <a:r>
              <a:rPr lang="es-CO" sz="2900" dirty="0" smtClean="0"/>
              <a:t>colocó los pilares junto a la entrada del área del Kodesh. </a:t>
            </a:r>
            <a:endParaRPr lang="en-US" sz="2900" dirty="0" smtClean="0"/>
          </a:p>
          <a:p>
            <a:pPr>
              <a:buNone/>
            </a:pPr>
            <a:r>
              <a:rPr lang="es-CO" sz="2900" dirty="0" smtClean="0"/>
              <a:t>E Mar-Mikveh o pila de agua tenía 10 codos de ancho, con tapa redonda y fondo cuadrado. </a:t>
            </a:r>
            <a:endParaRPr lang="es-CO" sz="2900" dirty="0" smtClean="0"/>
          </a:p>
          <a:p>
            <a:pPr>
              <a:buNone/>
            </a:pPr>
            <a:r>
              <a:rPr lang="es-CO" sz="2900" dirty="0" smtClean="0"/>
              <a:t>Sosteniéndola </a:t>
            </a:r>
            <a:r>
              <a:rPr lang="es-CO" sz="2900" dirty="0" smtClean="0"/>
              <a:t>en cada uno de los 4 lados, había 3 toros mirando hacia afuera. </a:t>
            </a:r>
            <a:endParaRPr lang="en-US" sz="2900" dirty="0" smtClean="0"/>
          </a:p>
          <a:p>
            <a:pPr>
              <a:buNone/>
            </a:pPr>
            <a:r>
              <a:rPr lang="es-CO" sz="2900" dirty="0" smtClean="0"/>
              <a:t>Algunos dicen que representaban los 12 Mazalot, signos astrológicos del zodíaco. Se necesitaban 16,500 galones para llenar la Mikveh.</a:t>
            </a:r>
            <a:endParaRPr lang="en-US" sz="2900" dirty="0" smtClean="0"/>
          </a:p>
          <a:p>
            <a:pPr>
              <a:buNone/>
            </a:pPr>
            <a:endParaRPr lang="es-CO" dirty="0" smtClean="0"/>
          </a:p>
          <a:p>
            <a:pPr>
              <a:buNone/>
            </a:pP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 </a:t>
            </a:r>
            <a:r>
              <a:rPr lang="es-CO" dirty="0" smtClean="0"/>
              <a:t>historia de la Haftará de esta semana para los Ashkenazim: Hiram, contratado por el rey Salomón como artista, formó los tesoros del Templo con latón y cobre. </a:t>
            </a:r>
            <a:endParaRPr lang="es-CO" dirty="0" smtClean="0"/>
          </a:p>
          <a:p>
            <a:pPr>
              <a:buNone/>
            </a:pPr>
            <a:r>
              <a:rPr lang="es-CO" dirty="0" smtClean="0"/>
              <a:t>Hiram </a:t>
            </a:r>
            <a:r>
              <a:rPr lang="es-CO" dirty="0" smtClean="0"/>
              <a:t>hizo pequeñas palanganas para retirar las cenizas del altar, rastrillos para recogerlas y cuencos para rociar la sangre de los sacrificios en el lateral del altar. </a:t>
            </a:r>
            <a:endParaRPr lang="en-US" dirty="0" smtClean="0"/>
          </a:p>
          <a:p>
            <a:pPr>
              <a:buNone/>
            </a:pP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Hiram cumplió con todas las tareas que el rey Salomón le encomendó en la Casa de Hashem. </a:t>
            </a:r>
            <a:endParaRPr lang="es-CO" dirty="0" smtClean="0"/>
          </a:p>
          <a:p>
            <a:pPr>
              <a:buNone/>
            </a:pPr>
            <a:r>
              <a:rPr lang="es-CO" dirty="0" smtClean="0"/>
              <a:t>Como </a:t>
            </a:r>
            <a:r>
              <a:rPr lang="es-CO" dirty="0" smtClean="0"/>
              <a:t>parte de la corona de las columnas, se colocaron dos filas de diseños de granadas: 400 en total. </a:t>
            </a:r>
            <a:endParaRPr lang="en-US" dirty="0" smtClean="0"/>
          </a:p>
          <a:p>
            <a:pPr>
              <a:buNone/>
            </a:pPr>
            <a:r>
              <a:rPr lang="es-CO" dirty="0" smtClean="0"/>
              <a:t>La Mikveh era una palangana muy grande con doce cabezas de ganado dispuestas en cuatro filas de tres en la base. </a:t>
            </a:r>
            <a:endParaRPr lang="es-CO" dirty="0" smtClean="0"/>
          </a:p>
          <a:p>
            <a:pPr>
              <a:buNone/>
            </a:pP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Se </a:t>
            </a:r>
            <a:r>
              <a:rPr lang="es-CO" dirty="0" smtClean="0"/>
              <a:t>usaba para que el Cohen se sumergiera antes de realizar el trabajo sacerdotal en el Templo. </a:t>
            </a:r>
            <a:endParaRPr lang="en-US" dirty="0" smtClean="0"/>
          </a:p>
          <a:p>
            <a:pPr>
              <a:buNone/>
            </a:pPr>
            <a:r>
              <a:rPr lang="es-CO" dirty="0" smtClean="0"/>
              <a:t>Los utensilios se fabricaban en las llanuras del Jordán, al este del Jordán, en el territorio de la tribu de Gad. </a:t>
            </a:r>
            <a:endParaRPr lang="es-CO" dirty="0" smtClean="0"/>
          </a:p>
          <a:p>
            <a:pPr>
              <a:buNone/>
            </a:pPr>
            <a:r>
              <a:rPr lang="es-CO" dirty="0" smtClean="0"/>
              <a:t>Hiram </a:t>
            </a:r>
            <a:r>
              <a:rPr lang="es-CO" dirty="0" smtClean="0"/>
              <a:t>tenía allí una fábrica, donde los fundía en densos moldes de arcilla. La fábrica estaba ubicada entre la ciudad de Sucot y Zarotán. </a:t>
            </a:r>
            <a:endParaRPr lang="en-US" dirty="0" smtClean="0"/>
          </a:p>
          <a:p>
            <a:pPr>
              <a:buNone/>
            </a:pP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Se </a:t>
            </a:r>
            <a:r>
              <a:rPr lang="es-CO" dirty="0" smtClean="0"/>
              <a:t>fabricaron tantos utensilios que el rey Salomón dejó de contarlos. El peso del cobre nunca se determinó. </a:t>
            </a:r>
            <a:endParaRPr lang="es-CO" dirty="0" smtClean="0"/>
          </a:p>
          <a:p>
            <a:pPr>
              <a:buNone/>
            </a:pPr>
            <a:r>
              <a:rPr lang="es-CO" dirty="0" smtClean="0"/>
              <a:t>Salomón fabricó todos los utensilios para la Casa de Hashem: el Altar de Oro y el Shulján, la Mesa (que sostenía los Lejem Hapanim, 12 panes de la Proposición), todos de oro. </a:t>
            </a:r>
            <a:endParaRPr lang="en-US" dirty="0" smtClean="0"/>
          </a:p>
          <a:p>
            <a:pPr>
              <a:buNone/>
            </a:pPr>
            <a:endParaRPr lang="en-US" dirty="0" smtClean="0"/>
          </a:p>
          <a:p>
            <a:pPr>
              <a:buNone/>
            </a:pP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La </a:t>
            </a:r>
            <a:r>
              <a:rPr lang="es-CO" dirty="0" smtClean="0"/>
              <a:t>Menorá: Había cinco menorás en el lado derecho del templo y cinco en el lado izquierdo. </a:t>
            </a:r>
            <a:endParaRPr lang="es-CO" dirty="0" smtClean="0"/>
          </a:p>
          <a:p>
            <a:pPr>
              <a:buNone/>
            </a:pPr>
            <a:r>
              <a:rPr lang="es-CO" dirty="0" smtClean="0"/>
              <a:t>Un </a:t>
            </a:r>
            <a:r>
              <a:rPr lang="es-CO" dirty="0" smtClean="0"/>
              <a:t>total de diez menorás se encontraban frente a la pared divisoria del Santuario interior del Templo. </a:t>
            </a:r>
            <a:endParaRPr lang="es-CO" dirty="0" smtClean="0"/>
          </a:p>
          <a:p>
            <a:pPr>
              <a:buNone/>
            </a:pPr>
            <a:r>
              <a:rPr lang="es-CO" dirty="0" smtClean="0"/>
              <a:t>Cada </a:t>
            </a:r>
            <a:r>
              <a:rPr lang="es-CO" dirty="0" smtClean="0"/>
              <a:t>una de las siete lámparas de la Menorá estaba decorada con un diseño floral. </a:t>
            </a:r>
            <a:endParaRPr lang="en-US" dirty="0" smtClean="0"/>
          </a:p>
          <a:p>
            <a:pPr>
              <a:buNone/>
            </a:pPr>
            <a:endParaRPr lang="en-US" dirty="0" smtClean="0"/>
          </a:p>
          <a:p>
            <a:pPr>
              <a:buNone/>
            </a:pP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Toda la obra del Templo del rey Salomón estaba ahora terminada. Entonces el rey Salomón trajo las cosas sagradas de su padre, el rey David: plata y oro. Las guardó en el tesoro del Templo.</a:t>
            </a:r>
            <a:endParaRPr lang="en-US" dirty="0" smtClean="0"/>
          </a:p>
          <a:p>
            <a:pPr>
              <a:buNone/>
            </a:pPr>
            <a:r>
              <a:rPr lang="es-CO" dirty="0" smtClean="0"/>
              <a:t> </a:t>
            </a:r>
            <a:r>
              <a:rPr lang="es-CO" dirty="0" smtClean="0"/>
              <a:t>Biografía </a:t>
            </a:r>
            <a:r>
              <a:rPr lang="es-CO" dirty="0" smtClean="0"/>
              <a:t>del rey Shlomó:</a:t>
            </a:r>
            <a:endParaRPr lang="en-US" dirty="0" smtClean="0"/>
          </a:p>
          <a:p>
            <a:pPr>
              <a:buNone/>
            </a:pPr>
            <a:r>
              <a:rPr lang="es-CO" dirty="0" smtClean="0"/>
              <a:t> </a:t>
            </a:r>
            <a:r>
              <a:rPr lang="es-CO" dirty="0" smtClean="0"/>
              <a:t>Su </a:t>
            </a:r>
            <a:r>
              <a:rPr lang="es-CO" dirty="0" smtClean="0"/>
              <a:t>nombre significa "paz" o "prosperidad". Tenía siete nombres: Shlomó, Yedidyah, Kohelet, Agur, Yakeh, Lemuel e Ithiel. </a:t>
            </a:r>
            <a:endParaRPr lang="es-CO" dirty="0" smtClean="0"/>
          </a:p>
          <a:p>
            <a:pPr>
              <a:buNone/>
            </a:pPr>
            <a:endParaRPr lang="en-US" dirty="0" smtClean="0"/>
          </a:p>
          <a:p>
            <a:pPr>
              <a:buNone/>
            </a:pP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Su </a:t>
            </a:r>
            <a:r>
              <a:rPr lang="es-CO" dirty="0" smtClean="0"/>
              <a:t>padre fue el rey David.</a:t>
            </a:r>
            <a:endParaRPr lang="en-US" dirty="0" smtClean="0"/>
          </a:p>
          <a:p>
            <a:pPr>
              <a:buNone/>
            </a:pPr>
            <a:r>
              <a:rPr lang="es-CO" dirty="0" smtClean="0"/>
              <a:t>¡Fue coronado rey a los 12 años! </a:t>
            </a:r>
            <a:endParaRPr lang="es-CO" dirty="0" smtClean="0"/>
          </a:p>
          <a:p>
            <a:pPr>
              <a:buNone/>
            </a:pPr>
            <a:r>
              <a:rPr lang="es-CO" dirty="0" smtClean="0"/>
              <a:t>Shlomó </a:t>
            </a:r>
            <a:r>
              <a:rPr lang="es-CO" dirty="0" smtClean="0"/>
              <a:t>gobernó durante 40 años y falleció a los 52. </a:t>
            </a:r>
            <a:endParaRPr lang="es-CO" dirty="0" smtClean="0"/>
          </a:p>
          <a:p>
            <a:pPr>
              <a:buNone/>
            </a:pPr>
            <a:r>
              <a:rPr lang="es-CO" dirty="0" smtClean="0"/>
              <a:t>Como </a:t>
            </a:r>
            <a:r>
              <a:rPr lang="es-CO" dirty="0" smtClean="0"/>
              <a:t>rey, dirigió la construcción del Beit HaMikdash, que comenzó a los 16 años y duró 7 años.</a:t>
            </a:r>
            <a:endParaRPr lang="en-US" dirty="0" smtClean="0"/>
          </a:p>
          <a:p>
            <a:pPr>
              <a:buNone/>
            </a:pPr>
            <a:r>
              <a:rPr lang="es-CO" dirty="0" smtClean="0"/>
              <a:t> </a:t>
            </a:r>
            <a:endParaRPr lang="en-US" dirty="0" smtClean="0"/>
          </a:p>
          <a:p>
            <a:pPr>
              <a:buNone/>
            </a:pPr>
            <a:endParaRPr lang="en-US" dirty="0" smtClean="0"/>
          </a:p>
          <a:p>
            <a:pPr>
              <a:buNone/>
            </a:pP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Era </a:t>
            </a:r>
            <a:r>
              <a:rPr lang="es-CO" dirty="0" smtClean="0"/>
              <a:t>extremadamente rico; según algunas estimaciones, su fortuna aumentaba en 250 millones de dólares al año. </a:t>
            </a:r>
            <a:endParaRPr lang="es-CO" dirty="0" smtClean="0"/>
          </a:p>
          <a:p>
            <a:pPr>
              <a:buNone/>
            </a:pPr>
            <a:r>
              <a:rPr lang="es-CO" dirty="0" smtClean="0"/>
              <a:t>Shlomó </a:t>
            </a:r>
            <a:r>
              <a:rPr lang="es-CO" dirty="0" smtClean="0"/>
              <a:t>era famoso por sus establos, que albergaban 40.000 caballos y 12.000 jinetes. </a:t>
            </a:r>
            <a:endParaRPr lang="es-CO" dirty="0" smtClean="0"/>
          </a:p>
          <a:p>
            <a:pPr>
              <a:buNone/>
            </a:pPr>
            <a:r>
              <a:rPr lang="es-CO" dirty="0" smtClean="0"/>
              <a:t>El </a:t>
            </a:r>
            <a:r>
              <a:rPr lang="es-CO" dirty="0" smtClean="0"/>
              <a:t>rey Shlomó tenía 700 esposas y 300 concubinas.</a:t>
            </a:r>
            <a:endParaRPr lang="en-US" dirty="0" smtClean="0"/>
          </a:p>
          <a:p>
            <a:pPr>
              <a:buNone/>
            </a:pPr>
            <a:endParaRPr lang="en-US" dirty="0" smtClean="0"/>
          </a:p>
          <a:p>
            <a:pPr>
              <a:buNone/>
            </a:pP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Es considerado el hombre más inteligente de todos los tiempos. </a:t>
            </a:r>
            <a:endParaRPr lang="es-CO" dirty="0" smtClean="0"/>
          </a:p>
          <a:p>
            <a:pPr>
              <a:buNone/>
            </a:pPr>
            <a:r>
              <a:rPr lang="es-CO" dirty="0" smtClean="0"/>
              <a:t>Shlomó </a:t>
            </a:r>
            <a:r>
              <a:rPr lang="es-CO" dirty="0" smtClean="0"/>
              <a:t>fue capaz de dar 3.000 explicaciones a cada versículo de la Torá. </a:t>
            </a:r>
            <a:endParaRPr lang="es-CO" dirty="0" smtClean="0"/>
          </a:p>
          <a:p>
            <a:pPr>
              <a:buNone/>
            </a:pPr>
            <a:r>
              <a:rPr lang="es-CO" dirty="0" smtClean="0"/>
              <a:t>Conocía </a:t>
            </a:r>
            <a:r>
              <a:rPr lang="es-CO" dirty="0" smtClean="0"/>
              <a:t>los 70 idiomas que se hablaban en el mundo en aquella época, además de poseer la capacidad de comunicarse con todos los seres vivos del reino animal. </a:t>
            </a:r>
            <a:endParaRPr lang="en-US" dirty="0" smtClean="0"/>
          </a:p>
          <a:p>
            <a:pPr>
              <a:buNone/>
            </a:pPr>
            <a:endParaRPr lang="en-US" dirty="0" smtClean="0"/>
          </a:p>
          <a:p>
            <a:pPr>
              <a:buNone/>
            </a:pP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En </a:t>
            </a:r>
            <a:r>
              <a:rPr lang="es-CO" dirty="0" smtClean="0"/>
              <a:t>una ocasión, la reina de Saba viajó siete años en caravana solo para conocerlo y cuestionarlo sobre su sabiduría. </a:t>
            </a:r>
            <a:endParaRPr lang="es-CO" dirty="0" smtClean="0"/>
          </a:p>
          <a:p>
            <a:pPr>
              <a:buNone/>
            </a:pPr>
            <a:r>
              <a:rPr lang="es-CO" dirty="0" smtClean="0"/>
              <a:t>Tras </a:t>
            </a:r>
            <a:r>
              <a:rPr lang="es-CO" dirty="0" smtClean="0"/>
              <a:t>su primer encuentro, la reina de Saba comentó que el rey era mucho más sabio de lo que su reputación sugería.</a:t>
            </a:r>
            <a:endParaRPr lang="en-US" dirty="0" smtClean="0"/>
          </a:p>
          <a:p>
            <a:pPr>
              <a:buNone/>
            </a:pPr>
            <a:r>
              <a:rPr lang="es-CO" dirty="0" smtClean="0"/>
              <a:t>Fundó tres ciudades: Meguido, Hazor y Gezer, en el norte de Israel.</a:t>
            </a:r>
            <a:endParaRPr lang="en-US" dirty="0" smtClean="0"/>
          </a:p>
          <a:p>
            <a:pPr>
              <a:buNone/>
            </a:pPr>
            <a:endParaRPr lang="en-US" dirty="0" smtClean="0"/>
          </a:p>
          <a:p>
            <a:pPr>
              <a:buNone/>
            </a:pP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Instituyó, entre otras, las dos mitzvot de Eruv y Netilat Yadayim (el lavamiento ritual de manos) y la tercera bendición en Birkat Hamazón, Bonei Yerushalayim. </a:t>
            </a:r>
            <a:endParaRPr lang="en-US" dirty="0" smtClean="0"/>
          </a:p>
          <a:p>
            <a:pPr>
              <a:buNone/>
            </a:pPr>
            <a:r>
              <a:rPr lang="es-CO" dirty="0" smtClean="0"/>
              <a:t>El Eruv es una cuerda que rodea el perímetro exterior de un área, señalándola como un lugar permitido para llevar cosas en Shabat.</a:t>
            </a:r>
            <a:endParaRPr lang="en-US" dirty="0" smtClean="0"/>
          </a:p>
          <a:p>
            <a:pPr>
              <a:buNone/>
            </a:pPr>
            <a:endParaRPr lang="en-US" dirty="0" smtClean="0"/>
          </a:p>
          <a:p>
            <a:pPr>
              <a:buNone/>
            </a:pP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Es autor de tres libros: </a:t>
            </a:r>
            <a:endParaRPr lang="en-US" sz="3000" dirty="0" smtClean="0"/>
          </a:p>
          <a:p>
            <a:pPr>
              <a:buNone/>
            </a:pPr>
            <a:r>
              <a:rPr lang="es-CO" sz="3000" dirty="0" smtClean="0"/>
              <a:t>1) Kohelet, Eclesiastés </a:t>
            </a:r>
            <a:endParaRPr lang="en-US" sz="3000" dirty="0" smtClean="0"/>
          </a:p>
          <a:p>
            <a:pPr>
              <a:buNone/>
            </a:pPr>
            <a:r>
              <a:rPr lang="es-CO" sz="3000" dirty="0" smtClean="0"/>
              <a:t>2) Mishlé, Proverbios, que concluye con el cántico Eshet Jayil cantado en Erev Shabat. </a:t>
            </a:r>
            <a:endParaRPr lang="en-US" sz="3000" dirty="0" smtClean="0"/>
          </a:p>
          <a:p>
            <a:pPr>
              <a:buNone/>
            </a:pPr>
            <a:r>
              <a:rPr lang="es-CO" sz="3000" dirty="0" smtClean="0"/>
              <a:t>3) Shir Hashirim, Cantar de los Cantares.</a:t>
            </a:r>
            <a:endParaRPr lang="en-US" sz="3000" dirty="0" smtClean="0"/>
          </a:p>
          <a:p>
            <a:pPr>
              <a:buNone/>
            </a:pPr>
            <a:r>
              <a:rPr lang="es-CO" sz="3000" dirty="0" smtClean="0"/>
              <a:t>Frases célebres: Mishlé, Proverbios 13:24, “Josaj shivtó, sonei b’nó” “Quien retiene el palo (quien se abstiene de castigar a su hijo por una mala acción) odia a su hijo”.</a:t>
            </a:r>
            <a:endParaRPr lang="en-US" sz="3000" dirty="0" smtClean="0"/>
          </a:p>
          <a:p>
            <a:pPr>
              <a:buNone/>
            </a:pP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Lección de la Haftará de la semana: </a:t>
            </a:r>
            <a:endParaRPr lang="es-CO" dirty="0" smtClean="0"/>
          </a:p>
          <a:p>
            <a:pPr>
              <a:buNone/>
            </a:pPr>
            <a:r>
              <a:rPr lang="es-CO" dirty="0" smtClean="0"/>
              <a:t>Tanto </a:t>
            </a:r>
            <a:r>
              <a:rPr lang="es-CO" dirty="0" smtClean="0"/>
              <a:t>el Mishkán como el Beit HaMikdash fueron construidos por las dos tribus de Yehudá y Dan, la más fuerte y la más débil espiritualmente, respectivamente. </a:t>
            </a:r>
            <a:endParaRPr lang="en-US" dirty="0" smtClean="0"/>
          </a:p>
          <a:p>
            <a:pPr>
              <a:buNone/>
            </a:pPr>
            <a:r>
              <a:rPr lang="es-CO" dirty="0" smtClean="0"/>
              <a:t>Esto se hizo deliberadamente para fomentar la Ajdut, la unidad. </a:t>
            </a:r>
            <a:endParaRPr lang="es-CO" dirty="0" smtClean="0"/>
          </a:p>
          <a:p>
            <a:pPr>
              <a:buNone/>
            </a:pP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850" dirty="0" smtClean="0"/>
              <a:t>Una </a:t>
            </a:r>
            <a:r>
              <a:rPr lang="es-CO" sz="2850" dirty="0" smtClean="0"/>
              <a:t>de las razones de la destrucción del segundo Beit HaMikdash —y el continuo exilio a lo largo de los milenios— es la falta de unidad entre los hermanos judíos. </a:t>
            </a:r>
            <a:endParaRPr lang="en-US" sz="2850" dirty="0" smtClean="0"/>
          </a:p>
          <a:p>
            <a:pPr>
              <a:buNone/>
            </a:pPr>
            <a:r>
              <a:rPr lang="es-CO" sz="2850" dirty="0" smtClean="0"/>
              <a:t>1 Reyes 7:51</a:t>
            </a:r>
            <a:endParaRPr lang="en-US" sz="2850" dirty="0" smtClean="0"/>
          </a:p>
          <a:p>
            <a:pPr>
              <a:buNone/>
            </a:pPr>
            <a:r>
              <a:rPr lang="es-CO" sz="2850" dirty="0" smtClean="0"/>
              <a:t>(51) Cuando se terminó toda la obra que el rey Salomón había hecho en la Casa del Señor, Salomón trajo las donaciones sagradas de su padre David —la plata, el oro y los utensilios— y las depositó en el tesoro de la Casa del Señor.</a:t>
            </a:r>
            <a:endParaRPr lang="en-US" sz="2850" dirty="0" smtClean="0"/>
          </a:p>
          <a:p>
            <a:pPr>
              <a:buNone/>
            </a:pPr>
            <a:endParaRPr lang="es-CO"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Tze'enah Ure'enah</a:t>
            </a:r>
            <a:endParaRPr lang="en-US" dirty="0" smtClean="0"/>
          </a:p>
          <a:p>
            <a:pPr>
              <a:buNone/>
            </a:pPr>
            <a:r>
              <a:rPr lang="es-CO" dirty="0" smtClean="0"/>
              <a:t>“Cuando se terminó toda la obra” [7:51]. Cuando se terminó la obra del Templo, el rey Salomón trajo todo el oro, la plata y los utensilios de su padre David al Templo. No los usó para el Templo, sino que los depositó en el tesoro. Algunos sabios dicen que los depositó en el tesoro porque no quería usarlos.</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t>Salomón sabía que el Templo sería destruido y que las naciones dirían que fue destruido porque David había tomado gran parte de la plata y el oro mediante la fuerza y ​​el robo, y había permitido que se construyera el Templo con ellos. </a:t>
            </a:r>
            <a:endParaRPr lang="es-CO" sz="3000" dirty="0" smtClean="0"/>
          </a:p>
          <a:p>
            <a:pPr>
              <a:buNone/>
            </a:pPr>
            <a:r>
              <a:rPr lang="es-CO" sz="3000" dirty="0" smtClean="0"/>
              <a:t>Otros </a:t>
            </a:r>
            <a:r>
              <a:rPr lang="es-CO" sz="3000" dirty="0" smtClean="0"/>
              <a:t>sabios afirman que el rey Salomón dijo que hubo una gran hambruna en la época de David y que, como tenía mucha plata y oro, no alimentaba a los pobres.</a:t>
            </a:r>
            <a:endParaRPr lang="en-US" sz="3000" dirty="0"/>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Por eso, Salomón no quería tener esa plata y ese oro. Prefería que los pobres vivieran de ellos. De aquí aprendemos que es una mitzvá mayor dar caridad a los pobres y alimentarlos cuando tienen hambre que tener objetos sagrados en la sinagoga. Hay muchas personas que dan objetos preciosos de metal o plata en la sinagoga y desconocen que es más importante alimentar a los pobres.</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Está escrito en el Midrash Pesikta Rabbati. La Escritura dice aquí: "de su obra" [Génesis, 2:2]. </a:t>
            </a:r>
            <a:endParaRPr lang="es-CO" dirty="0" smtClean="0"/>
          </a:p>
          <a:p>
            <a:pPr>
              <a:buNone/>
            </a:pPr>
            <a:r>
              <a:rPr lang="es-CO" dirty="0" smtClean="0"/>
              <a:t>Todas </a:t>
            </a:r>
            <a:r>
              <a:rPr lang="es-CO" dirty="0" smtClean="0"/>
              <a:t>las obras fueron completadas. Esto nos enseña que Dios creó el mundo, pero la obra de la creación no se completó hasta que se terminó el Templo.</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Otra explicación de este versículo nos enseña que hubo gran paz cuando se construyó el Templo. </a:t>
            </a:r>
            <a:endParaRPr lang="es-CO" dirty="0" smtClean="0"/>
          </a:p>
          <a:p>
            <a:pPr>
              <a:buNone/>
            </a:pPr>
            <a:r>
              <a:rPr lang="es-CO" dirty="0" smtClean="0"/>
              <a:t>Todos </a:t>
            </a:r>
            <a:r>
              <a:rPr lang="es-CO" dirty="0" smtClean="0"/>
              <a:t>los artesanos que lo construyeron estaban sanos y con energía. Ninguno de ellos sufrió dolores de cabeza ni murió. Ningún hacha se rompió ni ninguna herramienta que usaron para trabajar en el Templo. </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Rabí Eliezer dice que esto no era nada nuevo. El Santo permitió que cada uno viviera mientras trabajaba en el Templo para Su gloria. Quiero mostrarles que, incluso por el honor de Jacob, miles de los egipcios que lo acompañaron a su entierro en la tierra de Israel enfermaron, y nadie murió. Todos regresaron a casa en paz. *Yalkut Shimoni, I Reyes, Remez, 186; Pesikta Rabbati, Piska 6.</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t>¿</a:t>
            </a:r>
            <a:r>
              <a:rPr lang="es-CO" dirty="0" smtClean="0"/>
              <a:t>Qué estás haciendo para fomentar un sentido de unidad entre tus compañeros, familiares, compañeros de trabajo y vecinos? </a:t>
            </a:r>
            <a:endParaRPr lang="es-CO" dirty="0" smtClean="0"/>
          </a:p>
          <a:p>
            <a:pPr>
              <a:buNone/>
            </a:pPr>
            <a:r>
              <a:rPr lang="es-CO" dirty="0" smtClean="0"/>
              <a:t>¿Cómo tratas a quienes percibes como inferiores a ti, ya sea financiera o intelectualmente? </a:t>
            </a:r>
          </a:p>
          <a:p>
            <a:pPr>
              <a:buNone/>
            </a:pPr>
            <a:r>
              <a:rPr lang="es-CO" dirty="0" smtClean="0"/>
              <a:t>Busca descubrir lo que nos une a todos, en lugar de lo que nos divide.</a:t>
            </a:r>
            <a:endParaRPr lang="en-US" dirty="0" smtClean="0"/>
          </a:p>
          <a:p>
            <a:pPr>
              <a:buNone/>
            </a:pPr>
            <a:endParaRPr lang="es-CO" dirty="0" smtClean="0"/>
          </a:p>
          <a:p>
            <a:pPr>
              <a:buNone/>
            </a:pPr>
            <a:endParaRPr lang="es-CO"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b="1" dirty="0" smtClean="0">
                <a:solidFill>
                  <a:srgbClr val="FF0000"/>
                </a:solidFill>
              </a:rPr>
              <a:t>Integridad en público</a:t>
            </a:r>
          </a:p>
          <a:p>
            <a:pPr marL="0" indent="0" algn="ctr">
              <a:buNone/>
            </a:pPr>
            <a:r>
              <a:rPr lang="es-ES" sz="2000" dirty="0" smtClean="0"/>
              <a:t>De las notas del R. Yonathan Sacks</a:t>
            </a:r>
          </a:p>
          <a:p>
            <a:pPr>
              <a:buNone/>
            </a:pPr>
            <a:r>
              <a:rPr lang="es-ES" dirty="0" smtClean="0"/>
              <a:t>Hay un versículo tan familiar que muchas veces no nos detenemos a reflexionar sobre lo que significa. </a:t>
            </a:r>
          </a:p>
          <a:p>
            <a:pPr>
              <a:buNone/>
            </a:pPr>
            <a:r>
              <a:rPr lang="es-ES" dirty="0" smtClean="0"/>
              <a:t>Es la línea del primer párrafo del Shemá, “Amarás al Señor tu Dios con todo tu corazón, con toda tu alma y con toda tu vida. </a:t>
            </a:r>
            <a:r>
              <a:rPr lang="es-ES" sz="2000" b="1" dirty="0" smtClean="0"/>
              <a:t>Deut. 6:5</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Esa última palabra suele traducirse como “fuerza” o “poder”. </a:t>
            </a:r>
          </a:p>
          <a:p>
            <a:pPr>
              <a:buNone/>
            </a:pPr>
            <a:r>
              <a:rPr lang="es-ES" dirty="0" smtClean="0"/>
              <a:t>Pero Rashi, siguiendo el Midrash y el Targum, lo traduce como con toda tu “riqueza”.</a:t>
            </a:r>
          </a:p>
          <a:p>
            <a:pPr>
              <a:buNone/>
            </a:pPr>
            <a:r>
              <a:rPr lang="es-ES" dirty="0" smtClean="0"/>
              <a:t>Si es así, el versículo parece ininteligible, al menos en el orden en que está escrito. </a:t>
            </a:r>
          </a:p>
          <a:p>
            <a:pPr>
              <a:buNone/>
            </a:pPr>
            <a:r>
              <a:rPr lang="es-ES" dirty="0" smtClean="0"/>
              <a:t>Los Sabios entendían que “con toda tu alma” significaba “con tu vida” si fuera necesario. </a:t>
            </a: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Hay ocasiones, afortunadamente muy raras, en las que se nos ordena renunciar a la vida misma en lugar de cometer un pecado o un crimen. </a:t>
            </a:r>
          </a:p>
          <a:p>
            <a:pPr>
              <a:buNone/>
            </a:pPr>
            <a:r>
              <a:rPr lang="es-ES" dirty="0" smtClean="0"/>
              <a:t>Si ese es el caso, entonces no hace falta decir que debemos amar a Dios con todas nuestras riquezas, es decir, incluso si exige un gran sacrificio financiero. </a:t>
            </a: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Sin embargo, Rashi y los Sabios dicen que esta frase se aplica a aquellos "para quienes la riqueza significa más que la vida misma".</a:t>
            </a:r>
          </a:p>
          <a:p>
            <a:pPr>
              <a:buNone/>
            </a:pPr>
            <a:r>
              <a:rPr lang="es-ES" dirty="0" smtClean="0"/>
              <a:t>Por supuesto, la vida es más importante que la riqueza. Sin embargo, los Sabios también sabían que, en sus palabras, </a:t>
            </a:r>
            <a:r>
              <a:rPr lang="es-ES" b="1" i="1" dirty="0" smtClean="0"/>
              <a:t>Adam bahul al mammono</a:t>
            </a:r>
            <a:r>
              <a:rPr lang="es-ES" dirty="0" smtClean="0"/>
              <a:t>, significa: la gente hace cosas extrañas, apresuradas, imprudentes e irracionales cuando hay dinero en juego </a:t>
            </a:r>
            <a:r>
              <a:rPr lang="es-ES" sz="2000" b="1" dirty="0" smtClean="0"/>
              <a:t>(Shabat 117b). </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Las ganancias financieras pueden ser una gran tentación que nos lleve a cometer actos que dañan a otros y, en última instancia, a nosotros mismos. </a:t>
            </a:r>
          </a:p>
          <a:p>
            <a:pPr>
              <a:buNone/>
            </a:pPr>
            <a:r>
              <a:rPr lang="es-ES" dirty="0" smtClean="0"/>
              <a:t>Por eso, cuando se trata de cuestiones financieras, especialmente cuando se trata de fondos públicos, no debe haber lugar a la tentación ni a la duda sobre si se ha utilizado para el fin para el que fue donado. </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Debe haber una auditoría escrupulosa y transparencia. </a:t>
            </a:r>
          </a:p>
          <a:p>
            <a:pPr>
              <a:buNone/>
            </a:pPr>
            <a:r>
              <a:rPr lang="es-ES" dirty="0" smtClean="0"/>
              <a:t>Sin esto existe riesgo moral: el máximo de tentación combinado con el máximo de oportunidad.</a:t>
            </a:r>
          </a:p>
          <a:p>
            <a:pPr>
              <a:buNone/>
            </a:pPr>
            <a:r>
              <a:rPr lang="es-ES" dirty="0" smtClean="0"/>
              <a:t>De ahí la parashá de </a:t>
            </a:r>
            <a:r>
              <a:rPr lang="es-ES" dirty="0" err="1" smtClean="0"/>
              <a:t>Pekudei</a:t>
            </a:r>
            <a:r>
              <a:rPr lang="es-ES" dirty="0" smtClean="0"/>
              <a:t>, con su relato detallado de cómo se utilizaron las donaciones para la construcción del Mishkán:</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“Estas son las cantidades de los materiales utilizados para el Tabernáculo, el Tabernáculo del Testimonio, que fueron registrados por orden de Moisés por los levitas bajo la dirección de Itamar hijo de Aarón, el Sacerdote”. </a:t>
            </a:r>
            <a:r>
              <a:rPr lang="es-ES" sz="2000" b="1" dirty="0" smtClean="0"/>
              <a:t>Ex. 38:21</a:t>
            </a:r>
            <a:endParaRPr lang="es-ES" b="1" dirty="0" smtClean="0"/>
          </a:p>
          <a:p>
            <a:pPr>
              <a:buNone/>
            </a:pPr>
            <a:r>
              <a:rPr lang="es-ES" dirty="0" smtClean="0"/>
              <a:t>El pasaje continúa enumerando las cantidades exactas de oro, plata y bronce recolectadas, y los propósitos para los que se destinó. </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¿Por qué Moisés hizo esto? </a:t>
            </a:r>
          </a:p>
          <a:p>
            <a:pPr>
              <a:buNone/>
            </a:pPr>
            <a:r>
              <a:rPr lang="es-ES" dirty="0" smtClean="0"/>
              <a:t>Un Midrash sugiere una respuesta:“Miraron a Moisés” (Éxodo 33:8) – La gente criticó a Moisés. </a:t>
            </a:r>
          </a:p>
          <a:p>
            <a:pPr>
              <a:buNone/>
            </a:pPr>
            <a:r>
              <a:rPr lang="es-ES" dirty="0" smtClean="0"/>
              <a:t>Solían decirse unos a otros: “Mira ese cuello. Mira esas piernas. Moisés está comiendo y bebiendo lo que nos pertenece. Todo lo que tiene nos pertenece”. </a:t>
            </a: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El otro respondería: “Un hombre que está a cargo de las obras del Santuario, ¿qué espera? ¿Que no debería hacerse rico? </a:t>
            </a:r>
          </a:p>
          <a:p>
            <a:pPr>
              <a:buNone/>
            </a:pPr>
            <a:r>
              <a:rPr lang="es-ES" dirty="0" smtClean="0"/>
              <a:t>Tan pronto como escuchó esto, Moisés respondió: “Por tu vida, tan pronto como el Santuario esté completo, te haré un ajuste de cuentas completo”.</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Tanjumá, Buber, Pekudé, 4.</a:t>
            </a:r>
          </a:p>
          <a:p>
            <a:pPr>
              <a:buNone/>
            </a:pPr>
            <a:r>
              <a:rPr lang="es-ES" dirty="0" smtClean="0"/>
              <a:t>Moisés emitió un ajuste de cuentas detallado para evitar sospechas de que se había apropiado personalmente de parte del dinero donado. </a:t>
            </a:r>
          </a:p>
          <a:p>
            <a:pPr>
              <a:buNone/>
            </a:pPr>
            <a:r>
              <a:rPr lang="es-ES" dirty="0" smtClean="0"/>
              <a:t>Nótese el énfasis en que la contabilidad no la llevó a cabo el propio Moisés sino “los levitas bajo la dirección de Itamar”, en otras palabras, auditores independientes.</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No hay ningún indicio de estas acusaciones en el texto mismo, pero el Midrash puede estar basado en el comentario que hizo Moisés durante la rebelión de Kóraj:</a:t>
            </a:r>
          </a:p>
          <a:p>
            <a:pPr>
              <a:buNone/>
            </a:pPr>
            <a:r>
              <a:rPr lang="es-ES" dirty="0" smtClean="0"/>
              <a:t>“No les he quitado ni un asno, ni he hecho daño a ninguno de ellos”. </a:t>
            </a:r>
            <a:r>
              <a:rPr lang="es-ES" sz="2000" b="1" dirty="0" smtClean="0"/>
              <a:t>Núm. 16:15</a:t>
            </a:r>
            <a:endParaRPr lang="es-ES" b="1" dirty="0" smtClean="0"/>
          </a:p>
          <a:p>
            <a:pPr>
              <a:buNone/>
            </a:pPr>
            <a:r>
              <a:rPr lang="es-ES" dirty="0" smtClean="0"/>
              <a:t>A menudo se han formulado acusaciones de corrupción y enriquecimiento personal contra líderes, con o sin justificación.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Podríamos pensar que, dado que Dios ve todo lo que hacemos, esto es suficiente para protegernos contra el mal. </a:t>
            </a:r>
          </a:p>
          <a:p>
            <a:pPr>
              <a:buNone/>
            </a:pPr>
            <a:r>
              <a:rPr lang="es-ES" dirty="0" smtClean="0"/>
              <a:t>Sin embargo, el judaísmo no dice esto. </a:t>
            </a:r>
          </a:p>
          <a:p>
            <a:pPr>
              <a:buNone/>
            </a:pPr>
            <a:r>
              <a:rPr lang="es-ES" dirty="0" smtClean="0"/>
              <a:t>El Talmud registra una escena en el lecho de muerte de Rabán Yojanán ben Zakai, mientras el maestro yacía rodeado de sus discípulos:</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Le dijeron: “Señor nuestro, bendícenos”.</a:t>
            </a:r>
          </a:p>
          <a:p>
            <a:pPr>
              <a:buNone/>
            </a:pPr>
            <a:r>
              <a:rPr lang="es-ES" dirty="0" smtClean="0"/>
              <a:t>Él les dijo: “Que sea la voluntad de Dios que el temor del cielo esté sobre vosotros tanto como el temor a la carne y a la sangre”.</a:t>
            </a:r>
          </a:p>
          <a:p>
            <a:pPr>
              <a:buNone/>
            </a:pPr>
            <a:r>
              <a:rPr lang="es-ES" dirty="0" smtClean="0"/>
              <a:t>Sus discípulos preguntaron: "¿Eso es todo?“</a:t>
            </a:r>
          </a:p>
          <a:p>
            <a:pPr>
              <a:buNone/>
            </a:pPr>
            <a:r>
              <a:rPr lang="es-ES" dirty="0" smtClean="0"/>
              <a:t>Él respondió: “¡Ojalá tuvieran nada menos que ese miedo! Pueden comprobar por ustedes mismos la verdad de lo que digo: </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Cuando un hombre está a punto de cometer una transgresión, dice: "Espero que nadie me vea". Berajot 28b</a:t>
            </a:r>
          </a:p>
          <a:p>
            <a:pPr>
              <a:buNone/>
            </a:pPr>
            <a:r>
              <a:rPr lang="es-ES" dirty="0" smtClean="0"/>
              <a:t>Cuando los humanos cometen un pecado, les preocupa que otras personas puedan verlos. </a:t>
            </a:r>
          </a:p>
          <a:p>
            <a:pPr>
              <a:buNone/>
            </a:pPr>
            <a:r>
              <a:rPr lang="es-ES" dirty="0" smtClean="0"/>
              <a:t>Olvidan que Dios ciertamente los ve. </a:t>
            </a:r>
          </a:p>
          <a:p>
            <a:pPr>
              <a:buNone/>
            </a:pPr>
            <a:r>
              <a:rPr lang="es-ES" dirty="0" smtClean="0"/>
              <a:t>La tentación confunde el cerebro y nadie debería creer que es inmune a ella.</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Un pasaje posterior del Tanaj parece indicar que el relato de Moisés no era estrictamente necesario. </a:t>
            </a:r>
          </a:p>
          <a:p>
            <a:pPr>
              <a:buNone/>
            </a:pPr>
            <a:r>
              <a:rPr lang="es-ES" dirty="0" smtClean="0"/>
              <a:t>El Libro de los Reyes relata un episodio en el que, durante el reinado del rey Yehoash, se recaudó dinero para la restauración del Templo:</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dirty="0" smtClean="0"/>
              <a:t>“No exigieron cuentas a quienes les dieron el dinero para pagar a los trabajadores, porque actuaron con total honestidad”. </a:t>
            </a:r>
            <a:r>
              <a:rPr lang="es-ES" sz="2000" b="1" dirty="0" smtClean="0"/>
              <a:t>II Reyes 12:16</a:t>
            </a:r>
            <a:endParaRPr lang="es-ES" b="1" dirty="0" smtClean="0"/>
          </a:p>
          <a:p>
            <a:pPr>
              <a:buNone/>
            </a:pPr>
            <a:r>
              <a:rPr lang="es-ES" dirty="0" smtClean="0"/>
              <a:t>Por lo tanto, Moisés, un hombre de total honestidad, pudo haber actuado “más allá de los estrictos requisitos de la ley”.</a:t>
            </a:r>
          </a:p>
          <a:p>
            <a:pPr>
              <a:buNone/>
            </a:pPr>
            <a:r>
              <a:rPr lang="es-ES" dirty="0" smtClean="0"/>
              <a:t>Es precisamente el hecho de que Moisés no necesitaba hacer lo que hizo lo que le da fuerza al pasaje. </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dirty="0" smtClean="0"/>
              <a:t>Debe haber transparencia y rendición de cuentas en lo que respecta a los fondos públicos, incluso si las personas involucradas tienen una reputación impecable.</a:t>
            </a:r>
          </a:p>
          <a:p>
            <a:pPr>
              <a:buNone/>
            </a:pPr>
            <a:r>
              <a:rPr lang="es-ES" dirty="0" smtClean="0"/>
              <a:t>Las personas que ocupan puestos de confianza deben ser, y ser vistas como, personas de integridad moral. </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dirty="0" smtClean="0"/>
              <a:t>Esto ya lo había dicho Jetro, el suegro de Moisés, cuando le dijo a Moisés que nombrara subordinados para ayudarle en la tarea de dirigir al pueblo. </a:t>
            </a:r>
          </a:p>
          <a:p>
            <a:pPr>
              <a:buNone/>
            </a:pPr>
            <a:r>
              <a:rPr lang="es-ES" dirty="0" smtClean="0"/>
              <a:t>Deberían serlo, dijo, “Hombres temerosos de Dios, hombres dignos de confianza que aborrecen las ganancias deshonestas”. </a:t>
            </a:r>
            <a:r>
              <a:rPr lang="es-ES" sz="2000" b="1" dirty="0" smtClean="0"/>
              <a:t>Ex. 18:21</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dirty="0" smtClean="0"/>
              <a:t>Sin una reputación de honestidad e incorruptibilidad, los jueces no pueden garantizar que se vea que se hace justicia. </a:t>
            </a:r>
          </a:p>
          <a:p>
            <a:pPr>
              <a:buNone/>
            </a:pPr>
            <a:r>
              <a:rPr lang="es-ES" dirty="0" smtClean="0"/>
              <a:t>Este principio general fue derivado por los Sabios del episodio del Libro de Números cuando los rubenitas y gaditas expresaron su deseo de establecerse en el otro lado del Jordán, donde la tierra proporcionaba un buen terreno de pastoreo para su ganado </a:t>
            </a:r>
            <a:r>
              <a:rPr lang="es-ES" sz="2000" b="1" dirty="0" smtClean="0"/>
              <a:t>(Números 32:1-33).  </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Moisés les dijo que si lo hacían, desmoralizarían al resto de la nación. </a:t>
            </a:r>
          </a:p>
          <a:p>
            <a:pPr>
              <a:buNone/>
            </a:pPr>
            <a:r>
              <a:rPr lang="es-ES" sz="3600" dirty="0" smtClean="0"/>
              <a:t>Darían la impresión de que no estaban dispuestos a cruzar el Jordán y luchar con sus hermanos en sus batallas para conquistar la tierra.</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dirty="0" smtClean="0"/>
              <a:t>Los rubenitas y gaditas dejaron en claro que estaban dispuestos a estar en la primera línea de las tropas y que no regresarían al otro lado del Jordán hasta que la tierra hubiera sido completamente conquistada. </a:t>
            </a:r>
          </a:p>
          <a:p>
            <a:pPr>
              <a:buNone/>
            </a:pPr>
            <a:r>
              <a:rPr lang="es-ES" dirty="0" smtClean="0"/>
              <a:t>Moisés aceptó la propuesta, diciendo que si cumplían su palabra, serían “claros [</a:t>
            </a:r>
            <a:r>
              <a:rPr lang="es-ES" b="1" i="1" dirty="0" smtClean="0"/>
              <a:t>veheyitem neki’im</a:t>
            </a:r>
            <a:r>
              <a:rPr lang="es-ES" dirty="0" smtClean="0"/>
              <a:t>] delante del Señor y delante de Israel” </a:t>
            </a:r>
            <a:r>
              <a:rPr lang="es-ES" sz="2000" b="1" dirty="0" smtClean="0"/>
              <a:t>(Números 32:22). </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dirty="0" smtClean="0"/>
              <a:t>Esta frase entró en la ley judía como el principio de que “uno debe comportarse ante sus semejantes así como ante Dios”. [2] </a:t>
            </a:r>
          </a:p>
          <a:p>
            <a:pPr>
              <a:buNone/>
            </a:pPr>
            <a:r>
              <a:rPr lang="es-ES" dirty="0" smtClean="0"/>
              <a:t>No basta con hacer lo correcto. Debe parecer que hacemos lo correcto, especialmente cuando hay lugar para rumores y sospechas.</a:t>
            </a:r>
          </a:p>
          <a:p>
            <a:pPr>
              <a:buNone/>
            </a:pPr>
            <a:r>
              <a:rPr lang="es-ES" dirty="0" smtClean="0"/>
              <a:t>Hay varios ejemplos en la literatura rabínica temprana de aplicaciones de esta regla. </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dirty="0" smtClean="0"/>
              <a:t>Así, por ejemplo, cuando la gente venía a sacar monedas para los sacrificios de la Cámara del Shekel en el Templo, donde se guardaba el dinero:</a:t>
            </a:r>
          </a:p>
          <a:p>
            <a:pPr>
              <a:buNone/>
            </a:pPr>
            <a:r>
              <a:rPr lang="es-ES" dirty="0" smtClean="0"/>
              <a:t>No entraban en la cámara con manto ribeteado, ni zapatos, ni sandalias, ni tefilín, ni amuleto, para que, si se empobrecía, la gente dijera que se había hecho pobre a causa de una iniquidad cometida en la cámara, </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dirty="0" smtClean="0"/>
              <a:t>O si se hacía rico, la gente pudiera decir que se había hecho pobre a causa de una iniquidad cometida en la cámara, o si se hacía rico, que se hizo rico con la apropiación en la cámara. </a:t>
            </a:r>
          </a:p>
          <a:p>
            <a:pPr>
              <a:buNone/>
            </a:pPr>
            <a:r>
              <a:rPr lang="es-ES" dirty="0" smtClean="0"/>
              <a:t>Porque es deber del hombre estar libre de culpa ante los hombres como ante Dios, como está dicho: “y ser limpio ante el Señor y ante Israel” </a:t>
            </a:r>
            <a:r>
              <a:rPr lang="es-ES" sz="2000" b="1" dirty="0" smtClean="0"/>
              <a:t>(Números 32:22), </a:t>
            </a:r>
            <a:r>
              <a:rPr lang="es-ES" dirty="0" smtClean="0"/>
              <a:t>y también dice: </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sz="3600" i="1" dirty="0" smtClean="0"/>
              <a:t>“Así será hallarás favor y buena comprensión delante de Dios y de los hombres” </a:t>
            </a:r>
            <a:r>
              <a:rPr lang="es-ES" sz="2000" b="1" dirty="0" smtClean="0"/>
              <a:t>(Proverbios 3:4).</a:t>
            </a:r>
            <a:endParaRPr lang="es-ES" b="1" dirty="0" smtClean="0"/>
          </a:p>
          <a:p>
            <a:pPr>
              <a:buNone/>
            </a:pPr>
            <a:r>
              <a:rPr lang="es-ES" sz="3600" dirty="0" smtClean="0"/>
              <a:t>Mishná, Shekalim 3:2.</a:t>
            </a:r>
          </a:p>
          <a:p>
            <a:pPr>
              <a:buNone/>
            </a:pPr>
            <a:r>
              <a:rPr lang="es-ES" sz="3600" dirty="0" smtClean="0"/>
              <a:t>A quienes entraban en la cámara se les prohibía llevar cualquier prenda de vestir en la que pudieran esconderse y robar monedas.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dirty="0" smtClean="0"/>
              <a:t>De manera similar, cuando a los supervisores de caridad les sobraban fondos, no se les permitía cambiar monedas de cobre por monedas de plata de su propio dinero: tenían que hacer el cambio con un tercero. </a:t>
            </a:r>
          </a:p>
          <a:p>
            <a:pPr>
              <a:buNone/>
            </a:pPr>
            <a:r>
              <a:rPr lang="es-ES" dirty="0" smtClean="0"/>
              <a:t>A los supervisores a cargo de un comedor de beneficencia no se les permitía comprar excedentes de alimentos cuando no había gente pobre a quien distribuirlos. </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dirty="0" smtClean="0"/>
              <a:t>Los excedentes debían venderse a otros para no levantar sospechas de que los supervisores de la caridad se estaban beneficiando de fondos públicos. </a:t>
            </a:r>
            <a:r>
              <a:rPr lang="es-ES" sz="2000" b="1" dirty="0" smtClean="0"/>
              <a:t>(Pesajim 13a.)</a:t>
            </a:r>
            <a:endParaRPr lang="es-ES" b="1" dirty="0" smtClean="0"/>
          </a:p>
          <a:p>
            <a:pPr>
              <a:buNone/>
            </a:pPr>
            <a:r>
              <a:rPr lang="es-ES" dirty="0" smtClean="0"/>
              <a:t>El Shulján Aruj establece que la colecta caritativa siempre debe ser realizada por un mínimo de dos personas para que cada una pueda ver lo que está haciendo la otra.[3] </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Existe una diferencia de opinión entre el rabino Yosef Karo y el rabino Moshé Isserles sobre la necesidad de proporcionar relatos detallados.</a:t>
            </a:r>
          </a:p>
          <a:p>
            <a:pPr>
              <a:buNone/>
            </a:pPr>
            <a:r>
              <a:rPr lang="es-ES" sz="3000" dirty="0" smtClean="0"/>
              <a:t>El rabino Yosef Karo dictamina basándose en el pasaje de II Reyes – “No exigieron cuentas a aquellos a quienes dieron el dinero para pagar a los trabajadores, porque actuaron con total honestidad” </a:t>
            </a:r>
            <a:r>
              <a:rPr lang="es-ES" sz="2000" b="1" dirty="0" smtClean="0"/>
              <a:t>(II Reyes 12:16) </a:t>
            </a:r>
            <a:r>
              <a:rPr lang="es-ES" sz="3000" dirty="0" smtClean="0"/>
              <a:t>– que no se exige ninguna contabilidad formal a personas de intachable honestidad. </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dirty="0" smtClean="0"/>
              <a:t>Sin embargo, el rabino Moshé Isserles dice que es correcto hacerlo debido al principio: “Sé claro ante el Señor y ante Israel”.[4]</a:t>
            </a:r>
          </a:p>
          <a:p>
            <a:pPr>
              <a:buNone/>
            </a:pPr>
            <a:r>
              <a:rPr lang="es-ES" dirty="0" smtClean="0"/>
              <a:t>La confianza es esencial en la vida pública. </a:t>
            </a:r>
          </a:p>
          <a:p>
            <a:pPr>
              <a:buNone/>
            </a:pPr>
            <a:r>
              <a:rPr lang="es-ES" dirty="0" smtClean="0"/>
              <a:t>Una nación que sospecha que sus líderes son corruptos no puede funcionar eficazmente como una sociedad libre, justa y abierta. </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dirty="0" smtClean="0"/>
              <a:t>La característica de una buena sociedad es que el liderazgo público sea visto como una forma de servicio más que como un medio para alcanzar el poder, del que es muy fácil abusar. </a:t>
            </a:r>
          </a:p>
          <a:p>
            <a:pPr>
              <a:buNone/>
            </a:pPr>
            <a:r>
              <a:rPr lang="es-ES" dirty="0" smtClean="0"/>
              <a:t>El Tanaj es un tutorial sostenido sobre la importancia de los altos estándares en la vida pública. </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dirty="0" smtClean="0"/>
              <a:t>Los Profetas fueron los primeros críticos sociales del mundo, a quienes Dios les encomendó decir la verdad al poder y desafiar a los líderes corruptos. </a:t>
            </a:r>
          </a:p>
          <a:p>
            <a:pPr>
              <a:buNone/>
            </a:pPr>
            <a:r>
              <a:rPr lang="es-ES" dirty="0" smtClean="0"/>
              <a:t>El desafío de Elías al rey Acab y las protestas de Amós, Oseas, Isaías y Jeremías contra las prácticas poco éticas de su época son textos clásicos de esta tradición, que establecen para todos los tiempos los ideales de equidad, justicia, honestidad e integridad.</a:t>
            </a: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dirty="0" smtClean="0"/>
              <a:t>Una sociedad libre se construye sobre bases morales, y éstas deben ser inquebrantables. </a:t>
            </a:r>
          </a:p>
          <a:p>
            <a:pPr>
              <a:buNone/>
            </a:pPr>
            <a:r>
              <a:rPr lang="es-ES" dirty="0" smtClean="0"/>
              <a:t>El ejemplo personal de Moisés, al dar cuenta de los fondos que se habían recaudado para el primer proyecto colectivo del pueblo judío, sentó un precedente vital para todos los tiempos. </a:t>
            </a: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81538" y="1600200"/>
            <a:ext cx="8229600" cy="4526100"/>
          </a:xfrm>
          <a:prstGeom prst="rect">
            <a:avLst/>
          </a:prstGeom>
        </p:spPr>
        <p:txBody>
          <a:bodyPr spcFirstLastPara="1" wrap="square" lIns="91425" tIns="45700" rIns="91425" bIns="45700" anchor="t" anchorCtr="0">
            <a:noAutofit/>
          </a:bodyPr>
          <a:lstStyle/>
          <a:p>
            <a:pPr>
              <a:buNone/>
            </a:pPr>
            <a:r>
              <a:rPr lang="es-ES" dirty="0" smtClean="0"/>
              <a:t>[1] Un concepto clave en la ley judía (ver, por ejemplo, Berajot 7a, Berajot 45b, Bava Kama 99b) de supererogación, que significa hacer más, en un sentido positivo, de lo que exige la ley.</a:t>
            </a:r>
          </a:p>
          <a:p>
            <a:pPr>
              <a:buNone/>
            </a:pPr>
            <a:r>
              <a:rPr lang="es-ES" dirty="0" smtClean="0"/>
              <a:t>[2] Mishná, Shekalim 3:2.</a:t>
            </a:r>
          </a:p>
          <a:p>
            <a:pPr>
              <a:buNone/>
            </a:pPr>
            <a:r>
              <a:rPr lang="es-ES" dirty="0" smtClean="0"/>
              <a:t>[3] Shulján Aruj, Yoréh Deah 257:1.[4] Ibíd., 257:2.</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b="1" dirty="0" smtClean="0">
                <a:solidFill>
                  <a:srgbClr val="FF0000"/>
                </a:solidFill>
              </a:rPr>
              <a:t>LA SANTIDAD Y NUESTROS CUERPOS</a:t>
            </a:r>
          </a:p>
          <a:p>
            <a:r>
              <a:rPr lang="es-ES" dirty="0" smtClean="0"/>
              <a:t>De las notas de Karen Miller Jackson</a:t>
            </a:r>
          </a:p>
          <a:p>
            <a:r>
              <a:rPr lang="es-ES" i="1" dirty="0" smtClean="0"/>
              <a:t>Esta porción de la Torá enseña que la santidad no está destinada a suprimir nuestra fisicalidad, sino a elevarla.</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Dos preguntas muy interesantes que resuelven no pocas inquietudes:</a:t>
            </a:r>
          </a:p>
          <a:p>
            <a:r>
              <a:rPr lang="es-ES" dirty="0" smtClean="0"/>
              <a:t>¿La Torá ve el cuerpo como una fuente de santidad o como un impedimento para la espiritualidad? </a:t>
            </a:r>
          </a:p>
          <a:p>
            <a:r>
              <a:rPr lang="es-ES" dirty="0" smtClean="0"/>
              <a:t>¿Es el cuerpo físico y sus impulsos sexuales algo que se debe suprimir o la fisicalidad es vista positivamente en las fuentes judías?</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La doble porción de la Torá de Vayakel describe la construcción del lugar más sagrado, el Mishkán (tabernáculo), habitado por las personas más sagradas, los Kohanim (sacerdotes). </a:t>
            </a:r>
          </a:p>
          <a:p>
            <a:r>
              <a:rPr lang="es-ES" dirty="0" smtClean="0"/>
              <a:t>¿Qué dicen estos capítulos acerca de la santidad del cuerpo?</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El Talmud nos dice que una de las primeras cosas que debemos hacer por la mañana es lavarnos las manos y decir la bendición </a:t>
            </a:r>
            <a:r>
              <a:rPr lang="es-ES" i="1" dirty="0" smtClean="0"/>
              <a:t>Al Netilat Yadayim. </a:t>
            </a:r>
          </a:p>
          <a:p>
            <a:r>
              <a:rPr lang="es-ES" dirty="0" smtClean="0"/>
              <a:t>Los comentaristas medievales sugieren dos enfoques para comprender esta práctica que reflejan diferentes perspectivas sobre cómo ver el cuerpo físico. </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Un enfoque implica que nos lavemos para purificar el cuerpo, ya que uno puede haber tocado lugares íntimos durante la noche. </a:t>
            </a:r>
          </a:p>
          <a:p>
            <a:r>
              <a:rPr lang="es-ES" dirty="0" smtClean="0"/>
              <a:t>El otro considera que lavarse santifica el cuerpo físico, que tiene el potencial de hacer tanto bien en el mundo.</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sz="3000" dirty="0" smtClean="0"/>
              <a:t>La base para el segundo punto de vista se encuentra al final de Vayakel-Pekudé, que establece:</a:t>
            </a:r>
          </a:p>
          <a:p>
            <a:r>
              <a:rPr lang="es-ES" sz="3000" dirty="0" smtClean="0"/>
              <a:t>Puso la fuente entre la Tienda de Reunión y el altar, y puso en ella agua para lavarse. De ella Moisés y Aarón y sus hijos se lavarían las manos y los pies; se lavaron cuando entraron en la Tienda de Reunión y cuando se acercaron al altar, como el SEÑOR había mandado a Moisés.</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El lavado de manos y pies hecho por los sacerdotes en el tabernáculo también se llama </a:t>
            </a:r>
            <a:r>
              <a:rPr lang="es-ES" i="1" dirty="0" smtClean="0"/>
              <a:t>kedushat yadayim ve'raglayim</a:t>
            </a:r>
            <a:r>
              <a:rPr lang="es-ES" dirty="0" smtClean="0"/>
              <a:t>, la santificación de manos y pies. </a:t>
            </a:r>
          </a:p>
          <a:p>
            <a:r>
              <a:rPr lang="es-ES" dirty="0" smtClean="0"/>
              <a:t>Aquí, lo físico no se considera profano, sino que se destaca por su potencial para la santidad.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Los sacerdotes se tomaban un momento para ser conscientes del trabajo sagrado que estaban a punto de hacer con sus manos y pies.</a:t>
            </a:r>
          </a:p>
          <a:p>
            <a:r>
              <a:rPr lang="es-ES" dirty="0" smtClean="0"/>
              <a:t>Un debate similar se desarrolla entre los conocidos rabinos Hillel y Shamai. El Midrash enseña que Hillel les dijo una vez a sus alumnos que se dirigía a cumplir una mitzvá. </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Preguntaron cuál y Hillel respondió que iba a usar la casa de baños. </a:t>
            </a:r>
          </a:p>
          <a:p>
            <a:r>
              <a:rPr lang="es-ES" dirty="0" smtClean="0"/>
              <a:t>Los estudiantes se sorprendieron de que Hillel llamara a esto una mitzvá, hasta que les enseñó que debemos cuidar nuestros cuerpos físicos, ya que fueron creados a la imagen de Dios.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sz="3000" dirty="0" smtClean="0"/>
              <a:t>Shamai, por otro lado, no creía que cuidar el cuerpo físico fuera una mitzvá, ya que lo veía como una carga más que como una bendición.</a:t>
            </a:r>
          </a:p>
          <a:p>
            <a:r>
              <a:rPr lang="es-ES" sz="3000" dirty="0" smtClean="0"/>
              <a:t>El Midrash desarrolla la idea de que el cuerpo físico es sagrado con esta enseñanza sobre la palangana en la que los sacerdotes se lavaban las manos y los pies, que la Torá nos dice que se hizo con los “espejos de las mujeres”. </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¿Por qué el fregadero, la fuente, se hizo específicamente con ellos? </a:t>
            </a:r>
          </a:p>
          <a:p>
            <a:r>
              <a:rPr lang="es-ES" dirty="0" smtClean="0"/>
              <a:t>En el folclore, los espejos a menudo se asocian con un énfasis excesivo en la fisicalidad y la belleza que conduce a la ruina.</a:t>
            </a:r>
          </a:p>
          <a:p>
            <a:r>
              <a:rPr lang="es-ES" dirty="0" smtClean="0"/>
              <a:t>Piense en las historias de Blanca nieves o Narciso. </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p:txBody>
      </p:sp>
      <p:pic>
        <p:nvPicPr>
          <p:cNvPr id="1026" name="Picture 2"/>
          <p:cNvPicPr>
            <a:picLocks noChangeAspect="1" noChangeArrowheads="1"/>
          </p:cNvPicPr>
          <p:nvPr/>
        </p:nvPicPr>
        <p:blipFill>
          <a:blip r:embed="rId3"/>
          <a:srcRect/>
          <a:stretch>
            <a:fillRect/>
          </a:stretch>
        </p:blipFill>
        <p:spPr bwMode="auto">
          <a:xfrm>
            <a:off x="886804" y="2132362"/>
            <a:ext cx="7351198" cy="4268438"/>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sz="3000" dirty="0" smtClean="0"/>
              <a:t>En la mitología griega, Narciso era un cazador de Tespias en Beocia (la actual Karaburun, Izmir) que era conocido por su belleza. </a:t>
            </a:r>
          </a:p>
          <a:p>
            <a:r>
              <a:rPr lang="es-ES" sz="3000" dirty="0" smtClean="0"/>
              <a:t>Según Tzetzes, rechazó todos los avances románticos y finalmente se enamoró de su propio reflejo en un estanque de agua y lo miró fijamente por el resto de su vida. Después de su muerte, en su lugar brotó una flor que lleva su nombre.</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p:txBody>
      </p:sp>
      <p:pic>
        <p:nvPicPr>
          <p:cNvPr id="2050" name="Picture 2"/>
          <p:cNvPicPr>
            <a:picLocks noChangeAspect="1" noChangeArrowheads="1"/>
          </p:cNvPicPr>
          <p:nvPr/>
        </p:nvPicPr>
        <p:blipFill>
          <a:blip r:embed="rId3"/>
          <a:srcRect/>
          <a:stretch>
            <a:fillRect/>
          </a:stretch>
        </p:blipFill>
        <p:spPr bwMode="auto">
          <a:xfrm>
            <a:off x="0" y="2080889"/>
            <a:ext cx="4762500" cy="4762500"/>
          </a:xfrm>
          <a:prstGeom prst="rect">
            <a:avLst/>
          </a:prstGeom>
          <a:noFill/>
          <a:ln w="9525">
            <a:noFill/>
            <a:miter lim="800000"/>
            <a:headEnd/>
            <a:tailEnd/>
          </a:ln>
        </p:spPr>
      </p:pic>
      <p:pic>
        <p:nvPicPr>
          <p:cNvPr id="2051" name="Picture 3"/>
          <p:cNvPicPr>
            <a:picLocks noChangeAspect="1" noChangeArrowheads="1"/>
          </p:cNvPicPr>
          <p:nvPr/>
        </p:nvPicPr>
        <p:blipFill>
          <a:blip r:embed="rId4"/>
          <a:srcRect/>
          <a:stretch>
            <a:fillRect/>
          </a:stretch>
        </p:blipFill>
        <p:spPr bwMode="auto">
          <a:xfrm>
            <a:off x="6018068" y="2848098"/>
            <a:ext cx="2095500" cy="289560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"Blanca nieves" es un cuento de hadas alemán del siglo XIX que hoy en día es ampliamente conocido en todo el mundo occidental. </a:t>
            </a:r>
          </a:p>
          <a:p>
            <a:r>
              <a:rPr lang="es-ES" dirty="0" smtClean="0"/>
              <a:t>Los hermanos Grimm lo publicaron en 1812 en la primera edición de su colección Grimms' Fairy Tales, numerada como Tale 53.</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En Vayakel-Pekudé los espejos reflejan un mensaje más equilibrado. </a:t>
            </a:r>
          </a:p>
          <a:p>
            <a:r>
              <a:rPr lang="es-ES" dirty="0" err="1" smtClean="0"/>
              <a:t>Rashi</a:t>
            </a:r>
            <a:r>
              <a:rPr lang="es-ES" dirty="0" smtClean="0"/>
              <a:t>, citando el Midrash, explica que estos espejos eran utilizados por las mujeres israelitas en Egipto para embellecerse con el fin de seducir a sus maridos, que estaban esclavizados y habían perdido toda esperanza en el futuro. </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Las mujeres persuadieron a los hombres para que tuvieran intimidad como símbolo de fe en que Dios los redimiría a todos.</a:t>
            </a:r>
          </a:p>
          <a:p>
            <a:r>
              <a:rPr lang="es-ES" dirty="0" smtClean="0"/>
              <a:t>Cuando las mujeres desearon donar estos espejos al Mishkán, Moisés al principio se negó, pensando que estos espejos estaban asociados con el acto físico vil y profano de la sexualidad.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Pero Dios corrige a Moisés, diciendo: “¡Acéptalos! Estos son más queridos para mí que todas las demás contribuciones”.</a:t>
            </a:r>
          </a:p>
          <a:p>
            <a:r>
              <a:rPr lang="es-ES" dirty="0" smtClean="0"/>
              <a:t>El mensaje de Vayakel-Pekudé es claro: la santidad no pretende suprimir nuestra fisicalidad. </a:t>
            </a:r>
          </a:p>
          <a:p>
            <a:r>
              <a:rPr lang="es-ES" dirty="0" smtClean="0"/>
              <a:t>Más bien, la forma en que usamos nuestros cuerpos es el camino a la santidad.</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LA SANTIDAD Y NUESTROS CUERPOS</a:t>
            </a:r>
          </a:p>
          <a:p>
            <a:r>
              <a:rPr lang="es-ES" dirty="0" smtClean="0"/>
              <a:t>El acto sexual, cuando se hace con respeto, puede y debe ser un acto de santidad. </a:t>
            </a:r>
          </a:p>
          <a:p>
            <a:r>
              <a:rPr lang="es-ES" dirty="0" smtClean="0"/>
              <a:t>Santificamos nuestras manos cada mañana para representar el potencial que tenemos para usar nuestras manos y pies para propósitos positivos en el mundo.</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Vayakel-Pekudé</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s-ES" dirty="0" smtClean="0"/>
          </a:p>
        </p:txBody>
      </p:sp>
      <p:pic>
        <p:nvPicPr>
          <p:cNvPr id="1026" name="Picture 2"/>
          <p:cNvPicPr>
            <a:picLocks noChangeAspect="1" noChangeArrowheads="1"/>
          </p:cNvPicPr>
          <p:nvPr/>
        </p:nvPicPr>
        <p:blipFill>
          <a:blip r:embed="rId3"/>
          <a:srcRect/>
          <a:stretch>
            <a:fillRect/>
          </a:stretch>
        </p:blipFill>
        <p:spPr bwMode="auto">
          <a:xfrm>
            <a:off x="55889" y="700649"/>
            <a:ext cx="9021685" cy="547452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dirty="0" smtClean="0">
                <a:solidFill>
                  <a:srgbClr val="FF0000"/>
                </a:solidFill>
              </a:rPr>
              <a:t>MESIRUT NEFESH – AUTO SACRIFICIO</a:t>
            </a:r>
          </a:p>
          <a:p>
            <a:r>
              <a:rPr lang="es-ES" sz="2000" dirty="0" smtClean="0"/>
              <a:t>De las enseñanzas del Rabino Eliahu Safrán</a:t>
            </a:r>
          </a:p>
          <a:p>
            <a:r>
              <a:rPr lang="es-ES" b="1" i="1" dirty="0" smtClean="0"/>
              <a:t>El secreto de la supervivencia judía </a:t>
            </a:r>
          </a:p>
          <a:p>
            <a:r>
              <a:rPr lang="es-ES" dirty="0" smtClean="0"/>
              <a:t>A menudo escuchamos a los atletas salir de la cancha o del campo de juego y alardear de haber “dejado todo en el campo” o haber “dado todo”. </a:t>
            </a:r>
          </a:p>
          <a:p>
            <a:r>
              <a:rPr lang="es-ES" dirty="0" smtClean="0"/>
              <a:t>Si tan solo entendieran lo que eso significa realmente, "darlo todo".</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La historia judía está llena de casos en los que los judíos, personas individuales como tú y yo, fuimos llamados a darlo todo. </a:t>
            </a:r>
          </a:p>
          <a:p>
            <a:r>
              <a:rPr lang="es-ES" dirty="0" smtClean="0"/>
              <a:t>Y, porque lo hicieron, seguimos. </a:t>
            </a:r>
          </a:p>
          <a:p>
            <a:r>
              <a:rPr lang="es-ES" dirty="0" smtClean="0"/>
              <a:t>La lección de sus sacrificios: los prisioneros de Auschwitz que arriesgaron sus vidas por unas pocas onzas de harina para hornear matzá para Pésaj. </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También, los soldados de las FDI que vigilan las peligrosas fronteras de Israel, el cariñoso abuelo que actúa como sandek en el brit de su nieto, sabiendo qué sacrificios estaría dispuesto a hacer por el alma de ese bebé, con demasiada frecuencia se subestima e incluso se pierde en esta generación.</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sz="2900" dirty="0" smtClean="0"/>
              <a:t>Para apreciar el sacrificio, uno debe saber querer. </a:t>
            </a:r>
          </a:p>
          <a:p>
            <a:r>
              <a:rPr lang="es-ES" sz="2900" dirty="0" smtClean="0"/>
              <a:t>Me temo que hemos hecho un gran daño favor a nuestros hijos e hijas al criarlos en un mundo en el que el sacrificio es un concepto extraño, un mundo donde la gratificación siempre está a un instante de distancia, a un barrido de distancia, a un Uber de distancia, a una publicación lejos, un mundo en el que – ¡Dios no lo quiera! – deben hacer frente a cualquier adversidad. </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Hay quienes podrían leer mis palabras y descartarlas; sugiriendo que estoy siendo demasiado dramático.</a:t>
            </a:r>
          </a:p>
          <a:p>
            <a:r>
              <a:rPr lang="es-ES" dirty="0" smtClean="0"/>
              <a:t>Para ellos el martirio es un tropo perteneciente a la narración antigua, a la historia. </a:t>
            </a:r>
          </a:p>
          <a:p>
            <a:r>
              <a:rPr lang="es-ES" dirty="0" smtClean="0"/>
              <a:t>Lo que no entienden es que el sacrificio es una realidad de por vida. </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Si bien </a:t>
            </a:r>
            <a:r>
              <a:rPr lang="es-ES" b="1" i="1" dirty="0" smtClean="0"/>
              <a:t>mesirut néfesh </a:t>
            </a:r>
            <a:r>
              <a:rPr lang="es-ES" dirty="0" smtClean="0"/>
              <a:t>podría significar, literalmente, la entrega de la propia vida, no necesariamente exige la pérdida de la vida. </a:t>
            </a:r>
          </a:p>
          <a:p>
            <a:r>
              <a:rPr lang="es-ES" dirty="0" smtClean="0"/>
              <a:t>Lo que sí exige es un reconocimiento de que hay cosas más importantes que tu vida y una profunda voluntad de actuar siempre con ese reconocimiento en mente.</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sz="2700" dirty="0" smtClean="0"/>
              <a:t>“Si eres judío, eres descendiente de héroes y heroínas, quienes en varios momentos de la historia optaron por renunciar a sus propiedades, sus hogares y, a veces, sus vidas, por el bien de sus principios religiosos”. </a:t>
            </a:r>
          </a:p>
          <a:p>
            <a:r>
              <a:rPr lang="es-ES" sz="2700" dirty="0" smtClean="0"/>
              <a:t>Aunque, “Muchas masas de otros judíos, a veces la mayoría, optaron por renunciar a su identidad central como judíos para asimilarse al medio religioso prevaleciente. No eres descendiente de ellos. (énfasis mío)</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sz="2800" dirty="0" smtClean="0"/>
              <a:t>La implicación es clara. La continuación del pueblo judío está, y siempre ha estado, determinada por aquellos que “… optaron por renunciar a sus propiedades, sus hogares y, a veces, sus vidas…” ¡Héroes! </a:t>
            </a:r>
          </a:p>
          <a:p>
            <a:r>
              <a:rPr lang="es-ES" sz="2800" dirty="0" smtClean="0"/>
              <a:t>Tal era el carácter de Hur, abuelo de Bezalel. Es debido a su carácter que la Torá es específica al nombrar a Hur en el linaje de Bezalel, “Bezalel hijo de Uri, hijo de Hur, de la tribu de Judá”. </a:t>
            </a: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Tal mención es significativa porque, como sabemos, a menudo incluso las personalidades más prominentes aparecen en la Torá sin su linaje.</a:t>
            </a:r>
          </a:p>
          <a:p>
            <a:r>
              <a:rPr lang="es-ES" dirty="0" smtClean="0"/>
              <a:t>Rashí nos dice que Hur era el hijo de Miriam, que el Sifté Jajamim enseña más méritos que las alturas espirituales que Bezalel pudo alcanzar. </a:t>
            </a: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¿Por qué la Torá siente la necesidad de proporcionar un linaje tan extenso a Bezalel? </a:t>
            </a:r>
          </a:p>
          <a:p>
            <a:r>
              <a:rPr lang="es-ES" dirty="0" smtClean="0"/>
              <a:t>Es cierto que, como artesano responsable de la construcción del Mishkán, su buena fe tenía que ser ejemplar, pero ¿no es esto demasiado?</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Jazal nos dice que cuando construyó el Mishkán, Bezalel tenía apenas trece años. ¡Un Bar Mitzvá! ¡Probablemente recién se estaba sintiendo cómodo colocando tefilín! ¡Imagine lo que pensó la comunidad cuando Moshé Rabeinu lo presentó como el principal arquitecto del santuario de Dios! No es de extrañar que ganara seriedad con su gran Zaide Hur.</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Aún así, la Torá nos dice que Dios mismo, “…ha proclamado por nombre, Bezalel…”. Ciertamente, eso es credibilidad suficiente, ¿no? Quizás no para las personas que miraban a este joven y se preguntaban si podían creer lo que veían y escuchaban. Pero, como enseña nuestra tradición, “Si eres judío…”</a:t>
            </a: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En el Midrash Shemot Raba aprendemos que Hur es la personificación de </a:t>
            </a:r>
            <a:r>
              <a:rPr lang="es-ES" i="1" dirty="0" smtClean="0"/>
              <a:t>mesirut néfesh</a:t>
            </a:r>
            <a:r>
              <a:rPr lang="es-ES" dirty="0" smtClean="0"/>
              <a:t>. </a:t>
            </a:r>
          </a:p>
          <a:p>
            <a:r>
              <a:rPr lang="es-ES" dirty="0" smtClean="0"/>
              <a:t>Hur se quedó solo contra la multitud salvaje mientras bailaban en su locura haciendo el becerro de oro. </a:t>
            </a:r>
          </a:p>
          <a:p>
            <a:r>
              <a:rPr lang="es-ES" dirty="0" smtClean="0"/>
              <a:t>¿Y por sus valientes esfuerzos? Fue martirizado. </a:t>
            </a: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Rashí (Shemot 32:5) cita el Vayikrá Raba, “Aarón vio a Hur, el hijo de su hermana, regañándolos, y lo mataron…” En ese instante, Dios prometió recompensar a Hur por su sacrificio. </a:t>
            </a:r>
          </a:p>
          <a:p>
            <a:r>
              <a:rPr lang="es-ES" dirty="0" smtClean="0"/>
              <a:t>¿Cuál podría ser una recompensa digna por tal sacrificio?</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sz="3000" dirty="0" smtClean="0"/>
              <a:t>Hur, el zaide, el </a:t>
            </a:r>
            <a:r>
              <a:rPr lang="es-ES" sz="3000" dirty="0" err="1" smtClean="0"/>
              <a:t>saba</a:t>
            </a:r>
            <a:r>
              <a:rPr lang="es-ES" sz="3000" dirty="0" smtClean="0"/>
              <a:t>, se incluye en el linaje de Bezalel para dejar en claro que ningún </a:t>
            </a:r>
            <a:r>
              <a:rPr lang="es-ES" sz="3000" i="1" dirty="0" smtClean="0"/>
              <a:t>mesirut néfesh</a:t>
            </a:r>
            <a:r>
              <a:rPr lang="es-ES" sz="3000" dirty="0" smtClean="0"/>
              <a:t> nunca pasa desapercibido. </a:t>
            </a:r>
          </a:p>
          <a:p>
            <a:r>
              <a:rPr lang="es-ES" sz="3000" dirty="0" smtClean="0"/>
              <a:t>Miriam también es reconocida en este caso por su propia valentía al enfrentarse a su padre, quien se divorció de su esposa debido a una sensación de desesperanza cuando el faraón decretó que todos los bebés varones judíos fueran arrojados al Nilo. </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¡Ella le dijo que estaba equivocado y que su respuesta fue peor que el decreto de Faraón! ¡Realmente pensó que sabía más que su propio padre, el Gadol Hador (Grande en su Generación)!</a:t>
            </a:r>
          </a:p>
          <a:p>
            <a:r>
              <a:rPr lang="es-ES" dirty="0" smtClean="0"/>
              <a:t>Mesirut Néfesh es el secreto de la supervivencia judía. </a:t>
            </a: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La voluntad de sacrificar todo por lo que es correcto es la razón por la que continuamos cuando tantos "grandes" imperios han ido y venido, perdidos en las arenas del tiempo. </a:t>
            </a:r>
          </a:p>
          <a:p>
            <a:r>
              <a:rPr lang="es-ES" dirty="0" smtClean="0"/>
              <a:t>El Sefat Emet cita un Zohar que dice que cuando Bezalel fue presentado a la comunidad, su rostro se transformó para verse exactamente como el de su abuelo.</a:t>
            </a: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sz="3000" dirty="0" smtClean="0"/>
              <a:t>El Mésec Jojmá cita al Jasid Yaavetz hablando de cómo reaccionaron los judíos a los decretos de la Inquisición. Los judíos “simples” dieron su vida sin vacilar en lugar de abandonar su fe. Pero muchos de los bien educados, los instruidos en filosofía y cultura, no eran tan admirables. </a:t>
            </a:r>
          </a:p>
          <a:p>
            <a:r>
              <a:rPr lang="es-ES" sz="3000" dirty="0" smtClean="0"/>
              <a:t>Hicieron un dobladillo. Tuvieron miedo. Ellos racionalizaron.</a:t>
            </a: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¡“Salvaron el pellejo” y perdieron el futuro! </a:t>
            </a:r>
          </a:p>
          <a:p>
            <a:r>
              <a:rPr lang="es-ES" dirty="0" smtClean="0"/>
              <a:t>Jassid Yaavetz enseña sobre emuná peshutá, fe simple. </a:t>
            </a:r>
          </a:p>
          <a:p>
            <a:r>
              <a:rPr lang="es-ES" dirty="0" smtClean="0"/>
              <a:t>Ante la difícil elección de la fe o de la vida, hay que apoyarse en la fe sencilla y dar la vida antes que abandonar a Dios; uno debe ser un Hur. </a:t>
            </a: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sz="3000" dirty="0" smtClean="0"/>
              <a:t>Un anciano sobreviviente del holocausto me dijo una vez que en Auschwitz aquellos que estaban tratando de resolverlo todo, </a:t>
            </a:r>
            <a:r>
              <a:rPr lang="es-ES" sz="3000" i="1" dirty="0" err="1" smtClean="0"/>
              <a:t>fun</a:t>
            </a:r>
            <a:r>
              <a:rPr lang="es-ES" sz="3000" i="1" dirty="0" smtClean="0"/>
              <a:t> </a:t>
            </a:r>
            <a:r>
              <a:rPr lang="es-ES" sz="3000" i="1" dirty="0" err="1" smtClean="0"/>
              <a:t>zei</a:t>
            </a:r>
            <a:r>
              <a:rPr lang="es-ES" sz="3000" i="1" dirty="0" smtClean="0"/>
              <a:t> </a:t>
            </a:r>
            <a:r>
              <a:rPr lang="es-ES" sz="3000" i="1" dirty="0" err="1" smtClean="0"/>
              <a:t>iz</a:t>
            </a:r>
            <a:r>
              <a:rPr lang="es-ES" sz="3000" i="1" dirty="0" smtClean="0"/>
              <a:t> </a:t>
            </a:r>
            <a:r>
              <a:rPr lang="es-ES" sz="3000" i="1" dirty="0" err="1" smtClean="0"/>
              <a:t>gornisht</a:t>
            </a:r>
            <a:r>
              <a:rPr lang="es-ES" sz="3000" i="1" dirty="0" smtClean="0"/>
              <a:t> </a:t>
            </a:r>
            <a:r>
              <a:rPr lang="es-ES" sz="3000" i="1" dirty="0" err="1" smtClean="0"/>
              <a:t>geblieben</a:t>
            </a:r>
            <a:r>
              <a:rPr lang="es-ES" sz="3000" dirty="0" smtClean="0"/>
              <a:t>, de ellos no quedó nada. </a:t>
            </a:r>
          </a:p>
          <a:p>
            <a:r>
              <a:rPr lang="es-ES" sz="3000" dirty="0" smtClean="0"/>
              <a:t>Pero, </a:t>
            </a:r>
            <a:r>
              <a:rPr lang="es-ES" sz="3000" i="1" dirty="0" err="1" smtClean="0"/>
              <a:t>ober</a:t>
            </a:r>
            <a:r>
              <a:rPr lang="es-ES" sz="3000" i="1" dirty="0" smtClean="0"/>
              <a:t> die vos </a:t>
            </a:r>
            <a:r>
              <a:rPr lang="es-ES" sz="3000" i="1" dirty="0" err="1" smtClean="0"/>
              <a:t>zeinen</a:t>
            </a:r>
            <a:r>
              <a:rPr lang="es-ES" sz="3000" i="1" dirty="0" smtClean="0"/>
              <a:t> </a:t>
            </a:r>
            <a:r>
              <a:rPr lang="es-ES" sz="3000" i="1" dirty="0" err="1" smtClean="0"/>
              <a:t>givein</a:t>
            </a:r>
            <a:r>
              <a:rPr lang="es-ES" sz="3000" i="1" dirty="0" smtClean="0"/>
              <a:t> </a:t>
            </a:r>
            <a:r>
              <a:rPr lang="es-ES" sz="3000" i="1" dirty="0" err="1" smtClean="0"/>
              <a:t>greit</a:t>
            </a:r>
            <a:r>
              <a:rPr lang="es-ES" sz="3000" i="1" dirty="0" smtClean="0"/>
              <a:t> </a:t>
            </a:r>
            <a:r>
              <a:rPr lang="es-ES" sz="3000" i="1" dirty="0" err="1" smtClean="0"/>
              <a:t>moiser</a:t>
            </a:r>
            <a:r>
              <a:rPr lang="es-ES" sz="3000" i="1" dirty="0" smtClean="0"/>
              <a:t> </a:t>
            </a:r>
            <a:r>
              <a:rPr lang="es-ES" sz="3000" i="1" dirty="0" err="1" smtClean="0"/>
              <a:t>nefesh</a:t>
            </a:r>
            <a:r>
              <a:rPr lang="es-ES" sz="3000" i="1" dirty="0" smtClean="0"/>
              <a:t> </a:t>
            </a:r>
            <a:r>
              <a:rPr lang="es-ES" sz="3000" i="1" dirty="0" err="1" smtClean="0"/>
              <a:t>zein</a:t>
            </a:r>
            <a:r>
              <a:rPr lang="es-ES" sz="3000" i="1" dirty="0" smtClean="0"/>
              <a:t> </a:t>
            </a:r>
            <a:r>
              <a:rPr lang="es-ES" sz="3000" i="1" dirty="0" err="1" smtClean="0"/>
              <a:t>ohn</a:t>
            </a:r>
            <a:r>
              <a:rPr lang="es-ES" sz="3000" i="1" dirty="0" smtClean="0"/>
              <a:t> kein </a:t>
            </a:r>
            <a:r>
              <a:rPr lang="es-ES" sz="3000" i="1" dirty="0" err="1" smtClean="0"/>
              <a:t>kashes</a:t>
            </a:r>
            <a:r>
              <a:rPr lang="es-ES" sz="3000" i="1" dirty="0" smtClean="0"/>
              <a:t> </a:t>
            </a:r>
            <a:r>
              <a:rPr lang="es-ES" sz="3000" dirty="0" smtClean="0"/>
              <a:t>– aquellos que estaban dispuestos a sacrificarse sin hacer preguntas – </a:t>
            </a:r>
            <a:r>
              <a:rPr lang="es-ES" sz="3000" i="1" dirty="0" err="1" smtClean="0"/>
              <a:t>fun</a:t>
            </a:r>
            <a:r>
              <a:rPr lang="es-ES" sz="3000" i="1" dirty="0" smtClean="0"/>
              <a:t> </a:t>
            </a:r>
            <a:r>
              <a:rPr lang="es-ES" sz="3000" i="1" dirty="0" err="1" smtClean="0"/>
              <a:t>zei</a:t>
            </a:r>
            <a:r>
              <a:rPr lang="es-ES" sz="3000" i="1" dirty="0" smtClean="0"/>
              <a:t> </a:t>
            </a:r>
            <a:r>
              <a:rPr lang="es-ES" sz="3000" i="1" dirty="0" err="1" smtClean="0"/>
              <a:t>iz</a:t>
            </a:r>
            <a:r>
              <a:rPr lang="es-ES" sz="3000" i="1" dirty="0" smtClean="0"/>
              <a:t> </a:t>
            </a:r>
            <a:r>
              <a:rPr lang="es-ES" sz="3000" i="1" dirty="0" err="1" smtClean="0"/>
              <a:t>asach</a:t>
            </a:r>
            <a:r>
              <a:rPr lang="es-ES" sz="3000" i="1" dirty="0" smtClean="0"/>
              <a:t> </a:t>
            </a:r>
            <a:r>
              <a:rPr lang="es-ES" sz="3000" i="1" dirty="0" err="1" smtClean="0"/>
              <a:t>geblieben</a:t>
            </a:r>
            <a:r>
              <a:rPr lang="es-ES" sz="3000" dirty="0" smtClean="0"/>
              <a:t>, de ellos quedó mucho.</a:t>
            </a: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b="1" i="1" dirty="0" smtClean="0"/>
              <a:t>Ki'shemó, kein hu </a:t>
            </a:r>
            <a:r>
              <a:rPr lang="es-ES" dirty="0" smtClean="0"/>
              <a:t>- como su nombre, así es él. </a:t>
            </a:r>
          </a:p>
          <a:p>
            <a:r>
              <a:rPr lang="es-ES" dirty="0" smtClean="0"/>
              <a:t>Darle un nombre a un niño no es poca cosa. </a:t>
            </a:r>
          </a:p>
          <a:p>
            <a:r>
              <a:rPr lang="es-ES" dirty="0" smtClean="0"/>
              <a:t>Un nombre arraiga a un niño, captura su alma. </a:t>
            </a:r>
          </a:p>
          <a:p>
            <a:r>
              <a:rPr lang="es-ES" dirty="0" smtClean="0"/>
              <a:t>¡Así que Meir y Adina estaban emocionados y ansiosos por elegir el nombre de su hijo después de tres hijas! </a:t>
            </a: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Meir sugirió nombrar al niño como el abuelo de Adina. Pero Adina dudaba. “Amaba a mi Zaide y era un hombre muy agradable y una buena persona. Pero él no era un talmid jajam. Era solo un simple judío”.</a:t>
            </a:r>
          </a:p>
          <a:p>
            <a:r>
              <a:rPr lang="es-ES" dirty="0" smtClean="0"/>
              <a:t>Meir escuchó pensativo. </a:t>
            </a:r>
          </a:p>
          <a:p>
            <a:r>
              <a:rPr lang="es-ES" dirty="0" smtClean="0"/>
              <a:t>Era cierto, había mérito en nombrar a su hijo como un Gadol. </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Tal vez las dudas de Adina estaban bien ubicadas. </a:t>
            </a:r>
          </a:p>
          <a:p>
            <a:r>
              <a:rPr lang="es-ES" dirty="0" smtClean="0"/>
              <a:t>“Le preguntaré a mi Rav”, dijo. "Él podrá guiarnos". </a:t>
            </a:r>
          </a:p>
          <a:p>
            <a:r>
              <a:rPr lang="es-ES" dirty="0" smtClean="0"/>
              <a:t>Estuvieron de acuerdo en que esa era una forma sensata de avanzar. Cuando Meir le presentó su dilema a su Rav, el Rav preguntó por el abuelo. </a:t>
            </a: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Meir describió al abuelo como él lo entendía, alguien que trabajaba en el comercio de trapos y se preocupaba por su familia.</a:t>
            </a:r>
          </a:p>
          <a:p>
            <a:r>
              <a:rPr lang="es-ES" dirty="0" smtClean="0"/>
              <a:t>"¿Cuándo vino a América?" preguntó el </a:t>
            </a:r>
            <a:r>
              <a:rPr lang="es-ES" dirty="0" err="1" smtClean="0"/>
              <a:t>rav</a:t>
            </a:r>
            <a:r>
              <a:rPr lang="es-ES" dirty="0" smtClean="0"/>
              <a:t>. </a:t>
            </a:r>
          </a:p>
          <a:p>
            <a:r>
              <a:rPr lang="es-ES" dirty="0" smtClean="0"/>
              <a:t>“Creo en los años 30 o 40”, respondió Meir. </a:t>
            </a:r>
          </a:p>
          <a:p>
            <a:r>
              <a:rPr lang="es-ES" dirty="0" smtClean="0"/>
              <a:t>“Y sus hijos, ¿dónde están hoy?” “Todos frum. </a:t>
            </a:r>
          </a:p>
          <a:p>
            <a:r>
              <a:rPr lang="es-ES" dirty="0" smtClean="0"/>
              <a:t>Todos sus nietos son B'nei Toráh”. </a:t>
            </a:r>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Las cejas del Rav se levantaron. </a:t>
            </a:r>
          </a:p>
          <a:p>
            <a:r>
              <a:rPr lang="es-ES" dirty="0" smtClean="0"/>
              <a:t>“Usted lo describe como un simple judío, pero este hombre no era un judío 'simple'. Cualquiera que viviera en Estados Unidos en los años 30 o 40 y formara una familia de B'nei Toráh era cualquier cosa menos un simple judío.</a:t>
            </a: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“Ponle al bebé su nombre”. </a:t>
            </a:r>
          </a:p>
          <a:p>
            <a:r>
              <a:rPr lang="es-ES" dirty="0" smtClean="0"/>
              <a:t>Mesirut néfesh debe ser reflexivo, inmediato. </a:t>
            </a:r>
          </a:p>
          <a:p>
            <a:r>
              <a:rPr lang="es-ES" dirty="0" smtClean="0"/>
              <a:t>No se puede enseñar. Viene del corazón y el alma, no del intelecto. </a:t>
            </a:r>
          </a:p>
          <a:p>
            <a:r>
              <a:rPr lang="es-ES" dirty="0" smtClean="0"/>
              <a:t>Una madre que se apresura a entrar en una casa en llamas para salvar a un hijo no lo hace por entrenamiento sino por la urgente demanda de su corazón. </a:t>
            </a:r>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400" b="1" dirty="0" smtClean="0">
                <a:solidFill>
                  <a:srgbClr val="FF0000"/>
                </a:solidFill>
              </a:rPr>
              <a:t>MESIRUT NEFESH – AUTO SACRIFICIO</a:t>
            </a:r>
          </a:p>
          <a:p>
            <a:r>
              <a:rPr lang="es-ES" dirty="0" smtClean="0"/>
              <a:t>Ella no lo piensa; Ella lo hace. </a:t>
            </a:r>
          </a:p>
          <a:p>
            <a:r>
              <a:rPr lang="es-ES" dirty="0" smtClean="0"/>
              <a:t>Mesirut néfesh no te convierte en un héroe, no en el sentido en que solemos pensar en los héroes. </a:t>
            </a:r>
          </a:p>
          <a:p>
            <a:r>
              <a:rPr lang="es-ES" dirty="0" smtClean="0"/>
              <a:t>No hay medallas ni palmaditas en la espalda. No obtienes "me gusta" ni visualizaciones. A menudo, solo hay un compañero a tu lado durante tu sacrificio, Dios. Suficiente!</a:t>
            </a:r>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solidFill>
                  <a:srgbClr val="FF0000"/>
                </a:solidFill>
              </a:rPr>
              <a:t>CADA UNO DE NUESTROS DIAS</a:t>
            </a:r>
          </a:p>
          <a:p>
            <a:r>
              <a:rPr lang="es-ES" dirty="0" smtClean="0"/>
              <a:t>De las enseñanzas del Rabino Eliahu Safrán</a:t>
            </a:r>
          </a:p>
          <a:p>
            <a:r>
              <a:rPr lang="es-ES" i="1" dirty="0" smtClean="0"/>
              <a:t>Mi religión consiste en una humilde admiración por el ilimitado espíritu superior que se revela en los pequeños detalles que somos capaces de percibir con nuestra frágil y débil mente. </a:t>
            </a:r>
            <a:r>
              <a:rPr lang="es-ES" dirty="0" smtClean="0"/>
              <a:t>- Albert Einstein</a:t>
            </a:r>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Central a la narrativa en Shemot es la transformación del pueblo en la nación de Israel de los remanentes de nuestra esclavitud. </a:t>
            </a:r>
          </a:p>
          <a:p>
            <a:r>
              <a:rPr lang="es-ES" dirty="0" smtClean="0"/>
              <a:t>A través de las primeras parashot de Shemot a través de Bo y Beshalaj, la gente se prepara para el éxodo y el escape final de los largos años de esclavitud. </a:t>
            </a: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Cuando llegamos a Yitró y Mishpatim algo aún más poderoso comienza a suceder; nuestra libertad física que ha sido el foco de la parashot se convierte en una transformación más espiritual. </a:t>
            </a:r>
          </a:p>
          <a:p>
            <a:r>
              <a:rPr lang="es-ES" dirty="0" smtClean="0"/>
              <a:t>Un pueblo escapa de la esclavitud, una nación comienza a formarse en el desierto. </a:t>
            </a: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Cuando nuestra lectura llega a Yitró y Mishpatim, nos encontramos en medio de la transformación de nuestra libertad física a la independencia y exclusividad espiritual.</a:t>
            </a:r>
          </a:p>
          <a:p>
            <a:r>
              <a:rPr lang="es-ES" sz="3000" dirty="0" smtClean="0"/>
              <a:t>¿Cómo se nos comunica esta nueva independencia espiritual? A través de la construcción de un mikdash, un espacio donde el espíritu de Dios residirá permanentemente entre nosotros. </a:t>
            </a:r>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Sin embargo, así como nuestra libertad física no se realizó sin contratiempos, nuestro desarrollo espiritual fue desafiado desde el principio. </a:t>
            </a:r>
          </a:p>
          <a:p>
            <a:r>
              <a:rPr lang="es-ES" dirty="0" smtClean="0"/>
              <a:t>Ki-</a:t>
            </a:r>
            <a:r>
              <a:rPr lang="es-ES" dirty="0" err="1" smtClean="0"/>
              <a:t>Tisá</a:t>
            </a:r>
            <a:r>
              <a:rPr lang="es-ES" dirty="0" smtClean="0"/>
              <a:t> nos muestra a Israel como una novia infiel bajo la jupá; buscando un becerro de oro.</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De la misma manera que los individuos, las comunidades se enfrentan a la crisis, al error y al pecado. </a:t>
            </a:r>
          </a:p>
          <a:p>
            <a:r>
              <a:rPr lang="es-ES" dirty="0" smtClean="0"/>
              <a:t>Y, al igual que los individuos, la forma en que una comunidad responde a sus fechorías y fracasos inevitables la define más que los errores iniciales. </a:t>
            </a:r>
          </a:p>
        </p:txBody>
      </p:sp>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Es solo después de la tragedia del becerro de oro que construimos el mikdash. </a:t>
            </a:r>
          </a:p>
          <a:p>
            <a:r>
              <a:rPr lang="es-ES" dirty="0" smtClean="0"/>
              <a:t>En Vayakel-Pekudé, implementamos los planes e ideales descritos anteriormente y le damos la bienvenida a Dios entre nosotros.</a:t>
            </a:r>
          </a:p>
          <a:p>
            <a:r>
              <a:rPr lang="es-ES" dirty="0" smtClean="0"/>
              <a:t>¡Este es un momento muy glorioso! ¡Los cielos deberían abrirse con el canto de los ángeles! </a:t>
            </a:r>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Sin embargo, no es así como cierra Shemot, este libro monumental de la existencia judía. </a:t>
            </a:r>
          </a:p>
          <a:p>
            <a:r>
              <a:rPr lang="es-ES" dirty="0" smtClean="0"/>
              <a:t>En cambio, leemos detalles interminables de la construcción del mikdash. </a:t>
            </a:r>
          </a:p>
          <a:p>
            <a:r>
              <a:rPr lang="es-ES" dirty="0" smtClean="0"/>
              <a:t>Anhelamos la hermosa imagen, pero obtenemos hojas de especificaciones y planos.</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err="1" smtClean="0"/>
              <a:t>Abravanel</a:t>
            </a:r>
            <a:r>
              <a:rPr lang="es-ES" sz="3000" dirty="0" smtClean="0"/>
              <a:t> no aguanta contra la decepción. Señala que la Torá registra en cinco ocasiones, tanto de manera detallada como general, la construcción del Tabernáculo. El más desconcertante es cuando Moisés le dijo a Israel: “Y que todo hombre sabio de entre vosotros venga y haga todo lo que el Señor ha mandado, el Tabernáculo, su tienda...” pasando a detallar todo lo que Dios les ordenó hacer.</a:t>
            </a:r>
            <a:endParaRPr lang="en-U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¿No hubiera sido suficiente haber terminado con las palabras “y hacer todo lo que Dios ha mandado”? Tenemos que preguntarnos, ¿Por qué la repetición?</a:t>
            </a:r>
          </a:p>
          <a:p>
            <a:r>
              <a:rPr lang="es-ES" sz="3000" dirty="0" smtClean="0"/>
              <a:t>El énfasis en los detalles es conspicuo en todo el Sidra. La Torá nos informa dieciocho veces que los israelitas siguieron las instrucciones que se les dieron, “tal como Dios le ordenó a Moisés”. ¡Dieciocho veces! </a:t>
            </a:r>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Aunque estemos de acuerdo en que es importante conocer los muchos y variados detalles para construir el mikdash, ¿por qué repetir las palabras palabra por palabra dieciocho veces? ¡Ciertamente una vez hubiera sido suficiente!</a:t>
            </a:r>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Rambán y Or Ha-</a:t>
            </a:r>
            <a:r>
              <a:rPr lang="es-ES" dirty="0" err="1" smtClean="0"/>
              <a:t>Jayim</a:t>
            </a:r>
            <a:r>
              <a:rPr lang="es-ES" dirty="0" smtClean="0"/>
              <a:t> coinciden en que el motivo de la repetición es similar “al expuesto por nuestros Sabios con respecto a las recapitulaciones del sirviente de Abraham, Eliezer. Dado que la historia era tan preciosa para Él, se registró dos veces. De manera similar, la historia del Tabernáculo se registró dos veces porque Él lo amaba”.</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Pero la repetición de la conversación de Eliezer no se transmite, como la historia del mikdash, palabra por palabra. </a:t>
            </a:r>
          </a:p>
          <a:p>
            <a:r>
              <a:rPr lang="es-ES" dirty="0" smtClean="0"/>
              <a:t>Las adiciones y variaciones entre la historia original y los informes de Eliezer se suman a la narrativa y las lecciones que tomamos de la repetición. </a:t>
            </a:r>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En este caso, "era amado por Él", porque incluso sin las adiciones y variaciones, "las charlas de sobremesa de los sirvientes de los patriarcas eran más preciosas para el Santo que la Torá de sus descendientes". Dios disfruta incluso de las “repeticiones” de aquellos que se encuentran en compañía de los Avot de la misma manera que un abuelo disfruta escuchando historias de sus nietos de personas que los han visto.</a:t>
            </a:r>
            <a:endParaRPr lang="en-U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Entendemos el placer de Dios en los informes de Eliezer. Pero, ¿qué disfrute podría obtener Él, sin embargo, de una repetición seca de la construcción del Tabernáculo? Gran disfrute como resulta! </a:t>
            </a:r>
          </a:p>
          <a:p>
            <a:r>
              <a:rPr lang="es-ES" sz="3000" dirty="0" smtClean="0"/>
              <a:t>Uno de los grandes placeres de Dios es anticipar la capacidad, la fuerza interior y el poder del hombre para arrepentirse, “porque su diestra está extendida para recibir al penitente”. </a:t>
            </a:r>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Dios conoce demasiado bien la naturaleza del hombre que lo lleva al pecado. </a:t>
            </a:r>
          </a:p>
          <a:p>
            <a:r>
              <a:rPr lang="es-ES" dirty="0" smtClean="0"/>
              <a:t>Esa es la razón de la mayor bondad de Dios hacia el hombre: la teshuvá. </a:t>
            </a:r>
          </a:p>
          <a:p>
            <a:r>
              <a:rPr lang="es-ES" dirty="0" smtClean="0"/>
              <a:t>Por lo tanto, Dios disfruta acercándose al hombre con un espíritu de perdón. </a:t>
            </a:r>
          </a:p>
          <a:p>
            <a:r>
              <a:rPr lang="es-ES" dirty="0" smtClean="0"/>
              <a:t>Él es el “clemente, que perdona abundantemente”.</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La repetición de las instrucciones para construir el mikdash no es simplemente una repetición, sino un gesto del amor de Dios por Sus hijos, quienes fueron aplastados emocional y espiritualmente después de hacer el becerro de oro. </a:t>
            </a:r>
          </a:p>
          <a:p>
            <a:r>
              <a:rPr lang="es-ES" sz="3000" dirty="0" smtClean="0"/>
              <a:t>En su estado caído, escuchan una vez más el llamado a construir el mikdash, donde reposará la presencia de Dios. </a:t>
            </a:r>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Sus espíritus se rejuvenecen. “Eso fue amado por Él”. </a:t>
            </a:r>
          </a:p>
          <a:p>
            <a:r>
              <a:rPr lang="es-ES" sz="3000" dirty="0" smtClean="0"/>
              <a:t>La pasión por construir el mikdash superó el pecado del egel.</a:t>
            </a:r>
          </a:p>
          <a:p>
            <a:r>
              <a:rPr lang="es-ES" sz="3000" dirty="0" smtClean="0"/>
              <a:t>El disfrute de Dios al ver a Su pueblo arrepentirse con entusiasmo produjo un llamado renovado para construir el mikdash, no solo una revisión de los viejos sentimientos. </a:t>
            </a:r>
          </a:p>
        </p:txBody>
      </p:sp>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“Fue amado por Él” para volver a poder dar instrucciones a un pueblo espiritualmente resucitado, sabiendo que ahora responderían “tal como Él lo mandó”.</a:t>
            </a:r>
          </a:p>
          <a:p>
            <a:r>
              <a:rPr lang="es-ES" dirty="0" smtClean="0"/>
              <a:t>“Yo soy el Señor antes que el hombre peque, y yo soy el Señor después que el hombre peca”.</a:t>
            </a:r>
          </a:p>
        </p:txBody>
      </p:sp>
    </p:spTree>
    <p:extLst>
      <p:ext uri="{BB962C8B-B14F-4D97-AF65-F5344CB8AC3E}">
        <p14:creationId xmlns="" xmlns:p14="http://schemas.microsoft.com/office/powerpoint/2010/main"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La “repetición” de todos los detalles y especificaciones del mikdash es el llamado de Dios “después del pecado del hombre”. </a:t>
            </a:r>
          </a:p>
          <a:p>
            <a:r>
              <a:rPr lang="es-ES" dirty="0" smtClean="0"/>
              <a:t>Como tal, es una nueva llamada. ¿Por qué? Porque lo escucha un pueblo con un nuevo entendimiento, un pueblo cuya conciencia de Dios es mucho mayor después de que peca que antes. </a:t>
            </a:r>
          </a:p>
        </p:txBody>
      </p:sp>
    </p:spTree>
    <p:extLst>
      <p:ext uri="{BB962C8B-B14F-4D97-AF65-F5344CB8AC3E}">
        <p14:creationId xmlns="" xmlns:p14="http://schemas.microsoft.com/office/powerpoint/2010/main"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i="1" dirty="0" smtClean="0"/>
              <a:t>Dios no cambia antes o después de que el hombre peca, pero el hombre sí.</a:t>
            </a:r>
          </a:p>
          <a:p>
            <a:r>
              <a:rPr lang="es-ES" dirty="0" smtClean="0"/>
              <a:t>La repetición resuena entonces.</a:t>
            </a:r>
          </a:p>
          <a:p>
            <a:r>
              <a:rPr lang="es-ES" dirty="0" smtClean="0"/>
              <a:t>Pero aún así, ¿dieciocho veces?</a:t>
            </a:r>
          </a:p>
          <a:p>
            <a:r>
              <a:rPr lang="es-ES" dirty="0" smtClean="0"/>
              <a:t>Es en esta repetición continua donde aprendemos una de las grandes lecciones de la vida. </a:t>
            </a:r>
          </a:p>
        </p:txBody>
      </p:sp>
    </p:spTree>
    <p:extLst>
      <p:ext uri="{BB962C8B-B14F-4D97-AF65-F5344CB8AC3E}">
        <p14:creationId xmlns="" xmlns:p14="http://schemas.microsoft.com/office/powerpoint/2010/main"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Vivimos en una época en la que la experiencia se reduce a fragmentos de sonido y nuestras emociones más profundas se expresan en 140 caracteres o menos. </a:t>
            </a:r>
          </a:p>
          <a:p>
            <a:r>
              <a:rPr lang="es-ES" dirty="0" smtClean="0"/>
              <a:t>En tal contexto, es difícil recordar que la vida no se define por “momentos” notables sino por una vida de momentos. </a:t>
            </a:r>
          </a:p>
        </p:txBody>
      </p:sp>
    </p:spTree>
    <p:extLst>
      <p:ext uri="{BB962C8B-B14F-4D97-AF65-F5344CB8AC3E}">
        <p14:creationId xmlns="" xmlns:p14="http://schemas.microsoft.com/office/powerpoint/2010/main"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Las hazañas singulares y heroicas asombran, pero es en la constante, día a día, repetición de deberes detallados y simples y buenas acciones que se realiza la plenitud de una vida.</a:t>
            </a:r>
          </a:p>
          <a:p>
            <a:r>
              <a:rPr lang="es-ES" sz="3000" dirty="0" smtClean="0"/>
              <a:t>Llegar a la cima de la montaña no se logra con un solo y atrevido salto, sino con la ascensión metódica de la ladera de la montaña, paso a paso, corte por corte.</a:t>
            </a:r>
          </a:p>
        </p:txBody>
      </p:sp>
    </p:spTree>
    <p:extLst>
      <p:ext uri="{BB962C8B-B14F-4D97-AF65-F5344CB8AC3E}">
        <p14:creationId xmlns="" xmlns:p14="http://schemas.microsoft.com/office/powerpoint/2010/main"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Elogiamos el brillante ensayo, pero me gustaría preguntar ¿Quién merece el mayor elogio? </a:t>
            </a:r>
          </a:p>
          <a:p>
            <a:r>
              <a:rPr lang="es-ES" dirty="0" smtClean="0"/>
              <a:t>¿El filántropo de un millón de dólares o el donante constante y solidario de medios más modestos que se esfuerza por contribuir regularmente a todas las causas benéficas importantes? </a:t>
            </a:r>
          </a:p>
        </p:txBody>
      </p:sp>
    </p:spTree>
    <p:extLst>
      <p:ext uri="{BB962C8B-B14F-4D97-AF65-F5344CB8AC3E}">
        <p14:creationId xmlns="" xmlns:p14="http://schemas.microsoft.com/office/powerpoint/2010/main"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¿Solo alabamos a quien se lanza a aguas turbulentas para salvar la vida de un niño o aplaudimos también a quien en su vida diaria está llena de buenas obras, cada una en sí misma una pequeña perla sin duda, pero que, sobre toda una vida, formar un hermoso collar de tales perlas?</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¿Cuál es el mayor desafío, un momento de brillantez o una bondad constante y continua?</a:t>
            </a:r>
          </a:p>
          <a:p>
            <a:r>
              <a:rPr lang="es-ES" dirty="0" smtClean="0"/>
              <a:t>Moisés vio grandeza en el logro humano de las pequeñas cosas; en la ejecución exacta y precisa de las instrucciones, en la autodisciplina, y en la atención fiel y solícita a cada detalle, </a:t>
            </a:r>
          </a:p>
        </p:txBody>
      </p:sp>
    </p:spTree>
    <p:extLst>
      <p:ext uri="{BB962C8B-B14F-4D97-AF65-F5344CB8AC3E}">
        <p14:creationId xmlns="" xmlns:p14="http://schemas.microsoft.com/office/powerpoint/2010/main"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“y Moisés examinó toda la obra, y he aquí que lo habían hecho como el Señor lo había mandado, así lo había hecho, y Moisés los bendijo”.</a:t>
            </a:r>
          </a:p>
          <a:p>
            <a:r>
              <a:rPr lang="es-ES" sz="3000" dirty="0" smtClean="0"/>
              <a:t>La bendición es un reconocimiento de esos detalles.</a:t>
            </a:r>
          </a:p>
          <a:p>
            <a:r>
              <a:rPr lang="es-ES" sz="3000" dirty="0" smtClean="0"/>
              <a:t>Es en lo particular que vemos lo Divino. Cuando comemos una manzana, decimos una bendición por esa manzana. </a:t>
            </a:r>
          </a:p>
        </p:txBody>
      </p:sp>
    </p:spTree>
    <p:extLst>
      <p:ext uri="{BB962C8B-B14F-4D97-AF65-F5344CB8AC3E}">
        <p14:creationId xmlns="" xmlns:p14="http://schemas.microsoft.com/office/powerpoint/2010/main"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Cuando Dios creó a la humanidad, no creó multitudes, sino un hombre y una mujer; su valor es igual al valor del mundo entero. No se requiere heroísmo para alcanzar la grandeza. “Se considera que el que salva un alma ha salvado un mundo entero”.</a:t>
            </a:r>
          </a:p>
          <a:p>
            <a:r>
              <a:rPr lang="es-ES" dirty="0" smtClean="0"/>
              <a:t>La principal preocupación del judaísmo es lo singular, lo individual, el detalle.</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600" dirty="0" smtClean="0"/>
              <a:t>El Talmud de Jerusalén compara la repetición de las instrucciones de Dios para el mikdash dieciocho veces “tal como Dios ordenó” con las dieciocho bendiciones del Shemoné Esréh. </a:t>
            </a:r>
          </a:p>
          <a:p>
            <a:r>
              <a:rPr lang="es-ES" sz="3600" dirty="0" smtClean="0"/>
              <a:t>A primera vista, la comparación parece superficial, un acuerdo numérico. </a:t>
            </a:r>
          </a:p>
        </p:txBody>
      </p:sp>
    </p:spTree>
    <p:extLst>
      <p:ext uri="{BB962C8B-B14F-4D97-AF65-F5344CB8AC3E}">
        <p14:creationId xmlns="" xmlns:p14="http://schemas.microsoft.com/office/powerpoint/2010/main"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2800" dirty="0" smtClean="0"/>
              <a:t>Pero mirando más de cerca, vemos que Shemoné Esréh, más que cualquier otra oración judía, nos enseña que la vida no es una mezcla de generalidades universales o necesidades y placeres de una sola vez, sino el reconocimiento de que un Dios particular, que es capaz de proveer y respondiendo a cada una de nuestras muchísimas necesidades y solicitudes personalizadas, detalladas y específicas, escucha nuestra oración muy particular.</a:t>
            </a:r>
            <a:endParaRPr lang="en-US" sz="2800" dirty="0" smtClean="0"/>
          </a:p>
        </p:txBody>
      </p:sp>
    </p:spTree>
    <p:extLst>
      <p:ext uri="{BB962C8B-B14F-4D97-AF65-F5344CB8AC3E}">
        <p14:creationId xmlns="" xmlns:p14="http://schemas.microsoft.com/office/powerpoint/2010/main"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100" dirty="0" smtClean="0"/>
              <a:t>La sabiduría requerida por uno no es la sabiduría buscada por el otro. </a:t>
            </a:r>
          </a:p>
          <a:p>
            <a:r>
              <a:rPr lang="es-ES" sz="3100" dirty="0" smtClean="0"/>
              <a:t>Mi fragilidad requiere un perdón diferente al tuyo. La curación que necesita uno es diferente de la terapia que requiere otro. La oración es una experiencia religiosa individual porque así como varían los detalles de las solicitudes, también varían los detalles de la respuesta. </a:t>
            </a:r>
          </a:p>
        </p:txBody>
      </p:sp>
    </p:spTree>
    <p:extLst>
      <p:ext uri="{BB962C8B-B14F-4D97-AF65-F5344CB8AC3E}">
        <p14:creationId xmlns="" xmlns:p14="http://schemas.microsoft.com/office/powerpoint/2010/main"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sz="3000" dirty="0" smtClean="0"/>
              <a:t>Oramos a Dios, porque solo Él puede relacionarse y responder a nuestras necesidades únicas y particulares, "Porque solo Él es </a:t>
            </a:r>
            <a:r>
              <a:rPr lang="es-ES" sz="3000" dirty="0" err="1" smtClean="0"/>
              <a:t>poel</a:t>
            </a:r>
            <a:r>
              <a:rPr lang="es-ES" sz="3000" dirty="0" smtClean="0"/>
              <a:t> </a:t>
            </a:r>
            <a:r>
              <a:rPr lang="es-ES" sz="3000" dirty="0" err="1" smtClean="0"/>
              <a:t>g'vurot</a:t>
            </a:r>
            <a:r>
              <a:rPr lang="es-ES" sz="3000" dirty="0" smtClean="0"/>
              <a:t>, </a:t>
            </a:r>
            <a:r>
              <a:rPr lang="es-ES" sz="3000" dirty="0" err="1" smtClean="0"/>
              <a:t>oseh</a:t>
            </a:r>
            <a:r>
              <a:rPr lang="es-ES" sz="3000" dirty="0" smtClean="0"/>
              <a:t> </a:t>
            </a:r>
            <a:r>
              <a:rPr lang="es-ES" sz="3000" dirty="0" err="1" smtClean="0"/>
              <a:t>jadashot</a:t>
            </a:r>
            <a:r>
              <a:rPr lang="es-ES" sz="3000" dirty="0" smtClean="0"/>
              <a:t>, </a:t>
            </a:r>
            <a:r>
              <a:rPr lang="es-ES" sz="3000" dirty="0" err="1" smtClean="0"/>
              <a:t>ba'al</a:t>
            </a:r>
            <a:r>
              <a:rPr lang="es-ES" sz="3000" dirty="0" smtClean="0"/>
              <a:t> </a:t>
            </a:r>
            <a:r>
              <a:rPr lang="es-ES" sz="3000" dirty="0" err="1" smtClean="0"/>
              <a:t>miljamot</a:t>
            </a:r>
            <a:r>
              <a:rPr lang="es-ES" sz="3000" dirty="0" smtClean="0"/>
              <a:t>, </a:t>
            </a:r>
            <a:r>
              <a:rPr lang="es-ES" sz="3000" dirty="0" err="1" smtClean="0"/>
              <a:t>zorea</a:t>
            </a:r>
            <a:r>
              <a:rPr lang="es-ES" sz="3000" dirty="0" smtClean="0"/>
              <a:t> </a:t>
            </a:r>
            <a:r>
              <a:rPr lang="es-ES" sz="3000" dirty="0" err="1" smtClean="0"/>
              <a:t>tzedakot</a:t>
            </a:r>
            <a:r>
              <a:rPr lang="es-ES" sz="3000" dirty="0" smtClean="0"/>
              <a:t>, </a:t>
            </a:r>
            <a:r>
              <a:rPr lang="es-ES" sz="3000" dirty="0" err="1" smtClean="0"/>
              <a:t>matzmiaj</a:t>
            </a:r>
            <a:r>
              <a:rPr lang="es-ES" sz="3000" dirty="0" smtClean="0"/>
              <a:t> </a:t>
            </a:r>
            <a:r>
              <a:rPr lang="es-ES" sz="3000" dirty="0" err="1" smtClean="0"/>
              <a:t>yeshuot</a:t>
            </a:r>
            <a:r>
              <a:rPr lang="es-ES" sz="3000" dirty="0" smtClean="0"/>
              <a:t>, </a:t>
            </a:r>
            <a:r>
              <a:rPr lang="es-ES" sz="3000" dirty="0" err="1" smtClean="0"/>
              <a:t>boreh</a:t>
            </a:r>
            <a:r>
              <a:rPr lang="es-ES" sz="3000" dirty="0" smtClean="0"/>
              <a:t> </a:t>
            </a:r>
            <a:r>
              <a:rPr lang="es-ES" sz="3000" dirty="0" err="1" smtClean="0"/>
              <a:t>refuot</a:t>
            </a:r>
            <a:r>
              <a:rPr lang="es-ES" sz="3000" dirty="0" smtClean="0"/>
              <a:t>".</a:t>
            </a:r>
          </a:p>
          <a:p>
            <a:r>
              <a:rPr lang="es-ES" sz="3000" dirty="0" smtClean="0"/>
              <a:t>Fuerte Labrador, Hacedor de Cosas Nuevas, Señor de Guerras, Sembrador de Justicia, que hace Florecer Salvaciones,  Creador de Sanidades.</a:t>
            </a:r>
            <a:endParaRPr lang="en-U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Dios quiere que imitemos Sus caminos. </a:t>
            </a:r>
          </a:p>
          <a:p>
            <a:r>
              <a:rPr lang="es-ES" dirty="0" smtClean="0"/>
              <a:t>Así como Él debe prestar atención a las más mínimas necesidades humanas, Él espera y anticipa que nosotros también viviremos no por generalidades o verdades universales, sino más bien por atender el llamado de los detalles Divinos. </a:t>
            </a:r>
          </a:p>
        </p:txBody>
      </p:sp>
    </p:spTree>
    <p:extLst>
      <p:ext uri="{BB962C8B-B14F-4D97-AF65-F5344CB8AC3E}">
        <p14:creationId xmlns="" xmlns:p14="http://schemas.microsoft.com/office/powerpoint/2010/main"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CADA UNO DE NUESTROS DIAS</a:t>
            </a:r>
          </a:p>
          <a:p>
            <a:r>
              <a:rPr lang="es-ES" dirty="0" smtClean="0"/>
              <a:t>Nuestra vida es como un mikdash. </a:t>
            </a:r>
          </a:p>
          <a:p>
            <a:r>
              <a:rPr lang="es-ES" dirty="0" smtClean="0"/>
              <a:t>Cuando lo hacemos, tenemos derecho a comparar nuestros caminos con los suyos y nos encontramos caminando "... en sus caminos".</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LA FABRICACION DE LA MENORA</a:t>
            </a:r>
          </a:p>
          <a:p>
            <a:r>
              <a:rPr lang="es-MX" i="1" dirty="0" smtClean="0"/>
              <a:t>“Y Harás una </a:t>
            </a:r>
            <a:r>
              <a:rPr lang="es-MX" i="1" dirty="0" err="1" smtClean="0"/>
              <a:t>menorah</a:t>
            </a:r>
            <a:r>
              <a:rPr lang="es-MX" i="1" dirty="0" smtClean="0"/>
              <a:t> de oro puro, minuciosamente la </a:t>
            </a:r>
            <a:r>
              <a:rPr lang="es-MX" i="1" dirty="0" err="1" smtClean="0"/>
              <a:t>menorah</a:t>
            </a:r>
            <a:r>
              <a:rPr lang="es-MX" i="1" dirty="0" smtClean="0"/>
              <a:t> será hecha. Su base, su eje, sus copas, sus botones y su florecimiento será minuciosamente hecha de </a:t>
            </a:r>
            <a:r>
              <a:rPr lang="es-MX" i="1" dirty="0" err="1" smtClean="0"/>
              <a:t>alli</a:t>
            </a:r>
            <a:r>
              <a:rPr lang="es-MX" i="1" dirty="0" smtClean="0"/>
              <a:t> mismo.”</a:t>
            </a:r>
            <a:r>
              <a:rPr lang="es-MX" dirty="0" smtClean="0"/>
              <a:t> -- </a:t>
            </a:r>
            <a:r>
              <a:rPr lang="es-MX" dirty="0" err="1" smtClean="0">
                <a:hlinkClick r:id="rId3"/>
              </a:rPr>
              <a:t>Shemos</a:t>
            </a:r>
            <a:r>
              <a:rPr lang="es-MX" dirty="0" smtClean="0">
                <a:hlinkClick r:id="rId3"/>
              </a:rPr>
              <a:t> 25:21</a:t>
            </a:r>
            <a:endParaRPr lang="es-MX" dirty="0" smtClean="0"/>
          </a:p>
          <a:p>
            <a:r>
              <a:rPr lang="es-MX" sz="2400" b="1" dirty="0" smtClean="0"/>
              <a:t>Dice el Ohr Jajaim</a:t>
            </a:r>
          </a:p>
          <a:p>
            <a:r>
              <a:rPr lang="he-IL" dirty="0" smtClean="0"/>
              <a:t>ויעש את המנורה</a:t>
            </a:r>
            <a:r>
              <a:rPr lang="en-US" dirty="0" smtClean="0"/>
              <a:t>, -</a:t>
            </a:r>
            <a:r>
              <a:rPr lang="en-US" b="1" i="1" dirty="0" err="1" smtClean="0"/>
              <a:t>Vaya’as</a:t>
            </a:r>
            <a:r>
              <a:rPr lang="en-US" b="1" i="1" dirty="0" smtClean="0"/>
              <a:t> et </a:t>
            </a:r>
            <a:r>
              <a:rPr lang="en-US" b="1" i="1" dirty="0" err="1" smtClean="0"/>
              <a:t>hamenorah</a:t>
            </a:r>
            <a:r>
              <a:rPr lang="en-US" b="1" i="1" dirty="0" smtClean="0"/>
              <a:t>- </a:t>
            </a:r>
            <a:r>
              <a:rPr lang="en-US" dirty="0" err="1" smtClean="0"/>
              <a:t>Él</a:t>
            </a:r>
            <a:r>
              <a:rPr lang="en-US" dirty="0" smtClean="0"/>
              <a:t> </a:t>
            </a:r>
            <a:r>
              <a:rPr lang="en-US" dirty="0" err="1" smtClean="0"/>
              <a:t>construyó</a:t>
            </a:r>
            <a:r>
              <a:rPr lang="en-US" dirty="0" smtClean="0"/>
              <a:t> el </a:t>
            </a:r>
            <a:r>
              <a:rPr lang="en-US" dirty="0" err="1" smtClean="0"/>
              <a:t>candelero</a:t>
            </a:r>
            <a:r>
              <a:rPr lang="en-US" dirty="0" smtClean="0"/>
              <a:t>, etc. </a:t>
            </a:r>
          </a:p>
        </p:txBody>
      </p:sp>
    </p:spTree>
    <p:extLst>
      <p:ext uri="{BB962C8B-B14F-4D97-AF65-F5344CB8AC3E}">
        <p14:creationId xmlns="" xmlns:p14="http://schemas.microsoft.com/office/powerpoint/2010/main"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r>
              <a:rPr lang="es-CO" sz="2800" dirty="0" smtClean="0"/>
              <a:t>Encontrará que la Torá se refiere a los diversos muebles del Tabernáculo con la misma descripción tanto cuando se nos dice sobre lo que se requería como cuando se informa de la ejecución. </a:t>
            </a:r>
          </a:p>
          <a:p>
            <a:r>
              <a:rPr lang="es-CO" sz="2800" dirty="0" smtClean="0"/>
              <a:t>¿Por qué, en este caso, la Torá se apartó de esta regla y en lugar de describir el candelabro como "el candelabro para la iluminación" o como "el candelero de oro", simplemente se describe como "el candelero"?</a:t>
            </a:r>
          </a:p>
          <a:p>
            <a:endParaRPr lang="es-ES" sz="2800" dirty="0" smtClean="0"/>
          </a:p>
        </p:txBody>
      </p:sp>
    </p:spTree>
    <p:extLst>
      <p:ext uri="{BB962C8B-B14F-4D97-AF65-F5344CB8AC3E}">
        <p14:creationId xmlns="" xmlns:p14="http://schemas.microsoft.com/office/powerpoint/2010/main"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r>
              <a:rPr lang="es-CO" dirty="0" smtClean="0"/>
              <a:t>Quizás la respuesta se pueda encontrar en la regla </a:t>
            </a:r>
            <a:r>
              <a:rPr lang="es-CO" sz="2000" b="1" dirty="0" smtClean="0"/>
              <a:t>(Menajot 28) </a:t>
            </a:r>
            <a:r>
              <a:rPr lang="es-CO" dirty="0" smtClean="0"/>
              <a:t>de que bajo ciertas condiciones el candelabro podría estar hecho de otros metales, como se insinúa en la palabra </a:t>
            </a:r>
            <a:r>
              <a:rPr lang="es-CO" dirty="0" err="1" smtClean="0"/>
              <a:t>תיעשה</a:t>
            </a:r>
            <a:r>
              <a:rPr lang="es-CO" dirty="0" smtClean="0"/>
              <a:t> –</a:t>
            </a:r>
            <a:r>
              <a:rPr lang="es-CO" b="1" i="1" dirty="0" err="1" smtClean="0"/>
              <a:t>teyase</a:t>
            </a:r>
            <a:r>
              <a:rPr lang="es-CO" b="1" i="1" dirty="0" smtClean="0"/>
              <a:t>-</a:t>
            </a:r>
            <a:r>
              <a:rPr lang="es-CO" dirty="0" smtClean="0"/>
              <a:t>, (25,31). </a:t>
            </a:r>
          </a:p>
        </p:txBody>
      </p:sp>
    </p:spTree>
    <p:extLst>
      <p:ext uri="{BB962C8B-B14F-4D97-AF65-F5344CB8AC3E}">
        <p14:creationId xmlns="" xmlns:p14="http://schemas.microsoft.com/office/powerpoint/2010/main"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r>
              <a:rPr lang="es-ES" sz="3000" b="1" i="1" dirty="0" smtClean="0"/>
              <a:t>25:31   </a:t>
            </a:r>
            <a:r>
              <a:rPr lang="es-ES" sz="3000" i="1" dirty="0" smtClean="0"/>
              <a:t>Y harás un candelabro de oro puro; labrado a martillo y de una sola pieza será hecho el candelabro; su base y su tronco, sus esferitas (en forma de manzana) y sus adornos en forma de flores procederán del mismo (candelabro).</a:t>
            </a:r>
            <a:endParaRPr lang="es-ES" sz="3000" dirty="0" smtClean="0"/>
          </a:p>
          <a:p>
            <a:r>
              <a:rPr lang="es-ES" sz="3000" b="1" i="1" dirty="0" err="1" smtClean="0"/>
              <a:t>Ve'asita</a:t>
            </a:r>
            <a:r>
              <a:rPr lang="es-ES" sz="3000" b="1" i="1" dirty="0" smtClean="0"/>
              <a:t> </a:t>
            </a:r>
            <a:r>
              <a:rPr lang="es-ES" sz="3000" b="1" i="1" dirty="0" err="1" smtClean="0"/>
              <a:t>menorat</a:t>
            </a:r>
            <a:r>
              <a:rPr lang="es-ES" sz="3000" b="1" i="1" dirty="0" smtClean="0"/>
              <a:t> zahav tahor </a:t>
            </a:r>
            <a:r>
              <a:rPr lang="es-ES" sz="3000" b="1" i="1" dirty="0" err="1" smtClean="0"/>
              <a:t>mikshah</a:t>
            </a:r>
            <a:r>
              <a:rPr lang="es-ES" sz="3000" b="1" i="1" dirty="0" smtClean="0"/>
              <a:t> </a:t>
            </a:r>
            <a:r>
              <a:rPr lang="es-ES" sz="3000" b="1" i="1" dirty="0" err="1" smtClean="0"/>
              <a:t>teyaseh</a:t>
            </a:r>
            <a:r>
              <a:rPr lang="es-ES" sz="3000" b="1" i="1" dirty="0" smtClean="0"/>
              <a:t> </a:t>
            </a:r>
            <a:r>
              <a:rPr lang="es-ES" sz="3000" b="1" i="1" dirty="0" err="1" smtClean="0"/>
              <a:t>hamenorah</a:t>
            </a:r>
            <a:r>
              <a:rPr lang="es-ES" sz="3000" b="1" i="1" dirty="0" smtClean="0"/>
              <a:t> </a:t>
            </a:r>
            <a:r>
              <a:rPr lang="es-ES" sz="3000" b="1" i="1" dirty="0" err="1" smtClean="0"/>
              <a:t>yerejah</a:t>
            </a:r>
            <a:r>
              <a:rPr lang="es-ES" sz="3000" b="1" i="1" dirty="0" smtClean="0"/>
              <a:t> </a:t>
            </a:r>
            <a:r>
              <a:rPr lang="es-ES" sz="3000" b="1" i="1" dirty="0" err="1" smtClean="0"/>
              <a:t>vekanah</a:t>
            </a:r>
            <a:r>
              <a:rPr lang="es-ES" sz="3000" b="1" i="1" dirty="0" smtClean="0"/>
              <a:t> </a:t>
            </a:r>
            <a:r>
              <a:rPr lang="es-ES" sz="3000" b="1" i="1" dirty="0" err="1" smtClean="0"/>
              <a:t>gevi'eyha</a:t>
            </a:r>
            <a:r>
              <a:rPr lang="es-ES" sz="3000" b="1" i="1" dirty="0" smtClean="0"/>
              <a:t> </a:t>
            </a:r>
            <a:r>
              <a:rPr lang="es-ES" sz="3000" b="1" i="1" dirty="0" err="1" smtClean="0"/>
              <a:t>kaftoreyha</a:t>
            </a:r>
            <a:r>
              <a:rPr lang="es-ES" sz="3000" b="1" i="1" dirty="0" smtClean="0"/>
              <a:t> </a:t>
            </a:r>
            <a:r>
              <a:rPr lang="es-ES" sz="3000" b="1" i="1" dirty="0" err="1" smtClean="0"/>
              <a:t>ufrajeyha</a:t>
            </a:r>
            <a:r>
              <a:rPr lang="es-ES" sz="3000" b="1" i="1" dirty="0" smtClean="0"/>
              <a:t> </a:t>
            </a:r>
            <a:r>
              <a:rPr lang="es-ES" sz="3000" b="1" i="1" dirty="0" err="1" smtClean="0"/>
              <a:t>mimenah</a:t>
            </a:r>
            <a:r>
              <a:rPr lang="es-ES" sz="3000" b="1" i="1" dirty="0" smtClean="0"/>
              <a:t> </a:t>
            </a:r>
            <a:r>
              <a:rPr lang="es-ES" sz="3000" b="1" i="1" dirty="0" err="1" smtClean="0"/>
              <a:t>yihyu</a:t>
            </a:r>
            <a:r>
              <a:rPr lang="es-ES" sz="3000" b="1" i="1" dirty="0" smtClean="0"/>
              <a:t>.</a:t>
            </a:r>
            <a:endParaRPr lang="es-E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r>
              <a:rPr lang="es-CO" dirty="0" smtClean="0"/>
              <a:t>La Torá mencionó en el capítulo 25 que el candelabro tenía que estar hecho de oro para recordarnos que la regla de que podía estar hecho de metales más baratos no se aplicaba en las condiciones que prevalecían en ese momento. </a:t>
            </a:r>
          </a:p>
        </p:txBody>
      </p:sp>
    </p:spTree>
    <p:extLst>
      <p:ext uri="{BB962C8B-B14F-4D97-AF65-F5344CB8AC3E}">
        <p14:creationId xmlns="" xmlns:p14="http://schemas.microsoft.com/office/powerpoint/2010/main"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r>
              <a:rPr lang="es-CO" sz="2800" dirty="0" smtClean="0"/>
              <a:t>También podría ser que el significado de las palabras "el candelero de oro" simplemente signifique que debe estar hecho de oro y no de ningún otro metal, aunque dicho candelero es aceptable en principio. </a:t>
            </a:r>
          </a:p>
          <a:p>
            <a:r>
              <a:rPr lang="es-CO" sz="2800" dirty="0" smtClean="0"/>
              <a:t>En nuestro contexto, la Torá simplemente enfatizó que Betzalel cumplió con las instrucciones e hizo el candelero de oro como se ordenó.</a:t>
            </a:r>
          </a:p>
          <a:p>
            <a:endParaRPr lang="es-CO" dirty="0" smtClean="0"/>
          </a:p>
        </p:txBody>
      </p:sp>
    </p:spTree>
    <p:extLst>
      <p:ext uri="{BB962C8B-B14F-4D97-AF65-F5344CB8AC3E}">
        <p14:creationId xmlns="" xmlns:p14="http://schemas.microsoft.com/office/powerpoint/2010/main"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r>
              <a:rPr lang="es-CO" sz="3000" dirty="0" smtClean="0"/>
              <a:t>Veamos lo que nos enseña el Rab Ben Zion Shafier:</a:t>
            </a:r>
          </a:p>
          <a:p>
            <a:pPr fontAlgn="base"/>
            <a:r>
              <a:rPr lang="es-MX" sz="3000" dirty="0" smtClean="0"/>
              <a:t>Moshe Rabbenu fue encargado con la construcción del </a:t>
            </a:r>
            <a:r>
              <a:rPr lang="es-MX" sz="3000" i="1" dirty="0" smtClean="0"/>
              <a:t>Mishkán, </a:t>
            </a:r>
            <a:r>
              <a:rPr lang="es-MX" sz="3000" dirty="0" smtClean="0"/>
              <a:t>la morada de HASHEM en este mundo. Mientras que los componentes de esta estructura son físicamente complicadas, la</a:t>
            </a:r>
            <a:r>
              <a:rPr lang="es-MX" sz="3000" i="1" dirty="0" smtClean="0"/>
              <a:t> kavanáh </a:t>
            </a:r>
            <a:r>
              <a:rPr lang="es-MX" sz="3000" dirty="0" smtClean="0"/>
              <a:t>– la intensión específicamente requerida durante el proceso de edificación – son aún más complicados.</a:t>
            </a:r>
            <a:endParaRPr lang="en-U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Cómo sabía Moshé la forma de la </a:t>
            </a:r>
            <a:r>
              <a:rPr lang="es-MX" dirty="0" err="1" smtClean="0"/>
              <a:t>Menoráh</a:t>
            </a:r>
            <a:r>
              <a:rPr lang="es-MX" dirty="0" smtClean="0"/>
              <a:t>?</a:t>
            </a:r>
          </a:p>
          <a:p>
            <a:pPr fontAlgn="base"/>
            <a:r>
              <a:rPr lang="es-MX" dirty="0" smtClean="0"/>
              <a:t>La </a:t>
            </a:r>
            <a:r>
              <a:rPr lang="es-MX" i="1" dirty="0" smtClean="0"/>
              <a:t>Menorá</a:t>
            </a:r>
            <a:r>
              <a:rPr lang="es-MX" dirty="0" smtClean="0"/>
              <a:t> es el recipiente mas complicado de todos. </a:t>
            </a:r>
          </a:p>
          <a:p>
            <a:pPr fontAlgn="base"/>
            <a:r>
              <a:rPr lang="es-MX" dirty="0" smtClean="0"/>
              <a:t>Su diseño es tan detallado que aún cuando Hashem le explicó a Moshe como debería de construirlo, Moshe aun no le entendió su naturaleza intrínseca y no la pudo armar. </a:t>
            </a:r>
          </a:p>
        </p:txBody>
      </p:sp>
    </p:spTree>
    <p:extLst>
      <p:ext uri="{BB962C8B-B14F-4D97-AF65-F5344CB8AC3E}">
        <p14:creationId xmlns="" xmlns:p14="http://schemas.microsoft.com/office/powerpoint/2010/main"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Por eso, HASHEM le mostro una imagen de la </a:t>
            </a:r>
            <a:r>
              <a:rPr lang="es-MX" i="1" dirty="0" smtClean="0"/>
              <a:t>Menorá</a:t>
            </a:r>
            <a:r>
              <a:rPr lang="es-MX" dirty="0" smtClean="0"/>
              <a:t> hecha de fuego para que así Moshe pudiera realmente verla terminada y así pudiera imitarlo.</a:t>
            </a:r>
            <a:endParaRPr lang="en-US" dirty="0" smtClean="0"/>
          </a:p>
          <a:p>
            <a:pPr fontAlgn="base"/>
            <a:r>
              <a:rPr lang="es-MX" dirty="0" smtClean="0"/>
              <a:t>Pero Rashí nos dice que cuando llego el momento de la construcción de la </a:t>
            </a:r>
            <a:r>
              <a:rPr lang="es-MX" i="1" dirty="0" smtClean="0"/>
              <a:t>Menorá</a:t>
            </a:r>
            <a:r>
              <a:rPr lang="es-MX" dirty="0" smtClean="0"/>
              <a:t>, Moshe aún no pudo entender su estructura y no pudo fabricarla. </a:t>
            </a:r>
          </a:p>
        </p:txBody>
      </p:sp>
    </p:spTree>
    <p:extLst>
      <p:ext uri="{BB962C8B-B14F-4D97-AF65-F5344CB8AC3E}">
        <p14:creationId xmlns="" xmlns:p14="http://schemas.microsoft.com/office/powerpoint/2010/main"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HASHEM dijo, “Tira un terrón de oro en el fuego, y la </a:t>
            </a:r>
            <a:r>
              <a:rPr lang="es-MX" i="1" dirty="0" smtClean="0"/>
              <a:t>Menorá</a:t>
            </a:r>
            <a:r>
              <a:rPr lang="es-MX" dirty="0" smtClean="0"/>
              <a:t> saldrá por su cuenta.”</a:t>
            </a:r>
            <a:endParaRPr lang="en-US" dirty="0" smtClean="0"/>
          </a:p>
          <a:p>
            <a:pPr fontAlgn="base"/>
            <a:r>
              <a:rPr lang="es-MX" dirty="0" smtClean="0"/>
              <a:t>Así es como la </a:t>
            </a:r>
            <a:r>
              <a:rPr lang="es-MX" i="1" dirty="0" smtClean="0"/>
              <a:t>Menorá </a:t>
            </a:r>
            <a:r>
              <a:rPr lang="es-MX" dirty="0" smtClean="0"/>
              <a:t>fue creada – por su propia cuenta.</a:t>
            </a:r>
            <a:endParaRPr lang="en-US" dirty="0" smtClean="0"/>
          </a:p>
          <a:p>
            <a:pPr fontAlgn="base"/>
            <a:r>
              <a:rPr lang="es-MX" dirty="0" smtClean="0"/>
              <a:t>Este Rashí en desconcertante. Ya que la </a:t>
            </a:r>
            <a:r>
              <a:rPr lang="es-MX" i="1" dirty="0" smtClean="0"/>
              <a:t>Menorá</a:t>
            </a:r>
            <a:r>
              <a:rPr lang="es-MX" dirty="0" smtClean="0"/>
              <a:t> era tan complicada que Moshe no podía entender la naturaleza interna ni como hacerlo, entonces </a:t>
            </a:r>
          </a:p>
        </p:txBody>
      </p:sp>
    </p:spTree>
    <p:extLst>
      <p:ext uri="{BB962C8B-B14F-4D97-AF65-F5344CB8AC3E}">
        <p14:creationId xmlns="" xmlns:p14="http://schemas.microsoft.com/office/powerpoint/2010/main"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¿porque HASHEM se molesto en enseñarle la imagen de la </a:t>
            </a:r>
            <a:r>
              <a:rPr lang="es-MX" i="1" dirty="0" smtClean="0"/>
              <a:t>Menorá</a:t>
            </a:r>
            <a:r>
              <a:rPr lang="es-MX" dirty="0" smtClean="0"/>
              <a:t> en el fuego? </a:t>
            </a:r>
          </a:p>
          <a:p>
            <a:pPr fontAlgn="base"/>
            <a:r>
              <a:rPr lang="es-MX" dirty="0" smtClean="0"/>
              <a:t>HASHEM</a:t>
            </a:r>
            <a:r>
              <a:rPr lang="en-US" dirty="0" smtClean="0"/>
              <a:t> </a:t>
            </a:r>
            <a:r>
              <a:rPr lang="es-MX" dirty="0" smtClean="0"/>
              <a:t>sabia que Moshe no iba a poder crear la </a:t>
            </a:r>
            <a:r>
              <a:rPr lang="es-MX" i="1" dirty="0" smtClean="0"/>
              <a:t>Menorá</a:t>
            </a:r>
            <a:r>
              <a:rPr lang="es-MX" dirty="0" smtClean="0"/>
              <a:t> por si mismo. </a:t>
            </a:r>
          </a:p>
          <a:p>
            <a:pPr fontAlgn="base"/>
            <a:r>
              <a:rPr lang="es-MX" dirty="0" smtClean="0"/>
              <a:t>El sabia que en el final se iba a producir a través de Moshe tirando el terrón de oro en el fuego. </a:t>
            </a:r>
          </a:p>
        </p:txBody>
      </p:sp>
    </p:spTree>
    <p:extLst>
      <p:ext uri="{BB962C8B-B14F-4D97-AF65-F5344CB8AC3E}">
        <p14:creationId xmlns="" xmlns:p14="http://schemas.microsoft.com/office/powerpoint/2010/main"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¿Por qué entonces HASHEM le mostro a Moshe el imagen de la </a:t>
            </a:r>
            <a:r>
              <a:rPr lang="es-MX" i="1" dirty="0" smtClean="0"/>
              <a:t>Menorá</a:t>
            </a:r>
            <a:r>
              <a:rPr lang="es-MX" dirty="0" smtClean="0"/>
              <a:t> para que el supiera como se iba hacer?   </a:t>
            </a:r>
          </a:p>
          <a:p>
            <a:pPr fontAlgn="base"/>
            <a:r>
              <a:rPr lang="es-MX" dirty="0" smtClean="0"/>
              <a:t>Claramente, crear la </a:t>
            </a:r>
            <a:r>
              <a:rPr lang="es-MX" i="1" dirty="0" smtClean="0"/>
              <a:t>Menorá</a:t>
            </a:r>
            <a:r>
              <a:rPr lang="es-MX" dirty="0" smtClean="0"/>
              <a:t> era mucho mas de la capacidad del ser humano. </a:t>
            </a:r>
          </a:p>
          <a:p>
            <a:pPr fontAlgn="base"/>
            <a:r>
              <a:rPr lang="es-MX" dirty="0" smtClean="0"/>
              <a:t>¿Por qué Moshe tenia que tener una imagen clara de cómo se iba a ver?</a:t>
            </a:r>
            <a:endParaRPr lang="en-US" dirty="0" smtClean="0"/>
          </a:p>
          <a:p>
            <a:endParaRPr lang="es-CO" dirty="0" smtClean="0"/>
          </a:p>
          <a:p>
            <a:endParaRPr lang="es-CO" sz="3600" dirty="0" smtClean="0"/>
          </a:p>
        </p:txBody>
      </p:sp>
    </p:spTree>
    <p:extLst>
      <p:ext uri="{BB962C8B-B14F-4D97-AF65-F5344CB8AC3E}">
        <p14:creationId xmlns="" xmlns:p14="http://schemas.microsoft.com/office/powerpoint/2010/main"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b="1" dirty="0" smtClean="0"/>
              <a:t>Balance de bitajón e hishtadlut</a:t>
            </a:r>
            <a:endParaRPr lang="en-US" dirty="0" smtClean="0"/>
          </a:p>
          <a:p>
            <a:pPr fontAlgn="base"/>
            <a:r>
              <a:rPr lang="es-MX" dirty="0" smtClean="0"/>
              <a:t>La contestación a esta pregunta esta basada en el entendimiento del balance entre la participación de HASHEM en los asuntos del mundo y la obligación del hombre de poner su esfuerzo – el balance entre </a:t>
            </a:r>
            <a:r>
              <a:rPr lang="es-MX" b="1" i="1" dirty="0" smtClean="0"/>
              <a:t>bitajón</a:t>
            </a:r>
            <a:r>
              <a:rPr lang="es-MX" i="1" dirty="0" smtClean="0"/>
              <a:t> (confianza)</a:t>
            </a:r>
            <a:r>
              <a:rPr lang="es-MX" dirty="0" smtClean="0"/>
              <a:t> e </a:t>
            </a:r>
            <a:r>
              <a:rPr lang="es-MX" b="1" i="1" dirty="0" smtClean="0"/>
              <a:t>hishtadlut</a:t>
            </a:r>
            <a:r>
              <a:rPr lang="es-MX" i="1" dirty="0" smtClean="0"/>
              <a:t> (esfuerzo personal)</a:t>
            </a:r>
            <a:r>
              <a:rPr lang="es-MX" dirty="0" smtClean="0"/>
              <a:t>.</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Uno de los hechos básicos de la vida es que HASHEM dirige este mundo. </a:t>
            </a:r>
          </a:p>
          <a:p>
            <a:pPr fontAlgn="base"/>
            <a:r>
              <a:rPr lang="es-MX" dirty="0" smtClean="0"/>
              <a:t>Aunque aparentemente pareciera que el hombre esta encargado, HASHEM programa toda actividad en el planeta. </a:t>
            </a:r>
          </a:p>
          <a:p>
            <a:pPr fontAlgn="base"/>
            <a:r>
              <a:rPr lang="es-MX" dirty="0" smtClean="0"/>
              <a:t>Como decimos en el primer </a:t>
            </a:r>
            <a:r>
              <a:rPr lang="es-MX" b="1" i="1" dirty="0" err="1" smtClean="0"/>
              <a:t>Ani</a:t>
            </a:r>
            <a:r>
              <a:rPr lang="es-MX" b="1" i="1" dirty="0" smtClean="0"/>
              <a:t> </a:t>
            </a:r>
            <a:r>
              <a:rPr lang="es-MX" b="1" i="1" dirty="0" err="1" smtClean="0"/>
              <a:t>Maamin</a:t>
            </a:r>
            <a:r>
              <a:rPr lang="es-MX" b="1" i="1" dirty="0" smtClean="0"/>
              <a:t> </a:t>
            </a:r>
            <a:r>
              <a:rPr lang="es-MX" dirty="0" smtClean="0"/>
              <a:t>(Yo Creo): “HASHEM hizo, hace y hará todas las manifestaciones.</a:t>
            </a:r>
            <a:endParaRPr lang="en-US" dirty="0" smtClean="0"/>
          </a:p>
        </p:txBody>
      </p:sp>
    </p:spTree>
    <p:extLst>
      <p:ext uri="{BB962C8B-B14F-4D97-AF65-F5344CB8AC3E}">
        <p14:creationId xmlns="" xmlns:p14="http://schemas.microsoft.com/office/powerpoint/2010/main"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La pregunta es: ¿Cual es la parte del hombre? Si HASHEM determina todos los resultados, ¿como está el hombre supuesto a actuar? Cual es su función?</a:t>
            </a:r>
          </a:p>
          <a:p>
            <a:pPr fontAlgn="base"/>
            <a:r>
              <a:rPr lang="es-MX" b="1" dirty="0" smtClean="0"/>
              <a:t>¿Cuanto empeño debo de poner?</a:t>
            </a:r>
            <a:endParaRPr lang="en-US" dirty="0" smtClean="0"/>
          </a:p>
          <a:p>
            <a:pPr fontAlgn="base"/>
            <a:r>
              <a:rPr lang="es-MX" dirty="0" smtClean="0"/>
              <a:t>Los </a:t>
            </a:r>
            <a:r>
              <a:rPr lang="es-MX" i="1" dirty="0" smtClean="0"/>
              <a:t>Jovot</a:t>
            </a:r>
            <a:r>
              <a:rPr lang="es-MX" dirty="0" smtClean="0"/>
              <a:t> </a:t>
            </a:r>
            <a:r>
              <a:rPr lang="es-MX" i="1" dirty="0" smtClean="0"/>
              <a:t>HaLevavot (Baquia Ibn </a:t>
            </a:r>
            <a:r>
              <a:rPr lang="es-MX" i="1" dirty="0" err="1" smtClean="0"/>
              <a:t>Pekudá</a:t>
            </a:r>
            <a:r>
              <a:rPr lang="es-MX" i="1" dirty="0" smtClean="0"/>
              <a:t>)</a:t>
            </a:r>
            <a:r>
              <a:rPr lang="es-MX" dirty="0" smtClean="0"/>
              <a:t> nos enseñan que estamos </a:t>
            </a:r>
            <a:r>
              <a:rPr lang="es-MX" smtClean="0"/>
              <a:t>obligados a </a:t>
            </a:r>
            <a:r>
              <a:rPr lang="es-MX" dirty="0" smtClean="0"/>
              <a:t>actuar </a:t>
            </a:r>
            <a:r>
              <a:rPr lang="es-MX" b="1" i="1" dirty="0" smtClean="0"/>
              <a:t>b’derej hatevah </a:t>
            </a:r>
            <a:r>
              <a:rPr lang="es-MX" dirty="0" smtClean="0"/>
              <a:t>– en los caminos del mundo. </a:t>
            </a:r>
            <a:endParaRPr lang="es-CO" dirty="0" smtClean="0"/>
          </a:p>
          <a:p>
            <a:endParaRPr lang="es-CO" sz="3600" dirty="0" smtClean="0"/>
          </a:p>
        </p:txBody>
      </p:sp>
    </p:spTree>
    <p:extLst>
      <p:ext uri="{BB962C8B-B14F-4D97-AF65-F5344CB8AC3E}">
        <p14:creationId xmlns="" xmlns:p14="http://schemas.microsoft.com/office/powerpoint/2010/main"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En otras palabras, nosotros estamos obligados a insinuar como si los resultados dependieran de nosotros, </a:t>
            </a:r>
            <a:r>
              <a:rPr lang="es-MX" u="sng" dirty="0" smtClean="0"/>
              <a:t>aunque sabiendo perfectamente que el resultado esta fuera de nuestras manos.</a:t>
            </a:r>
            <a:endParaRPr lang="en-US" dirty="0" smtClean="0"/>
          </a:p>
          <a:p>
            <a:pPr fontAlgn="base"/>
            <a:r>
              <a:rPr lang="es-MX" dirty="0" smtClean="0"/>
              <a:t>Trabajamos para ganarnos la vida, sabiendo que la suma de dinero cual vamos hacer ya esta decidido en Rosh Hashanah. </a:t>
            </a:r>
          </a:p>
        </p:txBody>
      </p:sp>
    </p:spTree>
    <p:extLst>
      <p:ext uri="{BB962C8B-B14F-4D97-AF65-F5344CB8AC3E}">
        <p14:creationId xmlns="" xmlns:p14="http://schemas.microsoft.com/office/powerpoint/2010/main"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Vamos a los doctores cuando estamos enfermos aunque sabemos que nuestra salud esta determinada solamente por HASHEM. </a:t>
            </a:r>
          </a:p>
          <a:p>
            <a:pPr fontAlgn="base"/>
            <a:r>
              <a:rPr lang="es-MX" dirty="0" smtClean="0"/>
              <a:t>Estamos obligados de ir a cualquier extremo para protegernos aun sabiendo que vivir o morir ya ha sido determinado. </a:t>
            </a:r>
          </a:p>
        </p:txBody>
      </p:sp>
    </p:spTree>
    <p:extLst>
      <p:ext uri="{BB962C8B-B14F-4D97-AF65-F5344CB8AC3E}">
        <p14:creationId xmlns="" xmlns:p14="http://schemas.microsoft.com/office/powerpoint/2010/main"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Nosotros ponemos nuestro </a:t>
            </a:r>
            <a:r>
              <a:rPr lang="es-MX" b="1" dirty="0" smtClean="0"/>
              <a:t>esfuerzo</a:t>
            </a:r>
            <a:r>
              <a:rPr lang="es-MX" dirty="0" smtClean="0"/>
              <a:t>, sabiendo desde un principio que este es el mundo de HASHEM y que Él solamente es quien determina el </a:t>
            </a:r>
            <a:r>
              <a:rPr lang="es-MX" b="1" dirty="0" smtClean="0"/>
              <a:t>resultado.</a:t>
            </a:r>
            <a:endParaRPr lang="en-US" dirty="0" smtClean="0"/>
          </a:p>
          <a:p>
            <a:pPr fontAlgn="base"/>
            <a:r>
              <a:rPr lang="es-MX" dirty="0" smtClean="0"/>
              <a:t>La guía para escoger el nivel adecuado de </a:t>
            </a:r>
            <a:r>
              <a:rPr lang="es-MX" i="1" dirty="0" smtClean="0"/>
              <a:t>hishtadlut</a:t>
            </a:r>
            <a:r>
              <a:rPr lang="es-MX" dirty="0" smtClean="0"/>
              <a:t> es </a:t>
            </a:r>
            <a:r>
              <a:rPr lang="es-MX" b="1" u="sng" dirty="0" smtClean="0"/>
              <a:t>pretendiendo que HASHEM no esta en el panorama</a:t>
            </a:r>
            <a:r>
              <a:rPr lang="es-MX" dirty="0" smtClean="0"/>
              <a:t>. </a:t>
            </a:r>
          </a:p>
        </p:txBody>
      </p:sp>
    </p:spTree>
    <p:extLst>
      <p:ext uri="{BB962C8B-B14F-4D97-AF65-F5344CB8AC3E}">
        <p14:creationId xmlns="" xmlns:p14="http://schemas.microsoft.com/office/powerpoint/2010/main"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Necesitamos evaluar cada situación de acuerdo </a:t>
            </a:r>
            <a:r>
              <a:rPr lang="es-MX" b="1" dirty="0" smtClean="0"/>
              <a:t>con los caminos del mundo</a:t>
            </a:r>
            <a:r>
              <a:rPr lang="es-MX" dirty="0" smtClean="0"/>
              <a:t>. </a:t>
            </a:r>
          </a:p>
          <a:p>
            <a:pPr fontAlgn="base"/>
            <a:r>
              <a:rPr lang="es-MX" dirty="0" smtClean="0"/>
              <a:t>¿Cual es el esfuerzo normal que una persona debe de poner para esperar este resultado? </a:t>
            </a:r>
          </a:p>
          <a:p>
            <a:pPr fontAlgn="base"/>
            <a:r>
              <a:rPr lang="es-MX" dirty="0" smtClean="0"/>
              <a:t>¿Como un consejero financiero que es sensato nos recomendaría como seguir un planteamiento? ¿Cual sería la recomendación de un doctor sabio? </a:t>
            </a:r>
          </a:p>
        </p:txBody>
      </p:sp>
    </p:spTree>
    <p:extLst>
      <p:ext uri="{BB962C8B-B14F-4D97-AF65-F5344CB8AC3E}">
        <p14:creationId xmlns="" xmlns:p14="http://schemas.microsoft.com/office/powerpoint/2010/main"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Esa contestación es </a:t>
            </a:r>
            <a:r>
              <a:rPr lang="es-MX" i="1" dirty="0" smtClean="0"/>
              <a:t>derej</a:t>
            </a:r>
            <a:r>
              <a:rPr lang="es-MX" dirty="0" smtClean="0"/>
              <a:t> </a:t>
            </a:r>
            <a:r>
              <a:rPr lang="es-MX" i="1" dirty="0" smtClean="0"/>
              <a:t>hatevah</a:t>
            </a:r>
            <a:r>
              <a:rPr lang="es-MX" dirty="0" smtClean="0"/>
              <a:t> para esa situación. </a:t>
            </a:r>
          </a:p>
          <a:p>
            <a:pPr fontAlgn="base"/>
            <a:r>
              <a:rPr lang="es-MX" dirty="0" smtClean="0"/>
              <a:t>Eso define </a:t>
            </a:r>
            <a:r>
              <a:rPr lang="es-MX" i="1" dirty="0" smtClean="0"/>
              <a:t>hishtadlut </a:t>
            </a:r>
            <a:r>
              <a:rPr lang="es-MX" dirty="0" smtClean="0"/>
              <a:t>correctamente.</a:t>
            </a:r>
            <a:endParaRPr lang="en-US" dirty="0" smtClean="0"/>
          </a:p>
          <a:p>
            <a:pPr fontAlgn="base"/>
            <a:r>
              <a:rPr lang="es-MX" dirty="0" smtClean="0"/>
              <a:t>Sin embargo, hay otros factores que cambian lo correcto en </a:t>
            </a:r>
            <a:r>
              <a:rPr lang="es-MX" i="1" dirty="0" smtClean="0"/>
              <a:t>hishtadlut.</a:t>
            </a:r>
            <a:endParaRPr lang="en-US" dirty="0" smtClean="0"/>
          </a:p>
          <a:p>
            <a:pPr fontAlgn="base"/>
            <a:r>
              <a:rPr lang="es-MX" dirty="0" smtClean="0"/>
              <a:t>Por ejemplo, si el </a:t>
            </a:r>
            <a:r>
              <a:rPr lang="es-MX" i="1" dirty="0" smtClean="0"/>
              <a:t>derej</a:t>
            </a:r>
            <a:r>
              <a:rPr lang="es-MX" dirty="0" smtClean="0"/>
              <a:t> </a:t>
            </a:r>
            <a:r>
              <a:rPr lang="es-MX" i="1" dirty="0" smtClean="0"/>
              <a:t>hatevah</a:t>
            </a:r>
            <a:r>
              <a:rPr lang="es-MX" dirty="0" smtClean="0"/>
              <a:t> esta en conflicto con la </a:t>
            </a:r>
            <a:r>
              <a:rPr lang="es-MX" i="1" dirty="0" smtClean="0"/>
              <a:t>Halajá</a:t>
            </a:r>
            <a:r>
              <a:rPr lang="es-MX" dirty="0" smtClean="0"/>
              <a:t>, entonces el esfuerzo correcto cambia. </a:t>
            </a:r>
          </a:p>
        </p:txBody>
      </p:sp>
    </p:spTree>
    <p:extLst>
      <p:ext uri="{BB962C8B-B14F-4D97-AF65-F5344CB8AC3E}">
        <p14:creationId xmlns="" xmlns:p14="http://schemas.microsoft.com/office/powerpoint/2010/main"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sz="2800" dirty="0" smtClean="0"/>
              <a:t>Si la única manera de ganarse la vida es trabajando en Shabbos, entonces uno no esta permitido de usar el </a:t>
            </a:r>
            <a:r>
              <a:rPr lang="es-MX" sz="2800" i="1" dirty="0" smtClean="0"/>
              <a:t>derej</a:t>
            </a:r>
            <a:r>
              <a:rPr lang="es-MX" sz="2800" dirty="0" smtClean="0"/>
              <a:t> </a:t>
            </a:r>
            <a:r>
              <a:rPr lang="es-MX" sz="2800" i="1" dirty="0" smtClean="0"/>
              <a:t>hatevah</a:t>
            </a:r>
            <a:r>
              <a:rPr lang="es-MX" sz="2800" dirty="0" smtClean="0"/>
              <a:t>.  </a:t>
            </a:r>
          </a:p>
          <a:p>
            <a:pPr fontAlgn="base"/>
            <a:r>
              <a:rPr lang="es-MX" sz="2800" dirty="0" smtClean="0"/>
              <a:t>El debe de usar un nivel mas elevado de </a:t>
            </a:r>
            <a:r>
              <a:rPr lang="es-MX" sz="2800" i="1" dirty="0" smtClean="0"/>
              <a:t>bitajón (confianza)</a:t>
            </a:r>
            <a:r>
              <a:rPr lang="es-MX" sz="2800" dirty="0" smtClean="0"/>
              <a:t>. Igualmente, si una persona es obligada en algo que es imposible hacer de acuerdo con los caminos de la naturaleza, el debe de hacer lo máximo que pueda hacer y después depender en HASHEM para que provee el resto.</a:t>
            </a:r>
            <a:endParaRPr lang="en-US" sz="2800" dirty="0" smtClean="0"/>
          </a:p>
          <a:p>
            <a:pPr fontAlgn="base">
              <a:buNone/>
            </a:pPr>
            <a:endParaRPr lang="en-US" dirty="0" smtClean="0"/>
          </a:p>
          <a:p>
            <a:endParaRPr lang="es-CO" dirty="0" smtClean="0"/>
          </a:p>
          <a:p>
            <a:endParaRPr lang="es-CO" sz="3600" dirty="0" smtClean="0"/>
          </a:p>
        </p:txBody>
      </p:sp>
    </p:spTree>
    <p:extLst>
      <p:ext uri="{BB962C8B-B14F-4D97-AF65-F5344CB8AC3E}">
        <p14:creationId xmlns="" xmlns:p14="http://schemas.microsoft.com/office/powerpoint/2010/main"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Cuando se trata de ganarse la vida, salimos a trabajar aunque sabemos que no controlamos las condiciones en el mercado. </a:t>
            </a:r>
          </a:p>
          <a:p>
            <a:pPr fontAlgn="base"/>
            <a:r>
              <a:rPr lang="es-MX" dirty="0" smtClean="0"/>
              <a:t>Una pequeña depresión mundialmente, y todos quedamos fuera de empleo. Una caída de la bolsa de valores, y todo ingenio comercial y entrenamiento nos sirve para nada. </a:t>
            </a:r>
          </a:p>
        </p:txBody>
      </p:sp>
    </p:spTree>
    <p:extLst>
      <p:ext uri="{BB962C8B-B14F-4D97-AF65-F5344CB8AC3E}">
        <p14:creationId xmlns="" xmlns:p14="http://schemas.microsoft.com/office/powerpoint/2010/main"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sz="2900" dirty="0" smtClean="0"/>
              <a:t>Nuestro role es ir a nuestra labor, usar nuestro mejor criterio, y después depender en HASHEM.   </a:t>
            </a:r>
          </a:p>
          <a:p>
            <a:pPr fontAlgn="base"/>
            <a:r>
              <a:rPr lang="es-MX" sz="2900" dirty="0" smtClean="0"/>
              <a:t>Si vamos a triunfar, HASHEM hará que hagamos las decisiones correctas.</a:t>
            </a:r>
            <a:endParaRPr lang="en-US" sz="2900" dirty="0" smtClean="0"/>
          </a:p>
          <a:p>
            <a:pPr fontAlgn="base"/>
            <a:r>
              <a:rPr lang="es-MX" sz="2900" dirty="0" smtClean="0"/>
              <a:t>Sorprendentemente, cuando logramos un éxito en este mundo, los resultados son acreditados a nosotros aunque estemos consientes de que HASHEM fue Quien Lo hizo todo. </a:t>
            </a:r>
          </a:p>
        </p:txBody>
      </p:sp>
    </p:spTree>
    <p:extLst>
      <p:ext uri="{BB962C8B-B14F-4D97-AF65-F5344CB8AC3E}">
        <p14:creationId xmlns="" xmlns:p14="http://schemas.microsoft.com/office/powerpoint/2010/main"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sz="3100" dirty="0" smtClean="0"/>
              <a:t>Solamente hicimos el movimiento.</a:t>
            </a:r>
            <a:endParaRPr lang="en-US" sz="3100" dirty="0" smtClean="0"/>
          </a:p>
          <a:p>
            <a:pPr fontAlgn="base"/>
            <a:r>
              <a:rPr lang="es-MX" sz="3100" dirty="0" smtClean="0"/>
              <a:t>Nosotros usamos el sistema de HASHEM, y tomamos el crédito de haberlo hecho. Si yo le doy de comer a mi familia, me consideran como el </a:t>
            </a:r>
            <a:r>
              <a:rPr lang="es-MX" sz="3100" b="1" dirty="0" smtClean="0"/>
              <a:t>proveedor</a:t>
            </a:r>
            <a:r>
              <a:rPr lang="es-MX" sz="3100" dirty="0" smtClean="0"/>
              <a:t>. </a:t>
            </a:r>
          </a:p>
          <a:p>
            <a:pPr fontAlgn="base"/>
            <a:r>
              <a:rPr lang="es-MX" sz="3100" dirty="0" smtClean="0"/>
              <a:t>Si doy </a:t>
            </a:r>
            <a:r>
              <a:rPr lang="es-MX" sz="3100" i="1" dirty="0" smtClean="0"/>
              <a:t>Tzedakáh </a:t>
            </a:r>
            <a:r>
              <a:rPr lang="es-MX" sz="3100" dirty="0" smtClean="0"/>
              <a:t>es considerado que yo he dado de mi propio dinero y soy acreditado con haber salvado a una persona pobre del hambre. </a:t>
            </a:r>
          </a:p>
        </p:txBody>
      </p:sp>
    </p:spTree>
    <p:extLst>
      <p:ext uri="{BB962C8B-B14F-4D97-AF65-F5344CB8AC3E}">
        <p14:creationId xmlns="" xmlns:p14="http://schemas.microsoft.com/office/powerpoint/2010/main"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En el sistema de HASHEM, nosotros somos acreditados con el resultado.</a:t>
            </a:r>
            <a:endParaRPr lang="en-US" dirty="0" smtClean="0"/>
          </a:p>
          <a:p>
            <a:pPr fontAlgn="base"/>
            <a:r>
              <a:rPr lang="es-MX" b="1" dirty="0" smtClean="0"/>
              <a:t>El hombre es acreditado por sus acciones</a:t>
            </a:r>
            <a:endParaRPr lang="en-US" dirty="0" smtClean="0"/>
          </a:p>
          <a:p>
            <a:pPr fontAlgn="base"/>
            <a:r>
              <a:rPr lang="es-MX" sz="3000" dirty="0" smtClean="0"/>
              <a:t>Si un hombre decide edificar un </a:t>
            </a:r>
            <a:r>
              <a:rPr lang="es-MX" sz="3000" i="1" dirty="0" smtClean="0"/>
              <a:t>shul (sinagoga) </a:t>
            </a:r>
            <a:r>
              <a:rPr lang="es-MX" sz="3000" dirty="0" smtClean="0"/>
              <a:t>y contra grandes probabilidades, triunfa, él debe de entender que HASHEM estuvo ayudándole en cada paso del camino, pero aun así el crédito de edificar el </a:t>
            </a:r>
            <a:r>
              <a:rPr lang="es-MX" sz="3000" i="1" dirty="0" smtClean="0"/>
              <a:t>shul</a:t>
            </a:r>
            <a:r>
              <a:rPr lang="es-MX" sz="3000" dirty="0" smtClean="0"/>
              <a:t> va a él. </a:t>
            </a:r>
          </a:p>
        </p:txBody>
      </p:sp>
    </p:spTree>
    <p:extLst>
      <p:ext uri="{BB962C8B-B14F-4D97-AF65-F5344CB8AC3E}">
        <p14:creationId xmlns="" xmlns:p14="http://schemas.microsoft.com/office/powerpoint/2010/main"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El es considerado la causa de ello, y como tal, el mérito va a él. </a:t>
            </a:r>
          </a:p>
          <a:p>
            <a:pPr fontAlgn="base"/>
            <a:r>
              <a:rPr lang="es-MX" dirty="0" smtClean="0"/>
              <a:t>La razón para esto es que HASHEM crea un sistema complejo llamado </a:t>
            </a:r>
            <a:r>
              <a:rPr lang="es-MX" b="1" i="1" dirty="0" smtClean="0"/>
              <a:t>teváh</a:t>
            </a:r>
            <a:r>
              <a:rPr lang="es-MX" dirty="0" smtClean="0"/>
              <a:t> donde El se esconde detrás. </a:t>
            </a:r>
          </a:p>
          <a:p>
            <a:pPr fontAlgn="base"/>
            <a:r>
              <a:rPr lang="es-MX" dirty="0" smtClean="0"/>
              <a:t>Cuando usamos ese sistema, es considerado como si nosotros hicimos toda la acción.</a:t>
            </a:r>
            <a:endParaRPr lang="en-US" dirty="0" smtClean="0"/>
          </a:p>
          <a:p>
            <a:pPr fontAlgn="base"/>
            <a:endParaRPr lang="en-US" dirty="0" smtClean="0"/>
          </a:p>
          <a:p>
            <a:endParaRPr lang="es-CO" dirty="0" smtClean="0"/>
          </a:p>
          <a:p>
            <a:endParaRPr lang="es-CO" sz="3600" dirty="0" smtClean="0"/>
          </a:p>
        </p:txBody>
      </p:sp>
    </p:spTree>
    <p:extLst>
      <p:ext uri="{BB962C8B-B14F-4D97-AF65-F5344CB8AC3E}">
        <p14:creationId xmlns="" xmlns:p14="http://schemas.microsoft.com/office/powerpoint/2010/main"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sz="3000" b="1" dirty="0" smtClean="0"/>
              <a:t>Contestación; ¿Por qué Moshe necesitó ver el imagen de la Menorá?</a:t>
            </a:r>
            <a:endParaRPr lang="en-US" sz="3000" dirty="0" smtClean="0"/>
          </a:p>
          <a:p>
            <a:pPr fontAlgn="base"/>
            <a:r>
              <a:rPr lang="es-MX" sz="3000" dirty="0" smtClean="0"/>
              <a:t>Esta parece ser la contestación a la pregunta en Rashí. </a:t>
            </a:r>
          </a:p>
          <a:p>
            <a:pPr fontAlgn="base"/>
            <a:r>
              <a:rPr lang="es-MX" sz="3000" dirty="0" smtClean="0"/>
              <a:t>HASHEM quería que el </a:t>
            </a:r>
            <a:r>
              <a:rPr lang="es-MX" sz="3000" i="1" dirty="0" smtClean="0"/>
              <a:t>Mishkán</a:t>
            </a:r>
            <a:r>
              <a:rPr lang="es-MX" sz="3000" dirty="0" smtClean="0"/>
              <a:t> y sus recipientes fueran construidos por el hombre. </a:t>
            </a:r>
          </a:p>
          <a:p>
            <a:pPr fontAlgn="base"/>
            <a:r>
              <a:rPr lang="es-MX" sz="3000" dirty="0" smtClean="0"/>
              <a:t>Sin embargo era imposible para el hombre hacerlo. </a:t>
            </a:r>
          </a:p>
        </p:txBody>
      </p:sp>
    </p:spTree>
    <p:extLst>
      <p:ext uri="{BB962C8B-B14F-4D97-AF65-F5344CB8AC3E}">
        <p14:creationId xmlns="" xmlns:p14="http://schemas.microsoft.com/office/powerpoint/2010/main"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Aun los mas grandes hombres no pudieron comprender cómo hacer la </a:t>
            </a:r>
            <a:r>
              <a:rPr lang="es-MX" i="1" dirty="0" smtClean="0"/>
              <a:t>Menorá</a:t>
            </a:r>
            <a:r>
              <a:rPr lang="es-MX" dirty="0" smtClean="0"/>
              <a:t>. </a:t>
            </a:r>
          </a:p>
          <a:p>
            <a:pPr fontAlgn="base"/>
            <a:r>
              <a:rPr lang="es-MX" dirty="0" smtClean="0"/>
              <a:t>Entonces su </a:t>
            </a:r>
            <a:r>
              <a:rPr lang="es-MX" i="1" dirty="0" smtClean="0"/>
              <a:t>hishtadlut</a:t>
            </a:r>
            <a:r>
              <a:rPr lang="es-MX" dirty="0" smtClean="0"/>
              <a:t> tuvo que hacer todo lo que podía y después depender en HAHSEM para el resto. Moshe pondría el oro en el fuego, y la </a:t>
            </a:r>
            <a:r>
              <a:rPr lang="es-MX" i="1" dirty="0" smtClean="0"/>
              <a:t>Menorá</a:t>
            </a:r>
            <a:r>
              <a:rPr lang="es-MX" dirty="0" smtClean="0"/>
              <a:t> se hizo por su cuenta. Moshe empleo el sistema que HASHEM creó para producir la </a:t>
            </a:r>
            <a:r>
              <a:rPr lang="es-MX" i="1" dirty="0" smtClean="0"/>
              <a:t>Menorá</a:t>
            </a:r>
            <a:r>
              <a:rPr lang="es-MX" dirty="0" smtClean="0"/>
              <a:t>.</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De todos modos, para que la creación de la </a:t>
            </a:r>
            <a:r>
              <a:rPr lang="es-MX" i="1" dirty="0" smtClean="0"/>
              <a:t>Menorá</a:t>
            </a:r>
            <a:r>
              <a:rPr lang="es-MX" dirty="0" smtClean="0"/>
              <a:t> fuese acreditada al hombre, Moshe tuvo que por lo mas mínimo tener la visión de que era lo que el estaba creando. </a:t>
            </a:r>
          </a:p>
          <a:p>
            <a:pPr fontAlgn="base"/>
            <a:r>
              <a:rPr lang="es-MX" dirty="0" smtClean="0"/>
              <a:t>Ya cuando él tenia ese concepto en su mente, tirando el terrón de oro al fuego era considerado como si él había hecho la </a:t>
            </a:r>
            <a:r>
              <a:rPr lang="es-MX" i="1" dirty="0" smtClean="0"/>
              <a:t>Menorá</a:t>
            </a:r>
            <a:r>
              <a:rPr lang="es-MX" dirty="0" smtClean="0"/>
              <a:t> por sí mismo.   </a:t>
            </a:r>
          </a:p>
        </p:txBody>
      </p:sp>
    </p:spTree>
    <p:extLst>
      <p:ext uri="{BB962C8B-B14F-4D97-AF65-F5344CB8AC3E}">
        <p14:creationId xmlns="" xmlns:p14="http://schemas.microsoft.com/office/powerpoint/2010/main"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Entonces fue considerado como si había usado el sistema de HASHEM para conseguir este resultado.</a:t>
            </a:r>
            <a:endParaRPr lang="en-US" dirty="0" smtClean="0"/>
          </a:p>
          <a:p>
            <a:pPr fontAlgn="base"/>
            <a:r>
              <a:rPr lang="es-MX" dirty="0" smtClean="0"/>
              <a:t>Si Moshe no tenia una visión clara de lo que él estaba creando, entonces en ningún sentido se podría considerar de que él lo había hecho – hubiera sido el fuego quien lo hizo. </a:t>
            </a:r>
          </a:p>
        </p:txBody>
      </p:sp>
    </p:spTree>
    <p:extLst>
      <p:ext uri="{BB962C8B-B14F-4D97-AF65-F5344CB8AC3E}">
        <p14:creationId xmlns="" xmlns:p14="http://schemas.microsoft.com/office/powerpoint/2010/main" val="26115799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sz="3000" dirty="0" smtClean="0"/>
              <a:t>Cuando él sabia lo que el quería desarrollar, entonces él tomo las fuerzas que HASHEM creo para conseguir ese resultado. En este caso, la fuerza fue la del fuego que ocasiono la </a:t>
            </a:r>
            <a:r>
              <a:rPr lang="es-MX" sz="3000" i="1" dirty="0" smtClean="0"/>
              <a:t>Menorá.</a:t>
            </a:r>
          </a:p>
          <a:p>
            <a:pPr fontAlgn="base"/>
            <a:r>
              <a:rPr lang="es-MX" sz="3000" b="1" dirty="0" smtClean="0"/>
              <a:t>Bitajón en nuestras vidas</a:t>
            </a:r>
            <a:endParaRPr lang="en-US" sz="3000" dirty="0" smtClean="0"/>
          </a:p>
          <a:p>
            <a:pPr fontAlgn="base"/>
            <a:r>
              <a:rPr lang="es-MX" sz="3000" dirty="0" smtClean="0"/>
              <a:t>Este concepto tiene una gran importancia para nosotros porque clarifica muchas de las cosas que hacemos. </a:t>
            </a:r>
          </a:p>
          <a:p>
            <a:pPr fontAlgn="base"/>
            <a:endParaRPr lang="en-US" dirty="0" smtClean="0"/>
          </a:p>
          <a:p>
            <a:pPr fontAlgn="base"/>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En muchas circunstancias estamos obligados a usar más el planteamiento del “camino del mundo.” </a:t>
            </a:r>
          </a:p>
          <a:p>
            <a:pPr fontAlgn="base"/>
            <a:r>
              <a:rPr lang="es-MX" dirty="0" smtClean="0"/>
              <a:t>Estamos obligados a preguntarnos cual seria el camino mas sabio a seguir de acuerdo a los caminos de la naturaleza y después salir con un plan solido de negocio y método para obtener esos resultados.</a:t>
            </a:r>
            <a:endParaRPr lang="en-US" dirty="0" smtClean="0"/>
          </a:p>
          <a:p>
            <a:pPr fontAlgn="base"/>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sz="2800" dirty="0" smtClean="0"/>
              <a:t>De todos modos, hay muchas situaciones en donde llegamos a un punto donde no hay ningún camino claro para seguir. </a:t>
            </a:r>
          </a:p>
          <a:p>
            <a:pPr fontAlgn="base"/>
            <a:r>
              <a:rPr lang="es-MX" sz="2800" dirty="0" smtClean="0"/>
              <a:t>Si es decidiendo por escoger dos carreras idénticas, determinando cual medico “experto” escuchar o decidiendo en cuál escuela poner a nuestro hijos, nosotros estamos obligados a ser responsables, usar nuestro mayor juicio, y determinar de acuerdo con los caminos del mundo cuál es el mejor método. </a:t>
            </a:r>
          </a:p>
        </p:txBody>
      </p:sp>
    </p:spTree>
    <p:extLst>
      <p:ext uri="{BB962C8B-B14F-4D97-AF65-F5344CB8AC3E}">
        <p14:creationId xmlns="" xmlns:p14="http://schemas.microsoft.com/office/powerpoint/2010/main" val="26115799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Cuando hemos llegado a ese punto, nosotros “tiramos el terrón de oro en el fuego.” </a:t>
            </a:r>
          </a:p>
          <a:p>
            <a:pPr fontAlgn="base"/>
            <a:r>
              <a:rPr lang="es-MX" dirty="0" smtClean="0"/>
              <a:t>Dependemos en HASHEM para que nos traiga el resultado que Él a predeterminado ser lo mejor para nosotros.</a:t>
            </a:r>
            <a:endParaRPr lang="en-US" dirty="0" smtClean="0"/>
          </a:p>
          <a:p>
            <a:pPr fontAlgn="base"/>
            <a:r>
              <a:rPr lang="es-MX" dirty="0" smtClean="0"/>
              <a:t>Nosotros tenemos una visión del resultado. Sabemos lo que queremos, pero no estamos seguros como llegar allí. </a:t>
            </a:r>
          </a:p>
        </p:txBody>
      </p:sp>
    </p:spTree>
    <p:extLst>
      <p:ext uri="{BB962C8B-B14F-4D97-AF65-F5344CB8AC3E}">
        <p14:creationId xmlns="" xmlns:p14="http://schemas.microsoft.com/office/powerpoint/2010/main" val="26115799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t>LA FABRICACION DE LA MENORA</a:t>
            </a:r>
          </a:p>
          <a:p>
            <a:pPr fontAlgn="base"/>
            <a:r>
              <a:rPr lang="es-MX" dirty="0" smtClean="0"/>
              <a:t>Estamos obligados a hacer los movimientos, y nosotros dependemos en HASHEM para que nos de lo que es mejor. </a:t>
            </a:r>
          </a:p>
          <a:p>
            <a:pPr fontAlgn="base"/>
            <a:r>
              <a:rPr lang="es-MX" dirty="0" smtClean="0"/>
              <a:t>Cuando triunfamos, tomamos el crédito de haber hecho todo.   </a:t>
            </a:r>
          </a:p>
          <a:p>
            <a:pPr fontAlgn="base"/>
            <a:r>
              <a:rPr lang="es-MX" dirty="0" smtClean="0"/>
              <a:t>Así es la manera como HASHEM creo este mundo, y Él nos permite usarlo para nuestro beneficio y para nuestro crecimiento.</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Haftará Shabat </a:t>
            </a:r>
            <a:r>
              <a:rPr lang="es-CO" sz="2400" b="1" dirty="0" err="1" smtClean="0"/>
              <a:t>Hajodesh</a:t>
            </a:r>
            <a:r>
              <a:rPr lang="es-CO" sz="2400" b="1" dirty="0" smtClean="0"/>
              <a:t>- Yejezquel 45:16 – 46:18</a:t>
            </a:r>
          </a:p>
          <a:p>
            <a:r>
              <a:rPr lang="es-ES" sz="2800" dirty="0" smtClean="0"/>
              <a:t>Costumbre </a:t>
            </a:r>
            <a:r>
              <a:rPr lang="es-ES" sz="2800" dirty="0" err="1" smtClean="0"/>
              <a:t>Ashkenazi</a:t>
            </a:r>
            <a:r>
              <a:rPr lang="es-ES" sz="2800" dirty="0" smtClean="0"/>
              <a:t>: I Reyes 7: 40-50</a:t>
            </a:r>
          </a:p>
          <a:p>
            <a:r>
              <a:rPr lang="es-ES" sz="2800" dirty="0" smtClean="0"/>
              <a:t>Costumbre Sefardí: I Reyes 7: 13-26</a:t>
            </a:r>
          </a:p>
          <a:p>
            <a:r>
              <a:rPr lang="es-ES" sz="2800" dirty="0" smtClean="0"/>
              <a:t>Esta Haftará también se lee en el segundo Shabat de Jánuca.</a:t>
            </a:r>
          </a:p>
          <a:p>
            <a:r>
              <a:rPr lang="es-ES" sz="2800" dirty="0" smtClean="0"/>
              <a:t>Parashat Vayakel describe la construcción del Mishkán, el Templo temporal que los israelitas usaban para adorar en el desierto. </a:t>
            </a:r>
          </a:p>
        </p:txBody>
      </p:sp>
    </p:spTree>
    <p:extLst>
      <p:ext uri="{BB962C8B-B14F-4D97-AF65-F5344CB8AC3E}">
        <p14:creationId xmlns="" xmlns:p14="http://schemas.microsoft.com/office/powerpoint/2010/main" val="261157990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t>Tomando para Dar </a:t>
            </a:r>
            <a:r>
              <a:rPr lang="es-ES" sz="2800" smtClean="0"/>
              <a:t>es Devolver</a:t>
            </a:r>
            <a:endParaRPr lang="es-ES" sz="2800" dirty="0" smtClean="0"/>
          </a:p>
          <a:p>
            <a:r>
              <a:rPr lang="es-ES" sz="1800" b="1" dirty="0" smtClean="0"/>
              <a:t>Escuchado del rabino Mordechai </a:t>
            </a:r>
            <a:r>
              <a:rPr lang="es-ES" sz="1800" b="1" dirty="0" err="1" smtClean="0"/>
              <a:t>Kamenetzky</a:t>
            </a:r>
            <a:r>
              <a:rPr lang="es-ES" sz="1800" b="1" dirty="0" smtClean="0"/>
              <a:t> |</a:t>
            </a:r>
          </a:p>
          <a:p>
            <a:r>
              <a:rPr lang="es-ES" sz="2800" dirty="0" smtClean="0"/>
              <a:t>Después de una porción completa llena de mandamientos con respecto a la obligación del hombre hacia su prójimo, la Torá se enfoca en un aspecto muy espiritual de nuestra existencia. </a:t>
            </a:r>
          </a:p>
          <a:p>
            <a:r>
              <a:rPr lang="es-ES" sz="2800" dirty="0" smtClean="0"/>
              <a:t>Hashem le ordena a su nación que construya un tabernáculo en el que moraría figurativamente. Así, la Torá comenzó la porción de la semana de Terumá con un pilar de la vida judía: la apelación.</a:t>
            </a:r>
          </a:p>
        </p:txBody>
      </p:sp>
    </p:spTree>
    <p:extLst>
      <p:ext uri="{BB962C8B-B14F-4D97-AF65-F5344CB8AC3E}">
        <p14:creationId xmlns="" xmlns:p14="http://schemas.microsoft.com/office/powerpoint/2010/main" val="26115799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La Torá ordena a la nación judía que contribuya con oro, plata y una variedad de otros materiales a la gran causa de erigir y amueblar un Mishkán (Tabernáculo). </a:t>
            </a:r>
          </a:p>
          <a:p>
            <a:r>
              <a:rPr lang="es-ES" dirty="0" smtClean="0"/>
              <a:t>Sin embargo, la apelación está redactada de manera muy extraña. </a:t>
            </a:r>
          </a:p>
          <a:p>
            <a:r>
              <a:rPr lang="es-ES" dirty="0" smtClean="0"/>
              <a:t>Hashem no le pide a la gente que dé; les pide que se lleven. </a:t>
            </a:r>
          </a:p>
        </p:txBody>
      </p:sp>
    </p:spTree>
    <p:extLst>
      <p:ext uri="{BB962C8B-B14F-4D97-AF65-F5344CB8AC3E}">
        <p14:creationId xmlns="" xmlns:p14="http://schemas.microsoft.com/office/powerpoint/2010/main" val="261157990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Dice Éxodo 25: 2: "Habla con los hijos de Israel y deja que tomen una porción para mí".</a:t>
            </a:r>
          </a:p>
          <a:p>
            <a:r>
              <a:rPr lang="es-ES" dirty="0" smtClean="0"/>
              <a:t> La pregunta es obvia. ¿Por qué la Torá le dice a la gente que tome una porción cuando en esencia están dando una porción? </a:t>
            </a:r>
          </a:p>
          <a:p>
            <a:r>
              <a:rPr lang="es-ES" dirty="0" smtClean="0"/>
              <a:t>¿Cuál es el mensaje detrás de la anomalía semántica?</a:t>
            </a:r>
          </a:p>
        </p:txBody>
      </p:sp>
    </p:spTree>
    <p:extLst>
      <p:ext uri="{BB962C8B-B14F-4D97-AF65-F5344CB8AC3E}">
        <p14:creationId xmlns="" xmlns:p14="http://schemas.microsoft.com/office/powerpoint/2010/main" val="261157990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Un cuento: Max e Irving fueron a pescar en una tarde nublada. </a:t>
            </a:r>
          </a:p>
          <a:p>
            <a:r>
              <a:rPr lang="es-ES" dirty="0" smtClean="0"/>
              <a:t>Aproximadamente dos horas después de su expedición se desarrolló una tormenta feroz.</a:t>
            </a:r>
          </a:p>
          <a:p>
            <a:r>
              <a:rPr lang="es-ES" dirty="0" smtClean="0"/>
              <a:t>Su pequeño bote de remos se sacudió y se sacudió y finalmente se volcó en el medio del lago. </a:t>
            </a:r>
          </a:p>
          <a:p>
            <a:r>
              <a:rPr lang="es-ES" dirty="0" smtClean="0"/>
              <a:t>Max, un nadador fuerte, llamó para salvar a Irving, pero fue en vano. </a:t>
            </a:r>
          </a:p>
        </p:txBody>
      </p:sp>
    </p:spTree>
    <p:extLst>
      <p:ext uri="{BB962C8B-B14F-4D97-AF65-F5344CB8AC3E}">
        <p14:creationId xmlns="" xmlns:p14="http://schemas.microsoft.com/office/powerpoint/2010/main" val="261157990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Irving no respondió a ninguna súplica y desafortunadamente se ahogó. </a:t>
            </a:r>
          </a:p>
          <a:p>
            <a:r>
              <a:rPr lang="es-ES" dirty="0" smtClean="0"/>
              <a:t>Max nadó hasta la orilla para darle la terrible noticia a la pobre esposa de Irving.</a:t>
            </a:r>
          </a:p>
          <a:p>
            <a:r>
              <a:rPr lang="es-ES" dirty="0" smtClean="0"/>
              <a:t>"¿Que pasó?" ella gritó. ¡Cuéntame toda la historia!</a:t>
            </a:r>
          </a:p>
          <a:p>
            <a:endParaRPr lang="es-ES" dirty="0" smtClean="0"/>
          </a:p>
          <a:p>
            <a:r>
              <a:rPr lang="es-ES" dirty="0" smtClean="0"/>
              <a:t>Max relató todo el episodio con todo detalle.</a:t>
            </a:r>
          </a:p>
        </p:txBody>
      </p:sp>
    </p:spTree>
    <p:extLst>
      <p:ext uri="{BB962C8B-B14F-4D97-AF65-F5344CB8AC3E}">
        <p14:creationId xmlns="" xmlns:p14="http://schemas.microsoft.com/office/powerpoint/2010/main" val="261157990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"¿Pero qué hiciste para tratar de salvar a mi Irving?" ella chilló. </a:t>
            </a:r>
          </a:p>
          <a:p>
            <a:r>
              <a:rPr lang="es-ES" dirty="0" smtClean="0"/>
              <a:t>Max explicó una vez más. “Seguí gritándole a tu esposo, Irving, dame tu mano - dame tu mano - ¡Dame tu mano! Pero Irving me dirigió una mirada en blanco y se alejó.</a:t>
            </a:r>
          </a:p>
          <a:p>
            <a:r>
              <a:rPr lang="es-ES" dirty="0" smtClean="0"/>
              <a:t>"¡Tonto!" gritó la viuda. “Dijiste lo incorrecto. Deberías haber dicho "toma mi mano". ¡Irving nunca le dio nada a nadie! ".</a:t>
            </a:r>
          </a:p>
        </p:txBody>
      </p:sp>
    </p:spTree>
    <p:extLst>
      <p:ext uri="{BB962C8B-B14F-4D97-AF65-F5344CB8AC3E}">
        <p14:creationId xmlns="" xmlns:p14="http://schemas.microsoft.com/office/powerpoint/2010/main" val="261157990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A menudo cometemos el mismo error que cometió Irving. </a:t>
            </a:r>
          </a:p>
          <a:p>
            <a:r>
              <a:rPr lang="es-ES" dirty="0" smtClean="0"/>
              <a:t>Cuando escuchamos la palabra "dar" retrocedemos. </a:t>
            </a:r>
          </a:p>
          <a:p>
            <a:r>
              <a:rPr lang="es-ES" dirty="0" smtClean="0"/>
              <a:t>En su primera solicitud, la Torá nos está enseñando una lección. </a:t>
            </a:r>
          </a:p>
          <a:p>
            <a:r>
              <a:rPr lang="es-ES" dirty="0" smtClean="0"/>
              <a:t>Cuando das con verdadero corazón, no estás regalando nada. </a:t>
            </a:r>
          </a:p>
        </p:txBody>
      </p:sp>
    </p:spTree>
    <p:extLst>
      <p:ext uri="{BB962C8B-B14F-4D97-AF65-F5344CB8AC3E}">
        <p14:creationId xmlns="" xmlns:p14="http://schemas.microsoft.com/office/powerpoint/2010/main" val="261157990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Estás tomando una parte para ti mismo. </a:t>
            </a:r>
          </a:p>
          <a:p>
            <a:r>
              <a:rPr lang="es-ES" dirty="0" smtClean="0"/>
              <a:t>Los placeres materialistas en los que muchas personas se entregan son eventualmente digeridos y olvidados. </a:t>
            </a:r>
          </a:p>
          <a:p>
            <a:r>
              <a:rPr lang="es-ES" dirty="0" smtClean="0"/>
              <a:t>Los autos nuevos se vuelven viejos, las gloriosas casas se deterioran y los artilugios más nuevos quedan obsoletos. </a:t>
            </a:r>
          </a:p>
          <a:p>
            <a:r>
              <a:rPr lang="es-ES" dirty="0" smtClean="0"/>
              <a:t>Los únicos elementos que quedan son los que damos. </a:t>
            </a:r>
          </a:p>
        </p:txBody>
      </p:sp>
    </p:spTree>
    <p:extLst>
      <p:ext uri="{BB962C8B-B14F-4D97-AF65-F5344CB8AC3E}">
        <p14:creationId xmlns="" xmlns:p14="http://schemas.microsoft.com/office/powerpoint/2010/main" val="261157990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Permanecen en un depósito de méritos y eventualmente nos pagarán a nosotros y a nuestros descendientes. </a:t>
            </a:r>
          </a:p>
          <a:p>
            <a:r>
              <a:rPr lang="es-ES" dirty="0" smtClean="0"/>
              <a:t>Los Montefiores y los Rothschild no son siempre apreciados por la opulencia y la indulgencia. </a:t>
            </a:r>
          </a:p>
          <a:p>
            <a:r>
              <a:rPr lang="es-ES" dirty="0" smtClean="0"/>
              <a:t>Son recordados por su gran benevolencia y caridad. No solo dieron por la eternidad. Recibieron por la eternidad también</a:t>
            </a:r>
          </a:p>
        </p:txBody>
      </p:sp>
    </p:spTree>
    <p:extLst>
      <p:ext uri="{BB962C8B-B14F-4D97-AF65-F5344CB8AC3E}">
        <p14:creationId xmlns="" xmlns:p14="http://schemas.microsoft.com/office/powerpoint/2010/main" val="26115799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400" b="1" dirty="0" smtClean="0"/>
              <a:t>Preguntas de discusión de Parashat Vayakel</a:t>
            </a:r>
          </a:p>
          <a:p>
            <a:r>
              <a:rPr lang="es-ES" b="1" dirty="0" smtClean="0"/>
              <a:t>1) </a:t>
            </a:r>
            <a:r>
              <a:rPr lang="es-ES" dirty="0" smtClean="0"/>
              <a:t>Al comienzo de esta porción, Moisés dice específicamente que trabajar en el Santuario para Dios no se puede hacer en sábado. Si este trabajo se realiza en sábado, se castiga con la muerte. </a:t>
            </a:r>
          </a:p>
          <a:p>
            <a:r>
              <a:rPr lang="es-ES" dirty="0" smtClean="0"/>
              <a:t>¿Crees que la muerte es un castigo justo o injusto? ¿Por qué?</a:t>
            </a:r>
          </a:p>
        </p:txBody>
      </p:sp>
    </p:spTree>
    <p:extLst>
      <p:ext uri="{BB962C8B-B14F-4D97-AF65-F5344CB8AC3E}">
        <p14:creationId xmlns="" xmlns:p14="http://schemas.microsoft.com/office/powerpoint/2010/main" val="261157990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smtClean="0"/>
              <a:t>2) </a:t>
            </a:r>
            <a:r>
              <a:rPr lang="es-ES" dirty="0" smtClean="0"/>
              <a:t>El pueblo israelita trajo tantos regalos para hacer el Santuario de Dios que tuvieron que ser impedidos de traer más. </a:t>
            </a:r>
          </a:p>
          <a:p>
            <a:r>
              <a:rPr lang="es-ES" dirty="0" smtClean="0"/>
              <a:t>Como dador de regalos a Dios, ¿qué hace usted: dar dinero extra, dar la cantidad exacta, dar solo lo suficiente o tratar de salirse con la suya dando un poco menos?</a:t>
            </a:r>
          </a:p>
        </p:txBody>
      </p:sp>
    </p:spTree>
    <p:extLst>
      <p:ext uri="{BB962C8B-B14F-4D97-AF65-F5344CB8AC3E}">
        <p14:creationId xmlns="" xmlns:p14="http://schemas.microsoft.com/office/powerpoint/2010/main" val="261157990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smtClean="0"/>
              <a:t>3) </a:t>
            </a:r>
            <a:r>
              <a:rPr lang="es-ES" dirty="0" smtClean="0"/>
              <a:t>"Dios ha llenado a </a:t>
            </a:r>
            <a:r>
              <a:rPr lang="es-ES" dirty="0" err="1" smtClean="0"/>
              <a:t>Bezalel</a:t>
            </a:r>
            <a:r>
              <a:rPr lang="es-ES" dirty="0" smtClean="0"/>
              <a:t> y Oholiab con el espíritu de Dios, con sabiduría, conocimiento, conocimiento y talento para todo tipo de artesanía y la capacidad de enseñar". </a:t>
            </a:r>
          </a:p>
          <a:p>
            <a:r>
              <a:rPr lang="es-ES" dirty="0" smtClean="0"/>
              <a:t>¿Con qué te ha llenado Dios? ¿Como lo usas?</a:t>
            </a: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i="1" dirty="0" smtClean="0"/>
              <a:t>Preguntas de discusión de Parashat Pekudé</a:t>
            </a:r>
          </a:p>
          <a:p>
            <a:r>
              <a:rPr lang="es-ES" b="1" dirty="0" smtClean="0"/>
              <a:t>1) </a:t>
            </a:r>
            <a:r>
              <a:rPr lang="es-ES" dirty="0" smtClean="0"/>
              <a:t>Los israelitas realizan todo el trabajo para construir el Santuario como el Eterno le ordenó a Moisés. </a:t>
            </a:r>
          </a:p>
          <a:p>
            <a:r>
              <a:rPr lang="es-ES" dirty="0" smtClean="0"/>
              <a:t>¿Qué tipo de trabajo te manda el Eterno en la construcción de los santuarios de hoy?</a:t>
            </a:r>
          </a:p>
        </p:txBody>
      </p:sp>
    </p:spTree>
    <p:extLst>
      <p:ext uri="{BB962C8B-B14F-4D97-AF65-F5344CB8AC3E}">
        <p14:creationId xmlns="" xmlns:p14="http://schemas.microsoft.com/office/powerpoint/2010/main" val="261157990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Shemot Vayakel</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i="1" dirty="0" smtClean="0"/>
              <a:t>Preguntas de discusión de Parashat Pekudé</a:t>
            </a:r>
          </a:p>
          <a:p>
            <a:r>
              <a:rPr lang="es-ES" b="1" dirty="0" smtClean="0"/>
              <a:t>2) </a:t>
            </a:r>
            <a:r>
              <a:rPr lang="es-ES" dirty="0" smtClean="0"/>
              <a:t>Una nube cubre la Carpa de la reunión designada y la Presencia del Eterno llenó el Tabernáculo. </a:t>
            </a:r>
          </a:p>
          <a:p>
            <a:r>
              <a:rPr lang="es-ES" dirty="0" smtClean="0"/>
              <a:t>¿Cómo sabes cuando la Presencia del Eterno llena un Santuario?</a:t>
            </a:r>
          </a:p>
          <a:p>
            <a:r>
              <a:rPr lang="es-ES" b="1" dirty="0" smtClean="0"/>
              <a:t>3) </a:t>
            </a:r>
            <a:r>
              <a:rPr lang="es-ES" dirty="0" smtClean="0"/>
              <a:t>Cuando miras las nubes, ¿te recuerda a Dios? ¿Por qué o por qué no?</a:t>
            </a:r>
            <a:endParaRPr lang="es-ES" dirty="0"/>
          </a:p>
        </p:txBody>
      </p:sp>
    </p:spTree>
    <p:extLst>
      <p:ext uri="{BB962C8B-B14F-4D97-AF65-F5344CB8AC3E}">
        <p14:creationId xmlns="" xmlns:p14="http://schemas.microsoft.com/office/powerpoint/2010/main" val="261157990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err="1" smtClean="0">
                <a:solidFill>
                  <a:srgbClr val="000000"/>
                </a:solidFill>
                <a:latin typeface="Calibri"/>
                <a:ea typeface="Calibri"/>
                <a:cs typeface="Calibri"/>
                <a:sym typeface="Calibri"/>
              </a:rPr>
              <a:t>Sefaria</a:t>
            </a:r>
            <a:r>
              <a:rPr lang="es-ES" sz="2000" b="0" i="0" u="none" strike="noStrike" cap="none" dirty="0" smtClean="0">
                <a:solidFill>
                  <a:srgbClr val="000000"/>
                </a:solidFill>
                <a:latin typeface="Calibri"/>
                <a:ea typeface="Calibri"/>
                <a:cs typeface="Calibri"/>
                <a:sym typeface="Calibri"/>
              </a:rPr>
              <a:t>, </a:t>
            </a:r>
            <a:r>
              <a:rPr lang="es-ES" sz="2000" b="0" i="0" u="none" strike="noStrike" cap="none" dirty="0" smtClean="0">
                <a:solidFill>
                  <a:schemeClr val="dk1"/>
                </a:solidFill>
                <a:latin typeface="Calibri"/>
                <a:ea typeface="Calibri"/>
                <a:cs typeface="Calibri"/>
                <a:sym typeface="Calibri"/>
              </a:rPr>
              <a:t>Dr</a:t>
            </a:r>
            <a:r>
              <a:rPr lang="es-ES" sz="2000" b="0" i="0" u="none" strike="noStrike" cap="none" dirty="0">
                <a:solidFill>
                  <a:schemeClr val="dk1"/>
                </a:solidFill>
                <a:latin typeface="Calibri"/>
                <a:ea typeface="Calibri"/>
                <a:cs typeface="Calibri"/>
                <a:sym typeface="Calibri"/>
              </a:rPr>
              <a:t>.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Calibri"/>
                <a:ea typeface="Calibri"/>
                <a:cs typeface="Calibri"/>
                <a:sym typeface="Calibri"/>
              </a:rPr>
              <a:t>Derechos </a:t>
            </a:r>
            <a:r>
              <a:rPr lang="es-ES" sz="2800" b="0" i="0" u="none" strike="noStrike" cap="none" dirty="0">
                <a:solidFill>
                  <a:srgbClr val="898989"/>
                </a:solidFill>
                <a:latin typeface="Calibri"/>
                <a:ea typeface="Calibri"/>
                <a:cs typeface="Calibri"/>
                <a:sym typeface="Calibri"/>
              </a:rPr>
              <a:t>Reservados Shalom Haverim Org</a:t>
            </a:r>
            <a:endParaRPr sz="2800" dirty="0"/>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Calibri"/>
                <a:ea typeface="Calibri"/>
                <a:cs typeface="Calibri"/>
                <a:sym typeface="Calibri"/>
                <a:hlinkClick r:id="rId6"/>
              </a:rPr>
              <a:t>http://www.shalomhaverim.org</a:t>
            </a:r>
            <a:endParaRPr sz="28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Calibri"/>
                <a:ea typeface="Calibri"/>
                <a:cs typeface="Calibri"/>
                <a:sym typeface="Calibri"/>
              </a:rPr>
              <a:t>Director: -</a:t>
            </a:r>
            <a:endParaRPr sz="2800" dirty="0"/>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Calibri"/>
                <a:ea typeface="Calibri"/>
                <a:cs typeface="Calibri"/>
                <a:sym typeface="Calibri"/>
              </a:rPr>
              <a:t>ELIYAHU BAYONA BEN YOSEF</a:t>
            </a:r>
            <a:endParaRPr sz="2800" dirty="0"/>
          </a:p>
          <a:p>
            <a:pPr marL="0" marR="0" lvl="0" indent="0" algn="ctr" rtl="0">
              <a:lnSpc>
                <a:spcPct val="90000"/>
              </a:lnSpc>
              <a:spcBef>
                <a:spcPts val="400"/>
              </a:spcBef>
              <a:spcAft>
                <a:spcPts val="0"/>
              </a:spcAft>
              <a:buClr>
                <a:srgbClr val="898989"/>
              </a:buClr>
              <a:buSzPts val="1800"/>
              <a:buFont typeface="Arial"/>
              <a:buNone/>
            </a:pPr>
            <a:r>
              <a:rPr lang="es-ES" sz="1800" dirty="0" smtClean="0"/>
              <a:t>18</a:t>
            </a:r>
            <a:r>
              <a:rPr lang="es-ES" sz="1800" dirty="0" smtClean="0"/>
              <a:t> </a:t>
            </a:r>
            <a:r>
              <a:rPr lang="es-ES" sz="1800" dirty="0" smtClean="0"/>
              <a:t>de </a:t>
            </a:r>
            <a:r>
              <a:rPr lang="es-ES" sz="1800" dirty="0" smtClean="0"/>
              <a:t>Adar, </a:t>
            </a:r>
            <a:r>
              <a:rPr lang="es-ES" sz="1800" b="0" i="0" u="none" strike="noStrike" cap="none" dirty="0" smtClean="0">
                <a:solidFill>
                  <a:srgbClr val="898989"/>
                </a:solidFill>
                <a:latin typeface="Calibri"/>
                <a:ea typeface="Calibri"/>
                <a:cs typeface="Calibri"/>
                <a:sym typeface="Calibri"/>
              </a:rPr>
              <a:t>5785  </a:t>
            </a:r>
            <a:r>
              <a:rPr lang="es-ES" sz="1800" b="0" i="0" u="none" strike="noStrike" cap="none" dirty="0">
                <a:solidFill>
                  <a:srgbClr val="898989"/>
                </a:solidFill>
                <a:latin typeface="Calibri"/>
                <a:ea typeface="Calibri"/>
                <a:cs typeface="Calibri"/>
                <a:sym typeface="Calibri"/>
              </a:rPr>
              <a:t>–  </a:t>
            </a:r>
            <a:r>
              <a:rPr lang="es-ES" sz="1800" dirty="0" smtClean="0"/>
              <a:t>Marzo </a:t>
            </a:r>
            <a:r>
              <a:rPr lang="es-ES" sz="1800" dirty="0" smtClean="0"/>
              <a:t>18</a:t>
            </a:r>
            <a:r>
              <a:rPr lang="es-ES" sz="1800" b="0" i="0" u="none" strike="noStrike" cap="none" dirty="0" smtClean="0">
                <a:solidFill>
                  <a:srgbClr val="898989"/>
                </a:solidFill>
                <a:latin typeface="Calibri"/>
                <a:ea typeface="Calibri"/>
                <a:cs typeface="Calibri"/>
                <a:sym typeface="Calibri"/>
              </a:rPr>
              <a:t>, 2025-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40277</TotalTime>
  <Words>14487</Words>
  <Application>Microsoft Office PowerPoint</Application>
  <PresentationFormat>Presentación en pantalla (4:3)</PresentationFormat>
  <Paragraphs>1245</Paragraphs>
  <Slides>238</Slides>
  <Notes>238</Notes>
  <HiddenSlides>0</HiddenSlides>
  <MMClips>0</MMClips>
  <ScaleCrop>false</ScaleCrop>
  <HeadingPairs>
    <vt:vector size="4" baseType="variant">
      <vt:variant>
        <vt:lpstr>Tema</vt:lpstr>
      </vt:variant>
      <vt:variant>
        <vt:i4>1</vt:i4>
      </vt:variant>
      <vt:variant>
        <vt:lpstr>Títulos de diapositiva</vt:lpstr>
      </vt:variant>
      <vt:variant>
        <vt:i4>238</vt:i4>
      </vt:variant>
    </vt:vector>
  </HeadingPairs>
  <TitlesOfParts>
    <vt:vector size="239" baseType="lpstr">
      <vt:lpstr>Office Theme</vt:lpstr>
      <vt:lpstr> </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Vayakel-Pekudé</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Parashá Shemot Vayakel</vt:lpstr>
      <vt:lpstr>Diapositiva 238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ALVARO ELIYAHU BAYONAH</cp:lastModifiedBy>
  <cp:revision>360</cp:revision>
  <dcterms:modified xsi:type="dcterms:W3CDTF">2025-03-21T01:10:51Z</dcterms:modified>
</cp:coreProperties>
</file>