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notesSlides/notesSlide163.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70"/>
  </p:notesMasterIdLst>
  <p:handoutMasterIdLst>
    <p:handoutMasterId r:id="rId171"/>
  </p:handoutMasterIdLst>
  <p:sldIdLst>
    <p:sldId id="256" r:id="rId2"/>
    <p:sldId id="708" r:id="rId3"/>
    <p:sldId id="297" r:id="rId4"/>
    <p:sldId id="1040" r:id="rId5"/>
    <p:sldId id="1078" r:id="rId6"/>
    <p:sldId id="1123" r:id="rId7"/>
    <p:sldId id="1124" r:id="rId8"/>
    <p:sldId id="1125" r:id="rId9"/>
    <p:sldId id="1126" r:id="rId10"/>
    <p:sldId id="1127" r:id="rId11"/>
    <p:sldId id="1128" r:id="rId12"/>
    <p:sldId id="1129" r:id="rId13"/>
    <p:sldId id="1130" r:id="rId14"/>
    <p:sldId id="1131" r:id="rId15"/>
    <p:sldId id="1132" r:id="rId16"/>
    <p:sldId id="1133" r:id="rId17"/>
    <p:sldId id="1134" r:id="rId18"/>
    <p:sldId id="1136" r:id="rId19"/>
    <p:sldId id="1135" r:id="rId20"/>
    <p:sldId id="1142" r:id="rId21"/>
    <p:sldId id="1143" r:id="rId22"/>
    <p:sldId id="1144" r:id="rId23"/>
    <p:sldId id="1145" r:id="rId24"/>
    <p:sldId id="1146" r:id="rId25"/>
    <p:sldId id="1147" r:id="rId26"/>
    <p:sldId id="1148" r:id="rId27"/>
    <p:sldId id="1149" r:id="rId28"/>
    <p:sldId id="1150" r:id="rId29"/>
    <p:sldId id="1151" r:id="rId30"/>
    <p:sldId id="1152" r:id="rId31"/>
    <p:sldId id="1153" r:id="rId32"/>
    <p:sldId id="1197" r:id="rId33"/>
    <p:sldId id="1291" r:id="rId34"/>
    <p:sldId id="1154" r:id="rId35"/>
    <p:sldId id="1254" r:id="rId36"/>
    <p:sldId id="1255" r:id="rId37"/>
    <p:sldId id="1256" r:id="rId38"/>
    <p:sldId id="1257" r:id="rId39"/>
    <p:sldId id="1258" r:id="rId40"/>
    <p:sldId id="1259" r:id="rId41"/>
    <p:sldId id="1260" r:id="rId42"/>
    <p:sldId id="1261" r:id="rId43"/>
    <p:sldId id="1262" r:id="rId44"/>
    <p:sldId id="1263" r:id="rId45"/>
    <p:sldId id="1264" r:id="rId46"/>
    <p:sldId id="1265" r:id="rId47"/>
    <p:sldId id="1266" r:id="rId48"/>
    <p:sldId id="1267" r:id="rId49"/>
    <p:sldId id="1268" r:id="rId50"/>
    <p:sldId id="1269" r:id="rId51"/>
    <p:sldId id="1270" r:id="rId52"/>
    <p:sldId id="1271" r:id="rId53"/>
    <p:sldId id="1272" r:id="rId54"/>
    <p:sldId id="1274" r:id="rId55"/>
    <p:sldId id="1273" r:id="rId56"/>
    <p:sldId id="1275" r:id="rId57"/>
    <p:sldId id="1276" r:id="rId58"/>
    <p:sldId id="1277" r:id="rId59"/>
    <p:sldId id="1278" r:id="rId60"/>
    <p:sldId id="1279" r:id="rId61"/>
    <p:sldId id="1280" r:id="rId62"/>
    <p:sldId id="1281" r:id="rId63"/>
    <p:sldId id="1282" r:id="rId64"/>
    <p:sldId id="1283" r:id="rId65"/>
    <p:sldId id="1284" r:id="rId66"/>
    <p:sldId id="1285" r:id="rId67"/>
    <p:sldId id="1290" r:id="rId68"/>
    <p:sldId id="1286" r:id="rId69"/>
    <p:sldId id="1287" r:id="rId70"/>
    <p:sldId id="1288" r:id="rId71"/>
    <p:sldId id="1289" r:id="rId72"/>
    <p:sldId id="1253" r:id="rId73"/>
    <p:sldId id="1252" r:id="rId74"/>
    <p:sldId id="1199" r:id="rId75"/>
    <p:sldId id="1200" r:id="rId76"/>
    <p:sldId id="1201" r:id="rId77"/>
    <p:sldId id="1202" r:id="rId78"/>
    <p:sldId id="1203" r:id="rId79"/>
    <p:sldId id="1204" r:id="rId80"/>
    <p:sldId id="1205" r:id="rId81"/>
    <p:sldId id="1206" r:id="rId82"/>
    <p:sldId id="1207" r:id="rId83"/>
    <p:sldId id="1208" r:id="rId84"/>
    <p:sldId id="1210" r:id="rId85"/>
    <p:sldId id="1209" r:id="rId86"/>
    <p:sldId id="1211" r:id="rId87"/>
    <p:sldId id="1212" r:id="rId88"/>
    <p:sldId id="1213" r:id="rId89"/>
    <p:sldId id="1214" r:id="rId90"/>
    <p:sldId id="1215" r:id="rId91"/>
    <p:sldId id="1216" r:id="rId92"/>
    <p:sldId id="1217" r:id="rId93"/>
    <p:sldId id="1218" r:id="rId94"/>
    <p:sldId id="1219" r:id="rId95"/>
    <p:sldId id="1220" r:id="rId96"/>
    <p:sldId id="1221" r:id="rId97"/>
    <p:sldId id="1222" r:id="rId98"/>
    <p:sldId id="1223" r:id="rId99"/>
    <p:sldId id="1224" r:id="rId100"/>
    <p:sldId id="1225" r:id="rId101"/>
    <p:sldId id="1226" r:id="rId102"/>
    <p:sldId id="1227" r:id="rId103"/>
    <p:sldId id="1228" r:id="rId104"/>
    <p:sldId id="1229" r:id="rId105"/>
    <p:sldId id="1230" r:id="rId106"/>
    <p:sldId id="1198" r:id="rId107"/>
    <p:sldId id="1251" r:id="rId108"/>
    <p:sldId id="1232" r:id="rId109"/>
    <p:sldId id="1233" r:id="rId110"/>
    <p:sldId id="1234" r:id="rId111"/>
    <p:sldId id="1235" r:id="rId112"/>
    <p:sldId id="1236" r:id="rId113"/>
    <p:sldId id="1237" r:id="rId114"/>
    <p:sldId id="1238" r:id="rId115"/>
    <p:sldId id="1239" r:id="rId116"/>
    <p:sldId id="1243" r:id="rId117"/>
    <p:sldId id="1240" r:id="rId118"/>
    <p:sldId id="1242" r:id="rId119"/>
    <p:sldId id="1244" r:id="rId120"/>
    <p:sldId id="1245" r:id="rId121"/>
    <p:sldId id="1246" r:id="rId122"/>
    <p:sldId id="1247" r:id="rId123"/>
    <p:sldId id="1248" r:id="rId124"/>
    <p:sldId id="1249" r:id="rId125"/>
    <p:sldId id="1250" r:id="rId126"/>
    <p:sldId id="1231" r:id="rId127"/>
    <p:sldId id="1179" r:id="rId128"/>
    <p:sldId id="1180" r:id="rId129"/>
    <p:sldId id="1181" r:id="rId130"/>
    <p:sldId id="1182" r:id="rId131"/>
    <p:sldId id="1183" r:id="rId132"/>
    <p:sldId id="1184" r:id="rId133"/>
    <p:sldId id="1185" r:id="rId134"/>
    <p:sldId id="1186" r:id="rId135"/>
    <p:sldId id="1187" r:id="rId136"/>
    <p:sldId id="1188" r:id="rId137"/>
    <p:sldId id="1189" r:id="rId138"/>
    <p:sldId id="1190" r:id="rId139"/>
    <p:sldId id="1191" r:id="rId140"/>
    <p:sldId id="1192" r:id="rId141"/>
    <p:sldId id="1193" r:id="rId142"/>
    <p:sldId id="1194" r:id="rId143"/>
    <p:sldId id="1195" r:id="rId144"/>
    <p:sldId id="1196" r:id="rId145"/>
    <p:sldId id="1155" r:id="rId146"/>
    <p:sldId id="1156" r:id="rId147"/>
    <p:sldId id="1157" r:id="rId148"/>
    <p:sldId id="1158" r:id="rId149"/>
    <p:sldId id="1159" r:id="rId150"/>
    <p:sldId id="1160" r:id="rId151"/>
    <p:sldId id="1161" r:id="rId152"/>
    <p:sldId id="1162" r:id="rId153"/>
    <p:sldId id="1163" r:id="rId154"/>
    <p:sldId id="1164" r:id="rId155"/>
    <p:sldId id="1165" r:id="rId156"/>
    <p:sldId id="1166" r:id="rId157"/>
    <p:sldId id="1167" r:id="rId158"/>
    <p:sldId id="1168" r:id="rId159"/>
    <p:sldId id="1169" r:id="rId160"/>
    <p:sldId id="1170" r:id="rId161"/>
    <p:sldId id="1171" r:id="rId162"/>
    <p:sldId id="1172" r:id="rId163"/>
    <p:sldId id="1173" r:id="rId164"/>
    <p:sldId id="1174" r:id="rId165"/>
    <p:sldId id="1175" r:id="rId166"/>
    <p:sldId id="1176" r:id="rId167"/>
    <p:sldId id="1177" r:id="rId168"/>
    <p:sldId id="296" r:id="rId16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03" autoAdjust="0"/>
    <p:restoredTop sz="94859" autoAdjust="0"/>
  </p:normalViewPr>
  <p:slideViewPr>
    <p:cSldViewPr snapToGrid="0">
      <p:cViewPr>
        <p:scale>
          <a:sx n="89" d="100"/>
          <a:sy n="89" d="100"/>
        </p:scale>
        <p:origin x="-269" y="22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tableStyles" Target="tableStyles.xml"/><Relationship Id="rId170"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20/05/2025</a:t>
            </a:fld>
            <a:endParaRPr lang="es-CO" dirty="0"/>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8.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VAYIKRA BEHAR BEJUCOTAI</a:t>
            </a:r>
          </a:p>
          <a:p>
            <a:pPr lvl="0" algn="ctr">
              <a:lnSpc>
                <a:spcPct val="90000"/>
              </a:lnSpc>
            </a:pPr>
            <a:r>
              <a:rPr lang="es-CO" sz="2400" dirty="0" smtClean="0">
                <a:latin typeface="Bookman Old Style" pitchFamily="18" charset="0"/>
                <a:ea typeface="Calibri"/>
                <a:cs typeface="Calibri"/>
                <a:sym typeface="Calibri"/>
              </a:rPr>
              <a:t>Shemitá</a:t>
            </a:r>
            <a:r>
              <a:rPr lang="es-CO" sz="2400" dirty="0" smtClean="0">
                <a:latin typeface="Bookman Old Style" pitchFamily="18" charset="0"/>
                <a:ea typeface="Calibri"/>
                <a:cs typeface="Calibri"/>
                <a:sym typeface="Calibri"/>
              </a:rPr>
              <a:t>: </a:t>
            </a:r>
            <a:r>
              <a:rPr lang="es-CO" sz="2400" dirty="0" smtClean="0">
                <a:latin typeface="Bookman Old Style" pitchFamily="18" charset="0"/>
                <a:ea typeface="Calibri"/>
                <a:cs typeface="Calibri"/>
                <a:sym typeface="Calibri"/>
              </a:rPr>
              <a:t>Viviendo con la Incertidumbre</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a:t>
            </a:r>
            <a:r>
              <a:rPr lang="es-ES" sz="2800" b="0" i="0" u="none" strike="noStrike" cap="none" dirty="0" smtClean="0">
                <a:solidFill>
                  <a:srgbClr val="000000"/>
                </a:solidFill>
                <a:latin typeface="Bookman Old Style" pitchFamily="18" charset="0"/>
                <a:ea typeface="Calibri"/>
                <a:cs typeface="Calibri"/>
                <a:sym typeface="Calibri"/>
              </a:rPr>
              <a:t>BaYona</a:t>
            </a:r>
            <a:endParaRPr sz="28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28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b="1"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 BEJAR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350378" y="1046189"/>
            <a:ext cx="8528701" cy="5671032"/>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latin typeface="Bookman Old Style" pitchFamily="18" charset="0"/>
              </a:rPr>
              <a:t>Leviticus 25:1 – 26:23 y Yejezquel 44: 15-31 </a:t>
            </a:r>
          </a:p>
          <a:p>
            <a:r>
              <a:rPr lang="es-ES" b="1" dirty="0" smtClean="0">
                <a:latin typeface="Bookman Old Style" pitchFamily="18" charset="0"/>
              </a:rPr>
              <a:t>25:1   </a:t>
            </a:r>
            <a:r>
              <a:rPr lang="es-ES" dirty="0" err="1" smtClean="0">
                <a:latin typeface="Bookman Old Style" pitchFamily="18" charset="0"/>
              </a:rPr>
              <a:t>Vayedaber</a:t>
            </a:r>
            <a:r>
              <a:rPr lang="es-ES" dirty="0" smtClean="0">
                <a:latin typeface="Bookman Old Style" pitchFamily="18" charset="0"/>
              </a:rPr>
              <a:t> Adonay el-Moshe </a:t>
            </a:r>
            <a:r>
              <a:rPr lang="es-ES" dirty="0" err="1" smtClean="0">
                <a:latin typeface="Bookman Old Style" pitchFamily="18" charset="0"/>
              </a:rPr>
              <a:t>behar</a:t>
            </a:r>
            <a:r>
              <a:rPr lang="es-ES" dirty="0" smtClean="0">
                <a:latin typeface="Bookman Old Style" pitchFamily="18" charset="0"/>
              </a:rPr>
              <a:t> </a:t>
            </a:r>
            <a:r>
              <a:rPr lang="es-ES" dirty="0" err="1" smtClean="0">
                <a:latin typeface="Bookman Old Style" pitchFamily="18" charset="0"/>
              </a:rPr>
              <a:t>Sinay</a:t>
            </a:r>
            <a:r>
              <a:rPr lang="es-ES" dirty="0" smtClean="0">
                <a:latin typeface="Bookman Old Style" pitchFamily="18" charset="0"/>
              </a:rPr>
              <a:t> </a:t>
            </a:r>
            <a:r>
              <a:rPr lang="es-ES" dirty="0" err="1" smtClean="0">
                <a:latin typeface="Bookman Old Style" pitchFamily="18" charset="0"/>
              </a:rPr>
              <a:t>lemor</a:t>
            </a:r>
            <a:r>
              <a:rPr lang="es-ES" dirty="0" smtClean="0">
                <a:latin typeface="Bookman Old Style" pitchFamily="18" charset="0"/>
              </a:rPr>
              <a:t>.</a:t>
            </a:r>
          </a:p>
          <a:p>
            <a:r>
              <a:rPr lang="es-ES" dirty="0" smtClean="0">
                <a:latin typeface="Bookman Old Style" pitchFamily="18" charset="0"/>
              </a:rPr>
              <a:t/>
            </a:r>
            <a:br>
              <a:rPr lang="es-ES" dirty="0" smtClean="0">
                <a:latin typeface="Bookman Old Style" pitchFamily="18" charset="0"/>
              </a:rPr>
            </a:br>
            <a:r>
              <a:rPr lang="es-ES" i="1" dirty="0" smtClean="0">
                <a:latin typeface="Bookman Old Style" pitchFamily="18" charset="0"/>
              </a:rPr>
              <a:t>Y habló el Eterno a Moisés en el monte de </a:t>
            </a:r>
            <a:r>
              <a:rPr lang="es-ES" i="1" dirty="0" err="1" smtClean="0">
                <a:latin typeface="Bookman Old Style" pitchFamily="18" charset="0"/>
              </a:rPr>
              <a:t>Sinay</a:t>
            </a:r>
            <a:r>
              <a:rPr lang="es-ES" i="1" dirty="0" smtClean="0">
                <a:latin typeface="Bookman Old Style" pitchFamily="18" charset="0"/>
              </a:rPr>
              <a:t>, diciendo:</a:t>
            </a:r>
            <a:endParaRPr lang="es-ES"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25:1 – 26:2 y Yirmiyahu 32:6 al 27 </a:t>
            </a:r>
          </a:p>
          <a:p>
            <a:r>
              <a:rPr lang="es-ES" dirty="0" smtClean="0">
                <a:latin typeface="Bookman Old Style" pitchFamily="18" charset="0"/>
              </a:rPr>
              <a:t>En esta porción de la Torá, Dios bendice la tierra y las cosechas cada siete años, así como el año jubilar cada 50 años. </a:t>
            </a:r>
          </a:p>
          <a:p>
            <a:r>
              <a:rPr lang="es-ES" dirty="0" smtClean="0">
                <a:latin typeface="Bookman Old Style" pitchFamily="18" charset="0"/>
              </a:rPr>
              <a:t>Dios permite el uso de esclavos, pero establece estipulaciones que incluyen la obligación de liberar eventualmente a sus esclavos.</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sz="2800" dirty="0" smtClean="0">
                <a:latin typeface="Bookman Old Style" pitchFamily="18" charset="0"/>
              </a:rPr>
              <a:t>Dios habló a Moisés en el Monte Sinaí y le dijo que les dijera a los israelitas lo siguiente:</a:t>
            </a:r>
          </a:p>
          <a:p>
            <a:r>
              <a:rPr lang="es-ES" sz="2800" dirty="0" smtClean="0">
                <a:latin typeface="Bookman Old Style" pitchFamily="18" charset="0"/>
              </a:rPr>
              <a:t>Cuando entres en la tierra que te doy, la tierra observará un sábado del Eterno. </a:t>
            </a:r>
          </a:p>
          <a:p>
            <a:r>
              <a:rPr lang="es-ES" sz="2800" dirty="0" smtClean="0">
                <a:latin typeface="Bookman Old Style" pitchFamily="18" charset="0"/>
              </a:rPr>
              <a:t>Seis años puedes sembrar tu campo y disfrutar de tu viña y recolectar los cultivos.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Pero en el séptimo año, la tierra tendrá un día de descanso completo, un día de reposo del Eterno. </a:t>
            </a:r>
          </a:p>
          <a:p>
            <a:r>
              <a:rPr lang="es-ES" dirty="0" smtClean="0">
                <a:latin typeface="Bookman Old Style" pitchFamily="18" charset="0"/>
              </a:rPr>
              <a:t>No sembrarás tu campo, ni podarás tu viña; será un año de descanso completo para el país. </a:t>
            </a:r>
          </a:p>
          <a:p>
            <a:r>
              <a:rPr lang="es-ES" dirty="0" smtClean="0">
                <a:latin typeface="Bookman Old Style" pitchFamily="18" charset="0"/>
              </a:rPr>
              <a:t>Puedes comer el producto del sábado de la tierra.</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En el séptimo mes, el día 10 del mes, será el día de la Expiación. </a:t>
            </a:r>
          </a:p>
          <a:p>
            <a:r>
              <a:rPr lang="es-ES" dirty="0" smtClean="0">
                <a:latin typeface="Bookman Old Style" pitchFamily="18" charset="0"/>
              </a:rPr>
              <a:t>Deberás hacer sonar el cuerno del shofar a lo largo de la tierra.</a:t>
            </a:r>
          </a:p>
          <a:p>
            <a:r>
              <a:rPr lang="es-ES" dirty="0" smtClean="0">
                <a:latin typeface="Bookman Old Style" pitchFamily="18" charset="0"/>
              </a:rPr>
              <a:t>Harás el año 50 sagrado y será un jubileo para ti.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En el año cincuenta, año de jubileo, no sembrarás, ni cosecharás. </a:t>
            </a:r>
          </a:p>
          <a:p>
            <a:r>
              <a:rPr lang="es-ES" dirty="0" smtClean="0">
                <a:latin typeface="Bookman Old Style" pitchFamily="18" charset="0"/>
              </a:rPr>
              <a:t>Solo puedes comer de lo que crece directamente del campo. </a:t>
            </a:r>
          </a:p>
          <a:p>
            <a:r>
              <a:rPr lang="es-ES" dirty="0" smtClean="0">
                <a:latin typeface="Bookman Old Style" pitchFamily="18" charset="0"/>
              </a:rPr>
              <a:t>En este año de jubileo, no estará comprando o vendiendo propiedades.</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sz="2800" dirty="0" smtClean="0">
                <a:latin typeface="Bookman Old Style" pitchFamily="18" charset="0"/>
              </a:rPr>
              <a:t>Debes observar Mis leyes y fielmente Mis normas para que puedas vivir en la tierra con seguridad, y la tierra rendirá sus frutos y comerás hasta saciarte. </a:t>
            </a:r>
          </a:p>
          <a:p>
            <a:r>
              <a:rPr lang="es-ES" sz="2800" dirty="0" smtClean="0">
                <a:latin typeface="Bookman Old Style" pitchFamily="18" charset="0"/>
              </a:rPr>
              <a:t>Si preguntas: "¿Qué vamos a comer en el año sabático, si no vamos a sembrar o recolectar nuestras cosechas?"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Yo te respondo que ordenaré Mi bendición para ti en el sexto año para que produzca una cosecha suficiente para tres años.</a:t>
            </a:r>
          </a:p>
          <a:p>
            <a:r>
              <a:rPr lang="es-ES" dirty="0" smtClean="0">
                <a:latin typeface="Bookman Old Style" pitchFamily="18" charset="0"/>
              </a:rPr>
              <a:t>La tierra no debe ser vendida a perpetuidad; porque la tierra es mía; porque ustedes son extranjeros y colonos conmigo.</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sz="2900" dirty="0" smtClean="0">
                <a:latin typeface="Bookman Old Style" pitchFamily="18" charset="0"/>
              </a:rPr>
              <a:t>Si tu hermano está en problemas y tiene que vender parte de sus propiedades, el pariente más cercano que pueda redimir la tierra vendrá a rescatarla.</a:t>
            </a:r>
          </a:p>
          <a:p>
            <a:r>
              <a:rPr lang="es-ES" sz="2900" dirty="0" smtClean="0">
                <a:latin typeface="Bookman Old Style" pitchFamily="18" charset="0"/>
              </a:rPr>
              <a:t>Si un hombre no tiene con quien canjearla o si no tiene los medios suficientes para recuperarla, lo que vendió se quedará con el comprador hasta el Año de Jubileo.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En el año jubilar se liberará y él volverá a su posesión. </a:t>
            </a:r>
          </a:p>
          <a:p>
            <a:r>
              <a:rPr lang="es-ES" dirty="0" smtClean="0">
                <a:latin typeface="Bookman Old Style" pitchFamily="18" charset="0"/>
              </a:rPr>
              <a:t>Las leyes de redención con respecto a las viviendas en una ciudad amurallada son diferentes, al igual que los derechos de redención de los levitas.</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Trate a su hermano que está en problemas y no exija de él el interés avanzado o acumulado. </a:t>
            </a:r>
          </a:p>
          <a:p>
            <a:r>
              <a:rPr lang="es-ES" dirty="0" smtClean="0">
                <a:latin typeface="Bookman Old Style" pitchFamily="18" charset="0"/>
              </a:rPr>
              <a:t>Si tu hermano se empobrece y debe entregarse a ti, Él permanecerá bajo tus ordenes como un trabajador contratado o residente y servirá solo hasta el Año Jubilar.</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Entonces él y sus hijos con él estarán libres de tu autoridad.</a:t>
            </a:r>
          </a:p>
          <a:p>
            <a:r>
              <a:rPr lang="es-ES" dirty="0" smtClean="0">
                <a:latin typeface="Bookman Old Style" pitchFamily="18" charset="0"/>
              </a:rPr>
              <a:t>Regresará con su familia y regresará a su tenencia ancestral.</a:t>
            </a:r>
          </a:p>
          <a:p>
            <a:r>
              <a:rPr lang="es-ES" dirty="0" smtClean="0">
                <a:latin typeface="Bookman Old Style" pitchFamily="18" charset="0"/>
              </a:rPr>
              <a:t>No debes gobernarlo implacablemente, ni venderlo a la manera de un esclavo.</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Hombres y mujeres de las naciones que te rodean pueden convertirse en tus esclavos y en tus bienes. </a:t>
            </a:r>
          </a:p>
          <a:p>
            <a:r>
              <a:rPr lang="es-ES" dirty="0" smtClean="0">
                <a:latin typeface="Bookman Old Style" pitchFamily="18" charset="0"/>
              </a:rPr>
              <a:t>Puedes tratarlos como esclavos. </a:t>
            </a:r>
          </a:p>
          <a:p>
            <a:r>
              <a:rPr lang="es-ES" dirty="0" smtClean="0">
                <a:latin typeface="Bookman Old Style" pitchFamily="18" charset="0"/>
              </a:rPr>
              <a:t>Pero en cuanto a tus hermanos israelitas, nadie debe ser subyugado con trabajos forzados.</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Si un extraño que es un colono se hace rico, y si tu hermano, que está en problemas, se entrega a este extraño, todavía tendrá el derecho de redención. </a:t>
            </a:r>
          </a:p>
          <a:p>
            <a:r>
              <a:rPr lang="es-ES" dirty="0" smtClean="0">
                <a:latin typeface="Bookman Old Style" pitchFamily="18" charset="0"/>
              </a:rPr>
              <a:t>Uno de sus hermanos o miembros de la familia lo redimirá o, si prospera, podrá redimirse.</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sz="2700" dirty="0" smtClean="0">
                <a:latin typeface="Bookman Old Style" pitchFamily="18" charset="0"/>
              </a:rPr>
              <a:t>El pago por la redención será como si fuera un trabajador contratado hasta el año jubilar.</a:t>
            </a:r>
          </a:p>
          <a:p>
            <a:r>
              <a:rPr lang="es-ES" sz="2700" dirty="0" smtClean="0">
                <a:latin typeface="Bookman Old Style" pitchFamily="18" charset="0"/>
              </a:rPr>
              <a:t>En el año jubilar, aunque no haya sido redimido, él y sus hijos con él saldrán libres.</a:t>
            </a:r>
          </a:p>
          <a:p>
            <a:r>
              <a:rPr lang="es-ES" sz="2700" dirty="0" smtClean="0">
                <a:latin typeface="Bookman Old Style" pitchFamily="18" charset="0"/>
              </a:rPr>
              <a:t>Porque es para Mí que los israelitas son siervos; ellos son Mis siervos, a quienes Yo liberé de la tierra de Egipto; Yo soy el Señor tu Dios.</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b="1" dirty="0" smtClean="0">
                <a:latin typeface="Georgia" panose="02040502050405020303" pitchFamily="18" charset="0"/>
              </a:rPr>
              <a:t>PARASHA VAYIKRA BEHAR BEJUCOTAI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Leviticos </a:t>
            </a:r>
            <a:r>
              <a:rPr lang="en-US" sz="1800" b="1" dirty="0" smtClean="0">
                <a:latin typeface="Bookman Old Style" pitchFamily="18" charset="0"/>
              </a:rPr>
              <a:t>25:1</a:t>
            </a:r>
            <a:r>
              <a:rPr lang="es-CO" sz="1800" b="1" noProof="1" smtClean="0">
                <a:latin typeface="Bookman Old Style" pitchFamily="18" charset="0"/>
              </a:rPr>
              <a:t> – 27:34 y Yirmiyahu 16:19 – 17:14 </a:t>
            </a:r>
          </a:p>
          <a:p>
            <a:r>
              <a:rPr lang="es-ES" dirty="0" smtClean="0">
                <a:latin typeface="Bookman Old Style" pitchFamily="18" charset="0"/>
              </a:rPr>
              <a:t>No deben hacerse ídolos para ustedes mismos, ni establecerse imágenes o pilares tallados o colocar piedras en su tierra para adorar. </a:t>
            </a:r>
          </a:p>
          <a:p>
            <a:r>
              <a:rPr lang="es-ES" dirty="0" smtClean="0">
                <a:latin typeface="Bookman Old Style" pitchFamily="18" charset="0"/>
              </a:rPr>
              <a:t>Guardarás mis sábados y honrarás Mi santuario.</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noProof="1" smtClean="0">
                <a:latin typeface="Bookman Old Style" pitchFamily="18" charset="0"/>
              </a:rPr>
              <a:t>Leviticos </a:t>
            </a:r>
            <a:r>
              <a:rPr lang="en-US" sz="2400" b="1" dirty="0" smtClean="0">
                <a:latin typeface="Bookman Old Style" pitchFamily="18" charset="0"/>
              </a:rPr>
              <a:t>25:1</a:t>
            </a:r>
            <a:r>
              <a:rPr lang="es-CO" sz="2400" b="1" noProof="1" smtClean="0">
                <a:latin typeface="Bookman Old Style" pitchFamily="18" charset="0"/>
              </a:rPr>
              <a:t> – 27:34 y Yirmiyahu 16:19 – 17:14 </a:t>
            </a:r>
          </a:p>
          <a:p>
            <a:r>
              <a:rPr lang="es-CO" sz="3600" b="1" noProof="1" smtClean="0">
                <a:latin typeface="Bookman Old Style" pitchFamily="18" charset="0"/>
              </a:rPr>
              <a:t>26:3  Im-bejukotay teleju ve'et-mitsvotay tishmeru va'asitem otam.</a:t>
            </a:r>
          </a:p>
          <a:p>
            <a:r>
              <a:rPr lang="es-CO" sz="3600" noProof="1" smtClean="0">
                <a:latin typeface="Bookman Old Style" pitchFamily="18" charset="0"/>
              </a:rPr>
              <a:t/>
            </a:r>
            <a:br>
              <a:rPr lang="es-CO" sz="3600" noProof="1" smtClean="0">
                <a:latin typeface="Bookman Old Style" pitchFamily="18" charset="0"/>
              </a:rPr>
            </a:br>
            <a:r>
              <a:rPr lang="es-CO" sz="3600" i="1" noProof="1" smtClean="0">
                <a:latin typeface="Bookman Old Style" pitchFamily="18" charset="0"/>
              </a:rPr>
              <a:t>Si anduviereis en mis estatutos y guardáreis mis preceptos y los cumpliéreis,</a:t>
            </a:r>
            <a:endParaRPr lang="es-CO" sz="3600" i="1" noProof="1">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3000" dirty="0" smtClean="0">
                <a:latin typeface="Bookman Old Style" pitchFamily="18" charset="0"/>
              </a:rPr>
              <a:t>En esta porción de la Torá, Dios le dice al pueblo de Israel que si siguen los mandamientos de Dios, se les proporcionará lluvia para alimentar sus cultivos. </a:t>
            </a:r>
          </a:p>
          <a:p>
            <a:r>
              <a:rPr lang="es-ES" sz="3000" dirty="0" smtClean="0">
                <a:latin typeface="Bookman Old Style" pitchFamily="18" charset="0"/>
              </a:rPr>
              <a:t>Luego, Dios describe la larga lista de castigos que se infligirán a los israelitas si no siguen las leyes de Dios.</a:t>
            </a:r>
            <a:endParaRPr lang="es-CO" sz="30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3000" dirty="0" smtClean="0">
                <a:latin typeface="Bookman Old Style" pitchFamily="18" charset="0"/>
              </a:rPr>
              <a:t>Dios dice: Si sigues Mis leyes y observas fielmente Mis mandamientos, concederé lluvia para que la tierra produzca su producto y los árboles su fruto. </a:t>
            </a:r>
          </a:p>
          <a:p>
            <a:r>
              <a:rPr lang="es-ES" sz="3000" dirty="0" smtClean="0">
                <a:latin typeface="Bookman Old Style" pitchFamily="18" charset="0"/>
              </a:rPr>
              <a:t>Te concederé la paz y dormirás sin miedo. </a:t>
            </a:r>
          </a:p>
          <a:p>
            <a:r>
              <a:rPr lang="es-ES" sz="3000" dirty="0" smtClean="0">
                <a:latin typeface="Bookman Old Style" pitchFamily="18" charset="0"/>
              </a:rPr>
              <a:t>Haré que las bestias viciosas se retiren de la tierra y tus enemigos caerán ante ti.</a:t>
            </a:r>
            <a:endParaRPr lang="es-CO" sz="30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2800" dirty="0" smtClean="0">
                <a:latin typeface="Bookman Old Style" pitchFamily="18" charset="0"/>
              </a:rPr>
              <a:t>Yo, tu Dios, te veré con agrado y te haré fértil y múltiple. Estableceré mi pacto contigo. </a:t>
            </a:r>
          </a:p>
          <a:p>
            <a:r>
              <a:rPr lang="es-ES" sz="2800" dirty="0" smtClean="0">
                <a:latin typeface="Bookman Old Style" pitchFamily="18" charset="0"/>
              </a:rPr>
              <a:t>Pondré Mi Santuario entre ustedes y Mi Espíritu no los rechazará. </a:t>
            </a:r>
          </a:p>
          <a:p>
            <a:r>
              <a:rPr lang="es-ES" sz="2800" dirty="0" smtClean="0">
                <a:latin typeface="Bookman Old Style" pitchFamily="18" charset="0"/>
              </a:rPr>
              <a:t>Caminaré entre ustedes, seré Dios para ustedes, y ustedes serán un pueblo para Mí. Yo, que rompí los lazos de tu esclavitud y te enseñé a caminar erguido.</a:t>
            </a:r>
            <a:endParaRPr lang="es-CO" sz="28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2800" dirty="0" smtClean="0">
                <a:latin typeface="Bookman Old Style" pitchFamily="18" charset="0"/>
              </a:rPr>
              <a:t>Pero si no me escuchas, si tu alma rechaza Mis leyes y no cumples Mis mandamientos y rompes Mi pacto, entonces te haré lo mismo. </a:t>
            </a:r>
          </a:p>
          <a:p>
            <a:r>
              <a:rPr lang="es-ES" sz="2800" dirty="0" smtClean="0">
                <a:latin typeface="Bookman Old Style" pitchFamily="18" charset="0"/>
              </a:rPr>
              <a:t>Traeré sobre ti una enfermedad que llena el espíritu de dolor. </a:t>
            </a:r>
          </a:p>
          <a:p>
            <a:r>
              <a:rPr lang="es-ES" sz="2800" dirty="0" smtClean="0">
                <a:latin typeface="Bookman Old Style" pitchFamily="18" charset="0"/>
              </a:rPr>
              <a:t>Entonces sembrarás tu semilla en vano. </a:t>
            </a:r>
          </a:p>
          <a:p>
            <a:r>
              <a:rPr lang="es-ES" sz="2800" dirty="0" smtClean="0">
                <a:latin typeface="Bookman Old Style" pitchFamily="18" charset="0"/>
              </a:rPr>
              <a:t>Pondré mi rostro contra ti y serás golpeado por tus enemigos.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dirty="0" smtClean="0">
                <a:latin typeface="Bookman Old Style" pitchFamily="18" charset="0"/>
              </a:rPr>
              <a:t>Aquellos que te odian te gobernarán y huirás aunque nadie te persiga.</a:t>
            </a:r>
          </a:p>
          <a:p>
            <a:r>
              <a:rPr lang="es-ES" dirty="0" smtClean="0">
                <a:latin typeface="Bookman Old Style" pitchFamily="18" charset="0"/>
              </a:rPr>
              <a:t>Si todavía no me prestas atención, entonces te castigaré más. </a:t>
            </a:r>
          </a:p>
          <a:p>
            <a:r>
              <a:rPr lang="es-ES" dirty="0" smtClean="0">
                <a:latin typeface="Bookman Old Style" pitchFamily="18" charset="0"/>
              </a:rPr>
              <a:t>Romperé el orgullo de tu poder. </a:t>
            </a:r>
          </a:p>
          <a:p>
            <a:r>
              <a:rPr lang="es-ES" dirty="0" smtClean="0">
                <a:latin typeface="Bookman Old Style" pitchFamily="18" charset="0"/>
              </a:rPr>
              <a:t>Haré tu cielo como hierro y tu tierra como cobre.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2900" dirty="0" smtClean="0">
                <a:latin typeface="Bookman Old Style" pitchFamily="18" charset="0"/>
              </a:rPr>
              <a:t>Tu fuerza se gastará en vano; Tu tierra no dará frutos y tus árboles no darán fruto. </a:t>
            </a:r>
          </a:p>
          <a:p>
            <a:r>
              <a:rPr lang="es-ES" sz="2900" dirty="0" smtClean="0">
                <a:latin typeface="Bookman Old Style" pitchFamily="18" charset="0"/>
              </a:rPr>
              <a:t>Y si caminas conmigo solo por casualidad o si vas en contra de mí, añadiré otro golpe. </a:t>
            </a:r>
          </a:p>
          <a:p>
            <a:r>
              <a:rPr lang="es-ES" sz="2900" dirty="0" smtClean="0">
                <a:latin typeface="Bookman Old Style" pitchFamily="18" charset="0"/>
              </a:rPr>
              <a:t>Dejaré que las bestias salvajes te roben a tus hijos y destruyan tu ganado, y tus caminos quedarán desolados.</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2800" dirty="0" smtClean="0">
                <a:latin typeface="Bookman Old Style" pitchFamily="18" charset="0"/>
              </a:rPr>
              <a:t>Si todavía caminas conmigo solo por casualidad o si eres contrario a mí, entonces yo también caminaré contigo solo por casualidad y caminaré en contra de ti. </a:t>
            </a:r>
          </a:p>
          <a:p>
            <a:r>
              <a:rPr lang="es-ES" sz="2800" dirty="0" smtClean="0">
                <a:latin typeface="Bookman Old Style" pitchFamily="18" charset="0"/>
              </a:rPr>
              <a:t>Te golpearé siete veces por tus pecados. </a:t>
            </a:r>
          </a:p>
          <a:p>
            <a:r>
              <a:rPr lang="es-ES" sz="2800" dirty="0" smtClean="0">
                <a:latin typeface="Bookman Old Style" pitchFamily="18" charset="0"/>
              </a:rPr>
              <a:t>Voy a vengar el pacto y te entregaré en mano del enemigo. </a:t>
            </a:r>
          </a:p>
          <a:p>
            <a:r>
              <a:rPr lang="es-ES" sz="2800" dirty="0" smtClean="0">
                <a:latin typeface="Bookman Old Style" pitchFamily="18" charset="0"/>
              </a:rPr>
              <a:t>Enviaré una pestilencia. </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dirty="0" smtClean="0">
                <a:latin typeface="Bookman Old Style" pitchFamily="18" charset="0"/>
              </a:rPr>
              <a:t>Comerás tu comida pero no estarás satisfecho. </a:t>
            </a:r>
          </a:p>
          <a:p>
            <a:r>
              <a:rPr lang="es-ES" dirty="0" smtClean="0">
                <a:latin typeface="Bookman Old Style" pitchFamily="18" charset="0"/>
              </a:rPr>
              <a:t>Y si todavía caminas conmigo solo por casualidad, caminaré contigo en la furia aleatoria del azar, y luego te castigaré siete veces por tus pecados.</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dirty="0" smtClean="0">
                <a:latin typeface="Bookman Old Style" pitchFamily="18" charset="0"/>
              </a:rPr>
              <a:t>Destruiré tus elevados edificios, diezmaré tus ídolos solares y colocaré tus restos junto a los restos de tus monstruosos dioses. </a:t>
            </a:r>
          </a:p>
          <a:p>
            <a:r>
              <a:rPr lang="es-ES" dirty="0" smtClean="0">
                <a:latin typeface="Bookman Old Style" pitchFamily="18" charset="0"/>
              </a:rPr>
              <a:t>Mi espíritu te rechazará. </a:t>
            </a:r>
          </a:p>
          <a:p>
            <a:r>
              <a:rPr lang="es-ES" dirty="0" smtClean="0">
                <a:latin typeface="Bookman Old Style" pitchFamily="18" charset="0"/>
              </a:rPr>
              <a:t>Haré que tus santuarios queden desolados y ya no aceptaré tus expresiones de conformidad. </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2800" dirty="0" smtClean="0">
                <a:latin typeface="Bookman Old Style" pitchFamily="18" charset="0"/>
              </a:rPr>
              <a:t>Te esparciré entre las naciones y tu tierra quedará desolada y tus ciudades en ruinas.</a:t>
            </a:r>
          </a:p>
          <a:p>
            <a:r>
              <a:rPr lang="es-ES" sz="2800" dirty="0" smtClean="0">
                <a:latin typeface="Bookman Old Style" pitchFamily="18" charset="0"/>
              </a:rPr>
              <a:t>En la desolación, la tierra finalmente descansará para compensar cuando tu viviste en la tierra durante los años sabáticos.</a:t>
            </a:r>
          </a:p>
          <a:p>
            <a:r>
              <a:rPr lang="es-ES" sz="2800" dirty="0" smtClean="0">
                <a:latin typeface="Bookman Old Style" pitchFamily="18" charset="0"/>
              </a:rPr>
              <a:t>Aquellos sobrevivientes entre ustedes estarán desanimados. </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dirty="0" smtClean="0">
                <a:latin typeface="Bookman Old Style" pitchFamily="18" charset="0"/>
              </a:rPr>
              <a:t>Confesarán su pecado y el pecado de sus antepasados ​​por la traición con que me traicionaron y caminaron conmigo solo por casualidad.</a:t>
            </a:r>
          </a:p>
          <a:p>
            <a:r>
              <a:rPr lang="es-ES" dirty="0" smtClean="0">
                <a:latin typeface="Bookman Old Style" pitchFamily="18" charset="0"/>
              </a:rPr>
              <a:t>Yo también caminaré con ellos solo por casualidad y los llevaré a la tierra de sus enemigos. </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26:3 – 27:34 y Yirmiyahu 16:19 – 17:14 </a:t>
            </a:r>
          </a:p>
          <a:p>
            <a:r>
              <a:rPr lang="es-ES" sz="2600" dirty="0" smtClean="0">
                <a:latin typeface="Bookman Old Style" pitchFamily="18" charset="0"/>
              </a:rPr>
              <a:t>Quizás entonces su corazón inquebrantable se inclinará y será humillado y se pagará el castigo por sus pecados. </a:t>
            </a:r>
          </a:p>
          <a:p>
            <a:r>
              <a:rPr lang="es-ES" sz="2600" dirty="0" smtClean="0">
                <a:latin typeface="Bookman Old Style" pitchFamily="18" charset="0"/>
              </a:rPr>
              <a:t>Entonces recordaré mi pacto con Jacob, Isaac y Abraham, y recordaré la tierra. </a:t>
            </a:r>
          </a:p>
          <a:p>
            <a:r>
              <a:rPr lang="es-ES" sz="2600" dirty="0" smtClean="0">
                <a:latin typeface="Bookman Old Style" pitchFamily="18" charset="0"/>
              </a:rPr>
              <a:t>Recordaré cómo me despreciaron y cómo no los he despreciado ni rechazado, ni he quebrantado mi pacto con ellos, porque yo, Dios, sigo siendo su Dios.</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2600" dirty="0" smtClean="0">
              <a:latin typeface="Bookman Old Style" pitchFamily="18" charset="0"/>
            </a:endParaRPr>
          </a:p>
        </p:txBody>
      </p:sp>
      <p:pic>
        <p:nvPicPr>
          <p:cNvPr id="3074" name="Picture 2"/>
          <p:cNvPicPr>
            <a:picLocks noChangeAspect="1" noChangeArrowheads="1"/>
          </p:cNvPicPr>
          <p:nvPr/>
        </p:nvPicPr>
        <p:blipFill>
          <a:blip r:embed="rId3"/>
          <a:srcRect/>
          <a:stretch>
            <a:fillRect/>
          </a:stretch>
        </p:blipFill>
        <p:spPr bwMode="auto">
          <a:xfrm>
            <a:off x="904875" y="1571728"/>
            <a:ext cx="7334250" cy="487680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latin typeface="+mj-lt"/>
              </a:rPr>
              <a:t>Viviendo con Incertidumbre</a:t>
            </a:r>
            <a:endParaRPr lang="es-CO" sz="2400" b="1" dirty="0" smtClean="0">
              <a:solidFill>
                <a:srgbClr val="FF0000"/>
              </a:solidFill>
              <a:latin typeface="+mj-lt"/>
            </a:endParaRPr>
          </a:p>
          <a:p>
            <a:pPr>
              <a:buNone/>
            </a:pPr>
            <a:r>
              <a:rPr lang="es-ES" sz="2000" dirty="0" smtClean="0">
                <a:latin typeface="+mj-lt"/>
              </a:rPr>
              <a:t>Comentarios de </a:t>
            </a:r>
            <a:r>
              <a:rPr lang="es-ES" sz="2000" dirty="0" smtClean="0">
                <a:latin typeface="+mj-lt"/>
              </a:rPr>
              <a:t>R. Andy Gordon y Yael Hammerman</a:t>
            </a:r>
            <a:endParaRPr lang="es-ES" sz="2000" dirty="0" smtClean="0">
              <a:latin typeface="+mj-lt"/>
            </a:endParaRPr>
          </a:p>
          <a:p>
            <a:pPr>
              <a:buNone/>
            </a:pPr>
            <a:r>
              <a:rPr lang="es-ES" dirty="0" smtClean="0">
                <a:latin typeface="+mj-lt"/>
              </a:rPr>
              <a:t>Solo </a:t>
            </a:r>
            <a:r>
              <a:rPr lang="es-ES" dirty="0" smtClean="0">
                <a:latin typeface="+mj-lt"/>
              </a:rPr>
              <a:t>podemos imaginar </a:t>
            </a:r>
            <a:r>
              <a:rPr lang="es-ES" dirty="0" smtClean="0">
                <a:latin typeface="+mj-lt"/>
              </a:rPr>
              <a:t>cómo fue ser israelita. Nuestros antepasados, tras siglos de esclavitud y prisión, finalmente fueron libres. </a:t>
            </a:r>
            <a:endParaRPr lang="es-ES" dirty="0" smtClean="0">
              <a:latin typeface="+mj-lt"/>
            </a:endParaRPr>
          </a:p>
          <a:p>
            <a:pPr>
              <a:buNone/>
            </a:pPr>
            <a:r>
              <a:rPr lang="es-ES" dirty="0" smtClean="0">
                <a:latin typeface="+mj-lt"/>
              </a:rPr>
              <a:t>Pero </a:t>
            </a:r>
            <a:r>
              <a:rPr lang="es-ES" dirty="0" smtClean="0">
                <a:latin typeface="+mj-lt"/>
              </a:rPr>
              <a:t>esa libertad tuvo un precio: tuvieron que pasar 40 años vagando por el desierto.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La </a:t>
            </a:r>
            <a:r>
              <a:rPr lang="es-ES" dirty="0" smtClean="0">
                <a:latin typeface="+mj-lt"/>
              </a:rPr>
              <a:t>vida no era fácil; había escasez de comida, escasez de agua, ataques sorpresa y muchas luchas internas. </a:t>
            </a:r>
            <a:endParaRPr lang="es-ES" dirty="0" smtClean="0">
              <a:latin typeface="+mj-lt"/>
            </a:endParaRPr>
          </a:p>
          <a:p>
            <a:pPr>
              <a:buNone/>
            </a:pPr>
            <a:r>
              <a:rPr lang="es-ES" dirty="0" smtClean="0">
                <a:latin typeface="+mj-lt"/>
              </a:rPr>
              <a:t>Aun </a:t>
            </a:r>
            <a:r>
              <a:rPr lang="es-ES" dirty="0" smtClean="0">
                <a:latin typeface="+mj-lt"/>
              </a:rPr>
              <a:t>así, creo que lo más difícil para los israelitas era la incertidumbre sobre el futuro. </a:t>
            </a:r>
            <a:endParaRPr lang="es-ES" dirty="0" smtClean="0">
              <a:latin typeface="+mj-lt"/>
            </a:endParaRPr>
          </a:p>
          <a:p>
            <a:pPr>
              <a:buNone/>
            </a:pPr>
            <a:r>
              <a:rPr lang="es-ES" dirty="0" smtClean="0">
                <a:latin typeface="+mj-lt"/>
              </a:rPr>
              <a:t>No </a:t>
            </a:r>
            <a:r>
              <a:rPr lang="es-ES" dirty="0" smtClean="0">
                <a:latin typeface="+mj-lt"/>
              </a:rPr>
              <a:t>podían imaginar cómo sería la vida una vez que entraran en la Tierra de Israel.</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Esta semana, vislumbramos lo que implicaría el siguiente capítulo. </a:t>
            </a:r>
            <a:endParaRPr lang="es-ES" dirty="0" smtClean="0">
              <a:latin typeface="+mj-lt"/>
            </a:endParaRPr>
          </a:p>
          <a:p>
            <a:pPr>
              <a:buNone/>
            </a:pPr>
            <a:r>
              <a:rPr lang="es-ES" dirty="0" smtClean="0">
                <a:latin typeface="+mj-lt"/>
              </a:rPr>
              <a:t>En </a:t>
            </a:r>
            <a:r>
              <a:rPr lang="es-ES" dirty="0" smtClean="0">
                <a:latin typeface="+mj-lt"/>
              </a:rPr>
              <a:t>Levítico 25:4-5, la Torá nos enseña sobre el año sabático, cuando cada séptimo año los campos permanecen en barbecho</a:t>
            </a:r>
            <a:r>
              <a:rPr lang="es-ES" dirty="0" smtClean="0">
                <a:latin typeface="+mj-lt"/>
              </a:rPr>
              <a:t>: Seis </a:t>
            </a:r>
            <a:r>
              <a:rPr lang="es-ES" dirty="0" smtClean="0">
                <a:latin typeface="+mj-lt"/>
              </a:rPr>
              <a:t>años podrás sembrar tu campo y seis años podar tu viña y recoger el fruto.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Pero </a:t>
            </a:r>
            <a:r>
              <a:rPr lang="es-ES" dirty="0" smtClean="0">
                <a:latin typeface="+mj-lt"/>
              </a:rPr>
              <a:t>el séptimo año la tierra tendrá un </a:t>
            </a:r>
            <a:r>
              <a:rPr lang="es-ES" dirty="0" smtClean="0">
                <a:latin typeface="+mj-lt"/>
              </a:rPr>
              <a:t>Shabat </a:t>
            </a:r>
            <a:r>
              <a:rPr lang="es-ES" dirty="0" smtClean="0">
                <a:latin typeface="+mj-lt"/>
              </a:rPr>
              <a:t>de completo descanso, un </a:t>
            </a:r>
            <a:r>
              <a:rPr lang="es-ES" dirty="0" smtClean="0">
                <a:latin typeface="+mj-lt"/>
              </a:rPr>
              <a:t>Shabat </a:t>
            </a:r>
            <a:r>
              <a:rPr lang="es-ES" dirty="0" smtClean="0">
                <a:latin typeface="+mj-lt"/>
              </a:rPr>
              <a:t>de Adonai: no sembrarás tu campo ni podarás tu viña. </a:t>
            </a:r>
            <a:endParaRPr lang="es-ES" dirty="0" smtClean="0">
              <a:latin typeface="+mj-lt"/>
            </a:endParaRPr>
          </a:p>
          <a:p>
            <a:pPr>
              <a:buNone/>
            </a:pPr>
            <a:r>
              <a:rPr lang="es-ES" dirty="0" smtClean="0">
                <a:latin typeface="+mj-lt"/>
              </a:rPr>
              <a:t>No </a:t>
            </a:r>
            <a:r>
              <a:rPr lang="es-ES" dirty="0" smtClean="0">
                <a:latin typeface="+mj-lt"/>
              </a:rPr>
              <a:t>cosecharás el rebrote de tu cosecha ni recogerás las uvas de tus vides sin podar; será un año de completo descanso para la tierra.</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¡Qué emocionante que nuestros antepasados ​​recibieran un pronóstico de sus vidas futuras! </a:t>
            </a:r>
            <a:endParaRPr lang="es-ES" dirty="0" smtClean="0">
              <a:latin typeface="+mj-lt"/>
            </a:endParaRPr>
          </a:p>
          <a:p>
            <a:pPr>
              <a:buNone/>
            </a:pPr>
            <a:r>
              <a:rPr lang="es-ES" dirty="0" smtClean="0">
                <a:latin typeface="+mj-lt"/>
              </a:rPr>
              <a:t>Se </a:t>
            </a:r>
            <a:r>
              <a:rPr lang="es-ES" dirty="0" smtClean="0">
                <a:latin typeface="+mj-lt"/>
              </a:rPr>
              <a:t>convertirían en agricultores, con la capacidad de sembrar y arar sus propios campos. ¡Imagino que esto superó sus sueños más descabellados!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Después </a:t>
            </a:r>
            <a:r>
              <a:rPr lang="es-ES" dirty="0" smtClean="0">
                <a:latin typeface="+mj-lt"/>
              </a:rPr>
              <a:t>de años de esclavitud y de vagar de un lugar a otro, se dieron cuenta de que pronto poseerían un campo para cultivar y un lugar al que llamar hogar</a:t>
            </a:r>
            <a:r>
              <a:rPr lang="es-ES" dirty="0" smtClean="0">
                <a:latin typeface="+mj-lt"/>
              </a:rPr>
              <a:t>.</a:t>
            </a:r>
          </a:p>
          <a:p>
            <a:pPr>
              <a:buNone/>
            </a:pPr>
            <a:r>
              <a:rPr lang="es-ES" dirty="0" smtClean="0">
                <a:latin typeface="+mj-lt"/>
              </a:rPr>
              <a:t>Sin embargo, esta visión también trajo consigo una gran incertidumbre. </a:t>
            </a:r>
            <a:endParaRPr lang="es-ES" dirty="0" smtClean="0">
              <a:latin typeface="+mj-lt"/>
            </a:endParaRPr>
          </a:p>
          <a:p>
            <a:pPr>
              <a:buNone/>
            </a:pPr>
            <a:r>
              <a:rPr lang="es-ES" dirty="0" smtClean="0">
                <a:latin typeface="+mj-lt"/>
              </a:rPr>
              <a:t>Durante </a:t>
            </a:r>
            <a:r>
              <a:rPr lang="es-ES" dirty="0" smtClean="0">
                <a:latin typeface="+mj-lt"/>
              </a:rPr>
              <a:t>seis años, se sustentaban arando sus campos, pero ¿qué pasaba con el séptimo año?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a:t>
            </a:r>
            <a:r>
              <a:rPr lang="es-ES" dirty="0" smtClean="0">
                <a:latin typeface="+mj-lt"/>
              </a:rPr>
              <a:t>Qué debían comer durante ese año si no podían sembrar ni cultivar? </a:t>
            </a:r>
            <a:endParaRPr lang="es-ES" dirty="0" smtClean="0">
              <a:latin typeface="+mj-lt"/>
            </a:endParaRPr>
          </a:p>
          <a:p>
            <a:pPr>
              <a:buNone/>
            </a:pPr>
            <a:r>
              <a:rPr lang="es-ES" dirty="0" smtClean="0">
                <a:latin typeface="+mj-lt"/>
              </a:rPr>
              <a:t>¿</a:t>
            </a:r>
            <a:r>
              <a:rPr lang="es-ES" dirty="0" smtClean="0">
                <a:latin typeface="+mj-lt"/>
              </a:rPr>
              <a:t>Cómo podrían hacer que esta nueva realidad funcionara</a:t>
            </a:r>
            <a:r>
              <a:rPr lang="es-ES" dirty="0" smtClean="0">
                <a:latin typeface="+mj-lt"/>
              </a:rPr>
              <a:t>?</a:t>
            </a:r>
          </a:p>
          <a:p>
            <a:pPr>
              <a:buNone/>
            </a:pPr>
            <a:r>
              <a:rPr lang="es-ES" dirty="0" smtClean="0">
                <a:latin typeface="+mj-lt"/>
              </a:rPr>
              <a:t>El rabino </a:t>
            </a:r>
            <a:r>
              <a:rPr lang="es-ES" dirty="0" smtClean="0">
                <a:latin typeface="+mj-lt"/>
              </a:rPr>
              <a:t>Yehudá </a:t>
            </a:r>
            <a:r>
              <a:rPr lang="es-ES" dirty="0" smtClean="0">
                <a:latin typeface="+mj-lt"/>
              </a:rPr>
              <a:t>Leib Alter de Ger, un rabino jasídico del siglo XIX conocido por su obra maestra "El Sefat Emet", aborda precisamente esta pregunta.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Enseña </a:t>
            </a:r>
            <a:r>
              <a:rPr lang="es-ES" dirty="0" smtClean="0">
                <a:latin typeface="+mj-lt"/>
              </a:rPr>
              <a:t>que cuando nuestros antepasados ​​estaban a punto de recibir la Torá en el Monte Sinaí, estaban preparados para ser como los ángeles. </a:t>
            </a:r>
            <a:endParaRPr lang="es-ES" dirty="0" smtClean="0">
              <a:latin typeface="+mj-lt"/>
            </a:endParaRPr>
          </a:p>
          <a:p>
            <a:pPr>
              <a:buNone/>
            </a:pPr>
            <a:r>
              <a:rPr lang="es-ES" dirty="0" smtClean="0">
                <a:latin typeface="+mj-lt"/>
              </a:rPr>
              <a:t>El </a:t>
            </a:r>
            <a:r>
              <a:rPr lang="es-ES" dirty="0" smtClean="0">
                <a:latin typeface="+mj-lt"/>
              </a:rPr>
              <a:t>nombre de ángel es </a:t>
            </a:r>
            <a:r>
              <a:rPr lang="es-ES" i="1" dirty="0" smtClean="0">
                <a:latin typeface="+mj-lt"/>
              </a:rPr>
              <a:t>malaj</a:t>
            </a:r>
            <a:r>
              <a:rPr lang="es-ES" dirty="0" smtClean="0">
                <a:latin typeface="+mj-lt"/>
              </a:rPr>
              <a:t>, que también puede significar mensajero. </a:t>
            </a:r>
            <a:endParaRPr lang="es-ES" dirty="0" smtClean="0">
              <a:latin typeface="+mj-lt"/>
            </a:endParaRPr>
          </a:p>
          <a:p>
            <a:pPr>
              <a:buNone/>
            </a:pPr>
            <a:r>
              <a:rPr lang="es-ES" dirty="0" smtClean="0">
                <a:latin typeface="+mj-lt"/>
              </a:rPr>
              <a:t>La </a:t>
            </a:r>
            <a:r>
              <a:rPr lang="es-ES" dirty="0" smtClean="0">
                <a:latin typeface="+mj-lt"/>
              </a:rPr>
              <a:t>función de un ángel es escuchar el mensaje de Dios.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Los </a:t>
            </a:r>
            <a:r>
              <a:rPr lang="es-ES" dirty="0" smtClean="0">
                <a:latin typeface="+mj-lt"/>
              </a:rPr>
              <a:t>ángeles no tienen posesiones y su única función es escuchar estando plenamente presentes. </a:t>
            </a:r>
            <a:endParaRPr lang="es-ES" dirty="0" smtClean="0">
              <a:latin typeface="+mj-lt"/>
            </a:endParaRPr>
          </a:p>
          <a:p>
            <a:pPr>
              <a:buNone/>
            </a:pPr>
            <a:r>
              <a:rPr lang="es-ES" dirty="0" smtClean="0">
                <a:latin typeface="+mj-lt"/>
              </a:rPr>
              <a:t>Nuestros </a:t>
            </a:r>
            <a:r>
              <a:rPr lang="es-ES" dirty="0" smtClean="0">
                <a:latin typeface="+mj-lt"/>
              </a:rPr>
              <a:t>antepasados ​​también anhelaban vivir de esta manera. </a:t>
            </a:r>
            <a:endParaRPr lang="es-ES" dirty="0" smtClean="0">
              <a:latin typeface="+mj-lt"/>
            </a:endParaRPr>
          </a:p>
          <a:p>
            <a:pPr>
              <a:buNone/>
            </a:pPr>
            <a:r>
              <a:rPr lang="es-ES" dirty="0" smtClean="0">
                <a:latin typeface="+mj-lt"/>
              </a:rPr>
              <a:t>Desafortunadamente</a:t>
            </a:r>
            <a:r>
              <a:rPr lang="es-ES" dirty="0" smtClean="0">
                <a:latin typeface="+mj-lt"/>
              </a:rPr>
              <a:t>, el pecado del Becerro de Oro cambió esta trayectoria. Aprendimos rápidamente que no éramos ángeles.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En </a:t>
            </a:r>
            <a:r>
              <a:rPr lang="es-ES" dirty="0" smtClean="0">
                <a:latin typeface="+mj-lt"/>
              </a:rPr>
              <a:t>cambio, reconocimos que éramos seres humanos con fragilidades humanas</a:t>
            </a:r>
            <a:r>
              <a:rPr lang="es-ES" dirty="0" smtClean="0">
                <a:latin typeface="+mj-lt"/>
              </a:rPr>
              <a:t>.</a:t>
            </a:r>
          </a:p>
          <a:p>
            <a:pPr>
              <a:buNone/>
            </a:pPr>
            <a:r>
              <a:rPr lang="es-ES" dirty="0" smtClean="0">
                <a:latin typeface="+mj-lt"/>
              </a:rPr>
              <a:t>El Sefat Emet conecta estas reflexiones con nuestra vida actual. </a:t>
            </a:r>
            <a:endParaRPr lang="es-ES" dirty="0" smtClean="0">
              <a:latin typeface="+mj-lt"/>
            </a:endParaRPr>
          </a:p>
          <a:p>
            <a:pPr>
              <a:buNone/>
            </a:pPr>
            <a:r>
              <a:rPr lang="es-ES" dirty="0" smtClean="0">
                <a:latin typeface="+mj-lt"/>
              </a:rPr>
              <a:t>Incluso </a:t>
            </a:r>
            <a:r>
              <a:rPr lang="es-ES" dirty="0" smtClean="0">
                <a:latin typeface="+mj-lt"/>
              </a:rPr>
              <a:t>con nuestra naturaleza humana y la capacidad de cometer errores, también poseemos la capacidad de ser angelicales.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Cada </a:t>
            </a:r>
            <a:r>
              <a:rPr lang="es-ES" dirty="0" smtClean="0">
                <a:latin typeface="+mj-lt"/>
              </a:rPr>
              <a:t>semana, en Shabat, podemos aprovechar la oportunidad de dejarlo todo de lado y ser como los ángeles. </a:t>
            </a:r>
            <a:endParaRPr lang="es-ES" dirty="0" smtClean="0">
              <a:latin typeface="+mj-lt"/>
            </a:endParaRPr>
          </a:p>
          <a:p>
            <a:pPr>
              <a:buNone/>
            </a:pPr>
            <a:r>
              <a:rPr lang="es-ES" dirty="0" smtClean="0">
                <a:latin typeface="+mj-lt"/>
              </a:rPr>
              <a:t>Como </a:t>
            </a:r>
            <a:r>
              <a:rPr lang="es-ES" dirty="0" smtClean="0">
                <a:latin typeface="+mj-lt"/>
              </a:rPr>
              <a:t>ellos, podemos pasar Shabat descansando y haciendo cosas santas. </a:t>
            </a:r>
            <a:endParaRPr lang="es-ES" dirty="0" smtClean="0">
              <a:latin typeface="+mj-lt"/>
            </a:endParaRPr>
          </a:p>
          <a:p>
            <a:pPr>
              <a:buNone/>
            </a:pPr>
            <a:r>
              <a:rPr lang="es-ES" dirty="0" smtClean="0">
                <a:latin typeface="+mj-lt"/>
              </a:rPr>
              <a:t>Aunque </a:t>
            </a:r>
            <a:r>
              <a:rPr lang="es-ES" dirty="0" smtClean="0">
                <a:latin typeface="+mj-lt"/>
              </a:rPr>
              <a:t>no podemos comer maná como los ángeles, nuestra comida de Shabat puede ser algo especial y sagrado.</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mj-lt"/>
              </a:rPr>
              <a:t>El año sabático es un año entero en el que podemos ser como los ángeles. </a:t>
            </a:r>
            <a:endParaRPr lang="es-ES" sz="3000" dirty="0" smtClean="0">
              <a:latin typeface="+mj-lt"/>
            </a:endParaRPr>
          </a:p>
          <a:p>
            <a:pPr>
              <a:buNone/>
            </a:pPr>
            <a:r>
              <a:rPr lang="es-ES" sz="3000" dirty="0" smtClean="0">
                <a:latin typeface="+mj-lt"/>
              </a:rPr>
              <a:t>Como </a:t>
            </a:r>
            <a:r>
              <a:rPr lang="es-ES" sz="3000" dirty="0" smtClean="0">
                <a:latin typeface="+mj-lt"/>
              </a:rPr>
              <a:t>ellos, se nos pide no trabajar, plantar ni cosechar. </a:t>
            </a:r>
            <a:endParaRPr lang="es-ES" sz="3000" dirty="0" smtClean="0">
              <a:latin typeface="+mj-lt"/>
            </a:endParaRPr>
          </a:p>
          <a:p>
            <a:pPr>
              <a:buNone/>
            </a:pPr>
            <a:r>
              <a:rPr lang="es-ES" sz="3000" dirty="0" smtClean="0">
                <a:latin typeface="+mj-lt"/>
              </a:rPr>
              <a:t>Según </a:t>
            </a:r>
            <a:r>
              <a:rPr lang="es-ES" sz="3000" dirty="0" smtClean="0">
                <a:latin typeface="+mj-lt"/>
              </a:rPr>
              <a:t>el </a:t>
            </a:r>
            <a:r>
              <a:rPr lang="es-ES" sz="3000" dirty="0" smtClean="0">
                <a:latin typeface="+mj-lt"/>
              </a:rPr>
              <a:t>Sefat </a:t>
            </a:r>
            <a:r>
              <a:rPr lang="es-ES" sz="3000" dirty="0" smtClean="0">
                <a:latin typeface="+mj-lt"/>
              </a:rPr>
              <a:t>Emet, esta es la respuesta a la pregunta de los israelitas: "¿Qué comeremos durante el séptimo año?". Durante este año, nos volvemos angelicales y vivimos en un mundo lleno de milagros. </a:t>
            </a:r>
            <a:endParaRPr lang="es-ES" sz="30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Al </a:t>
            </a:r>
            <a:r>
              <a:rPr lang="es-ES" dirty="0" smtClean="0">
                <a:latin typeface="+mj-lt"/>
              </a:rPr>
              <a:t>igual que los ángeles, el año sabático puede convertirse en un tiempo lleno de abundantes bendiciones</a:t>
            </a:r>
            <a:r>
              <a:rPr lang="es-ES" dirty="0" smtClean="0">
                <a:latin typeface="+mj-lt"/>
              </a:rPr>
              <a:t>.</a:t>
            </a:r>
          </a:p>
          <a:p>
            <a:pPr>
              <a:buNone/>
            </a:pPr>
            <a:r>
              <a:rPr lang="es-ES" dirty="0" smtClean="0">
                <a:latin typeface="+mj-lt"/>
              </a:rPr>
              <a:t>Ahora bien, personalmente no creo que Dios les otorgara a nuestros antepasados ​​una cosecha adicional de bendiciones durante el séptimo año. </a:t>
            </a:r>
            <a:endParaRPr lang="es-ES" dirty="0" smtClean="0">
              <a:latin typeface="+mj-lt"/>
            </a:endParaRPr>
          </a:p>
          <a:p>
            <a:pPr>
              <a:buNone/>
            </a:pPr>
            <a:r>
              <a:rPr lang="es-ES" dirty="0" smtClean="0">
                <a:latin typeface="+mj-lt"/>
              </a:rPr>
              <a:t>¡</a:t>
            </a:r>
            <a:r>
              <a:rPr lang="es-ES" dirty="0" smtClean="0">
                <a:latin typeface="+mj-lt"/>
              </a:rPr>
              <a:t>Creo que esto pasa por alto el milagro!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Considero </a:t>
            </a:r>
            <a:r>
              <a:rPr lang="es-ES" dirty="0" smtClean="0">
                <a:latin typeface="+mj-lt"/>
              </a:rPr>
              <a:t>que el año sabático fue una oportunidad para reconocer nuestras bendiciones y volvernos más angelicales. </a:t>
            </a:r>
            <a:endParaRPr lang="es-ES" dirty="0" smtClean="0">
              <a:latin typeface="+mj-lt"/>
            </a:endParaRPr>
          </a:p>
          <a:p>
            <a:pPr>
              <a:buNone/>
            </a:pPr>
            <a:r>
              <a:rPr lang="es-ES" dirty="0" smtClean="0">
                <a:latin typeface="+mj-lt"/>
              </a:rPr>
              <a:t>¿</a:t>
            </a:r>
            <a:r>
              <a:rPr lang="es-ES" dirty="0" smtClean="0">
                <a:latin typeface="+mj-lt"/>
              </a:rPr>
              <a:t>Qué tan increíble sería si cada séptimo año (o mejor aún, cada siete días) hiciéramos todo lo posible por ser como los ángeles</a:t>
            </a:r>
            <a:r>
              <a:rPr lang="es-ES" dirty="0" smtClean="0">
                <a:latin typeface="+mj-lt"/>
              </a:rPr>
              <a:t>?</a:t>
            </a:r>
          </a:p>
          <a:p>
            <a:pPr>
              <a:buNone/>
            </a:pPr>
            <a:r>
              <a:rPr lang="es-ES" dirty="0" smtClean="0">
                <a:latin typeface="+mj-lt"/>
              </a:rPr>
              <a:t>¿Cómo sería eso?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Como </a:t>
            </a:r>
            <a:r>
              <a:rPr lang="es-ES" dirty="0" smtClean="0">
                <a:latin typeface="+mj-lt"/>
              </a:rPr>
              <a:t>los ángeles, podríamos escuchar con más atención y estar plenamente presentes. </a:t>
            </a:r>
            <a:endParaRPr lang="es-ES" dirty="0" smtClean="0">
              <a:latin typeface="+mj-lt"/>
            </a:endParaRPr>
          </a:p>
          <a:p>
            <a:pPr>
              <a:buNone/>
            </a:pPr>
            <a:r>
              <a:rPr lang="es-ES" dirty="0" smtClean="0">
                <a:latin typeface="+mj-lt"/>
              </a:rPr>
              <a:t>Como </a:t>
            </a:r>
            <a:r>
              <a:rPr lang="es-ES" dirty="0" smtClean="0">
                <a:latin typeface="+mj-lt"/>
              </a:rPr>
              <a:t>los ángeles, podríamos ver la abundancia que nos rodea. Como los ángeles, no nos centraríamos en las nimiedades ni nos distraeríamos con cosas mundanas como plantar, sembrar o podar.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En </a:t>
            </a:r>
            <a:r>
              <a:rPr lang="es-ES" dirty="0" smtClean="0">
                <a:latin typeface="+mj-lt"/>
              </a:rPr>
              <a:t>cambio, centraríamos nuestro tiempo en lo que más importa: la familia, la amistad, la justicia y la comunidad. </a:t>
            </a:r>
            <a:endParaRPr lang="es-ES" dirty="0" smtClean="0">
              <a:latin typeface="+mj-lt"/>
            </a:endParaRPr>
          </a:p>
          <a:p>
            <a:pPr>
              <a:buNone/>
            </a:pPr>
            <a:r>
              <a:rPr lang="es-ES" dirty="0" smtClean="0">
                <a:latin typeface="+mj-lt"/>
              </a:rPr>
              <a:t>En </a:t>
            </a:r>
            <a:r>
              <a:rPr lang="es-ES" dirty="0" smtClean="0">
                <a:latin typeface="+mj-lt"/>
              </a:rPr>
              <a:t>este momento, muchos de nosotros estamos llenos de incertidumbre sobre el futuro. </a:t>
            </a:r>
            <a:endParaRPr lang="es-ES" dirty="0" smtClean="0">
              <a:latin typeface="+mj-lt"/>
            </a:endParaRPr>
          </a:p>
          <a:p>
            <a:pPr>
              <a:buNone/>
            </a:pPr>
            <a:r>
              <a:rPr lang="es-ES" dirty="0" smtClean="0">
                <a:latin typeface="+mj-lt"/>
              </a:rPr>
              <a:t>En </a:t>
            </a:r>
            <a:r>
              <a:rPr lang="es-ES" dirty="0" smtClean="0">
                <a:latin typeface="+mj-lt"/>
              </a:rPr>
              <a:t>lugar de temer, que nos tomemos un tiempo para buscar las muchas bendiciones que nos rodean.</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¿Qué nos pueden enseñar un pájaro y una semilla sobre la Shemitá</a:t>
            </a:r>
            <a:r>
              <a:rPr lang="es-ES" dirty="0" smtClean="0">
                <a:latin typeface="+mj-lt"/>
              </a:rPr>
              <a:t>?</a:t>
            </a:r>
          </a:p>
          <a:p>
            <a:pPr>
              <a:buNone/>
            </a:pPr>
            <a:r>
              <a:rPr lang="es-ES" dirty="0" smtClean="0">
                <a:latin typeface="+mj-lt"/>
              </a:rPr>
              <a:t>Comenta </a:t>
            </a:r>
            <a:r>
              <a:rPr lang="es-ES" dirty="0" smtClean="0">
                <a:latin typeface="+mj-lt"/>
              </a:rPr>
              <a:t>Yael </a:t>
            </a:r>
            <a:r>
              <a:rPr lang="es-ES" dirty="0" smtClean="0">
                <a:latin typeface="+mj-lt"/>
              </a:rPr>
              <a:t>Hammerman: Una </a:t>
            </a:r>
            <a:r>
              <a:rPr lang="es-ES" dirty="0" smtClean="0">
                <a:latin typeface="+mj-lt"/>
              </a:rPr>
              <a:t>tarde de primavera, hace unos años, caminaba por Riverside Drive, cerca de JTS, cuando oí un piar. </a:t>
            </a:r>
            <a:endParaRPr lang="es-ES" dirty="0" smtClean="0">
              <a:latin typeface="+mj-lt"/>
            </a:endParaRPr>
          </a:p>
          <a:p>
            <a:pPr>
              <a:buNone/>
            </a:pPr>
            <a:r>
              <a:rPr lang="es-ES" dirty="0" smtClean="0">
                <a:latin typeface="+mj-lt"/>
              </a:rPr>
              <a:t>En </a:t>
            </a:r>
            <a:r>
              <a:rPr lang="es-ES" dirty="0" smtClean="0">
                <a:latin typeface="+mj-lt"/>
              </a:rPr>
              <a:t>ese momento, mi teléfono estaba programado para piar como un pájaro al recibir un mensaje de texto.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Así </a:t>
            </a:r>
            <a:r>
              <a:rPr lang="es-ES" dirty="0" smtClean="0">
                <a:latin typeface="+mj-lt"/>
              </a:rPr>
              <a:t>que, como era de esperar, lo saqué y lo revisé. Me sorprendió ver que no había mensajes nuevos. Presioné el botón de encendido para ver si me había perdido algún mensaje, pero no apareció ninguna notificación</a:t>
            </a:r>
            <a:r>
              <a:rPr lang="es-ES" dirty="0" smtClean="0">
                <a:latin typeface="+mj-lt"/>
              </a:rPr>
              <a:t>.</a:t>
            </a:r>
          </a:p>
          <a:p>
            <a:pPr>
              <a:buNone/>
            </a:pPr>
            <a:r>
              <a:rPr lang="es-ES" dirty="0" smtClean="0">
                <a:latin typeface="+mj-lt"/>
              </a:rPr>
              <a:t>Volví a oír el sonido, volví a revisar mi teléfono, pero seguía sin haber mensaje.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Me </a:t>
            </a:r>
            <a:r>
              <a:rPr lang="es-ES" dirty="0" smtClean="0">
                <a:latin typeface="+mj-lt"/>
              </a:rPr>
              <a:t>tomó tres ciclos darme cuenta de que el piar no provenía de mi celular, ¡sino de un pájaro vivo en Riverside Park! </a:t>
            </a:r>
            <a:endParaRPr lang="es-ES" dirty="0" smtClean="0">
              <a:latin typeface="+mj-lt"/>
            </a:endParaRPr>
          </a:p>
          <a:p>
            <a:pPr>
              <a:buNone/>
            </a:pPr>
            <a:r>
              <a:rPr lang="es-ES" dirty="0" smtClean="0">
                <a:latin typeface="+mj-lt"/>
              </a:rPr>
              <a:t>Mi </a:t>
            </a:r>
            <a:r>
              <a:rPr lang="es-ES" dirty="0" smtClean="0">
                <a:latin typeface="+mj-lt"/>
              </a:rPr>
              <a:t>cerebro se había programado para oír "piar" y pensaba que la opción más probable en mi vida urbana cotidiana era un mensaje de texto en mi teléfono, en lugar de un pájaro de verdad.</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Este tuit fue la llamada de atención que necesitaba para darme cuenta de lo desconectado que estaba del mundo natural: de la tierra, sus sonidos y sus habitantes. </a:t>
            </a:r>
            <a:endParaRPr lang="es-ES" dirty="0" smtClean="0">
              <a:latin typeface="+mj-lt"/>
            </a:endParaRPr>
          </a:p>
          <a:p>
            <a:pPr>
              <a:buNone/>
            </a:pPr>
            <a:r>
              <a:rPr lang="es-ES" dirty="0" smtClean="0">
                <a:latin typeface="+mj-lt"/>
              </a:rPr>
              <a:t>Perdí </a:t>
            </a:r>
            <a:r>
              <a:rPr lang="es-ES" dirty="0" smtClean="0">
                <a:latin typeface="+mj-lt"/>
              </a:rPr>
              <a:t>la conexión con la tierra, y el canto de los pájaros fue como un toque de shofar primaveral para una sobrecarga sensorial.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mj-lt"/>
              </a:rPr>
              <a:t>Fue </a:t>
            </a:r>
            <a:r>
              <a:rPr lang="es-ES" sz="2900" dirty="0" smtClean="0">
                <a:latin typeface="+mj-lt"/>
              </a:rPr>
              <a:t>el empujón que necesitaba para pasar más tiempo al aire libre, silenciar el sonido de mi teléfono y mirar el concepto bíblico de shemitá (liberación) con una nueva perspectiva y oídos renovados</a:t>
            </a:r>
            <a:r>
              <a:rPr lang="es-ES" sz="2900" dirty="0" smtClean="0">
                <a:latin typeface="+mj-lt"/>
              </a:rPr>
              <a:t>.</a:t>
            </a:r>
          </a:p>
          <a:p>
            <a:pPr>
              <a:buNone/>
            </a:pPr>
            <a:r>
              <a:rPr lang="es-ES" sz="2900" dirty="0" smtClean="0">
                <a:latin typeface="+mj-lt"/>
              </a:rPr>
              <a:t>En Parashat Behar, Dios les dice a los israelitas que cuando entren en la tierra que les dará, «la tierra observará un Shabat de Adonai» —</a:t>
            </a:r>
            <a:r>
              <a:rPr lang="es-ES" sz="2900" dirty="0" smtClean="0">
                <a:latin typeface="+mj-lt"/>
              </a:rPr>
              <a:t>veshavt</a:t>
            </a:r>
            <a:r>
              <a:rPr lang="es-ES" sz="2900" dirty="0" smtClean="0">
                <a:latin typeface="+mj-lt"/>
              </a:rPr>
              <a:t>á</a:t>
            </a:r>
            <a:r>
              <a:rPr lang="es-ES" sz="2900" dirty="0" smtClean="0">
                <a:latin typeface="+mj-lt"/>
              </a:rPr>
              <a:t> </a:t>
            </a:r>
            <a:r>
              <a:rPr lang="es-ES" sz="2900" dirty="0" smtClean="0">
                <a:latin typeface="+mj-lt"/>
              </a:rPr>
              <a:t>ha'aretz Shabat l'Adonai (Levítico 25:2). </a:t>
            </a:r>
            <a:endParaRPr lang="es-ES" sz="29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Esto </a:t>
            </a:r>
            <a:r>
              <a:rPr lang="es-ES" dirty="0" smtClean="0">
                <a:latin typeface="+mj-lt"/>
              </a:rPr>
              <a:t>se conoce como el año shemitá. Durante seis años, puedes trabajar a tu antojo: puedes sembrar, podar y cosechar, pero en el séptimo año, la tierra tendrá un descanso pleno y completo: </a:t>
            </a:r>
            <a:r>
              <a:rPr lang="es-ES" dirty="0" smtClean="0">
                <a:latin typeface="+mj-lt"/>
              </a:rPr>
              <a:t>¡Shabat shabat</a:t>
            </a:r>
            <a:r>
              <a:rPr lang="es-ES" dirty="0" smtClean="0">
                <a:latin typeface="Arial" pitchFamily="34" charset="0"/>
                <a:cs typeface="Arial" pitchFamily="34" charset="0"/>
              </a:rPr>
              <a:t>ó</a:t>
            </a:r>
            <a:r>
              <a:rPr lang="es-ES" dirty="0" smtClean="0">
                <a:latin typeface="+mj-lt"/>
              </a:rPr>
              <a:t>n yihiy</a:t>
            </a:r>
            <a:r>
              <a:rPr lang="es-ES" dirty="0" smtClean="0">
                <a:latin typeface="Arial" pitchFamily="34" charset="0"/>
                <a:cs typeface="Arial" pitchFamily="34" charset="0"/>
              </a:rPr>
              <a:t>é</a:t>
            </a:r>
            <a:r>
              <a:rPr lang="es-ES" dirty="0" smtClean="0">
                <a:latin typeface="+mj-lt"/>
              </a:rPr>
              <a:t>h </a:t>
            </a:r>
            <a:r>
              <a:rPr lang="es-ES" dirty="0" smtClean="0">
                <a:latin typeface="+mj-lt"/>
              </a:rPr>
              <a:t>la’aretz (Levítico 25:4)!</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El concepto de shemitá fue radical en su contexto original en el Antiguo Cercano Oriente. </a:t>
            </a:r>
            <a:endParaRPr lang="es-ES" dirty="0" smtClean="0">
              <a:latin typeface="+mj-lt"/>
            </a:endParaRPr>
          </a:p>
          <a:p>
            <a:pPr>
              <a:buNone/>
            </a:pPr>
            <a:r>
              <a:rPr lang="es-ES" dirty="0" smtClean="0">
                <a:latin typeface="+mj-lt"/>
              </a:rPr>
              <a:t>Para </a:t>
            </a:r>
            <a:r>
              <a:rPr lang="es-ES" dirty="0" smtClean="0">
                <a:latin typeface="+mj-lt"/>
              </a:rPr>
              <a:t>una sociedad agraria, dependiente de la producción agrícola autosuficiente, dejar la tierra en barbecho cada siete años era una decisión audaz que requería una gran fe y previsión.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De </a:t>
            </a:r>
            <a:r>
              <a:rPr lang="es-ES" dirty="0" smtClean="0">
                <a:latin typeface="+mj-lt"/>
              </a:rPr>
              <a:t>hecho, una de las razones del declive de la floreciente economía </a:t>
            </a:r>
            <a:r>
              <a:rPr lang="es-ES" dirty="0" smtClean="0">
                <a:latin typeface="+mj-lt"/>
              </a:rPr>
              <a:t>neo sumeria </a:t>
            </a:r>
            <a:r>
              <a:rPr lang="es-ES" dirty="0" smtClean="0">
                <a:latin typeface="+mj-lt"/>
              </a:rPr>
              <a:t>de Mesopotamia a principios del segundo milenio </a:t>
            </a:r>
            <a:r>
              <a:rPr lang="es-ES" dirty="0" smtClean="0">
                <a:latin typeface="+mj-lt"/>
              </a:rPr>
              <a:t>a.e.c. </a:t>
            </a:r>
            <a:r>
              <a:rPr lang="es-ES" dirty="0" smtClean="0">
                <a:latin typeface="+mj-lt"/>
              </a:rPr>
              <a:t>fue el alto contenido alcalino del suelo en zonas de la región del río </a:t>
            </a:r>
            <a:r>
              <a:rPr lang="es-ES" dirty="0" smtClean="0">
                <a:latin typeface="+mj-lt"/>
              </a:rPr>
              <a:t>Diyalá. </a:t>
            </a:r>
          </a:p>
          <a:p>
            <a:pPr>
              <a:buNone/>
            </a:pPr>
            <a:r>
              <a:rPr lang="es-ES" dirty="0" smtClean="0">
                <a:latin typeface="+mj-lt"/>
              </a:rPr>
              <a:t>El </a:t>
            </a:r>
            <a:r>
              <a:rPr lang="es-ES" dirty="0" smtClean="0">
                <a:latin typeface="+mj-lt"/>
              </a:rPr>
              <a:t>riego se </a:t>
            </a:r>
            <a:r>
              <a:rPr lang="es-ES" dirty="0" smtClean="0">
                <a:latin typeface="+mj-lt"/>
              </a:rPr>
              <a:t>sobre utilizó, </a:t>
            </a:r>
            <a:r>
              <a:rPr lang="es-ES" dirty="0" smtClean="0">
                <a:latin typeface="+mj-lt"/>
              </a:rPr>
              <a:t>la producción agrícola flaqueó y la economía fracasó.[1]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Por </a:t>
            </a:r>
            <a:r>
              <a:rPr lang="es-ES" dirty="0" smtClean="0">
                <a:latin typeface="+mj-lt"/>
              </a:rPr>
              <a:t>lo tanto, fue realmente radical para nuestros antepasados ​​israelitas poner su fe, fortuna y futuro en manos de Dios. </a:t>
            </a:r>
            <a:endParaRPr lang="es-ES" dirty="0" smtClean="0">
              <a:latin typeface="+mj-lt"/>
            </a:endParaRPr>
          </a:p>
          <a:p>
            <a:pPr>
              <a:buNone/>
            </a:pPr>
            <a:r>
              <a:rPr lang="es-ES" dirty="0" smtClean="0">
                <a:latin typeface="+mj-lt"/>
              </a:rPr>
              <a:t>Fue </a:t>
            </a:r>
            <a:r>
              <a:rPr lang="es-ES" dirty="0" smtClean="0">
                <a:latin typeface="+mj-lt"/>
              </a:rPr>
              <a:t>valiente de su parte confiar en que la tierra de Dios produciría más si tuviera la oportunidad de un </a:t>
            </a:r>
            <a:r>
              <a:rPr lang="es-ES" dirty="0" smtClean="0">
                <a:latin typeface="+mj-lt"/>
              </a:rPr>
              <a:t>Shabat </a:t>
            </a:r>
            <a:r>
              <a:rPr lang="es-ES" dirty="0" smtClean="0">
                <a:latin typeface="+mj-lt"/>
              </a:rPr>
              <a:t>shabatón, un período de descanso absoluto.</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Por radical que haya sido la shemitá para los antiguos israelitas, quizás el concepto sea aún más radical para nosotros hoy. </a:t>
            </a:r>
            <a:endParaRPr lang="es-ES" dirty="0" smtClean="0">
              <a:latin typeface="+mj-lt"/>
            </a:endParaRPr>
          </a:p>
          <a:p>
            <a:pPr>
              <a:buNone/>
            </a:pPr>
            <a:r>
              <a:rPr lang="es-ES" dirty="0" smtClean="0">
                <a:latin typeface="+mj-lt"/>
              </a:rPr>
              <a:t>Trabajamos </a:t>
            </a:r>
            <a:r>
              <a:rPr lang="es-ES" dirty="0" smtClean="0">
                <a:latin typeface="+mj-lt"/>
              </a:rPr>
              <a:t>"desde la oficina" y "desde casa", lo que significa que trabajamos dondequiera que estemos. </a:t>
            </a:r>
            <a:endParaRPr lang="es-ES" dirty="0" smtClean="0">
              <a:latin typeface="+mj-lt"/>
            </a:endParaRPr>
          </a:p>
          <a:p>
            <a:pPr>
              <a:buNone/>
            </a:pPr>
            <a:r>
              <a:rPr lang="es-ES" dirty="0" smtClean="0">
                <a:latin typeface="+mj-lt"/>
              </a:rPr>
              <a:t>Literalmente </a:t>
            </a:r>
            <a:r>
              <a:rPr lang="es-ES" dirty="0" smtClean="0">
                <a:latin typeface="+mj-lt"/>
              </a:rPr>
              <a:t>llevamos nuestro trabajo en el bolsillo.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mj-lt"/>
              </a:rPr>
              <a:t>Sembramos </a:t>
            </a:r>
            <a:r>
              <a:rPr lang="es-ES" sz="2900" dirty="0" smtClean="0">
                <a:latin typeface="+mj-lt"/>
              </a:rPr>
              <a:t>en el supermercado, podamos en la línea de recogida y recolectamos mientras esperamos la luz verde. </a:t>
            </a:r>
            <a:endParaRPr lang="es-ES" sz="2900" dirty="0" smtClean="0">
              <a:latin typeface="+mj-lt"/>
            </a:endParaRPr>
          </a:p>
          <a:p>
            <a:pPr>
              <a:buNone/>
            </a:pPr>
            <a:r>
              <a:rPr lang="es-ES" sz="2900" dirty="0" smtClean="0">
                <a:latin typeface="+mj-lt"/>
              </a:rPr>
              <a:t>Trabajamos </a:t>
            </a:r>
            <a:r>
              <a:rPr lang="es-ES" sz="2900" dirty="0" smtClean="0">
                <a:latin typeface="+mj-lt"/>
              </a:rPr>
              <a:t>hasta que no podemos distinguir entre el trino de un gorrión y un troll balbuceante en las redes sociales. Ya nos cuesta bastante dejar de trabajar a las 5 de la tarde y apagar nuestras computadoras portátiles durante veinticinco horas en Shabat. </a:t>
            </a:r>
            <a:endParaRPr lang="es-ES" sz="29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a:t>
            </a:r>
            <a:r>
              <a:rPr lang="es-ES" dirty="0" smtClean="0">
                <a:latin typeface="+mj-lt"/>
              </a:rPr>
              <a:t>Pero un año entero de descanso absoluto de la producción! ¡Qué absurdo</a:t>
            </a:r>
            <a:r>
              <a:rPr lang="es-ES" dirty="0" smtClean="0">
                <a:latin typeface="+mj-lt"/>
              </a:rPr>
              <a:t>!</a:t>
            </a:r>
          </a:p>
          <a:p>
            <a:pPr>
              <a:buNone/>
            </a:pPr>
            <a:r>
              <a:rPr lang="es-ES" dirty="0" smtClean="0">
                <a:latin typeface="+mj-lt"/>
              </a:rPr>
              <a:t>El comentarista italiano Seforno (1475-1549) señala que «durante el año shemitá, el agricultor, en lugar de ‘servir’ a la tierra que requiere cultivo, dedicará sus esfuerzos a servir directamente a Dios.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Así </a:t>
            </a:r>
            <a:r>
              <a:rPr lang="es-ES" dirty="0" smtClean="0">
                <a:latin typeface="+mj-lt"/>
              </a:rPr>
              <a:t>como el </a:t>
            </a:r>
            <a:r>
              <a:rPr lang="es-ES" dirty="0" smtClean="0">
                <a:latin typeface="+mj-lt"/>
              </a:rPr>
              <a:t>Shabat </a:t>
            </a:r>
            <a:r>
              <a:rPr lang="es-ES" dirty="0" smtClean="0">
                <a:latin typeface="+mj-lt"/>
              </a:rPr>
              <a:t>semanal es un día reservado para el servicio intensivo a Dios, el año shemitá debe cumplir el mismo propósito».[2] </a:t>
            </a:r>
            <a:endParaRPr lang="es-ES" dirty="0" smtClean="0">
              <a:latin typeface="+mj-lt"/>
            </a:endParaRPr>
          </a:p>
          <a:p>
            <a:pPr>
              <a:buNone/>
            </a:pPr>
            <a:r>
              <a:rPr lang="es-ES" dirty="0" smtClean="0">
                <a:latin typeface="+mj-lt"/>
              </a:rPr>
              <a:t>Seforno </a:t>
            </a:r>
            <a:r>
              <a:rPr lang="es-ES" dirty="0" smtClean="0">
                <a:latin typeface="+mj-lt"/>
              </a:rPr>
              <a:t>parece insinuar aquí que es difícil servir a Dios y, al mismo tiempo, dedicarse por completo al trabajo. (¡Gracias por la validación, Seforno!).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Los </a:t>
            </a:r>
            <a:r>
              <a:rPr lang="es-ES" dirty="0" smtClean="0">
                <a:latin typeface="+mj-lt"/>
              </a:rPr>
              <a:t>agricultores solo podían dedicarse plenamente a Dios cuando dejaban sus guadañas</a:t>
            </a:r>
            <a:r>
              <a:rPr lang="es-ES" dirty="0" smtClean="0">
                <a:latin typeface="+mj-lt"/>
              </a:rPr>
              <a:t>.</a:t>
            </a:r>
          </a:p>
          <a:p>
            <a:pPr>
              <a:buNone/>
            </a:pPr>
            <a:r>
              <a:rPr lang="es-ES" dirty="0" smtClean="0">
                <a:latin typeface="+mj-lt"/>
              </a:rPr>
              <a:t>¿Cómo podríamos, entonces, servir a Dios si no tenemos nuestras propias granjas para dejar en barbecho y si no trabajamos en campos que nos permitan dejar nuestras tijeras de podar cada siete años?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Quizás </a:t>
            </a:r>
            <a:r>
              <a:rPr lang="es-ES" dirty="0" smtClean="0">
                <a:latin typeface="+mj-lt"/>
              </a:rPr>
              <a:t>podamos infundir en nuestras vidas el espíritu de la shemitá reconociendo las bendiciones de la naturaleza y respetando a los habitantes de la tierra, desde los pájaros que trinan hasta las semillas que crecen. </a:t>
            </a:r>
            <a:endParaRPr lang="es-ES" dirty="0" smtClean="0">
              <a:latin typeface="+mj-lt"/>
            </a:endParaRPr>
          </a:p>
          <a:p>
            <a:pPr>
              <a:buNone/>
            </a:pPr>
            <a:r>
              <a:rPr lang="es-ES" dirty="0" smtClean="0">
                <a:latin typeface="+mj-lt"/>
              </a:rPr>
              <a:t>Y </a:t>
            </a:r>
            <a:r>
              <a:rPr lang="es-ES" dirty="0" smtClean="0">
                <a:latin typeface="+mj-lt"/>
              </a:rPr>
              <a:t>ni siquiera tenemos que esperar siete años para hacerlo.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Shemitá </a:t>
            </a:r>
            <a:r>
              <a:rPr lang="es-ES" dirty="0" smtClean="0">
                <a:latin typeface="+mj-lt"/>
              </a:rPr>
              <a:t>nos ofrece la visión de un mundo en el que podemos vivir en armonía con nuestro entorno. </a:t>
            </a:r>
            <a:endParaRPr lang="es-ES" dirty="0" smtClean="0">
              <a:latin typeface="+mj-lt"/>
            </a:endParaRPr>
          </a:p>
          <a:p>
            <a:pPr>
              <a:buNone/>
            </a:pPr>
            <a:r>
              <a:rPr lang="es-ES" dirty="0" smtClean="0">
                <a:latin typeface="+mj-lt"/>
              </a:rPr>
              <a:t>Quizás </a:t>
            </a:r>
            <a:r>
              <a:rPr lang="es-ES" dirty="0" smtClean="0">
                <a:latin typeface="+mj-lt"/>
              </a:rPr>
              <a:t>sea un sueño idealista, pero vale la pena imaginarlo y perseguirlo por el bien de nuestros antepasados, de nosotros mismos y de nuestros hijos en las generaciones venideras.</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Empecé con un pájaro y terminaré con una semilla. </a:t>
            </a:r>
            <a:endParaRPr lang="es-ES" dirty="0" smtClean="0">
              <a:latin typeface="+mj-lt"/>
            </a:endParaRPr>
          </a:p>
          <a:p>
            <a:pPr>
              <a:buNone/>
            </a:pPr>
            <a:r>
              <a:rPr lang="es-ES" dirty="0" smtClean="0">
                <a:latin typeface="+mj-lt"/>
              </a:rPr>
              <a:t>Investigadores </a:t>
            </a:r>
            <a:r>
              <a:rPr lang="es-ES" dirty="0" smtClean="0">
                <a:latin typeface="+mj-lt"/>
              </a:rPr>
              <a:t>del Instituto Aravá de Estudios Ambientales del kibutz Ketura cosecharon recientemente una cosecha de dátiles de palmeras a partir de semillas de 2000 años de antigüedad recuperadas de excavaciones arqueológicas.[3] </a:t>
            </a:r>
            <a:endParaRPr lang="es-ES"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mj-lt"/>
              </a:rPr>
              <a:t>Matusalén</a:t>
            </a:r>
          </a:p>
        </p:txBody>
      </p:sp>
      <p:pic>
        <p:nvPicPr>
          <p:cNvPr id="1026" name="Picture 2"/>
          <p:cNvPicPr>
            <a:picLocks noChangeAspect="1" noChangeArrowheads="1"/>
          </p:cNvPicPr>
          <p:nvPr/>
        </p:nvPicPr>
        <p:blipFill>
          <a:blip r:embed="rId3"/>
          <a:srcRect/>
          <a:stretch>
            <a:fillRect/>
          </a:stretch>
        </p:blipFill>
        <p:spPr bwMode="auto">
          <a:xfrm>
            <a:off x="2774000" y="1162228"/>
            <a:ext cx="3737895" cy="498840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mj-lt"/>
              </a:rPr>
              <a:t>El </a:t>
            </a:r>
            <a:r>
              <a:rPr lang="es-ES" sz="3000" dirty="0" smtClean="0">
                <a:latin typeface="+mj-lt"/>
              </a:rPr>
              <a:t>antiguo palmeral de Ketura tiene algunos árboles; el más antiguo, apodado Matusalén, se plantó en 2005 a partir de una semilla encontrada en Masada durante las excavaciones dirigidas por Yigal Yadin en la década de 1960. </a:t>
            </a:r>
            <a:endParaRPr lang="es-ES" sz="3000" dirty="0" smtClean="0">
              <a:latin typeface="+mj-lt"/>
            </a:endParaRPr>
          </a:p>
          <a:p>
            <a:pPr>
              <a:buNone/>
            </a:pPr>
            <a:r>
              <a:rPr lang="es-ES" sz="3000" dirty="0" smtClean="0">
                <a:latin typeface="+mj-lt"/>
              </a:rPr>
              <a:t>Desde </a:t>
            </a:r>
            <a:r>
              <a:rPr lang="es-ES" sz="3000" dirty="0" smtClean="0">
                <a:latin typeface="+mj-lt"/>
              </a:rPr>
              <a:t>entonces, se han plantado treinta y dos semillas y seis han germinado, reviviendo milagrosamente una antigua variedad de dátil. </a:t>
            </a:r>
            <a:endParaRPr lang="es-ES" sz="30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mj-lt"/>
              </a:rPr>
              <a:t>Estos </a:t>
            </a:r>
            <a:r>
              <a:rPr lang="es-ES" sz="2900" dirty="0" smtClean="0">
                <a:latin typeface="+mj-lt"/>
              </a:rPr>
              <a:t>frutos especiales se asemejan a los dátiles modernos y tienen un sabor muy dulce, como la miel</a:t>
            </a:r>
            <a:r>
              <a:rPr lang="es-ES" sz="2900" dirty="0" smtClean="0">
                <a:latin typeface="+mj-lt"/>
              </a:rPr>
              <a:t>.</a:t>
            </a:r>
          </a:p>
          <a:p>
            <a:pPr>
              <a:buNone/>
            </a:pPr>
            <a:r>
              <a:rPr lang="es-ES" sz="2900" dirty="0" smtClean="0">
                <a:latin typeface="+mj-lt"/>
              </a:rPr>
              <a:t>Estas semillas milagrosas no solo descansaron durante un año de shemitá, ¡descansaron durante dos milenios! Imaginen por un momento a un rebelde cansado o a una madre cansada cerca de Masada, arrancando un dátil de una palmera cercana y chupando su miel para recargarse de energía. </a:t>
            </a:r>
            <a:endParaRPr lang="es-ES" sz="29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mj-lt"/>
              </a:rPr>
              <a:t>Luego</a:t>
            </a:r>
            <a:r>
              <a:rPr lang="es-ES" sz="2700" dirty="0" smtClean="0">
                <a:latin typeface="+mj-lt"/>
              </a:rPr>
              <a:t>, al dejar caer esa semilla en la tierra, fue redescubierta 2000 años después, plantada y cosechada de nuevo, para que hoy podamos saborear su dulce miel y su historia aún más dulce</a:t>
            </a:r>
            <a:r>
              <a:rPr lang="es-ES" sz="2700" dirty="0" smtClean="0">
                <a:latin typeface="+mj-lt"/>
              </a:rPr>
              <a:t>.</a:t>
            </a:r>
          </a:p>
          <a:p>
            <a:pPr>
              <a:buNone/>
            </a:pPr>
            <a:r>
              <a:rPr lang="es-ES" sz="2700" dirty="0" smtClean="0">
                <a:latin typeface="+mj-lt"/>
              </a:rPr>
              <a:t>Que la historia de estas semillas de dátil te dé esperanza: esperanza en un tiempo en el que todos podamos disfrutar de las bendiciones de la shemitá y esperanza en un mundo donde las personas vivan en armonía con nuestra tierra y sus habitantes.</a:t>
            </a:r>
            <a:endParaRPr lang="es-ES" sz="27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mj-lt"/>
              </a:rPr>
              <a:t>PARASHA SHEMOT VAYIKRA BEJUKOTAI</a:t>
            </a:r>
            <a:endParaRPr sz="2400" dirty="0">
              <a:latin typeface="+mj-lt"/>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mj-lt"/>
              </a:rPr>
              <a:t>[1] Levine, Baruch. Comentario de la Torá JPS: Levítico. Pág. 272, Excursus 10</a:t>
            </a:r>
            <a:r>
              <a:rPr lang="es-ES" sz="2700" dirty="0" smtClean="0">
                <a:latin typeface="+mj-lt"/>
              </a:rPr>
              <a:t>.</a:t>
            </a:r>
          </a:p>
          <a:p>
            <a:pPr>
              <a:buNone/>
            </a:pPr>
            <a:r>
              <a:rPr lang="es-ES" sz="2700" dirty="0" smtClean="0">
                <a:latin typeface="+mj-lt"/>
              </a:rPr>
              <a:t>[</a:t>
            </a:r>
            <a:r>
              <a:rPr lang="es-ES" sz="2700" dirty="0" smtClean="0">
                <a:latin typeface="+mj-lt"/>
              </a:rPr>
              <a:t>2] Seforno sobre Levítico. </a:t>
            </a:r>
            <a:r>
              <a:rPr lang="es-ES" sz="2700" dirty="0" smtClean="0">
                <a:latin typeface="+mj-lt"/>
              </a:rPr>
              <a:t>25:2</a:t>
            </a:r>
          </a:p>
          <a:p>
            <a:pPr>
              <a:buNone/>
            </a:pPr>
            <a:r>
              <a:rPr lang="es-ES" sz="2700" dirty="0" smtClean="0">
                <a:latin typeface="+mj-lt"/>
              </a:rPr>
              <a:t>[</a:t>
            </a:r>
            <a:r>
              <a:rPr lang="es-ES" sz="2700" dirty="0" smtClean="0">
                <a:latin typeface="+mj-lt"/>
              </a:rPr>
              <a:t>3] Rosella Tercatin, Cosechas de kibutz: dátiles previamente extintos consumidos en Judea hace 2000 años, Jerusalem Post (14 de agosto de 2021).</a:t>
            </a:r>
            <a:endParaRPr lang="es-ES" sz="2700" dirty="0" smtClean="0">
              <a:latin typeface="+mj-lt"/>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sz="3100" dirty="0" smtClean="0">
              <a:latin typeface="Bookman Old Style" pitchFamily="18" charset="0"/>
            </a:endParaRPr>
          </a:p>
        </p:txBody>
      </p:sp>
      <p:pic>
        <p:nvPicPr>
          <p:cNvPr id="4" name="Picture 2"/>
          <p:cNvPicPr>
            <a:picLocks noChangeAspect="1" noChangeArrowheads="1"/>
          </p:cNvPicPr>
          <p:nvPr/>
        </p:nvPicPr>
        <p:blipFill>
          <a:blip r:embed="rId3"/>
          <a:srcRect/>
          <a:stretch>
            <a:fillRect/>
          </a:stretch>
        </p:blipFill>
        <p:spPr bwMode="auto">
          <a:xfrm>
            <a:off x="229124" y="1086301"/>
            <a:ext cx="8749928" cy="5163892"/>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latin typeface="Bookman Old Style" pitchFamily="18" charset="0"/>
              </a:rPr>
              <a:t>A quién pertenece la Tierra?</a:t>
            </a:r>
          </a:p>
          <a:p>
            <a:r>
              <a:rPr lang="es-ES" sz="2000" dirty="0" smtClean="0"/>
              <a:t>Comentarios de Lori Lefkovitz</a:t>
            </a:r>
          </a:p>
          <a:p>
            <a:r>
              <a:rPr lang="es-ES" sz="3100" dirty="0" smtClean="0">
                <a:latin typeface="Bookman Old Style" pitchFamily="18" charset="0"/>
              </a:rPr>
              <a:t>Behar afirma que la tierra pertenece a Dios, y también se le debe permitir a la tierra observar sus sábados. </a:t>
            </a:r>
          </a:p>
          <a:p>
            <a:r>
              <a:rPr lang="es-ES" sz="3100" dirty="0" smtClean="0">
                <a:latin typeface="Bookman Old Style" pitchFamily="18" charset="0"/>
              </a:rPr>
              <a:t>En Parashat Behar, Dios le declara a Moisés que la tierra es un fideicomiso sagrado y le ordena al pueblo observar períodos de completa liberación.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Esta porción de la Torá nos invita a considerar cómo, en cada generación, podemos servir mejor como garantes de esta confianza, respetar el deber de descansar a nosotros mismos y a nuestros recursos naturales, y experimentar la “liberación”.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2700" dirty="0" smtClean="0">
                <a:latin typeface="Bookman Old Style" pitchFamily="18" charset="0"/>
              </a:rPr>
              <a:t>La legislación en Behar presume el valor del equilibrio y regula un equilibrio entre la productividad, el descanso y la renuncia.</a:t>
            </a:r>
          </a:p>
          <a:p>
            <a:r>
              <a:rPr lang="es-ES" sz="2700" dirty="0" smtClean="0">
                <a:latin typeface="Bookman Old Style" pitchFamily="18" charset="0"/>
              </a:rPr>
              <a:t>Dado que puntuar la productividad con largas pausas le da perspectiva a la vida y nos anima a expresar gratitud por la generosidad de la tierra, podemos preguntarnos qué regulaciones necesitamos hoy para ayudarnos a nutrirnos a nosotros mismos, a los demás y al planeta. </a:t>
            </a:r>
          </a:p>
          <a:p>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3100" dirty="0" smtClean="0">
                <a:latin typeface="Bookman Old Style" pitchFamily="18" charset="0"/>
              </a:rPr>
              <a:t>A medida que las mujeres se unen a los hombres en puestos de liderazgo y en la fuerza laboral, se está convirtiendo en una prioridad comunitaria judía efectuar ajustes sociales e institucionales que permitan un equilibrio saludable entre las necesidades y obligaciones de las personas.</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Behar afirma que la tierra pertenece a Dios y se le debe permitir observar sus sábados. </a:t>
            </a:r>
          </a:p>
          <a:p>
            <a:r>
              <a:rPr lang="es-ES" dirty="0" smtClean="0">
                <a:latin typeface="Bookman Old Style" pitchFamily="18" charset="0"/>
              </a:rPr>
              <a:t>La sensibilidad de que la Tierra de Israel tiene una responsabilidad propia con el Creador reconoce la independencia de la naturaleza de la humanidad.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Se debe permitir que la tierra, al igual que los sirvientes humanos, alaben la creación a través del Shabat. En palabras del salmista: kol han’shamah t’halel Yah, “Todo lo que respira alaba a Dios” (Salmo 150). </a:t>
            </a:r>
          </a:p>
          <a:p>
            <a:r>
              <a:rPr lang="es-ES" dirty="0" smtClean="0">
                <a:latin typeface="Bookman Old Style" pitchFamily="18" charset="0"/>
              </a:rPr>
              <a:t>La tierra debe expresar su propia gratitud.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4800" dirty="0" smtClean="0">
                <a:latin typeface="Bookman Old Style" pitchFamily="18" charset="0"/>
              </a:rPr>
              <a:t>Kol han’shamah t’halel Yah, “Todo lo que respira alaba a Dios” </a:t>
            </a:r>
            <a:r>
              <a:rPr lang="es-ES" dirty="0" smtClean="0">
                <a:latin typeface="Bookman Old Style" pitchFamily="18" charset="0"/>
              </a:rPr>
              <a:t>(Salmo 150).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3100" dirty="0" smtClean="0">
                <a:latin typeface="Bookman Old Style" pitchFamily="18" charset="0"/>
              </a:rPr>
              <a:t>En la Torá, la tierra es un organismo expresivo. </a:t>
            </a:r>
          </a:p>
          <a:p>
            <a:r>
              <a:rPr lang="es-ES" sz="3100" dirty="0" smtClean="0">
                <a:latin typeface="Bookman Old Style" pitchFamily="18" charset="0"/>
              </a:rPr>
              <a:t>Leemos que cuando Miriam murió, “la comunidad estaba sin agua” </a:t>
            </a:r>
            <a:r>
              <a:rPr lang="es-ES" sz="1800" b="1" dirty="0" smtClean="0">
                <a:latin typeface="Bookman Old Style" pitchFamily="18" charset="0"/>
              </a:rPr>
              <a:t>(Números 20:2). </a:t>
            </a:r>
            <a:endParaRPr lang="es-ES" sz="3100" b="1" dirty="0" smtClean="0">
              <a:latin typeface="Bookman Old Style" pitchFamily="18" charset="0"/>
            </a:endParaRPr>
          </a:p>
          <a:p>
            <a:r>
              <a:rPr lang="es-ES" sz="3100" dirty="0" smtClean="0">
                <a:latin typeface="Bookman Old Style" pitchFamily="18" charset="0"/>
              </a:rPr>
              <a:t>Al observar, por así decirlo, su luto por una heroína cuyos milagros estaban todos asociados con el agua, la tierra se seca.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Escuchar el habla de la tierra es una bendición; pero si no escuchamos, las consecuencias de nuestra sordera al planeta son traumáticas. </a:t>
            </a:r>
          </a:p>
          <a:p>
            <a:r>
              <a:rPr lang="es-ES" dirty="0" smtClean="0">
                <a:latin typeface="Bookman Old Style" pitchFamily="18" charset="0"/>
              </a:rPr>
              <a:t>El movimiento ecológico nos recuerda lo que entendieron nuestros antepasados bíblicos: la conciencia independiente de la naturaleza.</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La independencia de la naturaleza se pregona en Yom Kippur después de una cuenta regresiva de 50 años. </a:t>
            </a:r>
          </a:p>
          <a:p>
            <a:r>
              <a:rPr lang="es-ES" dirty="0" smtClean="0">
                <a:latin typeface="Bookman Old Style" pitchFamily="18" charset="0"/>
              </a:rPr>
              <a:t>Aquí es cuando debemos (como la Campana de la Libertad traduce el versículo) “proclamar la Libertad por toda la tierra a todos sus habitantes” </a:t>
            </a:r>
            <a:r>
              <a:rPr lang="es-ES" sz="2000" b="1" dirty="0" smtClean="0">
                <a:latin typeface="Bookman Old Style" pitchFamily="18" charset="0"/>
              </a:rPr>
              <a:t>(Levítico 25:10).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Traducimos más de cerca </a:t>
            </a:r>
            <a:r>
              <a:rPr lang="es-ES" b="1" i="1" dirty="0" smtClean="0">
                <a:latin typeface="Bookman Old Style" pitchFamily="18" charset="0"/>
              </a:rPr>
              <a:t>deror</a:t>
            </a:r>
            <a:r>
              <a:rPr lang="es-ES" dirty="0" smtClean="0">
                <a:latin typeface="Bookman Old Style" pitchFamily="18" charset="0"/>
              </a:rPr>
              <a:t> ("Libertad") como una proclamación de "liberación", un dejar ir. </a:t>
            </a:r>
          </a:p>
          <a:p>
            <a:r>
              <a:rPr lang="es-ES" dirty="0" smtClean="0">
                <a:latin typeface="Bookman Old Style" pitchFamily="18" charset="0"/>
              </a:rPr>
              <a:t>Contando para la liberación, podemos celebrar la liberación, o podemos vivir con miedo de ella. Y así, la liturgia nos dice </a:t>
            </a:r>
            <a:r>
              <a:rPr lang="es-ES" b="1" i="1" dirty="0" smtClean="0">
                <a:latin typeface="Bookman Old Style" pitchFamily="18" charset="0"/>
              </a:rPr>
              <a:t>limnotyameinu</a:t>
            </a:r>
            <a:r>
              <a:rPr lang="es-ES" dirty="0" smtClean="0">
                <a:latin typeface="Bookman Old Style" pitchFamily="18" charset="0"/>
              </a:rPr>
              <a:t>, contar nuestros días </a:t>
            </a:r>
            <a:r>
              <a:rPr lang="es-ES" sz="2000" b="1" dirty="0" smtClean="0">
                <a:latin typeface="Bookman Old Style" pitchFamily="18" charset="0"/>
              </a:rPr>
              <a:t>(Salmo 90:12), </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3000" dirty="0" smtClean="0">
                <a:latin typeface="Bookman Old Style" pitchFamily="18" charset="0"/>
              </a:rPr>
              <a:t>Por lo que debemos entender que, dado que nuestros días están contados, el truco es hacer que cuenten.</a:t>
            </a:r>
          </a:p>
          <a:p>
            <a:r>
              <a:rPr lang="es-ES" sz="3000" dirty="0" smtClean="0">
                <a:latin typeface="Bookman Old Style" pitchFamily="18" charset="0"/>
              </a:rPr>
              <a:t>Nuestro deber no es luchar incansablemente, sino ser agradecidos y generosos, asumir nuestro pequeño lugar en la creación y unirnos a los árboles en alabanza.</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Detrás de las leyes de B'har está la obligación de cuidarse unos a otros, de no dejar a nadie sin hogar: "No se hagan daño unos a otros, sino teman a su Dios" </a:t>
            </a:r>
            <a:r>
              <a:rPr lang="es-ES" sz="2000" b="1" dirty="0" smtClean="0">
                <a:latin typeface="Bookman Old Style" pitchFamily="18" charset="0"/>
              </a:rPr>
              <a:t>(Levítico 25:17).</a:t>
            </a:r>
            <a:endParaRPr lang="es-ES" b="1" dirty="0" smtClean="0">
              <a:latin typeface="Bookman Old Style" pitchFamily="18" charset="0"/>
            </a:endParaRPr>
          </a:p>
          <a:p>
            <a:r>
              <a:rPr lang="es-ES" dirty="0" smtClean="0">
                <a:latin typeface="Bookman Old Style" pitchFamily="18" charset="0"/>
              </a:rPr>
              <a:t>Las leyes del año sabático hacen eco de la Creación bíblica.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2800" dirty="0" smtClean="0">
                <a:latin typeface="Bookman Old Style" pitchFamily="18" charset="0"/>
              </a:rPr>
              <a:t>El ritmo de la semana laboral sufre una magnificación cósmica: las personas, imitando al Creador, son productivas durante seis días y luego descansan. </a:t>
            </a:r>
          </a:p>
          <a:p>
            <a:r>
              <a:rPr lang="es-ES" sz="2800" dirty="0" smtClean="0">
                <a:latin typeface="Bookman Old Style" pitchFamily="18" charset="0"/>
              </a:rPr>
              <a:t>La naturaleza es productiva durante seis años y descansa; y luego geométricamente, después de que la tierra haya mantenido este ritmo durante siete ciclos de siete: jubileo.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3600" dirty="0" smtClean="0">
                <a:latin typeface="Bookman Old Style" pitchFamily="18" charset="0"/>
              </a:rPr>
              <a:t>El </a:t>
            </a:r>
            <a:r>
              <a:rPr lang="es-ES" sz="3600" b="1" i="1" dirty="0" smtClean="0">
                <a:latin typeface="Bookman Old Style" pitchFamily="18" charset="0"/>
              </a:rPr>
              <a:t>Yovel</a:t>
            </a:r>
            <a:r>
              <a:rPr lang="es-ES" sz="3600" dirty="0" smtClean="0">
                <a:latin typeface="Bookman Old Style" pitchFamily="18" charset="0"/>
              </a:rPr>
              <a:t>, el jubileo, es un llamado para restaurar el orden primario: los sirvientes contratados son liberados, las deudas son perdonadas y la propiedad se devuelve a sus dueños originales.</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Aquí hay una advertencia contra la lucha por amasar más y guerreando por obtener bienes raíces que nos recuerdan que todas las cosas, eventualmente, se liberan (de una forma u otra) de nuestra posesión y control.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Después de la promesa divina a Noé de que la humanidad nunca más sería destruida por un diluvio, Dios concibe el jubileo como una estrategia pacífica para restaurar el mundo a su estado original.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Apreciando que la libertad debe aprenderse, un Midrash enseña que los israelitas deambularon en círculos por el desierto durante 40 años para hacer el corto viaje de Egipto a Canaán porque la población esclava tardó ese tiempo en aprender a manejar su libertad.</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Hoy, nos corresponde reflexionar sobre los logros sustanciales del movimiento de mujeres y admitir que, como enseña B'har, sufrimos las consecuencias del agotamiento si no regulamos adecuadamente nuestras libertades ganadas con tanto esfuerzo.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No solo muchos de nosotros vivimos vidas desequilibradas, sino que las escuelas y las organizaciones benéficas no han corregido la ausencia de una generación anterior de mujeres voluntarias, en detrimento de los niños y los pobres.</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2800" dirty="0" smtClean="0">
                <a:latin typeface="Bookman Old Style" pitchFamily="18" charset="0"/>
              </a:rPr>
              <a:t>La sociedad necesita hacer ajustes para hacer más viables las familias biprofesionales; y corremos el riesgo de perpetuar las condiciones de estrés en el trabajo y el hogar si no enfatizamos a las generaciones futuras la necesidad de cambiar las estructuras institucionales existentes y corregir las desigualdades de género persistentes.</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Uno se pregunta si, en los años transcurridos desde el inicio del movimiento de mujeres contemporáneo, hemos estado jadeando por el esfuerzo sin habernos detenido lo suficiente para preguntarnos sobre el significado de la vida.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Los adolescentes de alto rendimiento con demasiada frecuencia sufren de depresión, y las adolescentes sufren de disminución de la autoestima. Tal vez hemos estado comunicando una definición desequilibrada de la adultez-la edad adulta sin sabático y júbilo.</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La tierra, nuestras posesiones, nuestros cuerpos, nuestros hijos y nosotros mismos somos un deber sagrado, y no tenemos derecho a exigirlos infinitamente. </a:t>
            </a:r>
          </a:p>
          <a:p>
            <a:r>
              <a:rPr lang="es-ES" dirty="0" smtClean="0">
                <a:latin typeface="Bookman Old Style" pitchFamily="18" charset="0"/>
              </a:rPr>
              <a:t>Está bien que descansemos cuando nos sintamos cansados?</a:t>
            </a:r>
          </a:p>
          <a:p>
            <a:r>
              <a:rPr lang="es-ES" dirty="0" smtClean="0">
                <a:latin typeface="Bookman Old Style" pitchFamily="18" charset="0"/>
              </a:rPr>
              <a:t>Es correcto, pero…</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Se nos ordena que descansemos, no cuando estemos exhaustos o teniendo una crisis nerviosa, sino regularmente, mientras contamos los días hasta el Shabat, los siete años hasta el año sabático de la tierra y los cuarenta y nueve años hasta las liberaciones del jubileo.</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2800" dirty="0" smtClean="0">
                <a:latin typeface="Bookman Old Style" pitchFamily="18" charset="0"/>
              </a:rPr>
              <a:t>Para muchos de nosotros, algunos de los mandamientos reales de la Torá pueden parecer arcanos, obsoletos, irrelevantes. </a:t>
            </a:r>
          </a:p>
          <a:p>
            <a:r>
              <a:rPr lang="es-ES" sz="2800" dirty="0" smtClean="0">
                <a:latin typeface="Bookman Old Style" pitchFamily="18" charset="0"/>
              </a:rPr>
              <a:t>Sin embargo, cuando nos empujamos más allá de la superficie de cualquier ley dada, más allá del "debes" o "no debes", encontraremos oportunidades para recuperar la relevancia sobre muchos de estos valores y principios.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2700" dirty="0" smtClean="0">
                <a:latin typeface="Bookman Old Style" pitchFamily="18" charset="0"/>
              </a:rPr>
              <a:t>Nos referimos a la Torá como un documento eterno. </a:t>
            </a:r>
          </a:p>
          <a:p>
            <a:r>
              <a:rPr lang="es-ES" sz="2700" dirty="0" smtClean="0">
                <a:latin typeface="Bookman Old Style" pitchFamily="18" charset="0"/>
              </a:rPr>
              <a:t>Y si la Torá va a ser verdaderamente eterna, entonces debemos esforzarnos por verla como algo más que un mero rostro de una cultura pasada; debemos encontrar formas prácticas de mantener su relevancia aprovechando los valores más profundos que son la base de sus leyes y prácticas.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Aunque Shemitá y Yovel son leyes obligatorias solo para los judíos que viven en la Tierra de Israel, sus valores nos brindan una oportunidad para que todos nosotros participemos profundamente en los ciclos de nuestras vidas de manera proactiva.</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sz="3000" dirty="0" smtClean="0">
                <a:latin typeface="Bookman Old Style" pitchFamily="18" charset="0"/>
              </a:rPr>
              <a:t>Cuando originalmente se observaron estas leyes, se necesitó una cantidad increíble de preparación y conciencia para estar listo para el año Shemitá cuando llegó. </a:t>
            </a:r>
          </a:p>
          <a:p>
            <a:r>
              <a:rPr lang="es-ES" sz="3000" dirty="0" smtClean="0">
                <a:latin typeface="Bookman Old Style" pitchFamily="18" charset="0"/>
              </a:rPr>
              <a:t>Del mismo modo, los años del ciclo que no son Shemitá brindan una oportunidad para la introspección personal y la reflexión comunitaria.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Quedan cinco años en este ciclo de Shemitá. </a:t>
            </a:r>
          </a:p>
          <a:p>
            <a:r>
              <a:rPr lang="es-ES" dirty="0" smtClean="0">
                <a:latin typeface="Bookman Old Style" pitchFamily="18" charset="0"/>
              </a:rPr>
              <a:t>Aquí hay algunas preguntas que podría hacerse a sí mismo, a su familia y a su comunidad al esperar el próximo año de Shemitá:</a:t>
            </a:r>
          </a:p>
          <a:p>
            <a:r>
              <a:rPr lang="es-ES" dirty="0" smtClean="0">
                <a:latin typeface="Bookman Old Style" pitchFamily="18" charset="0"/>
              </a:rPr>
              <a:t>¿Dónde me veo en cinco años? </a:t>
            </a:r>
          </a:p>
          <a:p>
            <a:r>
              <a:rPr lang="es-ES" dirty="0" smtClean="0">
                <a:latin typeface="Bookman Old Style" pitchFamily="18" charset="0"/>
              </a:rPr>
              <a:t>¿Cómo habré crecido y cambiado?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¿Qué cambios me gustaría ver en mi propia vida? ¿En mi familia? en mi comunidad? </a:t>
            </a:r>
          </a:p>
          <a:p>
            <a:r>
              <a:rPr lang="es-ES" dirty="0" smtClean="0">
                <a:latin typeface="Bookman Old Style" pitchFamily="18" charset="0"/>
              </a:rPr>
              <a:t>¿Qué pasos prácticos puedo tomar para llevar una vida más sostenible? </a:t>
            </a:r>
          </a:p>
          <a:p>
            <a:r>
              <a:rPr lang="es-ES" dirty="0" smtClean="0">
                <a:latin typeface="Bookman Old Style" pitchFamily="18" charset="0"/>
              </a:rPr>
              <a:t>¿Cómo puedo apoyar una visión a largo plazo de cinco o siete años para mi progreso personal? </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¿El progreso de mi familia? ¿El progreso de mi sinagoga (u otras instituciones comunales)? </a:t>
            </a:r>
          </a:p>
          <a:p>
            <a:r>
              <a:rPr lang="es-ES" dirty="0" smtClean="0">
                <a:latin typeface="Bookman Old Style" pitchFamily="18" charset="0"/>
              </a:rPr>
              <a:t>¿Hay acciones en las que pueda participar para cuidar el medio ambiente y/o los necesitados en mi vecindad inmediata?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chemeClr val="tx1"/>
                </a:solidFill>
                <a:latin typeface="Bookman Old Style" pitchFamily="18" charset="0"/>
              </a:rPr>
              <a:t>A quién pertenece la Tierra?</a:t>
            </a:r>
          </a:p>
          <a:p>
            <a:r>
              <a:rPr lang="es-ES" dirty="0" smtClean="0">
                <a:latin typeface="Bookman Old Style" pitchFamily="18" charset="0"/>
              </a:rPr>
              <a:t>¿Qué objetivos puedo establecer para mí mismo para hacer un plan de acción para lograr esta visión a largo plazo?</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latin typeface="Bookman Old Style" pitchFamily="18" charset="0"/>
              </a:rPr>
              <a:t>Intimidación o </a:t>
            </a:r>
            <a:r>
              <a:rPr lang="es-CO" sz="2400" b="1" dirty="0" err="1" smtClean="0">
                <a:solidFill>
                  <a:srgbClr val="FF0000"/>
                </a:solidFill>
                <a:latin typeface="Bookman Old Style" pitchFamily="18" charset="0"/>
              </a:rPr>
              <a:t>Bullying</a:t>
            </a:r>
            <a:endParaRPr lang="es-CO" sz="2400" b="1" dirty="0" smtClean="0">
              <a:solidFill>
                <a:srgbClr val="FF0000"/>
              </a:solidFill>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5352" y="739992"/>
            <a:ext cx="9054371" cy="572534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latin typeface="Bookman Old Style" pitchFamily="18" charset="0"/>
              </a:rPr>
              <a:t>Intimidación o </a:t>
            </a:r>
            <a:r>
              <a:rPr lang="es-CO" sz="2400" b="1" dirty="0" err="1" smtClean="0">
                <a:solidFill>
                  <a:srgbClr val="FF0000"/>
                </a:solidFill>
                <a:latin typeface="Bookman Old Style" pitchFamily="18" charset="0"/>
              </a:rPr>
              <a:t>Bullying</a:t>
            </a:r>
            <a:endParaRPr lang="es-CO" sz="2400" b="1" dirty="0" smtClean="0">
              <a:solidFill>
                <a:srgbClr val="FF0000"/>
              </a:solidFill>
              <a:latin typeface="Bookman Old Style" pitchFamily="18" charset="0"/>
            </a:endParaRPr>
          </a:p>
          <a:p>
            <a:r>
              <a:rPr lang="es-ES" sz="2800" dirty="0" smtClean="0">
                <a:latin typeface="Bookman Old Style" pitchFamily="18" charset="0"/>
              </a:rPr>
              <a:t>Notas del Rabino Dr. Tzvi Hersh Weinreb </a:t>
            </a:r>
          </a:p>
          <a:p>
            <a:r>
              <a:rPr lang="es-ES" sz="2800" dirty="0" smtClean="0">
                <a:latin typeface="Bookman Old Style" pitchFamily="18" charset="0"/>
              </a:rPr>
              <a:t>Es una palabra antigua y describe un comportamiento que ha existido desde el comienzo de la historia. </a:t>
            </a:r>
          </a:p>
          <a:p>
            <a:r>
              <a:rPr lang="es-ES" sz="2800" dirty="0" smtClean="0">
                <a:latin typeface="Bookman Old Style" pitchFamily="18" charset="0"/>
              </a:rPr>
              <a:t>Sin embargo, me parece que la palabra se usa cada vez con más frecuencia en estos días, y el comportamiento que describe se ha salido de control.</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La palabra es "acoso" y se refiere a un comportamiento que victimiza a otros, que abusa de ellos físicamente o, más típicamente, verbalmente. </a:t>
            </a:r>
          </a:p>
          <a:p>
            <a:r>
              <a:rPr lang="es-ES" sz="2800" dirty="0" smtClean="0">
                <a:latin typeface="Bookman Old Style" pitchFamily="18" charset="0"/>
              </a:rPr>
              <a:t>El viejo adagio "palos y piedras pueden romper mis huesos, pero las palabras nunca me harán daño" simplemente no es cierto.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700" dirty="0" smtClean="0">
                <a:latin typeface="Bookman Old Style" pitchFamily="18" charset="0"/>
              </a:rPr>
              <a:t>Las palabras infligen dolor a los demás y, a menudo, les causan un daño duradero.</a:t>
            </a:r>
          </a:p>
          <a:p>
            <a:r>
              <a:rPr lang="es-ES" sz="2700" dirty="0" smtClean="0">
                <a:latin typeface="Bookman Old Style" pitchFamily="18" charset="0"/>
              </a:rPr>
              <a:t>Últimamente, hemos leído de más de un suicidio que fue el resultado de la intimidación. </a:t>
            </a:r>
          </a:p>
          <a:p>
            <a:r>
              <a:rPr lang="es-ES" sz="2700" dirty="0" smtClean="0">
                <a:latin typeface="Bookman Old Style" pitchFamily="18" charset="0"/>
              </a:rPr>
              <a:t>Cada vez que los medios de comunicación se centran en algún fenómeno supuestamente nuevo, acude un reportero, a veces un elector, con la pregunta: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700" dirty="0" smtClean="0">
                <a:latin typeface="Bookman Old Style" pitchFamily="18" charset="0"/>
              </a:rPr>
              <a:t>"¿Qué tiene que decir el judaísmo sobre esto?" </a:t>
            </a:r>
          </a:p>
          <a:p>
            <a:r>
              <a:rPr lang="es-ES" sz="2800" dirty="0" smtClean="0">
                <a:latin typeface="Bookman Old Style" pitchFamily="18" charset="0"/>
              </a:rPr>
              <a:t>Durante los últimos años, a medida que el público se preocupa más por el acoso escolar, hemos escuchado esa pregunta muchas veces. </a:t>
            </a:r>
          </a:p>
          <a:p>
            <a:r>
              <a:rPr lang="es-ES" sz="2800" dirty="0" smtClean="0">
                <a:latin typeface="Bookman Old Style" pitchFamily="18" charset="0"/>
              </a:rPr>
              <a:t>La respuesta es una simple. El judaísmo tiene mucho que decir sobre el acoso escolar.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Una fuente especialmente relevante se encuentra en la primera porción doble de la Torá de esta semana, Behar-</a:t>
            </a:r>
            <a:r>
              <a:rPr lang="es-ES" sz="2800" dirty="0" err="1" smtClean="0">
                <a:latin typeface="Bookman Old Style" pitchFamily="18" charset="0"/>
              </a:rPr>
              <a:t>Bejukotai</a:t>
            </a:r>
            <a:r>
              <a:rPr lang="es-ES" sz="2800" dirty="0" smtClean="0">
                <a:latin typeface="Bookman Old Style" pitchFamily="18" charset="0"/>
              </a:rPr>
              <a:t>. "No os hagáis daño unos a otros..." (Levítico 25:17) </a:t>
            </a:r>
          </a:p>
          <a:p>
            <a:r>
              <a:rPr lang="es-ES" sz="2800" dirty="0" smtClean="0">
                <a:latin typeface="Bookman Old Style" pitchFamily="18" charset="0"/>
              </a:rPr>
              <a:t>Rashí cita el Talmud, que establece enfáticamente que esto se refiere al abuso verbal.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600" dirty="0" smtClean="0">
                <a:latin typeface="Bookman Old Style" pitchFamily="18" charset="0"/>
              </a:rPr>
              <a:t>Rashí, siguiendo el Midrash, brinda dos ejemplos interesantes de cómo las palabras pueden usarse para abusar de otro. </a:t>
            </a:r>
          </a:p>
          <a:p>
            <a:r>
              <a:rPr lang="es-ES" sz="2600" dirty="0" smtClean="0">
                <a:latin typeface="Bookman Old Style" pitchFamily="18" charset="0"/>
              </a:rPr>
              <a:t>"Uno no debe", escribe Rashí, "bromear o burlarse de otra persona, y uno no debe dar consejos inapropiados a los demás". </a:t>
            </a:r>
          </a:p>
          <a:p>
            <a:r>
              <a:rPr lang="es-ES" sz="2600" dirty="0" smtClean="0">
                <a:latin typeface="Bookman Old Style" pitchFamily="18" charset="0"/>
              </a:rPr>
              <a:t>El primero es un ejemplo obvio de intimidación, pero el segundo es un ejemplo mucho más sutil del daño que pueden causar las palabras.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Engañar a una persona dándole un consejo que no se ajusta a su situación personal es, a los ojos de nuestros Sabios, una forma de intimidación también. </a:t>
            </a:r>
          </a:p>
          <a:p>
            <a:r>
              <a:rPr lang="es-ES" sz="2800" dirty="0" smtClean="0">
                <a:latin typeface="Bookman Old Style" pitchFamily="18" charset="0"/>
              </a:rPr>
              <a:t>La Mishná y el Talmud en el tratado Baba Metzia brindan numerosos ejemplos de abuso verbal que brindan información sobre la definición de intimidación que adoptaron nuestros Sabios rabínicos.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Al analizar estos ejemplos, aprendemos algunas de las formas que toma el abuso verbal. </a:t>
            </a:r>
          </a:p>
          <a:p>
            <a:r>
              <a:rPr lang="es-ES" sz="2800" dirty="0" smtClean="0">
                <a:latin typeface="Bookman Old Style" pitchFamily="18" charset="0"/>
              </a:rPr>
              <a:t>"No se debe decir a un pecador arrepentido: 'Recuerda tus obras pasadas'". </a:t>
            </a:r>
          </a:p>
          <a:p>
            <a:r>
              <a:rPr lang="es-ES" sz="2800" dirty="0" smtClean="0">
                <a:latin typeface="Bookman Old Style" pitchFamily="18" charset="0"/>
              </a:rPr>
              <a:t>La persona que le habla de esta manera a un pecador arrepentido es culpable de cinismo.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Se enfrenta a una persona espiritualmente motivada que sinceramente desea cambiar. </a:t>
            </a:r>
          </a:p>
          <a:p>
            <a:r>
              <a:rPr lang="es-ES" sz="2800" dirty="0" smtClean="0">
                <a:latin typeface="Bookman Old Style" pitchFamily="18" charset="0"/>
              </a:rPr>
              <a:t>Pero al confrontarlo con sus hechos pasados, el penitente se desanima y su compromiso idealista se ve disminuido, si no completamente eliminado. </a:t>
            </a:r>
          </a:p>
          <a:p>
            <a:r>
              <a:rPr lang="es-ES" sz="2800" dirty="0" smtClean="0">
                <a:latin typeface="Bookman Old Style" pitchFamily="18" charset="0"/>
              </a:rPr>
              <a:t>"Uno no debe decirle a una persona enferma que su enfermedad debe ser un castigo por sus fechorías.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Aquel que se dirige a una persona enferma de esta manera es culpable tanto de pretenciosidad como de mojigatería. </a:t>
            </a:r>
          </a:p>
          <a:p>
            <a:r>
              <a:rPr lang="es-ES" sz="2800" dirty="0" smtClean="0">
                <a:latin typeface="Bookman Old Style" pitchFamily="18" charset="0"/>
              </a:rPr>
              <a:t>Se atreve a presumir que conoce el funcionamiento del sistema Divino. de premio y castigo, y, además, proclama con arrogancia el mensaje: </a:t>
            </a:r>
          </a:p>
          <a:p>
            <a:r>
              <a:rPr lang="es-ES" sz="2800" dirty="0" smtClean="0">
                <a:latin typeface="Bookman Old Style" pitchFamily="18" charset="0"/>
              </a:rPr>
              <a:t>'Soy más santo que tú'.</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"Uno siempre debe tener cuidado de agraviar a su esposa, porque debido a su sensibilidad, con frecuencia se echa a llorar". </a:t>
            </a:r>
          </a:p>
          <a:p>
            <a:r>
              <a:rPr lang="es-ES" sz="2800" dirty="0" smtClean="0">
                <a:latin typeface="Bookman Old Style" pitchFamily="18" charset="0"/>
              </a:rPr>
              <a:t>Cuán conscientes estaban nuestros Sabios del hecho de que los objetivos más probables de la intimidación son precisamente las personas más cercanas a nosotros.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dirty="0" smtClean="0">
                <a:latin typeface="Bookman Old Style" pitchFamily="18" charset="0"/>
              </a:rPr>
              <a:t>La sensibilidad hacia los demás debe comenzar con la sensibilidad hacia nuestros cónyuges y familiares.</a:t>
            </a:r>
          </a:p>
          <a:p>
            <a:r>
              <a:rPr lang="es-ES" dirty="0" smtClean="0">
                <a:latin typeface="Bookman Old Style" pitchFamily="18" charset="0"/>
              </a:rPr>
              <a:t>Es evidente a partir de estos ejemplos que nuestros Sabios estaban muy familiarizados con el fenómeno de la intimidación en todas sus diversas formas.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dirty="0" smtClean="0">
                <a:latin typeface="Bookman Old Style" pitchFamily="18" charset="0"/>
              </a:rPr>
              <a:t>Sabían que la intimidación adopta muchas formas, incluido el cinismo, la arrogancia, la condescendencia y el desdén. </a:t>
            </a:r>
          </a:p>
          <a:p>
            <a:r>
              <a:rPr lang="es-ES" dirty="0" smtClean="0">
                <a:latin typeface="Bookman Old Style" pitchFamily="18" charset="0"/>
              </a:rPr>
              <a:t>Incluso eran conscientes de la prevalencia del abuso dentro de la relación conyugal.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800" dirty="0" smtClean="0">
                <a:latin typeface="Bookman Old Style" pitchFamily="18" charset="0"/>
              </a:rPr>
              <a:t>Esto es digno de mención porque cuando estaba recibiendo mi educación de posgrado en psicología, escribe el Rabino Dr. Tzvi Hersh, el tema de la violencia doméstica estaba ausente de nuestro plan de estudios. Fue mucho más recientemente que se llenó el vacío en mi educación profesional y la realidad de la crueldad que impregna a muchas familias se convirtió en el centro de mi trabajo clínico.</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dirty="0" smtClean="0">
                <a:latin typeface="Bookman Old Style" pitchFamily="18" charset="0"/>
              </a:rPr>
              <a:t>En el libro de Génesis hay un ejemplo de abuso emocional dentro del contexto de una relación amorosa. </a:t>
            </a:r>
          </a:p>
          <a:p>
            <a:r>
              <a:rPr lang="es-ES" dirty="0" smtClean="0">
                <a:latin typeface="Bookman Old Style" pitchFamily="18" charset="0"/>
              </a:rPr>
              <a:t>Es un ejemplo tan impactante que dudo en mencionarlo. Cuando la estéril Raquel lamenta amargamente su destino a su esposo Jacob, él se enoja con ella y dice: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dirty="0" smtClean="0">
                <a:latin typeface="Bookman Old Style" pitchFamily="18" charset="0"/>
              </a:rPr>
              <a:t>"¿Soy yo en lugar de Dios, que te ha negado el fruto del vientre?" (Génesis 30:2) </a:t>
            </a:r>
          </a:p>
          <a:p>
            <a:r>
              <a:rPr lang="es-ES" dirty="0" smtClean="0">
                <a:latin typeface="Bookman Old Style" pitchFamily="18" charset="0"/>
              </a:rPr>
              <a:t>Los rabinos en el Midrash revelan la reacción del Todopoderoso a la réplica de Jacob: "¿Es así como uno responde a una persona en apuros?"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dirty="0" smtClean="0">
                <a:latin typeface="Bookman Old Style" pitchFamily="18" charset="0"/>
              </a:rPr>
              <a:t>El Midrash nos está enseñando que incluso el patriarca Jacob una vez fue culpable de una insensibilidad que bordeaba el abuso emocional y tuvo que rendir cuentas por ello.</a:t>
            </a:r>
          </a:p>
          <a:p>
            <a:r>
              <a:rPr lang="es-ES" dirty="0" smtClean="0">
                <a:latin typeface="Bookman Old Style" pitchFamily="18" charset="0"/>
              </a:rPr>
              <a:t>Hay una lección que todos debemos tomar en serio cada vez que leemos sobre el acoso flagrante.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600" dirty="0" smtClean="0">
                <a:latin typeface="Bookman Old Style" pitchFamily="18" charset="0"/>
              </a:rPr>
              <a:t>Es una lección que debe ser aprendida siempre que nos encontremos con alguna prohibición en la Torá. </a:t>
            </a:r>
          </a:p>
          <a:p>
            <a:r>
              <a:rPr lang="es-ES" sz="2600" dirty="0" smtClean="0">
                <a:latin typeface="Bookman Old Style" pitchFamily="18" charset="0"/>
              </a:rPr>
              <a:t>Esa lección es que todos somos capaces de intimidar y, de hecho, a menos que nos cuidemos de ello, podemos involucrarnos en esta práctica con mucha más frecuencia de lo que nos damos cuenta, y ciertamente con mucha más frecuencia de lo que admitimos ante nosotros mismos.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BEHAR-BEJUKOTAI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latin typeface="Bookman Old Style" pitchFamily="18" charset="0"/>
              </a:rPr>
              <a:t>Intimidación o </a:t>
            </a:r>
            <a:r>
              <a:rPr lang="es-CO" sz="1400" b="1" dirty="0" err="1" smtClean="0">
                <a:solidFill>
                  <a:srgbClr val="FF0000"/>
                </a:solidFill>
                <a:latin typeface="Bookman Old Style" pitchFamily="18" charset="0"/>
              </a:rPr>
              <a:t>Bullying</a:t>
            </a:r>
            <a:endParaRPr lang="es-CO" sz="1400" b="1" dirty="0" smtClean="0">
              <a:solidFill>
                <a:srgbClr val="FF0000"/>
              </a:solidFill>
              <a:latin typeface="Bookman Old Style" pitchFamily="18" charset="0"/>
            </a:endParaRPr>
          </a:p>
          <a:p>
            <a:r>
              <a:rPr lang="es-ES" sz="2900" dirty="0" smtClean="0">
                <a:latin typeface="Bookman Old Style" pitchFamily="18" charset="0"/>
              </a:rPr>
              <a:t>Cuando la Torá nos dice, como lo hace en la parashá de esta semana, que no debemos agraviar a otra persona abusando de ella verbalmente, no debemos pensar que esto se dirige a algún villano o sinvergüenza. </a:t>
            </a:r>
          </a:p>
          <a:p>
            <a:r>
              <a:rPr lang="es-ES" sz="2900" dirty="0" smtClean="0">
                <a:latin typeface="Bookman Old Style" pitchFamily="18" charset="0"/>
              </a:rPr>
              <a:t>Más bien, es una lección dirigida a todos y cada uno de nosotros, y es una lección que debemos aprender.</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latin typeface="Bookman Old Style" pitchFamily="18" charset="0"/>
              </a:rPr>
              <a:t>Ansiedad: Un Mensaje Judío</a:t>
            </a:r>
          </a:p>
          <a:p>
            <a:r>
              <a:rPr lang="es-ES" sz="2800" i="1" dirty="0" smtClean="0">
                <a:latin typeface="Bookman Old Style" pitchFamily="18" charset="0"/>
              </a:rPr>
              <a:t>La primera maldición descrita en esta parte obstaculiza nuestra capacidad de escuchar, incluso a nosotros mismos.</a:t>
            </a:r>
          </a:p>
          <a:p>
            <a:r>
              <a:rPr lang="es-ES" sz="2000" dirty="0" smtClean="0">
                <a:latin typeface="Bookman Old Style" pitchFamily="18" charset="0"/>
              </a:rPr>
              <a:t>Notas compartidas por el Rabino Noah </a:t>
            </a:r>
            <a:r>
              <a:rPr lang="es-ES" sz="2000" dirty="0" err="1" smtClean="0">
                <a:latin typeface="Bookman Old Style" pitchFamily="18" charset="0"/>
              </a:rPr>
              <a:t>Arnow</a:t>
            </a:r>
            <a:endParaRPr lang="es-ES" sz="2000" dirty="0" smtClean="0">
              <a:latin typeface="Bookman Old Style" pitchFamily="18" charset="0"/>
            </a:endParaRPr>
          </a:p>
          <a:p>
            <a:r>
              <a:rPr lang="es-ES" sz="2800" dirty="0" smtClean="0">
                <a:latin typeface="Bookman Old Style" pitchFamily="18" charset="0"/>
              </a:rPr>
              <a:t>Cuando éramos adolescentes, nos gustaban las películas de terror. </a:t>
            </a:r>
          </a:p>
          <a:p>
            <a:r>
              <a:rPr lang="es-ES" sz="2800" dirty="0" smtClean="0">
                <a:latin typeface="Bookman Old Style" pitchFamily="18" charset="0"/>
              </a:rPr>
              <a:t>Tal vez porque no había nada en el mundo que realmente nos asustara.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Ansiedad: Un Mensaje Judío</a:t>
            </a:r>
          </a:p>
          <a:p>
            <a:r>
              <a:rPr lang="es-ES" sz="2800" dirty="0" smtClean="0">
                <a:latin typeface="Bookman Old Style" pitchFamily="18" charset="0"/>
              </a:rPr>
              <a:t>Disfrutábamos  de la emoción del miedo. </a:t>
            </a:r>
          </a:p>
          <a:p>
            <a:r>
              <a:rPr lang="es-ES" sz="2800" dirty="0" smtClean="0">
                <a:latin typeface="Bookman Old Style" pitchFamily="18" charset="0"/>
              </a:rPr>
              <a:t>Pero como adulto, y especialmente como padres, no necesitamos las películas de terror para sentir miedo. </a:t>
            </a:r>
          </a:p>
          <a:p>
            <a:r>
              <a:rPr lang="es-ES" sz="2800" dirty="0" smtClean="0">
                <a:latin typeface="Bookman Old Style" pitchFamily="18" charset="0"/>
              </a:rPr>
              <a:t>El mundo de hoy ya da bastante miedo. </a:t>
            </a:r>
          </a:p>
          <a:p>
            <a:r>
              <a:rPr lang="es-ES" sz="2800" dirty="0" smtClean="0">
                <a:latin typeface="Bookman Old Style" pitchFamily="18" charset="0"/>
              </a:rPr>
              <a:t>Preferimos una película con final feliz.</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Entonces, cuando nos acercamos a las horribles maldiciones y castigos que se presentan en dos secciones de la Torá </a:t>
            </a:r>
            <a:r>
              <a:rPr lang="es-ES" sz="1800" b="1" dirty="0" smtClean="0">
                <a:latin typeface="Bookman Old Style" pitchFamily="18" charset="0"/>
              </a:rPr>
              <a:t>(Levítico 26 y Deuteronomio 28)</a:t>
            </a:r>
            <a:r>
              <a:rPr lang="es-ES" sz="2800" dirty="0" smtClean="0">
                <a:latin typeface="Bookman Old Style" pitchFamily="18" charset="0"/>
              </a:rPr>
              <a:t>, nos inclinamos a ceñirnos a las primeras de cada sección, que son más dóciles que los horrores de las maldiciones posteriores que nos sobrevendrá si todavía no nos arrepentimos después de los primeros castigos.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Estos castigos emplean explícitamente una teología de recompensa y castigo: Dios nos recompensará colectivamente si seguimos los mandamientos de Dios y nos castigará colectivamente si no lo hacemos. </a:t>
            </a:r>
          </a:p>
          <a:p>
            <a:r>
              <a:rPr lang="es-ES" sz="2800" dirty="0" smtClean="0">
                <a:latin typeface="Bookman Old Style" pitchFamily="18" charset="0"/>
              </a:rPr>
              <a:t>Si esto no le suena exactamente a la forma en que funciona el mundo que experimenta, está bien.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No necesitamos suscribirnos a este tipo de teología para estar atentos a los mensajes que la Torá y sus intérpretes puedan estar enseñando a partir de estos textos.</a:t>
            </a:r>
          </a:p>
          <a:p>
            <a:r>
              <a:rPr lang="es-ES" sz="2800" dirty="0" smtClean="0">
                <a:latin typeface="Bookman Old Style" pitchFamily="18" charset="0"/>
              </a:rPr>
              <a:t>Te nombraré </a:t>
            </a:r>
            <a:r>
              <a:rPr lang="es-ES" sz="2800" b="1" dirty="0" smtClean="0">
                <a:latin typeface="Bookman Old Style" pitchFamily="18" charset="0"/>
              </a:rPr>
              <a:t>“</a:t>
            </a:r>
            <a:r>
              <a:rPr lang="es-ES" sz="2800" b="1" dirty="0" err="1" smtClean="0">
                <a:latin typeface="Bookman Old Style" pitchFamily="18" charset="0"/>
              </a:rPr>
              <a:t>beh</a:t>
            </a:r>
            <a:r>
              <a:rPr lang="es-ES" sz="2800" b="1" dirty="0" smtClean="0">
                <a:latin typeface="Bookman Old Style" pitchFamily="18" charset="0"/>
              </a:rPr>
              <a:t>-hala” </a:t>
            </a:r>
            <a:r>
              <a:rPr lang="es-ES" sz="2800" dirty="0" smtClean="0">
                <a:latin typeface="Bookman Old Style" pitchFamily="18" charset="0"/>
              </a:rPr>
              <a:t>es el primer castigo que amenaza la Torá en la edición de Levítico de las maldiciones </a:t>
            </a:r>
            <a:r>
              <a:rPr lang="es-ES" sz="1800" b="1" dirty="0" smtClean="0">
                <a:latin typeface="Bookman Old Style" pitchFamily="18" charset="0"/>
              </a:rPr>
              <a:t>(Levítico 26:16)</a:t>
            </a:r>
            <a:r>
              <a:rPr lang="es-ES" sz="2800" dirty="0" smtClean="0">
                <a:latin typeface="Bookman Old Style" pitchFamily="18" charset="0"/>
              </a:rPr>
              <a:t>. </a:t>
            </a:r>
          </a:p>
          <a:p>
            <a:r>
              <a:rPr lang="es-ES" sz="2800" dirty="0" err="1" smtClean="0">
                <a:latin typeface="Bookman Old Style" pitchFamily="18" charset="0"/>
              </a:rPr>
              <a:t>Beh</a:t>
            </a:r>
            <a:r>
              <a:rPr lang="es-ES" sz="2800" dirty="0" smtClean="0">
                <a:latin typeface="Bookman Old Style" pitchFamily="18" charset="0"/>
              </a:rPr>
              <a:t>-hala se traduce de diversas maneras como miseria, terror, pánico o conmoción.</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Se tiene la sensación de estar asustado, de repente, sin saber qué hacer, sugiere el rabino Avraham ibn Ezra </a:t>
            </a:r>
            <a:r>
              <a:rPr lang="es-ES" sz="2000" dirty="0" smtClean="0">
                <a:latin typeface="Bookman Old Style" pitchFamily="18" charset="0"/>
              </a:rPr>
              <a:t>(España, 1089-1164). </a:t>
            </a:r>
            <a:endParaRPr lang="es-ES" sz="2800" dirty="0" smtClean="0">
              <a:latin typeface="Bookman Old Style" pitchFamily="18" charset="0"/>
            </a:endParaRPr>
          </a:p>
          <a:p>
            <a:r>
              <a:rPr lang="es-ES" sz="2800" dirty="0" smtClean="0">
                <a:latin typeface="Bookman Old Style" pitchFamily="18" charset="0"/>
              </a:rPr>
              <a:t>Este terror y confusión hace que sea difícil entender, escuchar, prestar atención, agrega el rabino Moshe Alshich </a:t>
            </a:r>
            <a:r>
              <a:rPr lang="es-ES" sz="2000" dirty="0" smtClean="0">
                <a:latin typeface="Bookman Old Style" pitchFamily="18" charset="0"/>
              </a:rPr>
              <a:t>(Turquía, 1507-1593)</a:t>
            </a:r>
            <a:r>
              <a:rPr lang="es-ES" sz="2800" dirty="0" smtClean="0">
                <a:latin typeface="Bookman Old Style" pitchFamily="18" charset="0"/>
              </a:rPr>
              <a:t>. </a:t>
            </a:r>
          </a:p>
          <a:p>
            <a:r>
              <a:rPr lang="es-ES" sz="2800" dirty="0" smtClean="0">
                <a:latin typeface="Bookman Old Style" pitchFamily="18" charset="0"/>
              </a:rPr>
              <a:t>Cuando tenemos miedo, nuestra respuesta de lucha o huida se activa.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600" dirty="0" smtClean="0">
                <a:latin typeface="Bookman Old Style" pitchFamily="18" charset="0"/>
              </a:rPr>
              <a:t>Podemos congelarnos, correr o atacar, pero cuando tenemos miedo, somos malos oyentes. </a:t>
            </a:r>
          </a:p>
          <a:p>
            <a:r>
              <a:rPr lang="es-ES" sz="2600" dirty="0" smtClean="0">
                <a:latin typeface="Bookman Old Style" pitchFamily="18" charset="0"/>
              </a:rPr>
              <a:t>Rara vez podemos siquiera entender lo que sucede a nuestro alrededor y dentro de nosotros.</a:t>
            </a:r>
          </a:p>
          <a:p>
            <a:r>
              <a:rPr lang="es-ES" sz="2600" dirty="0" smtClean="0">
                <a:latin typeface="Bookman Old Style" pitchFamily="18" charset="0"/>
              </a:rPr>
              <a:t>El estudio y la meditación pueden calmar nuestras mentes inquietas, observa el rabino Jayim ibn Atar </a:t>
            </a:r>
            <a:r>
              <a:rPr lang="es-ES" sz="2000" dirty="0" smtClean="0">
                <a:latin typeface="Bookman Old Style" pitchFamily="18" charset="0"/>
              </a:rPr>
              <a:t>(Marruecos, 1696-1743) </a:t>
            </a:r>
            <a:r>
              <a:rPr lang="es-ES" sz="2600" dirty="0" smtClean="0">
                <a:latin typeface="Bookman Old Style" pitchFamily="18" charset="0"/>
              </a:rPr>
              <a:t>en su comentario de la Torá, "Or </a:t>
            </a:r>
            <a:r>
              <a:rPr lang="es-ES" sz="2600" dirty="0" err="1" smtClean="0">
                <a:latin typeface="Bookman Old Style" pitchFamily="18" charset="0"/>
              </a:rPr>
              <a:t>HaJayim</a:t>
            </a:r>
            <a:r>
              <a:rPr lang="es-ES" sz="2600"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Pero esta maldición es lo opuesto a ese estado mental establecido, señala. </a:t>
            </a:r>
          </a:p>
          <a:p>
            <a:r>
              <a:rPr lang="es-ES" sz="2800" dirty="0" smtClean="0">
                <a:latin typeface="Bookman Old Style" pitchFamily="18" charset="0"/>
              </a:rPr>
              <a:t>Esta maldición de terror corresponde a la bendición 10 versículos antes que dice: “Te acostarás sin que nadie te moleste” </a:t>
            </a:r>
            <a:r>
              <a:rPr lang="es-ES" sz="2000" b="1" dirty="0" smtClean="0">
                <a:latin typeface="Bookman Old Style" pitchFamily="18" charset="0"/>
              </a:rPr>
              <a:t>(Levítico 26: 6)</a:t>
            </a:r>
            <a:r>
              <a:rPr lang="es-ES" sz="2800" dirty="0" smtClean="0">
                <a:latin typeface="Bookman Old Style" pitchFamily="18" charset="0"/>
              </a:rPr>
              <a:t>, argumenta el rabino Jizkiyah ben Manoah </a:t>
            </a:r>
            <a:r>
              <a:rPr lang="es-ES" sz="2400" dirty="0" smtClean="0">
                <a:latin typeface="Bookman Old Style" pitchFamily="18" charset="0"/>
              </a:rPr>
              <a:t>(también conocido como Jizkuní, Francia, siglo XIII). </a:t>
            </a:r>
            <a:r>
              <a:rPr lang="es-ES" sz="2800" dirty="0" smtClean="0">
                <a:latin typeface="Bookman Old Style" pitchFamily="18" charset="0"/>
              </a:rPr>
              <a:t>Debido a este terror, no podremos dormir bien.</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Alternativamente, esta maldición puede corresponder a la forma recta y erguida que Dios nos hizo caminar cuando salimos de Egipto </a:t>
            </a:r>
            <a:r>
              <a:rPr lang="es-ES" sz="2000" b="1" dirty="0" smtClean="0">
                <a:latin typeface="Bookman Old Style" pitchFamily="18" charset="0"/>
              </a:rPr>
              <a:t>(Levítico 26:13)</a:t>
            </a:r>
            <a:r>
              <a:rPr lang="es-ES" sz="2800" dirty="0" smtClean="0">
                <a:latin typeface="Bookman Old Style" pitchFamily="18" charset="0"/>
              </a:rPr>
              <a:t>, una forma de caminar que encarna la seguridad, sugiere el rabino Samson Raphael Hirsch </a:t>
            </a:r>
            <a:r>
              <a:rPr lang="es-ES" sz="2000" dirty="0" smtClean="0">
                <a:latin typeface="Bookman Old Style" pitchFamily="18" charset="0"/>
              </a:rPr>
              <a:t>(Alemania, 1808-1888). </a:t>
            </a:r>
          </a:p>
          <a:p>
            <a:r>
              <a:rPr lang="es-ES" sz="2800" dirty="0" smtClean="0">
                <a:latin typeface="Bookman Old Style" pitchFamily="18" charset="0"/>
              </a:rPr>
              <a:t>Esta maldición se trata de sentirse indefenso, dominado y falto de confianza en uno mismo, explica Hirsch.</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700" dirty="0" smtClean="0">
                <a:latin typeface="Bookman Old Style" pitchFamily="18" charset="0"/>
              </a:rPr>
              <a:t>Observe lo que cada una de estas interpretaciones rabínicas tiene en común: nada nos ha sucedido en realidad, solo tenemos estos sentimientos de terror, ansiedad y confusión. </a:t>
            </a:r>
          </a:p>
          <a:p>
            <a:r>
              <a:rPr lang="es-ES" sz="2700" dirty="0" smtClean="0">
                <a:latin typeface="Bookman Old Style" pitchFamily="18" charset="0"/>
              </a:rPr>
              <a:t>Pero como sabe cualquiera que experimente ansiedad con regularidad, independientemente de la base real de la ansiedad, el sentimiento es demasiado real y paralizante.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Pero probablemente preferiríamos tener solo el sentimiento, sin tener realmente nada de lo que tener miedo. </a:t>
            </a:r>
          </a:p>
          <a:p>
            <a:r>
              <a:rPr lang="es-ES" sz="2800" dirty="0" smtClean="0">
                <a:latin typeface="Bookman Old Style" pitchFamily="18" charset="0"/>
              </a:rPr>
              <a:t>Por eso esta no es más que la primera de las maldiciones, el clásico chiste sobre el telegrama judío: </a:t>
            </a:r>
          </a:p>
          <a:p>
            <a:r>
              <a:rPr lang="es-ES" sz="2800" dirty="0" smtClean="0">
                <a:latin typeface="Bookman Old Style" pitchFamily="18" charset="0"/>
              </a:rPr>
              <a:t>"Empiece a preocuparse. Detalles a seguir."</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800" dirty="0" smtClean="0">
                <a:latin typeface="Bookman Old Style" pitchFamily="18" charset="0"/>
              </a:rPr>
              <a:t>Imagine una línea, un continuo, con las bendiciones de un lado y las maldiciones del otro. </a:t>
            </a:r>
          </a:p>
          <a:p>
            <a:r>
              <a:rPr lang="es-ES" sz="2800" dirty="0" smtClean="0">
                <a:latin typeface="Bookman Old Style" pitchFamily="18" charset="0"/>
              </a:rPr>
              <a:t>Esta maldición es la primera del lado malo y, sin embargo, es posible que no tengamos la perspectiva para darnos cuenta de que hemos cruzado, que todavía no estamos recibiendo bendiciones.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dirty="0" smtClean="0">
                <a:latin typeface="Bookman Old Style" pitchFamily="18" charset="0"/>
              </a:rPr>
              <a:t>De hecho, el pánico y la confusión de esta maldición a menudo se malinterpreta y se malentiende como una bendición, escribe el rabino </a:t>
            </a:r>
            <a:r>
              <a:rPr lang="es-ES" dirty="0" err="1" smtClean="0">
                <a:latin typeface="Bookman Old Style" pitchFamily="18" charset="0"/>
              </a:rPr>
              <a:t>Zalman</a:t>
            </a:r>
            <a:r>
              <a:rPr lang="es-ES" dirty="0" smtClean="0">
                <a:latin typeface="Bookman Old Style" pitchFamily="18" charset="0"/>
              </a:rPr>
              <a:t> </a:t>
            </a:r>
            <a:r>
              <a:rPr lang="es-ES" dirty="0" err="1" smtClean="0">
                <a:latin typeface="Bookman Old Style" pitchFamily="18" charset="0"/>
              </a:rPr>
              <a:t>Sorotzkin</a:t>
            </a:r>
            <a:r>
              <a:rPr lang="es-ES" dirty="0" smtClean="0">
                <a:latin typeface="Bookman Old Style" pitchFamily="18" charset="0"/>
              </a:rPr>
              <a:t> </a:t>
            </a:r>
            <a:r>
              <a:rPr lang="es-ES" sz="2400" dirty="0" smtClean="0">
                <a:latin typeface="Bookman Old Style" pitchFamily="18" charset="0"/>
              </a:rPr>
              <a:t>(Europa del Este / Israel, 1881-1966) </a:t>
            </a:r>
            <a:r>
              <a:rPr lang="es-ES" dirty="0" smtClean="0">
                <a:latin typeface="Bookman Old Style" pitchFamily="18" charset="0"/>
              </a:rPr>
              <a:t>en su comentario de la Torá </a:t>
            </a:r>
            <a:r>
              <a:rPr lang="es-ES" dirty="0" err="1" smtClean="0">
                <a:latin typeface="Bookman Old Style" pitchFamily="18" charset="0"/>
              </a:rPr>
              <a:t>Oznaim</a:t>
            </a:r>
            <a:r>
              <a:rPr lang="es-ES" dirty="0" smtClean="0">
                <a:latin typeface="Bookman Old Style" pitchFamily="18" charset="0"/>
              </a:rPr>
              <a:t> </a:t>
            </a:r>
            <a:r>
              <a:rPr lang="es-ES" dirty="0" err="1" smtClean="0">
                <a:latin typeface="Bookman Old Style" pitchFamily="18" charset="0"/>
              </a:rPr>
              <a:t>LaTorah</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dirty="0" smtClean="0">
                <a:latin typeface="Bookman Old Style" pitchFamily="18" charset="0"/>
              </a:rPr>
              <a:t>La impaciencia que tenemos con todo -para él- en su día, con los vagones y cada vez más con los trenes, y eventualmente, predice, con bastante clarividencia, con los viajes aéreos, es un síntoma de esta maldición.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dirty="0" smtClean="0">
                <a:latin typeface="Bookman Old Style" pitchFamily="18" charset="0"/>
              </a:rPr>
              <a:t>Todas las cosas que nos permiten hacer las cosas más rápido mientras disminuyen y agotan nuestra capacidad de atención y paciencia no son producto del ingenio humano, sino más bien una manifestación de esta maldición.</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dirty="0" smtClean="0">
                <a:latin typeface="Bookman Old Style" pitchFamily="18" charset="0"/>
              </a:rPr>
              <a:t>Y no se preocupen, el rabino </a:t>
            </a:r>
            <a:r>
              <a:rPr lang="es-ES" dirty="0" err="1" smtClean="0">
                <a:latin typeface="Bookman Old Style" pitchFamily="18" charset="0"/>
              </a:rPr>
              <a:t>Sorotzkin</a:t>
            </a:r>
            <a:r>
              <a:rPr lang="es-ES" dirty="0" smtClean="0">
                <a:latin typeface="Bookman Old Style" pitchFamily="18" charset="0"/>
              </a:rPr>
              <a:t> diagnostica la causa de esta maldición. </a:t>
            </a:r>
          </a:p>
          <a:p>
            <a:r>
              <a:rPr lang="es-ES" dirty="0" smtClean="0">
                <a:latin typeface="Bookman Old Style" pitchFamily="18" charset="0"/>
              </a:rPr>
              <a:t>Es debido a la impaciencia y la meticulosidad en la adoración y el servicio a Dios y los mandamientos de Dios.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dirty="0" smtClean="0">
                <a:latin typeface="Bookman Old Style" pitchFamily="18" charset="0"/>
              </a:rPr>
              <a:t>Dicho de otra manera, si perdemos la paciencia al prestar atención a las cosas que realmente importan, nos distraeremos cada vez más y no podremos prestar atención a nada. </a:t>
            </a:r>
          </a:p>
          <a:p>
            <a:r>
              <a:rPr lang="es-ES" dirty="0" smtClean="0">
                <a:latin typeface="Bookman Old Style" pitchFamily="18" charset="0"/>
              </a:rPr>
              <a:t>Pasaremos de una tarea a otra, de una ventana a otra, de una pantalla a otra.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dirty="0" smtClean="0">
                <a:latin typeface="Bookman Old Style" pitchFamily="18" charset="0"/>
              </a:rPr>
              <a:t>¡Se parece mucho a mi experiencia de intentar escribir este </a:t>
            </a:r>
            <a:r>
              <a:rPr lang="es-ES" dirty="0" err="1" smtClean="0">
                <a:latin typeface="Bookman Old Style" pitchFamily="18" charset="0"/>
              </a:rPr>
              <a:t>d’var</a:t>
            </a:r>
            <a:r>
              <a:rPr lang="es-ES" dirty="0" smtClean="0">
                <a:latin typeface="Bookman Old Style" pitchFamily="18" charset="0"/>
              </a:rPr>
              <a:t> Torah!</a:t>
            </a:r>
          </a:p>
          <a:p>
            <a:r>
              <a:rPr lang="es-ES" dirty="0" smtClean="0">
                <a:latin typeface="Bookman Old Style" pitchFamily="18" charset="0"/>
              </a:rPr>
              <a:t>Nuestra confusión, nuestra ansiedad, nuestra impaciencia e incapacidad para concentrarnos pueden ser una advertencia, el canario en la mina de carbón, el primer indicio de que algo no va del todo bien.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SHEMOT VAYIKRA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Ansiedad: Un Mensaje Judío</a:t>
            </a:r>
          </a:p>
          <a:p>
            <a:r>
              <a:rPr lang="es-ES" sz="2700" dirty="0" smtClean="0">
                <a:latin typeface="Bookman Old Style" pitchFamily="18" charset="0"/>
              </a:rPr>
              <a:t>La deriva y el impulso continuarán empujándonos más por este camino, hacia la próxima maldición. </a:t>
            </a:r>
          </a:p>
          <a:p>
            <a:r>
              <a:rPr lang="es-ES" sz="2700" dirty="0" smtClean="0">
                <a:latin typeface="Bookman Old Style" pitchFamily="18" charset="0"/>
              </a:rPr>
              <a:t>Sin embargo, tal vez, con un poco de esfuerzo, algo de enfoque y atención y, lo que es más importante, algo de desaceleración, individual y colectivamente, podamos comenzar a movernos en la otra dirección, hacia las bendiciones.</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El Poder del </a:t>
            </a:r>
            <a:r>
              <a:rPr lang="es-CO" sz="1800" b="1" dirty="0" err="1" smtClean="0">
                <a:latin typeface="Bookman Old Style" pitchFamily="18" charset="0"/>
              </a:rPr>
              <a:t>Tzibur</a:t>
            </a:r>
            <a:endParaRPr lang="es-CO" sz="1800" b="1" dirty="0" smtClean="0">
              <a:latin typeface="Bookman Old Style" pitchFamily="18" charset="0"/>
            </a:endParaRPr>
          </a:p>
          <a:p>
            <a:r>
              <a:rPr lang="en-US" sz="2400" b="1" dirty="0" smtClean="0">
                <a:latin typeface="Bookman Old Style" pitchFamily="18" charset="0"/>
              </a:rPr>
              <a:t>26:3  </a:t>
            </a:r>
            <a:r>
              <a:rPr lang="en-US" sz="2400" b="1" dirty="0" err="1" smtClean="0">
                <a:latin typeface="Bookman Old Style" pitchFamily="18" charset="0"/>
              </a:rPr>
              <a:t>Im</a:t>
            </a:r>
            <a:r>
              <a:rPr lang="en-US" sz="2400" b="1" dirty="0" smtClean="0">
                <a:latin typeface="Bookman Old Style" pitchFamily="18" charset="0"/>
              </a:rPr>
              <a:t>-</a:t>
            </a:r>
            <a:r>
              <a:rPr lang="en-US" sz="2400" b="1" dirty="0" err="1" smtClean="0">
                <a:latin typeface="Bookman Old Style" pitchFamily="18" charset="0"/>
              </a:rPr>
              <a:t>bejukotay</a:t>
            </a:r>
            <a:r>
              <a:rPr lang="en-US" sz="2400" b="1" dirty="0" smtClean="0">
                <a:latin typeface="Bookman Old Style" pitchFamily="18" charset="0"/>
              </a:rPr>
              <a:t> </a:t>
            </a:r>
            <a:r>
              <a:rPr lang="en-US" sz="2400" b="1" dirty="0" err="1" smtClean="0">
                <a:latin typeface="Bookman Old Style" pitchFamily="18" charset="0"/>
              </a:rPr>
              <a:t>teleju</a:t>
            </a:r>
            <a:r>
              <a:rPr lang="en-US" sz="2400" b="1" dirty="0" smtClean="0">
                <a:latin typeface="Bookman Old Style" pitchFamily="18" charset="0"/>
              </a:rPr>
              <a:t> ve'et-</a:t>
            </a:r>
            <a:r>
              <a:rPr lang="en-US" sz="2400" b="1" dirty="0" err="1" smtClean="0">
                <a:latin typeface="Bookman Old Style" pitchFamily="18" charset="0"/>
              </a:rPr>
              <a:t>mitsvotay</a:t>
            </a:r>
            <a:r>
              <a:rPr lang="en-US" sz="2400" b="1" dirty="0" smtClean="0">
                <a:latin typeface="Bookman Old Style" pitchFamily="18" charset="0"/>
              </a:rPr>
              <a:t> </a:t>
            </a:r>
            <a:r>
              <a:rPr lang="en-US" sz="2400" b="1" dirty="0" err="1" smtClean="0">
                <a:latin typeface="Bookman Old Style" pitchFamily="18" charset="0"/>
              </a:rPr>
              <a:t>tishmeru</a:t>
            </a:r>
            <a:r>
              <a:rPr lang="en-US" sz="2400" b="1" dirty="0" smtClean="0">
                <a:latin typeface="Bookman Old Style" pitchFamily="18" charset="0"/>
              </a:rPr>
              <a:t> </a:t>
            </a:r>
            <a:r>
              <a:rPr lang="en-US" sz="2400" b="1" dirty="0" err="1" smtClean="0">
                <a:latin typeface="Bookman Old Style" pitchFamily="18" charset="0"/>
              </a:rPr>
              <a:t>va'asitem</a:t>
            </a:r>
            <a:r>
              <a:rPr lang="en-US" sz="2400" b="1" dirty="0" smtClean="0">
                <a:latin typeface="Bookman Old Style" pitchFamily="18" charset="0"/>
              </a:rPr>
              <a:t> </a:t>
            </a:r>
            <a:r>
              <a:rPr lang="en-US" sz="2400" b="1" dirty="0" err="1" smtClean="0">
                <a:latin typeface="Bookman Old Style" pitchFamily="18" charset="0"/>
              </a:rPr>
              <a:t>otam</a:t>
            </a:r>
            <a:r>
              <a:rPr lang="en-US" sz="2400" b="1" dirty="0" smtClean="0">
                <a:latin typeface="Bookman Old Style" pitchFamily="18" charset="0"/>
              </a:rPr>
              <a:t>.</a:t>
            </a:r>
            <a:r>
              <a:rPr lang="en-US" sz="2400" dirty="0" smtClean="0">
                <a:latin typeface="Bookman Old Style" pitchFamily="18" charset="0"/>
              </a:rPr>
              <a:t/>
            </a:r>
            <a:br>
              <a:rPr lang="en-US" sz="2400" dirty="0" smtClean="0">
                <a:latin typeface="Bookman Old Style" pitchFamily="18" charset="0"/>
              </a:rPr>
            </a:br>
            <a:r>
              <a:rPr lang="en-US" sz="2400" i="1" dirty="0" smtClean="0">
                <a:latin typeface="Bookman Old Style" pitchFamily="18" charset="0"/>
              </a:rPr>
              <a:t>Si </a:t>
            </a:r>
            <a:r>
              <a:rPr lang="en-US" sz="2400" i="1" dirty="0" err="1" smtClean="0">
                <a:latin typeface="Bookman Old Style" pitchFamily="18" charset="0"/>
              </a:rPr>
              <a:t>anduviereis</a:t>
            </a:r>
            <a:r>
              <a:rPr lang="en-US" sz="2400" i="1" dirty="0" smtClean="0">
                <a:latin typeface="Bookman Old Style" pitchFamily="18" charset="0"/>
              </a:rPr>
              <a:t> en </a:t>
            </a:r>
            <a:r>
              <a:rPr lang="en-US" sz="2400" i="1" dirty="0" err="1" smtClean="0">
                <a:latin typeface="Bookman Old Style" pitchFamily="18" charset="0"/>
              </a:rPr>
              <a:t>mis</a:t>
            </a:r>
            <a:r>
              <a:rPr lang="en-US" sz="2400" i="1" dirty="0" smtClean="0">
                <a:latin typeface="Bookman Old Style" pitchFamily="18" charset="0"/>
              </a:rPr>
              <a:t> </a:t>
            </a:r>
            <a:r>
              <a:rPr lang="en-US" sz="2400" i="1" dirty="0" err="1" smtClean="0">
                <a:latin typeface="Bookman Old Style" pitchFamily="18" charset="0"/>
              </a:rPr>
              <a:t>estatutos</a:t>
            </a:r>
            <a:r>
              <a:rPr lang="en-US" sz="2400" i="1" dirty="0" smtClean="0">
                <a:latin typeface="Bookman Old Style" pitchFamily="18" charset="0"/>
              </a:rPr>
              <a:t> y </a:t>
            </a:r>
            <a:r>
              <a:rPr lang="en-US" sz="2400" i="1" dirty="0" err="1" smtClean="0">
                <a:latin typeface="Bookman Old Style" pitchFamily="18" charset="0"/>
              </a:rPr>
              <a:t>guardareis</a:t>
            </a:r>
            <a:r>
              <a:rPr lang="en-US" sz="2400" i="1" dirty="0" smtClean="0">
                <a:latin typeface="Bookman Old Style" pitchFamily="18" charset="0"/>
              </a:rPr>
              <a:t> </a:t>
            </a:r>
            <a:r>
              <a:rPr lang="en-US" sz="2400" i="1" dirty="0" err="1" smtClean="0">
                <a:latin typeface="Bookman Old Style" pitchFamily="18" charset="0"/>
              </a:rPr>
              <a:t>mis</a:t>
            </a:r>
            <a:r>
              <a:rPr lang="en-US" sz="2400" i="1" dirty="0" smtClean="0">
                <a:latin typeface="Bookman Old Style" pitchFamily="18" charset="0"/>
              </a:rPr>
              <a:t> </a:t>
            </a:r>
            <a:r>
              <a:rPr lang="en-US" sz="2400" i="1" dirty="0" err="1" smtClean="0">
                <a:latin typeface="Bookman Old Style" pitchFamily="18" charset="0"/>
              </a:rPr>
              <a:t>preceptos</a:t>
            </a:r>
            <a:r>
              <a:rPr lang="en-US" sz="2400" i="1" dirty="0" smtClean="0">
                <a:latin typeface="Bookman Old Style" pitchFamily="18" charset="0"/>
              </a:rPr>
              <a:t> y los </a:t>
            </a:r>
            <a:r>
              <a:rPr lang="en-US" sz="2400" i="1" dirty="0" err="1" smtClean="0">
                <a:latin typeface="Bookman Old Style" pitchFamily="18" charset="0"/>
              </a:rPr>
              <a:t>cumpliereis</a:t>
            </a:r>
            <a:r>
              <a:rPr lang="en-US" sz="2400" dirty="0" smtClean="0">
                <a:latin typeface="Bookman Old Style" pitchFamily="18" charset="0"/>
              </a:rPr>
              <a:t>,</a:t>
            </a:r>
          </a:p>
          <a:p>
            <a:r>
              <a:rPr lang="en-US" sz="2400" b="1" dirty="0" smtClean="0">
                <a:solidFill>
                  <a:schemeClr val="tx1"/>
                </a:solidFill>
                <a:latin typeface="Bookman Old Style" pitchFamily="18" charset="0"/>
              </a:rPr>
              <a:t>26:8 </a:t>
            </a:r>
            <a:r>
              <a:rPr lang="en-US" sz="2400" b="1" dirty="0" smtClean="0">
                <a:latin typeface="Bookman Old Style" pitchFamily="18" charset="0"/>
              </a:rPr>
              <a:t>  </a:t>
            </a:r>
            <a:r>
              <a:rPr lang="en-US" sz="2400" b="1" dirty="0" err="1" smtClean="0">
                <a:latin typeface="Bookman Old Style" pitchFamily="18" charset="0"/>
              </a:rPr>
              <a:t>Veradefu</a:t>
            </a:r>
            <a:r>
              <a:rPr lang="en-US" sz="2400" b="1" dirty="0" smtClean="0">
                <a:latin typeface="Bookman Old Style" pitchFamily="18" charset="0"/>
              </a:rPr>
              <a:t> </a:t>
            </a:r>
            <a:r>
              <a:rPr lang="en-US" sz="2400" b="1" dirty="0" err="1" smtClean="0">
                <a:latin typeface="Bookman Old Style" pitchFamily="18" charset="0"/>
              </a:rPr>
              <a:t>mikem</a:t>
            </a:r>
            <a:r>
              <a:rPr lang="en-US" sz="2400" b="1" dirty="0" smtClean="0">
                <a:latin typeface="Bookman Old Style" pitchFamily="18" charset="0"/>
              </a:rPr>
              <a:t> </a:t>
            </a:r>
            <a:r>
              <a:rPr lang="en-US" sz="2400" b="1" dirty="0" err="1" smtClean="0">
                <a:latin typeface="Bookman Old Style" pitchFamily="18" charset="0"/>
              </a:rPr>
              <a:t>hamisháh</a:t>
            </a:r>
            <a:r>
              <a:rPr lang="en-US" sz="2400" b="1" dirty="0" smtClean="0">
                <a:latin typeface="Bookman Old Style" pitchFamily="18" charset="0"/>
              </a:rPr>
              <a:t> </a:t>
            </a:r>
            <a:r>
              <a:rPr lang="en-US" sz="2400" b="1" dirty="0" err="1" smtClean="0">
                <a:latin typeface="Bookman Old Style" pitchFamily="18" charset="0"/>
              </a:rPr>
              <a:t>me'ah</a:t>
            </a:r>
            <a:r>
              <a:rPr lang="en-US" sz="2400" b="1" dirty="0" smtClean="0">
                <a:latin typeface="Bookman Old Style" pitchFamily="18" charset="0"/>
              </a:rPr>
              <a:t> </a:t>
            </a:r>
            <a:r>
              <a:rPr lang="en-US" sz="2400" b="1" dirty="0" err="1" smtClean="0">
                <a:latin typeface="Bookman Old Style" pitchFamily="18" charset="0"/>
              </a:rPr>
              <a:t>ume'ah</a:t>
            </a:r>
            <a:r>
              <a:rPr lang="en-US" sz="2400" b="1" dirty="0" smtClean="0">
                <a:latin typeface="Bookman Old Style" pitchFamily="18" charset="0"/>
              </a:rPr>
              <a:t> </a:t>
            </a:r>
            <a:r>
              <a:rPr lang="en-US" sz="2400" b="1" dirty="0" err="1" smtClean="0">
                <a:latin typeface="Bookman Old Style" pitchFamily="18" charset="0"/>
              </a:rPr>
              <a:t>mikem</a:t>
            </a:r>
            <a:r>
              <a:rPr lang="en-US" sz="2400" b="1" dirty="0" smtClean="0">
                <a:latin typeface="Bookman Old Style" pitchFamily="18" charset="0"/>
              </a:rPr>
              <a:t> </a:t>
            </a:r>
            <a:r>
              <a:rPr lang="en-US" sz="2400" b="1" dirty="0" err="1" smtClean="0">
                <a:latin typeface="Bookman Old Style" pitchFamily="18" charset="0"/>
              </a:rPr>
              <a:t>revaváh</a:t>
            </a:r>
            <a:r>
              <a:rPr lang="en-US" sz="2400" b="1" dirty="0" smtClean="0">
                <a:latin typeface="Bookman Old Style" pitchFamily="18" charset="0"/>
              </a:rPr>
              <a:t> </a:t>
            </a:r>
            <a:r>
              <a:rPr lang="en-US" sz="2400" b="1" dirty="0" err="1" smtClean="0">
                <a:latin typeface="Bookman Old Style" pitchFamily="18" charset="0"/>
              </a:rPr>
              <a:t>yirdofu</a:t>
            </a:r>
            <a:r>
              <a:rPr lang="en-US" sz="2400" b="1" dirty="0" smtClean="0">
                <a:latin typeface="Bookman Old Style" pitchFamily="18" charset="0"/>
              </a:rPr>
              <a:t> </a:t>
            </a:r>
            <a:r>
              <a:rPr lang="en-US" sz="2400" b="1" dirty="0" err="1" smtClean="0">
                <a:latin typeface="Bookman Old Style" pitchFamily="18" charset="0"/>
              </a:rPr>
              <a:t>venaflu</a:t>
            </a:r>
            <a:r>
              <a:rPr lang="en-US" sz="2400" b="1" dirty="0" smtClean="0">
                <a:latin typeface="Bookman Old Style" pitchFamily="18" charset="0"/>
              </a:rPr>
              <a:t> </a:t>
            </a:r>
            <a:r>
              <a:rPr lang="en-US" sz="2400" b="1" dirty="0" err="1" smtClean="0">
                <a:latin typeface="Bookman Old Style" pitchFamily="18" charset="0"/>
              </a:rPr>
              <a:t>oyveyhem</a:t>
            </a:r>
            <a:r>
              <a:rPr lang="en-US" sz="2400" b="1" dirty="0" smtClean="0">
                <a:latin typeface="Bookman Old Style" pitchFamily="18" charset="0"/>
              </a:rPr>
              <a:t> </a:t>
            </a:r>
            <a:r>
              <a:rPr lang="en-US" sz="2400" b="1" dirty="0" err="1" smtClean="0">
                <a:latin typeface="Bookman Old Style" pitchFamily="18" charset="0"/>
              </a:rPr>
              <a:t>lifneyhem</a:t>
            </a:r>
            <a:r>
              <a:rPr lang="en-US" sz="2400" b="1" dirty="0" smtClean="0">
                <a:latin typeface="Bookman Old Style" pitchFamily="18" charset="0"/>
              </a:rPr>
              <a:t> </a:t>
            </a:r>
            <a:r>
              <a:rPr lang="en-US" sz="2400" b="1" dirty="0" err="1" smtClean="0">
                <a:latin typeface="Bookman Old Style" pitchFamily="18" charset="0"/>
              </a:rPr>
              <a:t>leharev</a:t>
            </a:r>
            <a:r>
              <a:rPr lang="en-US" sz="2400" b="1" dirty="0" smtClean="0">
                <a:latin typeface="Bookman Old Style" pitchFamily="18" charset="0"/>
              </a:rPr>
              <a:t>.</a:t>
            </a:r>
          </a:p>
          <a:p>
            <a:r>
              <a:rPr lang="en-US" sz="2400" dirty="0" smtClean="0">
                <a:latin typeface="Bookman Old Style" pitchFamily="18" charset="0"/>
              </a:rPr>
              <a:t>y </a:t>
            </a:r>
            <a:r>
              <a:rPr lang="en-US" sz="2400" dirty="0" err="1" smtClean="0">
                <a:latin typeface="Bookman Old Style" pitchFamily="18" charset="0"/>
              </a:rPr>
              <a:t>perseguirán</a:t>
            </a:r>
            <a:r>
              <a:rPr lang="en-US" sz="2400" dirty="0" smtClean="0">
                <a:latin typeface="Bookman Old Style" pitchFamily="18" charset="0"/>
              </a:rPr>
              <a:t> </a:t>
            </a:r>
            <a:r>
              <a:rPr lang="en-US" sz="2400" dirty="0" err="1" smtClean="0">
                <a:latin typeface="Bookman Old Style" pitchFamily="18" charset="0"/>
              </a:rPr>
              <a:t>cinco</a:t>
            </a:r>
            <a:r>
              <a:rPr lang="en-US" sz="2400" dirty="0" smtClean="0">
                <a:latin typeface="Bookman Old Style" pitchFamily="18" charset="0"/>
              </a:rPr>
              <a:t> de </a:t>
            </a:r>
            <a:r>
              <a:rPr lang="en-US" sz="2400" dirty="0" err="1" smtClean="0">
                <a:latin typeface="Bookman Old Style" pitchFamily="18" charset="0"/>
              </a:rPr>
              <a:t>vosotros</a:t>
            </a:r>
            <a:r>
              <a:rPr lang="en-US" sz="2400" dirty="0" smtClean="0">
                <a:latin typeface="Bookman Old Style" pitchFamily="18" charset="0"/>
              </a:rPr>
              <a:t> a </a:t>
            </a:r>
            <a:r>
              <a:rPr lang="en-US" sz="2400" dirty="0" err="1" smtClean="0">
                <a:latin typeface="Bookman Old Style" pitchFamily="18" charset="0"/>
              </a:rPr>
              <a:t>cientos</a:t>
            </a:r>
            <a:r>
              <a:rPr lang="en-US" sz="2400" dirty="0" smtClean="0">
                <a:latin typeface="Bookman Old Style" pitchFamily="18" charset="0"/>
              </a:rPr>
              <a:t> de </a:t>
            </a:r>
            <a:r>
              <a:rPr lang="en-US" sz="2400" dirty="0" err="1" smtClean="0">
                <a:latin typeface="Bookman Old Style" pitchFamily="18" charset="0"/>
              </a:rPr>
              <a:t>ellos</a:t>
            </a:r>
            <a:r>
              <a:rPr lang="en-US" sz="2400" dirty="0" smtClean="0">
                <a:latin typeface="Bookman Old Style" pitchFamily="18" charset="0"/>
              </a:rPr>
              <a:t>, y </a:t>
            </a:r>
            <a:r>
              <a:rPr lang="en-US" sz="2400" dirty="0" err="1" smtClean="0">
                <a:latin typeface="Bookman Old Style" pitchFamily="18" charset="0"/>
              </a:rPr>
              <a:t>cien</a:t>
            </a:r>
            <a:r>
              <a:rPr lang="en-US" sz="2400" dirty="0" smtClean="0">
                <a:latin typeface="Bookman Old Style" pitchFamily="18" charset="0"/>
              </a:rPr>
              <a:t> de </a:t>
            </a:r>
            <a:r>
              <a:rPr lang="en-US" sz="2400" dirty="0" err="1" smtClean="0">
                <a:latin typeface="Bookman Old Style" pitchFamily="18" charset="0"/>
              </a:rPr>
              <a:t>vosotros</a:t>
            </a:r>
            <a:r>
              <a:rPr lang="en-US" sz="2400" dirty="0" smtClean="0">
                <a:latin typeface="Bookman Old Style" pitchFamily="18" charset="0"/>
              </a:rPr>
              <a:t> </a:t>
            </a:r>
            <a:r>
              <a:rPr lang="en-US" sz="2400" dirty="0" err="1" smtClean="0">
                <a:latin typeface="Bookman Old Style" pitchFamily="18" charset="0"/>
              </a:rPr>
              <a:t>perseguirán</a:t>
            </a:r>
            <a:r>
              <a:rPr lang="en-US" sz="2400" dirty="0" smtClean="0">
                <a:latin typeface="Bookman Old Style" pitchFamily="18" charset="0"/>
              </a:rPr>
              <a:t> a </a:t>
            </a:r>
            <a:r>
              <a:rPr lang="en-US" sz="2400" dirty="0" err="1" smtClean="0">
                <a:latin typeface="Bookman Old Style" pitchFamily="18" charset="0"/>
              </a:rPr>
              <a:t>diez</a:t>
            </a:r>
            <a:r>
              <a:rPr lang="en-US" sz="2400" dirty="0" smtClean="0">
                <a:latin typeface="Bookman Old Style" pitchFamily="18" charset="0"/>
              </a:rPr>
              <a:t> mil; y </a:t>
            </a:r>
            <a:r>
              <a:rPr lang="en-US" sz="2400" dirty="0" err="1" smtClean="0">
                <a:latin typeface="Bookman Old Style" pitchFamily="18" charset="0"/>
              </a:rPr>
              <a:t>vuestros</a:t>
            </a:r>
            <a:r>
              <a:rPr lang="en-US" sz="2400" dirty="0" smtClean="0">
                <a:latin typeface="Bookman Old Style" pitchFamily="18" charset="0"/>
              </a:rPr>
              <a:t> </a:t>
            </a:r>
            <a:r>
              <a:rPr lang="en-US" sz="2400" dirty="0" err="1" smtClean="0">
                <a:latin typeface="Bookman Old Style" pitchFamily="18" charset="0"/>
              </a:rPr>
              <a:t>enemigos</a:t>
            </a:r>
            <a:r>
              <a:rPr lang="en-US" sz="2400" dirty="0" smtClean="0">
                <a:latin typeface="Bookman Old Style" pitchFamily="18" charset="0"/>
              </a:rPr>
              <a:t> </a:t>
            </a:r>
            <a:r>
              <a:rPr lang="en-US" sz="2400" dirty="0" err="1" smtClean="0">
                <a:latin typeface="Bookman Old Style" pitchFamily="18" charset="0"/>
              </a:rPr>
              <a:t>caerán</a:t>
            </a:r>
            <a:r>
              <a:rPr lang="en-US" sz="2400" dirty="0" smtClean="0">
                <a:latin typeface="Bookman Old Style" pitchFamily="18" charset="0"/>
              </a:rPr>
              <a:t> a </a:t>
            </a:r>
            <a:r>
              <a:rPr lang="en-US" sz="2400" dirty="0" err="1" smtClean="0">
                <a:latin typeface="Bookman Old Style" pitchFamily="18" charset="0"/>
              </a:rPr>
              <a:t>espada</a:t>
            </a:r>
            <a:r>
              <a:rPr lang="en-US" sz="2400" dirty="0" smtClean="0">
                <a:latin typeface="Bookman Old Style" pitchFamily="18" charset="0"/>
              </a:rPr>
              <a:t> ante </a:t>
            </a:r>
            <a:r>
              <a:rPr lang="en-US" sz="2400" dirty="0" err="1" smtClean="0">
                <a:latin typeface="Bookman Old Style" pitchFamily="18" charset="0"/>
              </a:rPr>
              <a:t>vosotros</a:t>
            </a:r>
            <a:r>
              <a:rPr lang="en-US" sz="2400" dirty="0" smtClean="0">
                <a:latin typeface="Bookman Old Style" pitchFamily="18" charset="0"/>
              </a:rPr>
              <a:t>.</a:t>
            </a:r>
            <a:endParaRPr lang="es-ES" sz="2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3000" dirty="0" smtClean="0">
                <a:latin typeface="Bookman Old Style" pitchFamily="18" charset="0"/>
              </a:rPr>
              <a:t>La Torá es muy explícita de que si la nación judía sigue los caminos de HASHEM, disfrutaremos de la paz, la prosperidad y el éxito en todos nuestros esfuerzos. </a:t>
            </a:r>
          </a:p>
          <a:p>
            <a:r>
              <a:rPr lang="es-MX" sz="3000" dirty="0" smtClean="0">
                <a:latin typeface="Bookman Old Style" pitchFamily="18" charset="0"/>
              </a:rPr>
              <a:t>Plantaremos y cosecharemos abundantes cultivos, nuestras fronteras serán seguras, la vida será buena.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800" dirty="0" smtClean="0">
                <a:latin typeface="Bookman Old Style" pitchFamily="18" charset="0"/>
              </a:rPr>
              <a:t>Incluido en esto hay una garantía de que en la batalla con nuestros enemigos tendremos un éxito asombroso; </a:t>
            </a:r>
          </a:p>
          <a:p>
            <a:r>
              <a:rPr lang="es-MX" sz="2800" dirty="0" smtClean="0">
                <a:latin typeface="Bookman Old Style" pitchFamily="18" charset="0"/>
              </a:rPr>
              <a:t>Un pequeño número de nuestros soldados más débiles perseguirá y aniquilará a grupos mucho más grandes del enemigo.</a:t>
            </a:r>
          </a:p>
          <a:p>
            <a:r>
              <a:rPr lang="es-MX" sz="2800" dirty="0" smtClean="0">
                <a:latin typeface="Bookman Old Style" pitchFamily="18" charset="0"/>
              </a:rPr>
              <a:t>Al describir este fenómeno, la Torá es muy específica: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800" dirty="0" smtClean="0">
                <a:latin typeface="Bookman Old Style" pitchFamily="18" charset="0"/>
              </a:rPr>
              <a:t>Cinco de ustedes perseguirán a cien y cien de ustedes perseguirán a diez mil. </a:t>
            </a:r>
          </a:p>
          <a:p>
            <a:r>
              <a:rPr lang="es-MX" sz="2800" dirty="0" smtClean="0">
                <a:latin typeface="Bookman Old Style" pitchFamily="18" charset="0"/>
              </a:rPr>
              <a:t>Rashi está preocupado por las proporciones. </a:t>
            </a:r>
          </a:p>
          <a:p>
            <a:r>
              <a:rPr lang="es-MX" sz="2800" dirty="0" smtClean="0">
                <a:latin typeface="Bookman Old Style" pitchFamily="18" charset="0"/>
              </a:rPr>
              <a:t>Si cinco perseguirán a cien, entonces la proporción es 1:20. </a:t>
            </a:r>
          </a:p>
          <a:p>
            <a:r>
              <a:rPr lang="es-MX" sz="2800" dirty="0" smtClean="0">
                <a:latin typeface="Bookman Old Style" pitchFamily="18" charset="0"/>
              </a:rPr>
              <a:t>En esa proporción, cien deberían perseguir a 2.000.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800" dirty="0" smtClean="0">
                <a:latin typeface="Bookman Old Style" pitchFamily="18" charset="0"/>
              </a:rPr>
              <a:t>Sin embargo, la Torá nos dice que 100 perseguirán a 10,000, una proporción que es cinco veces mayor de lo que debería ser. </a:t>
            </a:r>
          </a:p>
          <a:p>
            <a:r>
              <a:rPr lang="es-MX" sz="2800" dirty="0" smtClean="0">
                <a:latin typeface="Bookman Old Style" pitchFamily="18" charset="0"/>
              </a:rPr>
              <a:t>¿Por qué el grupo de cien sería cinco veces más efectivo que el grupo de cinco?</a:t>
            </a:r>
          </a:p>
          <a:p>
            <a:r>
              <a:rPr lang="es-MX" sz="2800" dirty="0" smtClean="0">
                <a:latin typeface="Bookman Old Style" pitchFamily="18" charset="0"/>
              </a:rPr>
              <a:t>Rashi explica: "No hay comparación entre unos pocos que guardan la Torá y una multitud que guarda la Torá".</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dirty="0" smtClean="0">
                <a:latin typeface="Bookman Old Style" pitchFamily="18" charset="0"/>
              </a:rPr>
              <a:t>¿Por qué los números más grandes hacen la diferencia?</a:t>
            </a:r>
            <a:endParaRPr lang="en-US" dirty="0" smtClean="0">
              <a:latin typeface="Bookman Old Style" pitchFamily="18" charset="0"/>
            </a:endParaRPr>
          </a:p>
          <a:p>
            <a:r>
              <a:rPr lang="es-MX" dirty="0" smtClean="0">
                <a:latin typeface="Bookman Old Style" pitchFamily="18" charset="0"/>
              </a:rPr>
              <a:t>Está claro de este Rashi que la única distinción entre los dos grupos es en números. </a:t>
            </a:r>
          </a:p>
          <a:p>
            <a:r>
              <a:rPr lang="es-MX" dirty="0" smtClean="0">
                <a:latin typeface="Bookman Old Style" pitchFamily="18" charset="0"/>
              </a:rPr>
              <a:t>Rashi no está diciendo que el grupo de cien tenía más kavanáh –intención, cuando hicieron la mitzvá.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800" dirty="0" smtClean="0">
                <a:latin typeface="Bookman Old Style" pitchFamily="18" charset="0"/>
              </a:rPr>
              <a:t>Tampoco nos está diciendo que eran personas mayores, o que estaban involucrados en un acto más sagrado. </a:t>
            </a:r>
          </a:p>
          <a:p>
            <a:r>
              <a:rPr lang="es-MX" sz="2800" dirty="0" smtClean="0">
                <a:latin typeface="Bookman Old Style" pitchFamily="18" charset="0"/>
              </a:rPr>
              <a:t>La única diferencia es que hay más de ellos involucrados. </a:t>
            </a:r>
          </a:p>
          <a:p>
            <a:r>
              <a:rPr lang="es-MX" sz="2800" dirty="0" smtClean="0">
                <a:latin typeface="Bookman Old Style" pitchFamily="18" charset="0"/>
              </a:rPr>
              <a:t>La pregunta es: ¿por qué un grupo más grande debería ser exponencialmente más efectivo simplemente por su tamaño?</a:t>
            </a:r>
            <a:endParaRPr lang="en-US" sz="2800" dirty="0" smtClean="0">
              <a:latin typeface="Bookman Old Style" pitchFamily="18" charset="0"/>
            </a:endParaRPr>
          </a:p>
          <a:p>
            <a:endParaRPr lang="en-US" sz="2800" dirty="0" smtClean="0">
              <a:latin typeface="Bookman Old Style" pitchFamily="18" charset="0"/>
            </a:endParaRPr>
          </a:p>
          <a:p>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3000" dirty="0" smtClean="0">
                <a:latin typeface="Bookman Old Style" pitchFamily="18" charset="0"/>
              </a:rPr>
              <a:t>Si Rashi nos dijera que desde un punto de vista psicológico hay una fuerza en los números y el grupo se da Jizuk –coraje espiritual o moral,  el uno al otro para que luchen mejor, tendría sentido. </a:t>
            </a:r>
          </a:p>
          <a:p>
            <a:r>
              <a:rPr lang="es-MX" sz="3000" dirty="0" smtClean="0">
                <a:latin typeface="Bookman Old Style" pitchFamily="18" charset="0"/>
              </a:rPr>
              <a:t>Sin embargo, esa no es la diferencia. Es simplemente el hecho de que hay más de ellos. </a:t>
            </a:r>
            <a:endParaRPr lang="en-US" sz="3000" dirty="0" smtClean="0">
              <a:latin typeface="Bookman Old Style" pitchFamily="18" charset="0"/>
            </a:endParaRPr>
          </a:p>
          <a:p>
            <a:endParaRPr lang="en-U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800" dirty="0" smtClean="0">
                <a:latin typeface="Bookman Old Style" pitchFamily="18" charset="0"/>
              </a:rPr>
              <a:t>La respuesta a esta pregunta radica en comprender los sistemas que HASHEM creó y entregó al hombre.</a:t>
            </a:r>
            <a:endParaRPr lang="en-US" sz="2800" dirty="0" smtClean="0">
              <a:latin typeface="Bookman Old Style" pitchFamily="18" charset="0"/>
            </a:endParaRPr>
          </a:p>
          <a:p>
            <a:r>
              <a:rPr lang="es-MX" sz="2800" b="1" dirty="0" smtClean="0">
                <a:latin typeface="Bookman Old Style" pitchFamily="18" charset="0"/>
              </a:rPr>
              <a:t>Un cambio en el orden mundial.</a:t>
            </a:r>
            <a:endParaRPr lang="en-US" sz="2800" b="1" dirty="0" smtClean="0">
              <a:latin typeface="Bookman Old Style" pitchFamily="18" charset="0"/>
            </a:endParaRPr>
          </a:p>
          <a:p>
            <a:r>
              <a:rPr lang="es-MX" sz="2800" dirty="0" smtClean="0">
                <a:latin typeface="Bookman Old Style" pitchFamily="18" charset="0"/>
              </a:rPr>
              <a:t>El 6 de agosto de 1945, la ciudad japonesa de Hiroshima fue destruida. Nunca antes en el curso de la historia el hombre había desatado tanto poder y destrucción en un solo acto.</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dirty="0" smtClean="0">
                <a:latin typeface="Bookman Old Style" pitchFamily="18" charset="0"/>
              </a:rPr>
              <a:t>Para muchos, tomó mucho tiempo comprender. </a:t>
            </a:r>
          </a:p>
          <a:p>
            <a:r>
              <a:rPr lang="es-MX" dirty="0" smtClean="0">
                <a:latin typeface="Bookman Old Style" pitchFamily="18" charset="0"/>
              </a:rPr>
              <a:t>¿Cómo fue posible destruir una ciudad entera? </a:t>
            </a:r>
          </a:p>
          <a:p>
            <a:r>
              <a:rPr lang="es-MX" dirty="0" smtClean="0">
                <a:latin typeface="Bookman Old Style" pitchFamily="18" charset="0"/>
              </a:rPr>
              <a:t>El hombre había estado usando explosivos durante miles de años, pero nada de esta magnitud.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dirty="0" smtClean="0">
                <a:latin typeface="Bookman Old Style" pitchFamily="18" charset="0"/>
              </a:rPr>
              <a:t>Había bombas de quinientas libras que podían destruir edificios, bombas de mil libras que podían nivelar un complejo de apartamentos, pero ¿cómo destruyeron una ciudad? </a:t>
            </a:r>
          </a:p>
          <a:p>
            <a:r>
              <a:rPr lang="es-MX" dirty="0" smtClean="0">
                <a:latin typeface="Bookman Old Style" pitchFamily="18" charset="0"/>
              </a:rPr>
              <a:t>Millas y millas de escombros y destrucción, todo nivelado.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800" dirty="0" smtClean="0">
                <a:latin typeface="Bookman Old Style" pitchFamily="18" charset="0"/>
              </a:rPr>
              <a:t>“¿Qué tan grande puede ser la bomba? </a:t>
            </a:r>
          </a:p>
          <a:p>
            <a:r>
              <a:rPr lang="es-MX" sz="2800" dirty="0" smtClean="0">
                <a:latin typeface="Bookman Old Style" pitchFamily="18" charset="0"/>
              </a:rPr>
              <a:t>¿Cuántos explosivos puedes embalar en un avión?</a:t>
            </a:r>
          </a:p>
          <a:p>
            <a:r>
              <a:rPr lang="es-MX" sz="2800" dirty="0" smtClean="0">
                <a:latin typeface="Bookman Old Style" pitchFamily="18" charset="0"/>
              </a:rPr>
              <a:t>La razón por la que era tan difícil de comprender era porque la fuerza se derivaba de un conjunto de principios completamente diferente y no funcionaba con las viejas reglas.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dirty="0" smtClean="0">
                <a:latin typeface="Bookman Old Style" pitchFamily="18" charset="0"/>
              </a:rPr>
              <a:t>HASHEM había permitido al hombre aprovechar el poder del átomo, una fuente de energía más de un millón de veces más poderosa que las armas convencionales. </a:t>
            </a:r>
          </a:p>
          <a:p>
            <a:r>
              <a:rPr lang="es-MX" dirty="0" smtClean="0">
                <a:latin typeface="Bookman Old Style" pitchFamily="18" charset="0"/>
              </a:rPr>
              <a:t>Era una realidad completamente nueva, y el antiguo marco de referencia tenía poca importancia.</a:t>
            </a:r>
            <a:endParaRPr lang="en-US" dirty="0" smtClean="0">
              <a:latin typeface="Bookman Old Style" pitchFamily="18" charset="0"/>
            </a:endParaRPr>
          </a:p>
          <a:p>
            <a:endParaRPr lang="en-US" dirty="0" smtClean="0"/>
          </a:p>
          <a:p>
            <a:endParaRPr lang="en-U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sz="2700" dirty="0" smtClean="0">
                <a:latin typeface="Bookman Old Style" pitchFamily="18" charset="0"/>
              </a:rPr>
              <a:t>Así también, en el mundo espiritual, HASHEM ha creado ciertas fuerzas que son poderosas y magnifican los esfuerzos del hombre mil veces o más, sea positiva o negativamente. </a:t>
            </a:r>
          </a:p>
          <a:p>
            <a:r>
              <a:rPr lang="es-MX" sz="2700" dirty="0" smtClean="0">
                <a:latin typeface="Bookman Old Style" pitchFamily="18" charset="0"/>
              </a:rPr>
              <a:t>Cuando un </a:t>
            </a:r>
            <a:r>
              <a:rPr lang="es-MX" sz="2700" b="1" dirty="0" err="1" smtClean="0">
                <a:latin typeface="Bookman Old Style" pitchFamily="18" charset="0"/>
              </a:rPr>
              <a:t>Sofer</a:t>
            </a:r>
            <a:r>
              <a:rPr lang="es-MX" sz="2700" dirty="0" smtClean="0">
                <a:latin typeface="Bookman Old Style" pitchFamily="18" charset="0"/>
              </a:rPr>
              <a:t> toma pergamino y tinta, escribe </a:t>
            </a:r>
            <a:r>
              <a:rPr lang="es-MX" sz="2700" b="1" dirty="0" err="1" smtClean="0">
                <a:latin typeface="Bookman Old Style" pitchFamily="18" charset="0"/>
              </a:rPr>
              <a:t>parshiot</a:t>
            </a:r>
            <a:r>
              <a:rPr lang="es-MX" sz="2700" dirty="0" smtClean="0">
                <a:latin typeface="Bookman Old Style" pitchFamily="18" charset="0"/>
              </a:rPr>
              <a:t> con las intenciones correctas y los inserta en </a:t>
            </a:r>
            <a:r>
              <a:rPr lang="es-MX" sz="2700" b="1" dirty="0" err="1" smtClean="0">
                <a:latin typeface="Bookman Old Style" pitchFamily="18" charset="0"/>
              </a:rPr>
              <a:t>batim</a:t>
            </a:r>
            <a:r>
              <a:rPr lang="es-MX" sz="2700" dirty="0" smtClean="0">
                <a:latin typeface="Bookman Old Style" pitchFamily="18" charset="0"/>
              </a:rPr>
              <a:t> adecuadamente preparado, se ha creado un objeto. </a:t>
            </a:r>
            <a:endParaRPr lang="en-US" sz="2700" dirty="0" smtClean="0">
              <a:latin typeface="Bookman Old Style" pitchFamily="18" charset="0"/>
            </a:endParaRPr>
          </a:p>
          <a:p>
            <a:endParaRPr lang="en-U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MX" dirty="0" smtClean="0">
                <a:latin typeface="Bookman Old Style" pitchFamily="18" charset="0"/>
              </a:rPr>
              <a:t>Ese objeto es mucho mayor que cualquiera de sus partes.</a:t>
            </a:r>
          </a:p>
          <a:p>
            <a:r>
              <a:rPr lang="es-ES" dirty="0" smtClean="0">
                <a:latin typeface="Bookman Old Style" pitchFamily="18" charset="0"/>
              </a:rPr>
              <a:t>Un par de tefilín es uno de los objetos más sagrados de la creación. </a:t>
            </a:r>
          </a:p>
          <a:p>
            <a:r>
              <a:rPr lang="es-ES" dirty="0" smtClean="0">
                <a:latin typeface="Bookman Old Style" pitchFamily="18" charset="0"/>
              </a:rPr>
              <a:t>Los </a:t>
            </a:r>
            <a:r>
              <a:rPr lang="es-ES" dirty="0" err="1" smtClean="0">
                <a:latin typeface="Bookman Old Style" pitchFamily="18" charset="0"/>
              </a:rPr>
              <a:t>parshios</a:t>
            </a:r>
            <a:r>
              <a:rPr lang="es-ES" dirty="0" smtClean="0">
                <a:latin typeface="Bookman Old Style" pitchFamily="18" charset="0"/>
              </a:rPr>
              <a:t> tenían un cierto nivel de </a:t>
            </a:r>
            <a:r>
              <a:rPr lang="es-ES" dirty="0" err="1" smtClean="0">
                <a:latin typeface="Bookman Old Style" pitchFamily="18" charset="0"/>
              </a:rPr>
              <a:t>kedsuha</a:t>
            </a:r>
            <a:r>
              <a:rPr lang="es-ES" dirty="0" smtClean="0">
                <a:latin typeface="Bookman Old Style" pitchFamily="18" charset="0"/>
              </a:rPr>
              <a:t>; los </a:t>
            </a:r>
            <a:r>
              <a:rPr lang="es-ES" dirty="0" err="1" smtClean="0">
                <a:latin typeface="Bookman Old Style" pitchFamily="18" charset="0"/>
              </a:rPr>
              <a:t>batim</a:t>
            </a:r>
            <a:r>
              <a:rPr lang="es-ES" dirty="0" smtClean="0">
                <a:latin typeface="Bookman Old Style" pitchFamily="18" charset="0"/>
              </a:rPr>
              <a:t> mismos que prepararon tienen algo de santidad para ellos.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sz="2600" dirty="0" smtClean="0">
                <a:latin typeface="Bookman Old Style" pitchFamily="18" charset="0"/>
              </a:rPr>
              <a:t>Pero cuando se juntan las partes, se crea una nueva entidad que es exponencialmente más sagrada y potente que la suma de sus partes. </a:t>
            </a:r>
          </a:p>
          <a:p>
            <a:r>
              <a:rPr lang="es-ES" sz="2600" dirty="0" smtClean="0">
                <a:latin typeface="Bookman Old Style" pitchFamily="18" charset="0"/>
              </a:rPr>
              <a:t>Se ha creado un par de tefilín kosher. </a:t>
            </a:r>
          </a:p>
          <a:p>
            <a:r>
              <a:rPr lang="es-ES" sz="2600" dirty="0" smtClean="0">
                <a:latin typeface="Bookman Old Style" pitchFamily="18" charset="0"/>
              </a:rPr>
              <a:t>El objeto en sí es ahora </a:t>
            </a:r>
            <a:r>
              <a:rPr lang="es-ES" sz="2600" b="1" dirty="0" err="1" smtClean="0">
                <a:latin typeface="Bookman Old Style" pitchFamily="18" charset="0"/>
              </a:rPr>
              <a:t>Kodesh</a:t>
            </a:r>
            <a:r>
              <a:rPr lang="es-ES" sz="2600" dirty="0" smtClean="0">
                <a:latin typeface="Bookman Old Style" pitchFamily="18" charset="0"/>
              </a:rPr>
              <a:t>, y cuando el hombre los usa, aprovecha las poderosas fuerzas que afectan tanto a este mundo como a los mundos superiores de formas que son difíciles de imaginar.</a:t>
            </a:r>
            <a:endParaRPr lang="en-U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dirty="0" smtClean="0">
                <a:latin typeface="Bookman Old Style" pitchFamily="18" charset="0"/>
              </a:rPr>
              <a:t>Así también, cuando los judíos se reúnen para realizar un acto sagrado, ya no son diez o veinte individuos; </a:t>
            </a:r>
          </a:p>
          <a:p>
            <a:r>
              <a:rPr lang="es-ES" dirty="0" smtClean="0">
                <a:latin typeface="Bookman Old Style" pitchFamily="18" charset="0"/>
              </a:rPr>
              <a:t>Es una nueva entidad: un </a:t>
            </a:r>
            <a:r>
              <a:rPr lang="es-ES" b="1" dirty="0" smtClean="0">
                <a:latin typeface="Bookman Old Style" pitchFamily="18" charset="0"/>
              </a:rPr>
              <a:t>tzibbur</a:t>
            </a:r>
            <a:r>
              <a:rPr lang="es-ES" dirty="0" smtClean="0">
                <a:latin typeface="Bookman Old Style" pitchFamily="18" charset="0"/>
              </a:rPr>
              <a:t>. </a:t>
            </a:r>
          </a:p>
          <a:p>
            <a:r>
              <a:rPr lang="es-ES" dirty="0" smtClean="0">
                <a:latin typeface="Bookman Old Style" pitchFamily="18" charset="0"/>
              </a:rPr>
              <a:t>Ese </a:t>
            </a:r>
            <a:r>
              <a:rPr lang="es-ES" b="1" dirty="0" smtClean="0">
                <a:latin typeface="Bookman Old Style" pitchFamily="18" charset="0"/>
              </a:rPr>
              <a:t>tzibbur</a:t>
            </a:r>
            <a:r>
              <a:rPr lang="es-ES" dirty="0" smtClean="0">
                <a:latin typeface="Bookman Old Style" pitchFamily="18" charset="0"/>
              </a:rPr>
              <a:t> es mucho más poderoso que la suma de todos sus miembros. </a:t>
            </a:r>
          </a:p>
          <a:p>
            <a:r>
              <a:rPr lang="es-ES" sz="2800" b="1" dirty="0" err="1" smtClean="0">
                <a:latin typeface="Bookman Old Style" pitchFamily="18" charset="0"/>
              </a:rPr>
              <a:t>Tzibur</a:t>
            </a:r>
            <a:r>
              <a:rPr lang="es-ES" sz="2800" dirty="0" smtClean="0">
                <a:latin typeface="Bookman Old Style" pitchFamily="18" charset="0"/>
              </a:rPr>
              <a:t> es lo que conocemos como Congregación</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sz="2900" dirty="0" smtClean="0">
                <a:latin typeface="Bookman Old Style" pitchFamily="18" charset="0"/>
              </a:rPr>
              <a:t>Ahora está en una nueva categoría y aprovecha una fuente de energía que es infinitamente más poderosa de lo que cualquiera de los miembros individuales puede reunir. </a:t>
            </a:r>
          </a:p>
          <a:p>
            <a:r>
              <a:rPr lang="es-ES" sz="2900" dirty="0" smtClean="0">
                <a:latin typeface="Bookman Old Style" pitchFamily="18" charset="0"/>
              </a:rPr>
              <a:t>El impacto y el efecto que provoca es mucho mayor y ahora puede lograr mucho más que cualquiera de sus miembros que actúen solos.</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n-US" sz="2800" b="1" dirty="0" smtClean="0">
                <a:latin typeface="Bookman Old Style" pitchFamily="18" charset="0"/>
              </a:rPr>
              <a:t>El </a:t>
            </a:r>
            <a:r>
              <a:rPr lang="en-US" sz="2800" b="1" dirty="0" err="1" smtClean="0">
                <a:latin typeface="Bookman Old Style" pitchFamily="18" charset="0"/>
              </a:rPr>
              <a:t>poder</a:t>
            </a:r>
            <a:r>
              <a:rPr lang="en-US" sz="2800" b="1" dirty="0" smtClean="0">
                <a:latin typeface="Bookman Old Style" pitchFamily="18" charset="0"/>
              </a:rPr>
              <a:t> del </a:t>
            </a:r>
            <a:r>
              <a:rPr lang="en-US" sz="2800" b="1" dirty="0" err="1" smtClean="0">
                <a:latin typeface="Bookman Old Style" pitchFamily="18" charset="0"/>
              </a:rPr>
              <a:t>Tzibur</a:t>
            </a:r>
            <a:endParaRPr lang="en-US" sz="2800" b="1" dirty="0" smtClean="0">
              <a:latin typeface="Bookman Old Style" pitchFamily="18" charset="0"/>
            </a:endParaRPr>
          </a:p>
          <a:p>
            <a:r>
              <a:rPr lang="es-ES" sz="2800" dirty="0" smtClean="0">
                <a:latin typeface="Bookman Old Style" pitchFamily="18" charset="0"/>
              </a:rPr>
              <a:t>Esta parece ser la respuesta a este </a:t>
            </a:r>
            <a:r>
              <a:rPr lang="es-ES" sz="2800" dirty="0" err="1" smtClean="0">
                <a:latin typeface="Bookman Old Style" pitchFamily="18" charset="0"/>
              </a:rPr>
              <a:t>Rashi</a:t>
            </a:r>
            <a:r>
              <a:rPr lang="es-ES" sz="2800" dirty="0" smtClean="0">
                <a:latin typeface="Bookman Old Style" pitchFamily="18" charset="0"/>
              </a:rPr>
              <a:t>. </a:t>
            </a:r>
          </a:p>
          <a:p>
            <a:r>
              <a:rPr lang="es-ES" sz="2800" dirty="0" smtClean="0">
                <a:latin typeface="Bookman Old Style" pitchFamily="18" charset="0"/>
              </a:rPr>
              <a:t>Al igual que un par de tefilín kosher o un </a:t>
            </a:r>
            <a:r>
              <a:rPr lang="es-ES" sz="2800" dirty="0" err="1" smtClean="0">
                <a:latin typeface="Bookman Old Style" pitchFamily="18" charset="0"/>
              </a:rPr>
              <a:t>Sefer</a:t>
            </a:r>
            <a:r>
              <a:rPr lang="es-ES" sz="2800" dirty="0" smtClean="0">
                <a:latin typeface="Bookman Old Style" pitchFamily="18" charset="0"/>
              </a:rPr>
              <a:t> Torá completo, cien judíos que actúan al unísono alcanzan un nuevo escenario de efectividad, varias veces mayor que la de los individuos involucrados.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sz="2800" dirty="0" smtClean="0">
                <a:latin typeface="Bookman Old Style" pitchFamily="18" charset="0"/>
              </a:rPr>
              <a:t>Han aprovechado la fuerza del tzibbur. </a:t>
            </a:r>
          </a:p>
          <a:p>
            <a:r>
              <a:rPr lang="es-ES" sz="2800" dirty="0" smtClean="0">
                <a:latin typeface="Bookman Old Style" pitchFamily="18" charset="0"/>
              </a:rPr>
              <a:t>Cien perseguirán a diez mil.</a:t>
            </a:r>
          </a:p>
          <a:p>
            <a:r>
              <a:rPr lang="es-ES" sz="2800" dirty="0" smtClean="0">
                <a:latin typeface="Bookman Old Style" pitchFamily="18" charset="0"/>
              </a:rPr>
              <a:t>Este concepto tiene gran relevancia para nosotros al ayudarnos a ser más exitosos. </a:t>
            </a:r>
          </a:p>
          <a:p>
            <a:r>
              <a:rPr lang="es-ES" sz="2800" dirty="0" smtClean="0">
                <a:latin typeface="Bookman Old Style" pitchFamily="18" charset="0"/>
              </a:rPr>
              <a:t>La Gemará (</a:t>
            </a:r>
            <a:r>
              <a:rPr lang="es-ES" sz="2800" dirty="0" err="1" smtClean="0">
                <a:latin typeface="Bookman Old Style" pitchFamily="18" charset="0"/>
              </a:rPr>
              <a:t>Tannit</a:t>
            </a:r>
            <a:r>
              <a:rPr lang="es-ES" sz="2800" dirty="0" smtClean="0">
                <a:latin typeface="Bookman Old Style" pitchFamily="18" charset="0"/>
              </a:rPr>
              <a:t> 8a) nos dice que si bien toda oración funciona, para que se escuche, debe decirse con un torrente de emoción.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dirty="0" smtClean="0">
                <a:latin typeface="Bookman Old Style" pitchFamily="18" charset="0"/>
              </a:rPr>
              <a:t>Solo cuando la </a:t>
            </a:r>
            <a:r>
              <a:rPr lang="es-ES" dirty="0" err="1" smtClean="0">
                <a:latin typeface="Bookman Old Style" pitchFamily="18" charset="0"/>
              </a:rPr>
              <a:t>tefilá</a:t>
            </a:r>
            <a:r>
              <a:rPr lang="es-ES" dirty="0" smtClean="0">
                <a:latin typeface="Bookman Old Style" pitchFamily="18" charset="0"/>
              </a:rPr>
              <a:t> proviene de una profunda devoción y se expresa con una intención sincera y poderosa, moverá montañas ... a menos que se diga </a:t>
            </a:r>
            <a:r>
              <a:rPr lang="es-ES" dirty="0" err="1" smtClean="0">
                <a:latin typeface="Bookman Old Style" pitchFamily="18" charset="0"/>
              </a:rPr>
              <a:t>b’tzibbur</a:t>
            </a:r>
            <a:r>
              <a:rPr lang="es-ES" dirty="0" smtClean="0">
                <a:latin typeface="Bookman Old Style" pitchFamily="18" charset="0"/>
              </a:rPr>
              <a:t>, con un </a:t>
            </a:r>
            <a:r>
              <a:rPr lang="es-ES" dirty="0" err="1" smtClean="0">
                <a:latin typeface="Bookman Old Style" pitchFamily="18" charset="0"/>
              </a:rPr>
              <a:t>minyan</a:t>
            </a:r>
            <a:r>
              <a:rPr lang="es-ES" dirty="0" smtClean="0">
                <a:latin typeface="Bookman Old Style" pitchFamily="18" charset="0"/>
              </a:rPr>
              <a:t>. </a:t>
            </a:r>
          </a:p>
          <a:p>
            <a:r>
              <a:rPr lang="es-ES" dirty="0" smtClean="0">
                <a:latin typeface="Bookman Old Style" pitchFamily="18" charset="0"/>
              </a:rPr>
              <a:t>Entonces, con o sin este nivel profundo de </a:t>
            </a:r>
            <a:r>
              <a:rPr lang="es-ES" dirty="0" err="1" smtClean="0">
                <a:latin typeface="Bookman Old Style" pitchFamily="18" charset="0"/>
              </a:rPr>
              <a:t>Kavanah</a:t>
            </a:r>
            <a:r>
              <a:rPr lang="es-ES" dirty="0" smtClean="0">
                <a:latin typeface="Bookman Old Style" pitchFamily="18" charset="0"/>
              </a:rPr>
              <a:t>, cumplirá su propósito previsto.</a:t>
            </a:r>
          </a:p>
          <a:p>
            <a:endParaRPr lang="es-ES" dirty="0" smtClean="0"/>
          </a:p>
          <a:p>
            <a:endParaRPr lang="en-US" dirty="0" smtClean="0"/>
          </a:p>
          <a:p>
            <a:endParaRPr lang="en-US" dirty="0" smtClean="0"/>
          </a:p>
          <a:p>
            <a:endParaRPr lang="en-U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dirty="0" smtClean="0">
                <a:latin typeface="Bookman Old Style" pitchFamily="18" charset="0"/>
              </a:rPr>
              <a:t>Está claro por la Gemará que la misma oración, la misma intención y la misma persona encontrarán resultados mucho mayores de su davening, su rezo, porque se ha unido a un minyán. </a:t>
            </a:r>
          </a:p>
          <a:p>
            <a:r>
              <a:rPr lang="es-ES" dirty="0" smtClean="0">
                <a:latin typeface="Bookman Old Style" pitchFamily="18" charset="0"/>
              </a:rPr>
              <a:t>Puede que no haya cambiado, pero sus circunstancias sí.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PARASHA VAYIKRA BEHAR BEJUKOTAI</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Levíticos 25:1 – 27:34 y Yirmiyahu 16:19 – 17:14 </a:t>
            </a:r>
          </a:p>
          <a:p>
            <a:r>
              <a:rPr lang="es-ES" sz="2800" dirty="0" smtClean="0">
                <a:latin typeface="Bookman Old Style" pitchFamily="18" charset="0"/>
              </a:rPr>
              <a:t>Ahora está en una asamblea que se ha unido, y su eficacia supera con creces la de todos los individuos combinados. </a:t>
            </a:r>
          </a:p>
          <a:p>
            <a:r>
              <a:rPr lang="es-ES" sz="2800" dirty="0" smtClean="0">
                <a:latin typeface="Bookman Old Style" pitchFamily="18" charset="0"/>
              </a:rPr>
              <a:t>Al compartir el mérito de ese grupo, su oración tendrá un efecto mucho mayor. </a:t>
            </a:r>
          </a:p>
          <a:p>
            <a:r>
              <a:rPr lang="es-ES" sz="2800" dirty="0" smtClean="0">
                <a:latin typeface="Bookman Old Style" pitchFamily="18" charset="0"/>
              </a:rPr>
              <a:t>Ha puesto a funcionar el poder de un tzibbur.</a:t>
            </a:r>
          </a:p>
          <a:p>
            <a:r>
              <a:rPr lang="es-ES" sz="2000" dirty="0" smtClean="0">
                <a:latin typeface="Bookman Old Style" pitchFamily="18" charset="0"/>
              </a:rPr>
              <a:t>Agradecimientos a mi amigo, el Rabi Ben Tzion Shafier</a:t>
            </a:r>
          </a:p>
          <a:p>
            <a:endParaRPr lang="en-US" dirty="0" smtClean="0"/>
          </a:p>
          <a:p>
            <a:endParaRPr lang="en-US" dirty="0" smtClean="0"/>
          </a:p>
          <a:p>
            <a:endParaRPr lang="en-U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22 </a:t>
            </a:r>
            <a:r>
              <a:rPr lang="es-ES" sz="1600" dirty="0" smtClean="0">
                <a:latin typeface="Bookman Old Style" pitchFamily="18" charset="0"/>
              </a:rPr>
              <a:t>de Iyar,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Mayo </a:t>
            </a:r>
            <a:r>
              <a:rPr lang="es-ES" sz="1600" b="0" i="0" u="none" strike="noStrike" cap="none" dirty="0" smtClean="0">
                <a:solidFill>
                  <a:srgbClr val="898989"/>
                </a:solidFill>
                <a:latin typeface="Bookman Old Style" pitchFamily="18" charset="0"/>
                <a:sym typeface="Calibri"/>
              </a:rPr>
              <a:t>20, 2025 Monsey, </a:t>
            </a:r>
            <a:r>
              <a:rPr lang="es-ES" sz="1600" b="0" i="0" u="none" strike="noStrike" cap="none" dirty="0">
                <a:solidFill>
                  <a:srgbClr val="898989"/>
                </a:solidFill>
                <a:latin typeface="Bookman Old Style" pitchFamily="18" charset="0"/>
                <a:sym typeface="Calibri"/>
              </a:rPr>
              <a:t>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48058</TotalTime>
  <Words>9984</Words>
  <Application>Microsoft Office PowerPoint</Application>
  <PresentationFormat>Presentación en pantalla (4:3)</PresentationFormat>
  <Paragraphs>860</Paragraphs>
  <Slides>168</Slides>
  <Notes>168</Notes>
  <HiddenSlides>0</HiddenSlides>
  <MMClips>0</MMClips>
  <ScaleCrop>false</ScaleCrop>
  <HeadingPairs>
    <vt:vector size="4" baseType="variant">
      <vt:variant>
        <vt:lpstr>Tema</vt:lpstr>
      </vt:variant>
      <vt:variant>
        <vt:i4>1</vt:i4>
      </vt:variant>
      <vt:variant>
        <vt:lpstr>Títulos de diapositiva</vt:lpstr>
      </vt:variant>
      <vt:variant>
        <vt:i4>168</vt:i4>
      </vt:variant>
    </vt:vector>
  </HeadingPairs>
  <TitlesOfParts>
    <vt:vector size="169" baseType="lpstr">
      <vt:lpstr>Office Theme</vt:lpstr>
      <vt:lpstr> </vt:lpstr>
      <vt:lpstr>PARASHA VAYIKRA BEHAR BEJUCOTAI</vt:lpstr>
      <vt:lpstr>PARASHA VAYIKRA BEJAR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VAYIKRA BEHAR BEJUCOTAI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BEHAR-BEJUKOTAI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SHEMOT VAYIKRA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PARASHA VAYIKRA BEHAR BEJUKOTAI</vt:lpstr>
      <vt:lpstr>Diapositiva 168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394</cp:revision>
  <dcterms:modified xsi:type="dcterms:W3CDTF">2025-05-21T00:11:21Z</dcterms:modified>
</cp:coreProperties>
</file>