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92"/>
  </p:notesMasterIdLst>
  <p:handoutMasterIdLst>
    <p:handoutMasterId r:id="rId193"/>
  </p:handoutMasterIdLst>
  <p:sldIdLst>
    <p:sldId id="256" r:id="rId2"/>
    <p:sldId id="708" r:id="rId3"/>
    <p:sldId id="297" r:id="rId4"/>
    <p:sldId id="1277" r:id="rId5"/>
    <p:sldId id="1040" r:id="rId6"/>
    <p:sldId id="1078" r:id="rId7"/>
    <p:sldId id="1079" r:id="rId8"/>
    <p:sldId id="1080" r:id="rId9"/>
    <p:sldId id="1115" r:id="rId10"/>
    <p:sldId id="1116" r:id="rId11"/>
    <p:sldId id="1081" r:id="rId12"/>
    <p:sldId id="1082" r:id="rId13"/>
    <p:sldId id="1088" r:id="rId14"/>
    <p:sldId id="1083" r:id="rId15"/>
    <p:sldId id="1084" r:id="rId16"/>
    <p:sldId id="1085" r:id="rId17"/>
    <p:sldId id="1086" r:id="rId18"/>
    <p:sldId id="1117" r:id="rId19"/>
    <p:sldId id="1118" r:id="rId20"/>
    <p:sldId id="1119" r:id="rId21"/>
    <p:sldId id="1087" r:id="rId22"/>
    <p:sldId id="1089" r:id="rId23"/>
    <p:sldId id="1090" r:id="rId24"/>
    <p:sldId id="1091" r:id="rId25"/>
    <p:sldId id="1092" r:id="rId26"/>
    <p:sldId id="1093" r:id="rId27"/>
    <p:sldId id="1111" r:id="rId28"/>
    <p:sldId id="1112" r:id="rId29"/>
    <p:sldId id="1113" r:id="rId30"/>
    <p:sldId id="1114" r:id="rId31"/>
    <p:sldId id="1094" r:id="rId32"/>
    <p:sldId id="1276" r:id="rId33"/>
    <p:sldId id="1161" r:id="rId34"/>
    <p:sldId id="1250" r:id="rId35"/>
    <p:sldId id="1251" r:id="rId36"/>
    <p:sldId id="1252" r:id="rId37"/>
    <p:sldId id="1253" r:id="rId38"/>
    <p:sldId id="1254" r:id="rId39"/>
    <p:sldId id="1255" r:id="rId40"/>
    <p:sldId id="1256" r:id="rId41"/>
    <p:sldId id="1257" r:id="rId42"/>
    <p:sldId id="1258" r:id="rId43"/>
    <p:sldId id="1259" r:id="rId44"/>
    <p:sldId id="1260" r:id="rId45"/>
    <p:sldId id="1261" r:id="rId46"/>
    <p:sldId id="1262" r:id="rId47"/>
    <p:sldId id="1263" r:id="rId48"/>
    <p:sldId id="1264" r:id="rId49"/>
    <p:sldId id="1265" r:id="rId50"/>
    <p:sldId id="1266" r:id="rId51"/>
    <p:sldId id="1267" r:id="rId52"/>
    <p:sldId id="1268" r:id="rId53"/>
    <p:sldId id="1269" r:id="rId54"/>
    <p:sldId id="1270" r:id="rId55"/>
    <p:sldId id="1271" r:id="rId56"/>
    <p:sldId id="1272" r:id="rId57"/>
    <p:sldId id="1273" r:id="rId58"/>
    <p:sldId id="1274" r:id="rId59"/>
    <p:sldId id="1275" r:id="rId60"/>
    <p:sldId id="1249" r:id="rId61"/>
    <p:sldId id="1223" r:id="rId62"/>
    <p:sldId id="1224" r:id="rId63"/>
    <p:sldId id="1225" r:id="rId64"/>
    <p:sldId id="1226" r:id="rId65"/>
    <p:sldId id="1227" r:id="rId66"/>
    <p:sldId id="1228" r:id="rId67"/>
    <p:sldId id="1229" r:id="rId68"/>
    <p:sldId id="1230" r:id="rId69"/>
    <p:sldId id="1231" r:id="rId70"/>
    <p:sldId id="1232" r:id="rId71"/>
    <p:sldId id="1233" r:id="rId72"/>
    <p:sldId id="1234" r:id="rId73"/>
    <p:sldId id="1235" r:id="rId74"/>
    <p:sldId id="1236" r:id="rId75"/>
    <p:sldId id="1237" r:id="rId76"/>
    <p:sldId id="1238" r:id="rId77"/>
    <p:sldId id="1239" r:id="rId78"/>
    <p:sldId id="1240" r:id="rId79"/>
    <p:sldId id="1241" r:id="rId80"/>
    <p:sldId id="1242" r:id="rId81"/>
    <p:sldId id="1243" r:id="rId82"/>
    <p:sldId id="1244" r:id="rId83"/>
    <p:sldId id="1245" r:id="rId84"/>
    <p:sldId id="1246" r:id="rId85"/>
    <p:sldId id="1247" r:id="rId86"/>
    <p:sldId id="1248" r:id="rId87"/>
    <p:sldId id="1222" r:id="rId88"/>
    <p:sldId id="1197" r:id="rId89"/>
    <p:sldId id="1198" r:id="rId90"/>
    <p:sldId id="1199" r:id="rId91"/>
    <p:sldId id="1200" r:id="rId92"/>
    <p:sldId id="1201" r:id="rId93"/>
    <p:sldId id="1202" r:id="rId94"/>
    <p:sldId id="1203" r:id="rId95"/>
    <p:sldId id="1204" r:id="rId96"/>
    <p:sldId id="1205" r:id="rId97"/>
    <p:sldId id="1206" r:id="rId98"/>
    <p:sldId id="1207" r:id="rId99"/>
    <p:sldId id="1208" r:id="rId100"/>
    <p:sldId id="1209" r:id="rId101"/>
    <p:sldId id="1210" r:id="rId102"/>
    <p:sldId id="1211" r:id="rId103"/>
    <p:sldId id="1212" r:id="rId104"/>
    <p:sldId id="1213" r:id="rId105"/>
    <p:sldId id="1214" r:id="rId106"/>
    <p:sldId id="1215" r:id="rId107"/>
    <p:sldId id="1216" r:id="rId108"/>
    <p:sldId id="1217" r:id="rId109"/>
    <p:sldId id="1218" r:id="rId110"/>
    <p:sldId id="1219" r:id="rId111"/>
    <p:sldId id="1220" r:id="rId112"/>
    <p:sldId id="1221" r:id="rId113"/>
    <p:sldId id="1196" r:id="rId114"/>
    <p:sldId id="1162" r:id="rId115"/>
    <p:sldId id="1163" r:id="rId116"/>
    <p:sldId id="1164" r:id="rId117"/>
    <p:sldId id="1165" r:id="rId118"/>
    <p:sldId id="1166" r:id="rId119"/>
    <p:sldId id="1167" r:id="rId120"/>
    <p:sldId id="1168" r:id="rId121"/>
    <p:sldId id="1169" r:id="rId122"/>
    <p:sldId id="1170" r:id="rId123"/>
    <p:sldId id="1171" r:id="rId124"/>
    <p:sldId id="1172" r:id="rId125"/>
    <p:sldId id="1173" r:id="rId126"/>
    <p:sldId id="1174" r:id="rId127"/>
    <p:sldId id="1175" r:id="rId128"/>
    <p:sldId id="1176" r:id="rId129"/>
    <p:sldId id="1177" r:id="rId130"/>
    <p:sldId id="1178" r:id="rId131"/>
    <p:sldId id="1179" r:id="rId132"/>
    <p:sldId id="1180" r:id="rId133"/>
    <p:sldId id="1181" r:id="rId134"/>
    <p:sldId id="1182" r:id="rId135"/>
    <p:sldId id="1183" r:id="rId136"/>
    <p:sldId id="1184" r:id="rId137"/>
    <p:sldId id="1185" r:id="rId138"/>
    <p:sldId id="1186" r:id="rId139"/>
    <p:sldId id="1187" r:id="rId140"/>
    <p:sldId id="1188" r:id="rId141"/>
    <p:sldId id="1189" r:id="rId142"/>
    <p:sldId id="1190" r:id="rId143"/>
    <p:sldId id="1191" r:id="rId144"/>
    <p:sldId id="1192" r:id="rId145"/>
    <p:sldId id="1193" r:id="rId146"/>
    <p:sldId id="1194" r:id="rId147"/>
    <p:sldId id="1195" r:id="rId148"/>
    <p:sldId id="1095" r:id="rId149"/>
    <p:sldId id="1137" r:id="rId150"/>
    <p:sldId id="1138" r:id="rId151"/>
    <p:sldId id="1139" r:id="rId152"/>
    <p:sldId id="1140" r:id="rId153"/>
    <p:sldId id="1141" r:id="rId154"/>
    <p:sldId id="1142" r:id="rId155"/>
    <p:sldId id="1143" r:id="rId156"/>
    <p:sldId id="1144" r:id="rId157"/>
    <p:sldId id="1145" r:id="rId158"/>
    <p:sldId id="1146" r:id="rId159"/>
    <p:sldId id="1147" r:id="rId160"/>
    <p:sldId id="1148" r:id="rId161"/>
    <p:sldId id="1149" r:id="rId162"/>
    <p:sldId id="1150" r:id="rId163"/>
    <p:sldId id="1151" r:id="rId164"/>
    <p:sldId id="1152" r:id="rId165"/>
    <p:sldId id="1153" r:id="rId166"/>
    <p:sldId id="1154" r:id="rId167"/>
    <p:sldId id="1155" r:id="rId168"/>
    <p:sldId id="1156" r:id="rId169"/>
    <p:sldId id="1157" r:id="rId170"/>
    <p:sldId id="1158" r:id="rId171"/>
    <p:sldId id="1159" r:id="rId172"/>
    <p:sldId id="1160" r:id="rId173"/>
    <p:sldId id="1136" r:id="rId174"/>
    <p:sldId id="1123" r:id="rId175"/>
    <p:sldId id="1124" r:id="rId176"/>
    <p:sldId id="1125" r:id="rId177"/>
    <p:sldId id="1126" r:id="rId178"/>
    <p:sldId id="1127" r:id="rId179"/>
    <p:sldId id="1129" r:id="rId180"/>
    <p:sldId id="1128" r:id="rId181"/>
    <p:sldId id="1130" r:id="rId182"/>
    <p:sldId id="1131" r:id="rId183"/>
    <p:sldId id="1132" r:id="rId184"/>
    <p:sldId id="1133" r:id="rId185"/>
    <p:sldId id="1134" r:id="rId186"/>
    <p:sldId id="1135" r:id="rId187"/>
    <p:sldId id="1120" r:id="rId188"/>
    <p:sldId id="1121" r:id="rId189"/>
    <p:sldId id="1122" r:id="rId190"/>
    <p:sldId id="296" r:id="rId19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p:scale>
          <a:sx n="73" d="100"/>
          <a:sy n="73" d="100"/>
        </p:scale>
        <p:origin x="-725"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notesMaster" Target="notesMasters/notesMaster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13/05/2025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ble.ort.org/webmedia/t3/2101.r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shalomhaverim.org/Aliyot/aliyot_vayikra_emor.ht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halomhaverim.org/Aliyot/aliyot_vayikra_emor.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hyperlink" Target="https://www.shalomhaverim.org/plegaria_por_los_suenos.htm" TargetMode="External"/><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www.shalomhaverim.org/Aliyot/aliyot_vayikra_emor.htm" TargetMode="External"/><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918516"/>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800" dirty="0" smtClean="0">
                <a:latin typeface="Bookman Old Style" pitchFamily="18" charset="0"/>
                <a:ea typeface="Calibri"/>
                <a:cs typeface="Calibri"/>
                <a:sym typeface="Calibri"/>
              </a:rPr>
              <a:t>PARASHA VAYIKRA EMOR</a:t>
            </a:r>
          </a:p>
          <a:p>
            <a:pPr lvl="0" algn="ctr">
              <a:lnSpc>
                <a:spcPct val="90000"/>
              </a:lnSpc>
            </a:pPr>
            <a:r>
              <a:rPr lang="es-ES" sz="2800" dirty="0" smtClean="0">
                <a:latin typeface="Bookman Old Style" pitchFamily="18" charset="0"/>
                <a:ea typeface="Calibri"/>
                <a:cs typeface="Calibri"/>
                <a:sym typeface="Calibri"/>
              </a:rPr>
              <a:t>Regalos Visibles e Invisibles: Los Ojos</a:t>
            </a:r>
            <a:endParaRPr lang="es-CO" sz="2800" dirty="0" smtClean="0">
              <a:latin typeface="Bookman Old Style" pitchFamily="18" charset="0"/>
              <a:ea typeface="Calibri"/>
              <a:cs typeface="Calibri"/>
              <a:sym typeface="Calibri"/>
            </a:endParaRPr>
          </a:p>
        </p:txBody>
      </p:sp>
      <p:sp>
        <p:nvSpPr>
          <p:cNvPr id="92" name="Shape 92"/>
          <p:cNvSpPr txBox="1"/>
          <p:nvPr/>
        </p:nvSpPr>
        <p:spPr>
          <a:xfrm>
            <a:off x="1371600" y="4336868"/>
            <a:ext cx="6400800" cy="160673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8 Imagen" descr="Copy of SHALOM-HAVERIM-LOGO.gif"/>
          <p:cNvPicPr>
            <a:picLocks noChangeAspect="1"/>
          </p:cNvPicPr>
          <p:nvPr/>
        </p:nvPicPr>
        <p:blipFill>
          <a:blip r:embed="rId5"/>
          <a:stretch>
            <a:fillRect/>
          </a:stretch>
        </p:blipFill>
        <p:spPr>
          <a:xfrm>
            <a:off x="475011" y="1000868"/>
            <a:ext cx="3769179" cy="14932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2900" dirty="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890588" y="990600"/>
            <a:ext cx="7362825"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latin typeface="Bookman Old Style" pitchFamily="18" charset="0"/>
              </a:rPr>
              <a:t>Leviticus 21:1 – 24:23 y Yejezquel 44: 15-31 </a:t>
            </a:r>
          </a:p>
          <a:p>
            <a:r>
              <a:rPr lang="es-ES" b="1" dirty="0" smtClean="0">
                <a:latin typeface="Bookman Old Style" pitchFamily="18" charset="0"/>
                <a:hlinkClick r:id="rId3"/>
              </a:rPr>
              <a:t>21:1</a:t>
            </a:r>
            <a:r>
              <a:rPr lang="es-ES" b="1" dirty="0" smtClean="0">
                <a:latin typeface="Bookman Old Style" pitchFamily="18" charset="0"/>
              </a:rPr>
              <a:t>  </a:t>
            </a:r>
            <a:r>
              <a:rPr lang="es-ES" b="1" dirty="0" err="1" smtClean="0">
                <a:latin typeface="Bookman Old Style" pitchFamily="18" charset="0"/>
              </a:rPr>
              <a:t>Vayomer</a:t>
            </a:r>
            <a:r>
              <a:rPr lang="es-ES" b="1" dirty="0" smtClean="0">
                <a:latin typeface="Bookman Old Style" pitchFamily="18" charset="0"/>
              </a:rPr>
              <a:t> Adonay el-Moshe </a:t>
            </a:r>
            <a:r>
              <a:rPr lang="es-ES" b="1" dirty="0" err="1" smtClean="0">
                <a:latin typeface="Bookman Old Style" pitchFamily="18" charset="0"/>
              </a:rPr>
              <a:t>emor</a:t>
            </a:r>
            <a:r>
              <a:rPr lang="es-ES" b="1" dirty="0" smtClean="0">
                <a:latin typeface="Bookman Old Style" pitchFamily="18" charset="0"/>
              </a:rPr>
              <a:t> el-</a:t>
            </a:r>
            <a:r>
              <a:rPr lang="es-ES" b="1" dirty="0" err="1" smtClean="0">
                <a:latin typeface="Bookman Old Style" pitchFamily="18" charset="0"/>
              </a:rPr>
              <a:t>hakohanim</a:t>
            </a:r>
            <a:r>
              <a:rPr lang="es-ES" b="1" dirty="0" smtClean="0">
                <a:latin typeface="Bookman Old Style" pitchFamily="18" charset="0"/>
              </a:rPr>
              <a:t> </a:t>
            </a:r>
            <a:r>
              <a:rPr lang="es-ES" b="1" dirty="0" err="1" smtClean="0">
                <a:latin typeface="Bookman Old Style" pitchFamily="18" charset="0"/>
              </a:rPr>
              <a:t>beney</a:t>
            </a:r>
            <a:r>
              <a:rPr lang="es-ES" b="1" dirty="0" smtClean="0">
                <a:latin typeface="Bookman Old Style" pitchFamily="18" charset="0"/>
              </a:rPr>
              <a:t> Aharon </a:t>
            </a:r>
            <a:r>
              <a:rPr lang="es-ES" b="1" dirty="0" err="1" smtClean="0">
                <a:latin typeface="Bookman Old Style" pitchFamily="18" charset="0"/>
              </a:rPr>
              <a:t>ve'amarta</a:t>
            </a:r>
            <a:r>
              <a:rPr lang="es-ES" b="1" dirty="0" smtClean="0">
                <a:latin typeface="Bookman Old Style" pitchFamily="18" charset="0"/>
              </a:rPr>
              <a:t> alehem </a:t>
            </a:r>
            <a:r>
              <a:rPr lang="es-ES" b="1" dirty="0" err="1" smtClean="0">
                <a:latin typeface="Bookman Old Style" pitchFamily="18" charset="0"/>
              </a:rPr>
              <a:t>lenefesh</a:t>
            </a:r>
            <a:r>
              <a:rPr lang="es-ES" b="1" dirty="0" smtClean="0">
                <a:latin typeface="Bookman Old Style" pitchFamily="18" charset="0"/>
              </a:rPr>
              <a:t> lo-</a:t>
            </a:r>
            <a:r>
              <a:rPr lang="es-ES" b="1" dirty="0" err="1" smtClean="0">
                <a:latin typeface="Bookman Old Style" pitchFamily="18" charset="0"/>
              </a:rPr>
              <a:t>yitama</a:t>
            </a:r>
            <a:r>
              <a:rPr lang="es-ES" b="1" dirty="0" smtClean="0">
                <a:latin typeface="Bookman Old Style" pitchFamily="18" charset="0"/>
              </a:rPr>
              <a:t> </a:t>
            </a:r>
            <a:r>
              <a:rPr lang="es-ES" b="1" dirty="0" err="1" smtClean="0">
                <a:latin typeface="Bookman Old Style" pitchFamily="18" charset="0"/>
              </a:rPr>
              <a:t>be'amav</a:t>
            </a:r>
            <a:r>
              <a:rPr lang="es-ES" b="1" dirty="0" smtClean="0">
                <a:latin typeface="Bookman Old Style" pitchFamily="18" charset="0"/>
              </a:rPr>
              <a:t>.</a:t>
            </a:r>
          </a:p>
          <a:p>
            <a:r>
              <a:rPr lang="es-ES" dirty="0" smtClean="0">
                <a:latin typeface="Bookman Old Style" pitchFamily="18" charset="0"/>
              </a:rPr>
              <a:t>Y dijo el Eterno a Moisés: Habla a los sacerdotes, hijos de Aarón, y les dirás: (El sacerdote), por un muerto entre su pueblo, no se impurifique,</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2800" dirty="0" smtClean="0">
                <a:latin typeface="Bookman Old Style" pitchFamily="18" charset="0"/>
              </a:rPr>
              <a:t>Dios le da a Moisés las leyes específicas de Aarón y de todos los sacerdotes. </a:t>
            </a:r>
          </a:p>
          <a:p>
            <a:r>
              <a:rPr lang="es-ES" sz="2800" dirty="0" smtClean="0">
                <a:latin typeface="Bookman Old Style" pitchFamily="18" charset="0"/>
              </a:rPr>
              <a:t>Los sacerdotes deben permanecer puros y santos. </a:t>
            </a:r>
          </a:p>
          <a:p>
            <a:r>
              <a:rPr lang="es-ES" sz="2800" dirty="0" smtClean="0">
                <a:latin typeface="Bookman Old Style" pitchFamily="18" charset="0"/>
              </a:rPr>
              <a:t>No deben tener contacto con los muertos, ni profanar el Nombre de Dios, ni casarse con una ramera ni casarse con una persona divorciada.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dirty="0" smtClean="0">
                <a:latin typeface="Bookman Old Style" pitchFamily="18" charset="0"/>
              </a:rPr>
              <a:t>Cuando la hija de un sacerdote se degrada a través de la prostitución, es a su padre a quien ella degrada, y ella debe ser quemada en el fuego.</a:t>
            </a:r>
          </a:p>
          <a:p>
            <a:r>
              <a:rPr lang="es-ES" dirty="0" smtClean="0">
                <a:latin typeface="Bookman Old Style" pitchFamily="18" charset="0"/>
              </a:rPr>
              <a:t>El Sumo Sacerdote debe cumplir con reglas adicionales. </a:t>
            </a:r>
          </a:p>
          <a:p>
            <a:r>
              <a:rPr lang="es-ES" dirty="0" smtClean="0">
                <a:latin typeface="Bookman Old Style" pitchFamily="18" charset="0"/>
              </a:rPr>
              <a:t>No debe dejar que su cabello en su cabeza crezca salvaje.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3000" dirty="0" smtClean="0">
                <a:latin typeface="Bookman Old Style" pitchFamily="18" charset="0"/>
              </a:rPr>
              <a:t>No debe rasgar sus vestiduras de luto, ni tener contacto con los muertos. </a:t>
            </a:r>
          </a:p>
          <a:p>
            <a:r>
              <a:rPr lang="es-ES" sz="3000" dirty="0" smtClean="0">
                <a:latin typeface="Bookman Old Style" pitchFamily="18" charset="0"/>
              </a:rPr>
              <a:t>No debe salir del santuario. </a:t>
            </a:r>
          </a:p>
          <a:p>
            <a:r>
              <a:rPr lang="es-ES" sz="3000" dirty="0" smtClean="0">
                <a:latin typeface="Bookman Old Style" pitchFamily="18" charset="0"/>
              </a:rPr>
              <a:t>Debe casarse con una virgen de entre su pueblo. </a:t>
            </a:r>
          </a:p>
          <a:p>
            <a:r>
              <a:rPr lang="es-ES" sz="3000" dirty="0" smtClean="0">
                <a:latin typeface="Bookman Old Style" pitchFamily="18" charset="0"/>
              </a:rPr>
              <a:t>Si queda contaminado, no debe acercarse al altar para traer una ofrenda a Dios.</a:t>
            </a:r>
            <a:endParaRPr lang="es-E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CO" dirty="0" smtClean="0">
                <a:latin typeface="Bookman Old Style" pitchFamily="18" charset="0"/>
              </a:rPr>
              <a:t>Este capítulo trata principalmente de la pureza de los sacerdotes (</a:t>
            </a:r>
            <a:r>
              <a:rPr lang="es-CO" b="1" dirty="0" smtClean="0">
                <a:latin typeface="Bookman Old Style" pitchFamily="18" charset="0"/>
              </a:rPr>
              <a:t>cohanim</a:t>
            </a:r>
            <a:r>
              <a:rPr lang="es-CO" dirty="0" smtClean="0">
                <a:latin typeface="Bookman Old Style" pitchFamily="18" charset="0"/>
              </a:rPr>
              <a:t>). </a:t>
            </a:r>
          </a:p>
          <a:p>
            <a:r>
              <a:rPr lang="es-CO" dirty="0" smtClean="0">
                <a:latin typeface="Bookman Old Style" pitchFamily="18" charset="0"/>
              </a:rPr>
              <a:t>Los sacerdotes (excepto el </a:t>
            </a:r>
            <a:r>
              <a:rPr lang="es-CO" b="1" dirty="0" smtClean="0">
                <a:latin typeface="Bookman Old Style" pitchFamily="18" charset="0"/>
              </a:rPr>
              <a:t>cohén jalal</a:t>
            </a:r>
            <a:r>
              <a:rPr lang="es-CO" dirty="0" smtClean="0">
                <a:latin typeface="Bookman Old Style" pitchFamily="18" charset="0"/>
              </a:rPr>
              <a:t>, que profanó su santidad), aun los que tuvieren algún defecto físico, tienen prohibido acercarse a un muerto a fin de no impurificarse,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000" b="1" dirty="0" smtClean="0">
                <a:latin typeface="Bookman Old Style" pitchFamily="18" charset="0"/>
              </a:rPr>
              <a:t>Leviticus 21:1 – 24:23 y Yejezquel 44: 15-31 </a:t>
            </a:r>
          </a:p>
          <a:p>
            <a:r>
              <a:rPr lang="es-CO" sz="3100" dirty="0" smtClean="0">
                <a:latin typeface="Bookman Old Style" pitchFamily="18" charset="0"/>
              </a:rPr>
              <a:t>A menos de que se trate de un muerto hallado en un lugar donde no hay nadie que lo entierre, lo que se llama en hebreo </a:t>
            </a:r>
            <a:r>
              <a:rPr lang="es-CO" sz="3100" b="1" dirty="0" err="1" smtClean="0">
                <a:latin typeface="Bookman Old Style" pitchFamily="18" charset="0"/>
              </a:rPr>
              <a:t>met</a:t>
            </a:r>
            <a:r>
              <a:rPr lang="es-CO" sz="3100" b="1" dirty="0" smtClean="0">
                <a:latin typeface="Bookman Old Style" pitchFamily="18" charset="0"/>
              </a:rPr>
              <a:t> </a:t>
            </a:r>
            <a:r>
              <a:rPr lang="es-CO" sz="3100" b="1" dirty="0" err="1" smtClean="0">
                <a:latin typeface="Bookman Old Style" pitchFamily="18" charset="0"/>
              </a:rPr>
              <a:t>mitzvah</a:t>
            </a:r>
            <a:r>
              <a:rPr lang="es-CO" sz="3100" dirty="0" smtClean="0">
                <a:latin typeface="Bookman Old Style" pitchFamily="18" charset="0"/>
              </a:rPr>
              <a:t>; o en el caso de que el difunto sea su esposa, madre, padre, hijo o hija, desde los 30 días de nacidos, y hermano o hermana de padre siendo ésta virgen. </a:t>
            </a:r>
            <a:endParaRPr lang="es-ES" sz="31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3000" dirty="0" smtClean="0">
                <a:latin typeface="Bookman Old Style" pitchFamily="18" charset="0"/>
              </a:rPr>
              <a:t>Y Dios le dice a Moisés: Dile a Aarón que si su descendencia tiene un defecto, no debe acercarse al Santuario para traer una ofrenda de alimentos a Dios. </a:t>
            </a:r>
          </a:p>
          <a:p>
            <a:r>
              <a:rPr lang="es-ES" sz="3000" dirty="0" smtClean="0">
                <a:latin typeface="Bookman Old Style" pitchFamily="18" charset="0"/>
              </a:rPr>
              <a:t>De hecho, cualquier hombre con un defecto no debe acercarse al Santuario Sagrado para llevar una ofrenda de alimentos a Dios,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dirty="0" smtClean="0">
                <a:latin typeface="Bookman Old Style" pitchFamily="18" charset="0"/>
              </a:rPr>
              <a:t>Ya sea ciego o cojo o mutilado o de extremidades demasiado largas o tenga una pierna rota o un brazo roto o una costra. </a:t>
            </a:r>
          </a:p>
          <a:p>
            <a:r>
              <a:rPr lang="es-ES" dirty="0" smtClean="0">
                <a:latin typeface="Bookman Old Style" pitchFamily="18" charset="0"/>
              </a:rPr>
              <a:t>No han de hacer calva (por un muerto) en su cabeza, ni se rasurarán (con navaja) su barba, ni se harán incisiones en su carne.</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dirty="0" smtClean="0">
                <a:latin typeface="Bookman Old Style" pitchFamily="18" charset="0"/>
              </a:rPr>
              <a:t>La descendencia de Aarón que tengan un defecto pueden comer de las ofrendas de comida, pero no pueden entrar detrás de la cortina santa, ni acercarse al lugar de la matanza, ya que esto profanaría los santuarios sagrados de Dios.</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2870" dirty="0" smtClean="0">
                <a:latin typeface="Bookman Old Style" pitchFamily="18" charset="0"/>
              </a:rPr>
              <a:t>Dios le dice a Moisés: Dígale a todo el pueblo: No hagas una ofrenda sacerdotal en ningún estado de inmundicia, ni hagas sacrificios con animales manchados. </a:t>
            </a:r>
          </a:p>
          <a:p>
            <a:r>
              <a:rPr lang="es-ES" sz="2870" dirty="0" smtClean="0">
                <a:latin typeface="Bookman Old Style" pitchFamily="18" charset="0"/>
              </a:rPr>
              <a:t>No comas de las ofrendas sagradas a menos que estés en un estado de limpieza. No profane mi santo nombre, sino que me santifique. Yo, Dios, te hago santo.</a:t>
            </a:r>
            <a:endParaRPr lang="es-ES" sz="287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dirty="0" smtClean="0">
                <a:latin typeface="Bookman Old Style" pitchFamily="18" charset="0"/>
              </a:rPr>
              <a:t>Estos son mis tiempos señalados para la reunión. </a:t>
            </a:r>
          </a:p>
          <a:p>
            <a:r>
              <a:rPr lang="es-ES" dirty="0" smtClean="0">
                <a:latin typeface="Bookman Old Style" pitchFamily="18" charset="0"/>
              </a:rPr>
              <a:t>Se harán seis días de trabajo y en el séptimo día debe dejar de realizar cualquier trabajo y proclamarlo un sábado de descanso. </a:t>
            </a:r>
          </a:p>
          <a:p>
            <a:r>
              <a:rPr lang="es-ES" dirty="0" smtClean="0">
                <a:latin typeface="Bookman Old Style" pitchFamily="18" charset="0"/>
              </a:rPr>
              <a:t>Es un sábado para Dios en todas tus moradas.</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3000" dirty="0" smtClean="0">
                <a:latin typeface="Bookman Old Style" pitchFamily="18" charset="0"/>
              </a:rPr>
              <a:t>En el primer mes, el catorce del mes, es una Pascua a Dios. </a:t>
            </a:r>
          </a:p>
          <a:p>
            <a:r>
              <a:rPr lang="es-ES" sz="3000" dirty="0" smtClean="0">
                <a:latin typeface="Bookman Old Style" pitchFamily="18" charset="0"/>
              </a:rPr>
              <a:t>El quince de ese mes es el Festival de Panes sin Levadura y durante siete días solo comerá pan sin levadura. El primer día, lo proclamarás santo y no harás ningún trabajo. El séptimo día también será santo y no harás trabajo.</a:t>
            </a:r>
            <a:endParaRPr lang="es-E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3000" dirty="0" smtClean="0">
                <a:latin typeface="Bookman Old Style" pitchFamily="18" charset="0"/>
              </a:rPr>
              <a:t>Cuando vengas a la tierra prometida que te doy y cosechas la cosecha, traerás un omer, una parte de tu primera cosecha al sacerdote, quien se la ofrecerá a Dios. </a:t>
            </a:r>
          </a:p>
          <a:p>
            <a:r>
              <a:rPr lang="es-ES" sz="3000" dirty="0" smtClean="0">
                <a:latin typeface="Bookman Old Style" pitchFamily="18" charset="0"/>
              </a:rPr>
              <a:t>Después de siete sábados completos desde el momento de estas ofrendas, contando cincuenta días, traerás una nueva ofrenda a Dios.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CO" b="1" dirty="0" smtClean="0">
                <a:latin typeface="Bookman Old Style" pitchFamily="18" charset="0"/>
              </a:rPr>
              <a:t>Y contaréis el Omer</a:t>
            </a:r>
            <a:r>
              <a:rPr lang="es-CO" dirty="0" smtClean="0">
                <a:latin typeface="Bookman Old Style" pitchFamily="18" charset="0"/>
              </a:rPr>
              <a:t/>
            </a:r>
            <a:br>
              <a:rPr lang="es-CO" dirty="0" smtClean="0">
                <a:latin typeface="Bookman Old Style" pitchFamily="18" charset="0"/>
              </a:rPr>
            </a:br>
            <a:r>
              <a:rPr lang="es-CO" dirty="0" smtClean="0">
                <a:latin typeface="Bookman Old Style" pitchFamily="18" charset="0"/>
              </a:rPr>
              <a:t>  </a:t>
            </a:r>
            <a:r>
              <a:rPr lang="es-CO" sz="3000" dirty="0" smtClean="0">
                <a:latin typeface="Bookman Old Style" pitchFamily="18" charset="0"/>
              </a:rPr>
              <a:t> El Zohar (Parashat Emor) escribe lo siguiente a propósito de la cuenta del ómer: "¿Por qué contar siete semanas?, pregunta Rabí Jiyá. Y él mismo responde: es con referencia a la mujer: "Y cuando esté limpia de su impureza, contará para sí siete días y después será pura" </a:t>
            </a:r>
            <a:r>
              <a:rPr lang="es-CO" sz="2000" b="1" dirty="0" smtClean="0">
                <a:latin typeface="Bookman Old Style" pitchFamily="18" charset="0"/>
              </a:rPr>
              <a:t>(Levíticos 15, 177, </a:t>
            </a:r>
            <a:endParaRPr lang="es-CO"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CO" dirty="0" smtClean="0">
                <a:latin typeface="Bookman Old Style" pitchFamily="18" charset="0"/>
              </a:rPr>
              <a:t>Ahora bien, el pueblo de Israel, antes de la revelación en el monte de Sinaí, no estaba aún limpio de las impurezas de la tierra de Egipto; </a:t>
            </a:r>
          </a:p>
          <a:p>
            <a:r>
              <a:rPr lang="es-CO" dirty="0" smtClean="0">
                <a:latin typeface="Bookman Old Style" pitchFamily="18" charset="0"/>
              </a:rPr>
              <a:t>Su permanencia en esta tierra idólatra había contaminado su cuerpo y su alma.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CO" dirty="0" smtClean="0">
                <a:latin typeface="Bookman Old Style" pitchFamily="18" charset="0"/>
              </a:rPr>
              <a:t>Para ser juzgado digno de recibir la Ley, tuvo que despojarse en primer lugar de sus impurezas físicas y morales, y contar siete semanas (49 días), que representan el número cuadrado de los siete días de espera de la mujer antes de su purificación completa."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21:1 – 24:23 y Yejezquel 44: 15-31 </a:t>
            </a:r>
          </a:p>
          <a:p>
            <a:r>
              <a:rPr lang="es-ES" sz="2900" dirty="0" smtClean="0">
                <a:latin typeface="Bookman Old Style" pitchFamily="18" charset="0"/>
              </a:rPr>
              <a:t>Traerás pan con levadura y sin levadura, y harás ofrendas con animales inmaculados como expresión de obediencia a Dios. </a:t>
            </a:r>
          </a:p>
          <a:p>
            <a:r>
              <a:rPr lang="es-CO" sz="2900" dirty="0" smtClean="0">
                <a:latin typeface="Bookman Old Style" pitchFamily="18" charset="0"/>
              </a:rPr>
              <a:t>Y cuando segares la mies de tu tierra, </a:t>
            </a:r>
            <a:r>
              <a:rPr lang="es-CO" sz="2900" dirty="0" smtClean="0">
                <a:latin typeface="Bookman Old Style" pitchFamily="18" charset="0"/>
                <a:hlinkClick r:id="rId3"/>
              </a:rPr>
              <a:t>no acabarás de segar el rincón de tu campo</a:t>
            </a:r>
            <a:r>
              <a:rPr lang="es-CO" sz="2900" dirty="0" smtClean="0">
                <a:latin typeface="Bookman Old Style" pitchFamily="18" charset="0"/>
              </a:rPr>
              <a:t>, ni espigarás tu tierra segada; para el pobre y para el peregrino lo dejarás; Yo soy el Eterno, vuestro Dios.</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sz="2800" dirty="0" smtClean="0">
                <a:latin typeface="Bookman Old Style" pitchFamily="18" charset="0"/>
              </a:rPr>
              <a:t>En el séptimo mes, el décimo día del mes, habrá un Día de la Expiación. </a:t>
            </a:r>
          </a:p>
          <a:p>
            <a:r>
              <a:rPr lang="es-ES" sz="2800" dirty="0" smtClean="0">
                <a:latin typeface="Bookman Old Style" pitchFamily="18" charset="0"/>
              </a:rPr>
              <a:t>Debes matar de hambre tus energías vitales. </a:t>
            </a:r>
          </a:p>
          <a:p>
            <a:r>
              <a:rPr lang="es-ES" sz="2800" dirty="0" smtClean="0">
                <a:latin typeface="Bookman Old Style" pitchFamily="18" charset="0"/>
              </a:rPr>
              <a:t>No debes hacer ningún trabajo de creación, ni ninguna actividad en ese día. </a:t>
            </a:r>
          </a:p>
          <a:p>
            <a:r>
              <a:rPr lang="es-ES" sz="2800" dirty="0" smtClean="0">
                <a:latin typeface="Bookman Old Style" pitchFamily="18" charset="0"/>
              </a:rPr>
              <a:t>De hecho, si alguna persona no se aflige a sí misma ese día, debe ser separada de sus parientes.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sz="2900" dirty="0" smtClean="0">
                <a:latin typeface="Bookman Old Style" pitchFamily="18" charset="0"/>
              </a:rPr>
              <a:t>Este santo sábado, este Día de la Expiación, es un estatuto perpetuo para sus descendientes, en todas sus moradas.</a:t>
            </a:r>
          </a:p>
          <a:p>
            <a:r>
              <a:rPr lang="es-ES" sz="2900" dirty="0" smtClean="0">
                <a:latin typeface="Bookman Old Style" pitchFamily="18" charset="0"/>
              </a:rPr>
              <a:t>El decimoquinto día de este séptimo mes es el Festival de las Chozas. </a:t>
            </a:r>
          </a:p>
          <a:p>
            <a:r>
              <a:rPr lang="es-ES" sz="2900" dirty="0" smtClean="0">
                <a:latin typeface="Bookman Old Style" pitchFamily="18" charset="0"/>
              </a:rPr>
              <a:t>Siete días serán dedicados a Dios. El primer día y el octavo día, no debe hacer ningún trabajo.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sz="2800" dirty="0" smtClean="0">
                <a:latin typeface="Bookman Old Style" pitchFamily="18" charset="0"/>
              </a:rPr>
              <a:t>Tomarán para ustedes el primer día, el fruto del árbol de la belleza, las hojas de las ramas de palma y las ramas de mirto y los sauces del arroyo, y se regocijarán ante Dios. </a:t>
            </a:r>
          </a:p>
          <a:p>
            <a:r>
              <a:rPr lang="es-ES" sz="2800" dirty="0" smtClean="0">
                <a:latin typeface="Bookman Old Style" pitchFamily="18" charset="0"/>
              </a:rPr>
              <a:t>Vivirás en cabañas durante siete días para que las generaciones futuras sepan que hice que los israelitas vivieran en cabañas cuando los saqué de la tierra de Egipto.</a:t>
            </a:r>
            <a:endParaRPr lang="es-E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dirty="0" smtClean="0">
                <a:latin typeface="Bookman Old Style" pitchFamily="18" charset="0"/>
              </a:rPr>
              <a:t>En la Carpa de la reunión, fuera de la cortina del Pacto, Aarón preparará una luz para que se queme regularmente, noche y día, para todas las generaciones. </a:t>
            </a:r>
          </a:p>
          <a:p>
            <a:r>
              <a:rPr lang="es-ES" dirty="0" smtClean="0">
                <a:latin typeface="Bookman Old Style" pitchFamily="18" charset="0"/>
              </a:rPr>
              <a:t>Cada día de reposo, Aarón tendrá pan e incienso y hará una ofrenda al Señor.</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sz="2800" dirty="0" smtClean="0">
                <a:latin typeface="Bookman Old Style" pitchFamily="18" charset="0"/>
              </a:rPr>
              <a:t>Si alguna persona no respeta el Nombre de Dios y es un blasfemo, la persona será sacada fuera del campamento y toda la comunidad deberá apedrear a ese blasfemo. </a:t>
            </a:r>
          </a:p>
          <a:p>
            <a:r>
              <a:rPr lang="es-ES" sz="2800" dirty="0" smtClean="0">
                <a:latin typeface="Bookman Old Style" pitchFamily="18" charset="0"/>
              </a:rPr>
              <a:t>Si un hombre asesina a algún ser humano, será condenado a muerte. </a:t>
            </a:r>
          </a:p>
          <a:p>
            <a:r>
              <a:rPr lang="es-ES" sz="2800" dirty="0" smtClean="0">
                <a:latin typeface="Bookman Old Style" pitchFamily="18" charset="0"/>
              </a:rPr>
              <a:t>Quien golpea la vida de un animal es pagarlo, vida en lugar de la vida.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CO" dirty="0" smtClean="0">
                <a:latin typeface="Bookman Old Style" pitchFamily="18" charset="0"/>
              </a:rPr>
              <a:t>Cuando hubiere nacido buey, o cordero, o cabra, </a:t>
            </a:r>
            <a:r>
              <a:rPr lang="es-CO" dirty="0" smtClean="0">
                <a:latin typeface="Bookman Old Style" pitchFamily="18" charset="0"/>
                <a:hlinkClick r:id="rId3"/>
              </a:rPr>
              <a:t>estará siete días con su madre</a:t>
            </a:r>
            <a:r>
              <a:rPr lang="es-CO" dirty="0" smtClean="0">
                <a:latin typeface="Bookman Old Style" pitchFamily="18" charset="0"/>
              </a:rPr>
              <a:t>; mas desde el día octavo en adelante, será aceptado por sacrificio como ofrenda de fuego al Eterno.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CO" sz="2900" dirty="0" smtClean="0">
                <a:latin typeface="Bookman Old Style" pitchFamily="18" charset="0"/>
              </a:rPr>
              <a:t>La Torah ordena dejar la cría, durante siete días, cerca de su madre; y nos enseña con esto que debemos tratar a los animales de la misma manera que lo hacemos con los seres humanos. </a:t>
            </a:r>
          </a:p>
          <a:p>
            <a:r>
              <a:rPr lang="es-CO" sz="2900" dirty="0" smtClean="0">
                <a:latin typeface="Bookman Old Style" pitchFamily="18" charset="0"/>
              </a:rPr>
              <a:t>El niño recién nacido queda siete días con su madre antes de entrar en la alianza del patriarca Abraham (circuncisión);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CO" sz="3000" dirty="0" smtClean="0">
                <a:latin typeface="Bookman Old Style" pitchFamily="18" charset="0"/>
              </a:rPr>
              <a:t>Del mismo modo el becerro, el cordero y el cabrito, deben quedar una semana con sus madres antes de comparecer al altar. </a:t>
            </a:r>
          </a:p>
          <a:p>
            <a:r>
              <a:rPr lang="es-CO" sz="3000" dirty="0" smtClean="0">
                <a:latin typeface="Bookman Old Style" pitchFamily="18" charset="0"/>
              </a:rPr>
              <a:t>Dios escogió al buey, al carnero y a la cabra como ofrenda para el sacrificio, porque son los más perseguidos por otros animales, y El prefiere a los oprimidos. </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CO" sz="2800" dirty="0" smtClean="0">
                <a:latin typeface="Bookman Old Style" pitchFamily="18" charset="0"/>
              </a:rPr>
              <a:t>"Si un malvado persigue a un justo, Dios se pone al lado del justo; </a:t>
            </a:r>
          </a:p>
          <a:p>
            <a:r>
              <a:rPr lang="es-CO" sz="2800" dirty="0" smtClean="0">
                <a:latin typeface="Bookman Old Style" pitchFamily="18" charset="0"/>
              </a:rPr>
              <a:t>Si un justo persigue a otro justo, Dios está con el perseguido; </a:t>
            </a:r>
          </a:p>
          <a:p>
            <a:r>
              <a:rPr lang="es-CO" sz="2800" dirty="0" smtClean="0">
                <a:latin typeface="Bookman Old Style" pitchFamily="18" charset="0"/>
              </a:rPr>
              <a:t>Si un malvado persigue a otro malvado, Dios está con el perseguido; y</a:t>
            </a:r>
          </a:p>
          <a:p>
            <a:r>
              <a:rPr lang="es-CO" sz="2800" dirty="0" smtClean="0">
                <a:latin typeface="Bookman Old Style" pitchFamily="18" charset="0"/>
              </a:rPr>
              <a:t>Si un justo persigue a un malvado, Dios toma en este caso también, el partido del malvado, por estar perseguido" </a:t>
            </a:r>
            <a:r>
              <a:rPr lang="es-CO" sz="1600" b="1" dirty="0" smtClean="0">
                <a:latin typeface="Bookman Old Style" pitchFamily="18" charset="0"/>
              </a:rPr>
              <a:t>(VaYikrá Rabá, 27).</a:t>
            </a:r>
            <a:endParaRPr lang="es-ES" sz="2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latin typeface="Bookman Old Style" pitchFamily="18" charset="0"/>
              </a:rPr>
              <a:t>Leviticus 21:1 – 24:23 y Yejezquel 44: 15-31 </a:t>
            </a:r>
          </a:p>
          <a:p>
            <a:r>
              <a:rPr lang="es-ES" sz="2900" dirty="0" smtClean="0">
                <a:latin typeface="Bookman Old Style" pitchFamily="18" charset="0"/>
              </a:rPr>
              <a:t>Si alguien le hace daño a un compañero, como lo ha hecho, se le hará una fractura por fractura, ojo por ojo, diente por diente. </a:t>
            </a:r>
          </a:p>
          <a:p>
            <a:r>
              <a:rPr lang="es-ES" sz="2900" dirty="0" smtClean="0">
                <a:latin typeface="Bookman Old Style" pitchFamily="18" charset="0"/>
              </a:rPr>
              <a:t>La herida que infligió se infligirá sobre él. </a:t>
            </a:r>
          </a:p>
          <a:p>
            <a:r>
              <a:rPr lang="es-ES" sz="2900" dirty="0" smtClean="0">
                <a:latin typeface="Bookman Old Style" pitchFamily="18" charset="0"/>
              </a:rPr>
              <a:t>Tendrás una sola norma para el extranjero y para el ciudadano: porque yo, el Señor, soy tu Dios.</a:t>
            </a:r>
            <a:endParaRPr lang="es-E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2900" dirty="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890588" y="990600"/>
            <a:ext cx="7362825"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ES" sz="3600" b="1" dirty="0" smtClean="0">
                <a:solidFill>
                  <a:srgbClr val="FF0000"/>
                </a:solidFill>
                <a:latin typeface="Bookman Old Style" pitchFamily="18" charset="0"/>
              </a:rPr>
              <a:t>Regalos Visibles e Invisibles</a:t>
            </a:r>
            <a:endParaRPr lang="es-ES" sz="3600" b="1" dirty="0" smtClean="0">
              <a:solidFill>
                <a:srgbClr val="FF0000"/>
              </a:solidFill>
              <a:latin typeface="Bookman Old Style" pitchFamily="18" charset="0"/>
            </a:endParaRPr>
          </a:p>
          <a:p>
            <a:pPr marL="0" lvl="0" indent="0" algn="ctr">
              <a:lnSpc>
                <a:spcPct val="90000"/>
              </a:lnSpc>
              <a:spcBef>
                <a:spcPts val="0"/>
              </a:spcBef>
              <a:buNone/>
            </a:pPr>
            <a:r>
              <a:rPr lang="es-ES" sz="2000" dirty="0" smtClean="0">
                <a:latin typeface="Bookman Old Style" pitchFamily="18" charset="0"/>
              </a:rPr>
              <a:t>Notas tomadas del Rabino </a:t>
            </a:r>
            <a:r>
              <a:rPr lang="es-ES" sz="2000" dirty="0" smtClean="0">
                <a:latin typeface="Bookman Old Style" pitchFamily="18" charset="0"/>
              </a:rPr>
              <a:t>Moshé Hauer y Mordejai Appel</a:t>
            </a:r>
            <a:endParaRPr lang="es-ES" sz="2000" dirty="0" smtClean="0">
              <a:latin typeface="Bookman Old Style" pitchFamily="18" charset="0"/>
            </a:endParaRPr>
          </a:p>
          <a:p>
            <a:pPr>
              <a:buNone/>
            </a:pPr>
            <a:r>
              <a:rPr lang="es-ES" dirty="0" smtClean="0">
                <a:latin typeface="Bookman Old Style" pitchFamily="18" charset="0"/>
              </a:rPr>
              <a:t>“¡Padre nuestro, Rey nuestro! Por amor a nuestros antepasados ​​que confiaron en Ti y a quienes enseñaste estatutos de vida, así también, ten piedad de nosotros y enséñanos.” (Birjot Kriat Shmá, </a:t>
            </a:r>
            <a:r>
              <a:rPr lang="es-ES" dirty="0" smtClean="0">
                <a:latin typeface="Bookman Old Style" pitchFamily="18" charset="0"/>
              </a:rPr>
              <a:t>Ahavá </a:t>
            </a:r>
            <a:r>
              <a:rPr lang="es-ES" dirty="0" smtClean="0">
                <a:latin typeface="Bookman Old Style" pitchFamily="18" charset="0"/>
              </a:rPr>
              <a:t>Rabá)</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La confianza es fundamental en todas las relaciones. </a:t>
            </a:r>
            <a:endParaRPr lang="es-ES" sz="3600" dirty="0" smtClean="0">
              <a:latin typeface="Bookman Old Style" pitchFamily="18" charset="0"/>
            </a:endParaRPr>
          </a:p>
          <a:p>
            <a:pPr>
              <a:buNone/>
            </a:pPr>
            <a:r>
              <a:rPr lang="es-ES" sz="3600" dirty="0" smtClean="0">
                <a:latin typeface="Bookman Old Style" pitchFamily="18" charset="0"/>
              </a:rPr>
              <a:t>La </a:t>
            </a:r>
            <a:r>
              <a:rPr lang="es-ES" sz="3600" dirty="0" smtClean="0">
                <a:latin typeface="Bookman Old Style" pitchFamily="18" charset="0"/>
              </a:rPr>
              <a:t>confianza en Dios es un requisito clave para nuestro compromiso con el estudio y la observancia de la Torá.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Esto </a:t>
            </a:r>
            <a:r>
              <a:rPr lang="es-ES" sz="3000" dirty="0" smtClean="0">
                <a:latin typeface="Bookman Old Style" pitchFamily="18" charset="0"/>
              </a:rPr>
              <a:t>queda claro en la clásica historia talmúdica (Shabat 88a-b) en la que </a:t>
            </a:r>
            <a:r>
              <a:rPr lang="es-ES" sz="3000" dirty="0" smtClean="0">
                <a:latin typeface="Bookman Old Style" pitchFamily="18" charset="0"/>
              </a:rPr>
              <a:t>Rabá </a:t>
            </a:r>
            <a:r>
              <a:rPr lang="es-ES" sz="3000" dirty="0" smtClean="0">
                <a:latin typeface="Bookman Old Style" pitchFamily="18" charset="0"/>
              </a:rPr>
              <a:t>fue confrontado por un saduceo que se burló de la aceptación apresurada de la Torá por parte del pueblo judío, poniendo nuestra boca delante de nuestros oídos, comprometiéndonos a actuar (</a:t>
            </a:r>
            <a:r>
              <a:rPr lang="es-ES" sz="3000" b="1" i="1" dirty="0" smtClean="0">
                <a:latin typeface="Bookman Old Style" pitchFamily="18" charset="0"/>
              </a:rPr>
              <a:t>naas</a:t>
            </a:r>
            <a:r>
              <a:rPr lang="es-ES" sz="3000" b="1" i="1" dirty="0" smtClean="0">
                <a:latin typeface="Bookman Old Style" pitchFamily="18" charset="0"/>
              </a:rPr>
              <a:t>é</a:t>
            </a:r>
            <a:r>
              <a:rPr lang="es-ES" sz="3000" b="1" i="1" dirty="0" smtClean="0">
                <a:latin typeface="Bookman Old Style" pitchFamily="18" charset="0"/>
              </a:rPr>
              <a:t>h</a:t>
            </a:r>
            <a:r>
              <a:rPr lang="es-ES" sz="3000" dirty="0" smtClean="0">
                <a:latin typeface="Bookman Old Style" pitchFamily="18" charset="0"/>
              </a:rPr>
              <a:t>) antes de escuchar los detalles (</a:t>
            </a:r>
            <a:r>
              <a:rPr lang="es-ES" sz="3000" b="1" i="1" dirty="0" smtClean="0">
                <a:latin typeface="Bookman Old Style" pitchFamily="18" charset="0"/>
              </a:rPr>
              <a:t>nishmá</a:t>
            </a:r>
            <a:r>
              <a:rPr lang="es-ES" sz="3000" dirty="0" smtClean="0">
                <a:latin typeface="Bookman Old Style" pitchFamily="18" charset="0"/>
              </a:rPr>
              <a:t>).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Rabá </a:t>
            </a:r>
            <a:r>
              <a:rPr lang="es-ES" sz="2900" dirty="0" smtClean="0">
                <a:latin typeface="Bookman Old Style" pitchFamily="18" charset="0"/>
              </a:rPr>
              <a:t>respondió afirmando con orgullo la confianza en Dios que nos guió como nación a aceptar incondicionalmente todo lo que Hashem nos pidiera. </a:t>
            </a:r>
            <a:endParaRPr lang="es-ES" sz="2900" dirty="0" smtClean="0">
              <a:latin typeface="Bookman Old Style" pitchFamily="18" charset="0"/>
            </a:endParaRPr>
          </a:p>
          <a:p>
            <a:pPr>
              <a:buNone/>
            </a:pPr>
            <a:r>
              <a:rPr lang="es-ES" sz="2900" dirty="0" smtClean="0">
                <a:latin typeface="Bookman Old Style" pitchFamily="18" charset="0"/>
              </a:rPr>
              <a:t>"</a:t>
            </a:r>
            <a:r>
              <a:rPr lang="es-ES" sz="2900" dirty="0" smtClean="0">
                <a:latin typeface="Bookman Old Style" pitchFamily="18" charset="0"/>
              </a:rPr>
              <a:t>Actuamos con Dios con un corazón confiado, característico de quienes actúan con amor, confiando en que Él no nos cargaría con algo que no pudiéramos soportar (Rashi a Shabat 88b)".</a:t>
            </a:r>
            <a:endParaRPr lang="es-E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lo tanto, se entiende por qué el Éxodo fue el primer paso hacia el Sinaí y nuestra aceptación de la Torá (Shemot 3:12) y, por lo tanto, fue invocado en la propuesta de Hashem (Shemot 19:3-5):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Vieron lo que hice con Egipto y cómo los cargué sobre alas de águila y los traje hasta Mí".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Ese </a:t>
            </a:r>
            <a:r>
              <a:rPr lang="es-ES" dirty="0" smtClean="0">
                <a:latin typeface="Bookman Old Style" pitchFamily="18" charset="0"/>
              </a:rPr>
              <a:t>milagroso evento fortaleció nuestra confianza, demostrando el amor y el compromiso de Dios con el pueblo judío, lo que permitió nuestra aceptación incondicional de Su Torá</a:t>
            </a:r>
            <a:r>
              <a:rPr lang="es-ES" dirty="0" smtClean="0">
                <a:latin typeface="Bookman Old Style" pitchFamily="18" charset="0"/>
              </a:rPr>
              <a:t>.</a:t>
            </a:r>
          </a:p>
          <a:p>
            <a:pPr>
              <a:buNone/>
            </a:pPr>
            <a:r>
              <a:rPr lang="es-ES" dirty="0" smtClean="0">
                <a:latin typeface="Bookman Old Style" pitchFamily="18" charset="0"/>
              </a:rPr>
              <a:t>También podría ser la base para que nuestra parashá introduzca la cuenta del Ómer como el camino hacia el Sinaí (Vaikrá 23:9-16).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El </a:t>
            </a:r>
            <a:r>
              <a:rPr lang="es-ES" sz="3600" dirty="0" smtClean="0">
                <a:latin typeface="Bookman Old Style" pitchFamily="18" charset="0"/>
              </a:rPr>
              <a:t>Ómer era una ofrenda de harina de cebada del tamaño de un ómer que se hacía el segundo día de Pésaj, de la cosecha de la nueva temporada, en reconocimiento a los regalos diarios que Dios nos daba</a:t>
            </a:r>
            <a:r>
              <a:rPr lang="es-ES" sz="36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a:t>
            </a:r>
            <a:r>
              <a:rPr lang="es-ES" sz="3000" dirty="0" smtClean="0">
                <a:latin typeface="Bookman Old Style" pitchFamily="18" charset="0"/>
              </a:rPr>
              <a:t>midrash (Vaikrá Rabá 28:2) señala que esta ofrenda era conocida por su tamaño, asociándola con el regalo diario de un ómer de maná que nos sustentaba a diario en el desierto (Shemot 16:16-18). </a:t>
            </a:r>
            <a:endParaRPr lang="es-ES" sz="3000" dirty="0" smtClean="0">
              <a:latin typeface="Bookman Old Style" pitchFamily="18" charset="0"/>
            </a:endParaRPr>
          </a:p>
          <a:p>
            <a:pPr>
              <a:buNone/>
            </a:pPr>
            <a:r>
              <a:rPr lang="es-ES" sz="3000" dirty="0" smtClean="0">
                <a:latin typeface="Bookman Old Style" pitchFamily="18" charset="0"/>
              </a:rPr>
              <a:t>«</a:t>
            </a:r>
            <a:r>
              <a:rPr lang="es-ES" sz="3000" dirty="0" smtClean="0">
                <a:latin typeface="Bookman Old Style" pitchFamily="18" charset="0"/>
              </a:rPr>
              <a:t>Rav </a:t>
            </a:r>
            <a:r>
              <a:rPr lang="es-ES" sz="3000" dirty="0" smtClean="0">
                <a:latin typeface="Bookman Old Style" pitchFamily="18" charset="0"/>
              </a:rPr>
              <a:t>Berejyá </a:t>
            </a:r>
            <a:r>
              <a:rPr lang="es-ES" sz="3000" dirty="0" smtClean="0">
                <a:latin typeface="Bookman Old Style" pitchFamily="18" charset="0"/>
              </a:rPr>
              <a:t>enseñó: «Dios le dijo a Moshé: Dile al pueblo judío que solía dar un ómer de maná diariamente a cada uno de ellos.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Ahora </a:t>
            </a:r>
            <a:r>
              <a:rPr lang="es-ES" dirty="0" smtClean="0">
                <a:latin typeface="Bookman Old Style" pitchFamily="18" charset="0"/>
              </a:rPr>
              <a:t>que me dan el ómer, recibo solo un ómer de cebada de todos ellos juntos».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bien nuestro sustento hoy proviene de la tierra, nos vemos obligados a reconocer que su verdadera fuente no es diferente del maná que cayó directamente del cielo.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es parte del ejercicio de construcción de confianza que nos trajo al Sinaí. </a:t>
            </a:r>
            <a:endParaRPr lang="es-ES" dirty="0" smtClean="0">
              <a:latin typeface="Bookman Old Style" pitchFamily="18" charset="0"/>
            </a:endParaRPr>
          </a:p>
          <a:p>
            <a:pPr>
              <a:buNone/>
            </a:pPr>
            <a:r>
              <a:rPr lang="es-ES" dirty="0" smtClean="0">
                <a:latin typeface="Bookman Old Style" pitchFamily="18" charset="0"/>
              </a:rPr>
              <a:t>Salimos </a:t>
            </a:r>
            <a:r>
              <a:rPr lang="es-ES" dirty="0" smtClean="0">
                <a:latin typeface="Bookman Old Style" pitchFamily="18" charset="0"/>
              </a:rPr>
              <a:t>de Egipto y viajamos al árido desierto llevando únicamente la matzá, la meijlá d’mhemnusa, el alimento de la fe (ver Zohar II 183b).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Esa </a:t>
            </a:r>
            <a:r>
              <a:rPr lang="es-ES" dirty="0" smtClean="0">
                <a:latin typeface="Bookman Old Style" pitchFamily="18" charset="0"/>
              </a:rPr>
              <a:t>matzá era el símbolo de nuestra fe y estaba impregnada del sabor celestial del maná (Kidushín 38a). </a:t>
            </a:r>
            <a:endParaRPr lang="es-ES" dirty="0" smtClean="0">
              <a:latin typeface="Bookman Old Style" pitchFamily="18" charset="0"/>
            </a:endParaRPr>
          </a:p>
          <a:p>
            <a:pPr>
              <a:buNone/>
            </a:pPr>
            <a:r>
              <a:rPr lang="es-ES" dirty="0" smtClean="0">
                <a:latin typeface="Bookman Old Style" pitchFamily="18" charset="0"/>
              </a:rPr>
              <a:t>Treinta </a:t>
            </a:r>
            <a:r>
              <a:rPr lang="es-ES" dirty="0" smtClean="0">
                <a:latin typeface="Bookman Old Style" pitchFamily="18" charset="0"/>
              </a:rPr>
              <a:t>días después, el 15 de Iyar, se nos acabó la matzá y Dios nos informó que al día siguiente comenzaríamos a recibir el pan del maná del cielo (Shemot 16:1, 16:4).</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1" y="1600200"/>
            <a:ext cx="8407143"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Esos días de visible amor y apoyo divinos fortalecieron nuestra fe y nos permitieron aceptar incondicionalmente la Torá, “nuestros antepasados ​​que confiaron en Ti y a quienes enseñaste estatutos de vida”, de tal manera que cuando Al regresar a la esfera terrenal en Israel con la cosecha de cebada, ofrecimos el ómer para recordarnos que la fidelidad continua de Dios sigue siendo crucial para nuestro sustento.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Contamos </a:t>
            </a:r>
            <a:r>
              <a:rPr lang="es-ES" dirty="0" smtClean="0">
                <a:latin typeface="Bookman Old Style" pitchFamily="18" charset="0"/>
              </a:rPr>
              <a:t>el ómer, fortaleciendo aún más esa conciencia, recordando el pan celestial de fe de Dios a través de sus dones terrenales</a:t>
            </a:r>
            <a:r>
              <a:rPr lang="es-ES" dirty="0" smtClean="0">
                <a:latin typeface="Bookman Old Style" pitchFamily="18" charset="0"/>
              </a:rPr>
              <a:t>.</a:t>
            </a:r>
          </a:p>
          <a:p>
            <a:pPr>
              <a:buNone/>
            </a:pPr>
            <a:r>
              <a:rPr lang="es-ES" dirty="0" smtClean="0">
                <a:latin typeface="Bookman Old Style" pitchFamily="18" charset="0"/>
              </a:rPr>
              <a:t>Ahora, como entonces, debemos fortalecer nuestra fe en Dios para llegar al Sinaí.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Contar </a:t>
            </a:r>
            <a:r>
              <a:rPr lang="es-ES" dirty="0" smtClean="0">
                <a:latin typeface="Bookman Old Style" pitchFamily="18" charset="0"/>
              </a:rPr>
              <a:t>el ómer nos permite considerar el rol oculto de Dios en todo lo que tenemos ahora, recordando Su rol visible al traernos el ómer del maná, sustentándonos y fortaleciendo la confianza en Él, esencial para que abracemos Su Torá.</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Los Ojos: La Ventana</a:t>
            </a:r>
          </a:p>
          <a:p>
            <a:pPr>
              <a:buNone/>
            </a:pPr>
            <a:r>
              <a:rPr lang="es-ES" dirty="0" smtClean="0">
                <a:latin typeface="Bookman Old Style" pitchFamily="18" charset="0"/>
              </a:rPr>
              <a:t>Y </a:t>
            </a:r>
            <a:r>
              <a:rPr lang="es-ES" dirty="0" smtClean="0">
                <a:latin typeface="Bookman Old Style" pitchFamily="18" charset="0"/>
              </a:rPr>
              <a:t>de la mano de un gentil no ofrecerás como alimento para tu Dios ninguno de estos [animales con defectos], porque su daño está sobre ellos, hay un defecto en ellos; no serán aceptados para ti. (22:25</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La </a:t>
            </a:r>
            <a:r>
              <a:rPr lang="es-ES" sz="2900" dirty="0" smtClean="0">
                <a:latin typeface="Bookman Old Style" pitchFamily="18" charset="0"/>
              </a:rPr>
              <a:t>Guemará en Masejta </a:t>
            </a:r>
            <a:r>
              <a:rPr lang="es-ES" sz="2900" dirty="0" smtClean="0">
                <a:latin typeface="Bookman Old Style" pitchFamily="18" charset="0"/>
              </a:rPr>
              <a:t>Guitín </a:t>
            </a:r>
            <a:r>
              <a:rPr lang="es-ES" sz="2900" dirty="0" smtClean="0">
                <a:latin typeface="Bookman Old Style" pitchFamily="18" charset="0"/>
              </a:rPr>
              <a:t>cuenta la conocida historia de </a:t>
            </a:r>
            <a:r>
              <a:rPr lang="es-ES" sz="2900" dirty="0" smtClean="0">
                <a:latin typeface="Bookman Old Style" pitchFamily="18" charset="0"/>
              </a:rPr>
              <a:t>Kamtz</a:t>
            </a:r>
            <a:r>
              <a:rPr lang="es-ES" sz="2900" dirty="0" smtClean="0">
                <a:latin typeface="Bookman Old Style" pitchFamily="18" charset="0"/>
              </a:rPr>
              <a:t>á</a:t>
            </a:r>
            <a:r>
              <a:rPr lang="es-ES" sz="2900" dirty="0" smtClean="0">
                <a:latin typeface="Bookman Old Style" pitchFamily="18" charset="0"/>
              </a:rPr>
              <a:t>h </a:t>
            </a:r>
            <a:r>
              <a:rPr lang="es-ES" sz="2900" dirty="0" smtClean="0">
                <a:latin typeface="Bookman Old Style" pitchFamily="18" charset="0"/>
              </a:rPr>
              <a:t>y Bar </a:t>
            </a:r>
            <a:r>
              <a:rPr lang="es-ES" sz="2900" dirty="0" smtClean="0">
                <a:latin typeface="Bookman Old Style" pitchFamily="18" charset="0"/>
              </a:rPr>
              <a:t>Kamtz</a:t>
            </a:r>
            <a:r>
              <a:rPr lang="es-ES" sz="2900" dirty="0" smtClean="0">
                <a:latin typeface="Bookman Old Style" pitchFamily="18" charset="0"/>
              </a:rPr>
              <a:t>á</a:t>
            </a:r>
            <a:r>
              <a:rPr lang="es-ES" sz="2900" dirty="0" smtClean="0">
                <a:latin typeface="Bookman Old Style" pitchFamily="18" charset="0"/>
              </a:rPr>
              <a:t>h</a:t>
            </a:r>
            <a:r>
              <a:rPr lang="es-ES" sz="2900" dirty="0" smtClean="0">
                <a:latin typeface="Bookman Old Style" pitchFamily="18" charset="0"/>
              </a:rPr>
              <a:t>. </a:t>
            </a:r>
            <a:endParaRPr lang="es-ES" sz="2900" dirty="0" smtClean="0">
              <a:latin typeface="Bookman Old Style" pitchFamily="18" charset="0"/>
            </a:endParaRPr>
          </a:p>
          <a:p>
            <a:pPr>
              <a:buNone/>
            </a:pPr>
            <a:r>
              <a:rPr lang="es-ES" sz="2900" dirty="0" smtClean="0">
                <a:latin typeface="Bookman Old Style" pitchFamily="18" charset="0"/>
              </a:rPr>
              <a:t>En </a:t>
            </a:r>
            <a:r>
              <a:rPr lang="es-ES" sz="2900" dirty="0" smtClean="0">
                <a:latin typeface="Bookman Old Style" pitchFamily="18" charset="0"/>
              </a:rPr>
              <a:t>un esfuerzo por vengarse de Pueblo judío, Bar </a:t>
            </a:r>
            <a:r>
              <a:rPr lang="es-ES" sz="2900" dirty="0" smtClean="0">
                <a:latin typeface="Bookman Old Style" pitchFamily="18" charset="0"/>
              </a:rPr>
              <a:t>Kamtzáh </a:t>
            </a:r>
            <a:r>
              <a:rPr lang="es-ES" sz="2900" dirty="0" smtClean="0">
                <a:latin typeface="Bookman Old Style" pitchFamily="18" charset="0"/>
              </a:rPr>
              <a:t>se acercó al César y afirmó que los judíos se estaban rebelando contra él. Como prueba, le ordenó que enviara un animal como sacrificio al Bait Hamikdash para ver si lo ofrecían.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La </a:t>
            </a:r>
            <a:r>
              <a:rPr lang="es-ES" sz="2900" dirty="0" smtClean="0">
                <a:latin typeface="Bookman Old Style" pitchFamily="18" charset="0"/>
              </a:rPr>
              <a:t>Guemará relata que el César envió con Bar </a:t>
            </a:r>
            <a:r>
              <a:rPr lang="es-ES" sz="2900" dirty="0" smtClean="0">
                <a:latin typeface="Bookman Old Style" pitchFamily="18" charset="0"/>
              </a:rPr>
              <a:t>Kamtzáh </a:t>
            </a:r>
            <a:r>
              <a:rPr lang="es-ES" sz="2900" dirty="0" smtClean="0">
                <a:latin typeface="Bookman Old Style" pitchFamily="18" charset="0"/>
              </a:rPr>
              <a:t>un ternero de tres años. Justo antes de llegar a Jerusalén, Bar </a:t>
            </a:r>
            <a:r>
              <a:rPr lang="es-ES" sz="2900" dirty="0" smtClean="0">
                <a:latin typeface="Bookman Old Style" pitchFamily="18" charset="0"/>
              </a:rPr>
              <a:t>Kamtzáh le </a:t>
            </a:r>
            <a:r>
              <a:rPr lang="es-ES" sz="2900" dirty="0" smtClean="0">
                <a:latin typeface="Bookman Old Style" pitchFamily="18" charset="0"/>
              </a:rPr>
              <a:t>hizo un pequeño corte en el labio o en el párpado. Según la Halajá, esto se consideraría </a:t>
            </a:r>
            <a:r>
              <a:rPr lang="es-ES" sz="2900" dirty="0" smtClean="0">
                <a:latin typeface="Bookman Old Style" pitchFamily="18" charset="0"/>
              </a:rPr>
              <a:t>un </a:t>
            </a:r>
            <a:r>
              <a:rPr lang="he-IL" sz="2900" dirty="0" smtClean="0">
                <a:latin typeface="Bookman Old Style" pitchFamily="18" charset="0"/>
              </a:rPr>
              <a:t>מְאוּם</a:t>
            </a:r>
            <a:r>
              <a:rPr lang="en-US" sz="2900" dirty="0" smtClean="0">
                <a:latin typeface="Bookman Old Style" pitchFamily="18" charset="0"/>
              </a:rPr>
              <a:t> mum, defecto</a:t>
            </a:r>
            <a:r>
              <a:rPr lang="es-ES" sz="2900" dirty="0" smtClean="0">
                <a:latin typeface="Bookman Old Style" pitchFamily="18" charset="0"/>
              </a:rPr>
              <a:t>. </a:t>
            </a:r>
          </a:p>
          <a:p>
            <a:pPr>
              <a:buNone/>
            </a:pPr>
            <a:r>
              <a:rPr lang="es-ES" sz="2900" dirty="0" smtClean="0">
                <a:latin typeface="Bookman Old Style" pitchFamily="18" charset="0"/>
              </a:rPr>
              <a:t>Sin </a:t>
            </a:r>
            <a:r>
              <a:rPr lang="es-ES" sz="2900" dirty="0" smtClean="0">
                <a:latin typeface="Bookman Old Style" pitchFamily="18" charset="0"/>
              </a:rPr>
              <a:t>embargo, en el mundo gentil de los sacrificios, esto todavía se consideraba aceptable.</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Maharal explica que existe una diferencia fundamental entre la forma en que vemos nuestros ojos y labios y la forma en que los ve un gentil.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esencia de nuestros ojos y labios es de naturaleza espiritual. Lo que distingue al hombre del animal es la capacidad de expresar sus pensamientos; la capacidad de hablar.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Bereshit, la Torá relata que «</a:t>
            </a:r>
            <a:r>
              <a:rPr lang="es-ES" dirty="0" smtClean="0">
                <a:latin typeface="Bookman Old Style" pitchFamily="18" charset="0"/>
              </a:rPr>
              <a:t>Vayehí </a:t>
            </a:r>
            <a:r>
              <a:rPr lang="es-ES" dirty="0" smtClean="0">
                <a:latin typeface="Bookman Old Style" pitchFamily="18" charset="0"/>
              </a:rPr>
              <a:t>adam </a:t>
            </a:r>
            <a:r>
              <a:rPr lang="es-ES" dirty="0" smtClean="0">
                <a:latin typeface="Bookman Old Style" pitchFamily="18" charset="0"/>
              </a:rPr>
              <a:t>lin</a:t>
            </a:r>
            <a:r>
              <a:rPr lang="es-ES" dirty="0" smtClean="0">
                <a:latin typeface="Bookman Old Style" pitchFamily="18" charset="0"/>
              </a:rPr>
              <a:t>é</a:t>
            </a:r>
            <a:r>
              <a:rPr lang="es-ES" dirty="0" smtClean="0">
                <a:latin typeface="Bookman Old Style" pitchFamily="18" charset="0"/>
              </a:rPr>
              <a:t>fesh jai</a:t>
            </a:r>
            <a:r>
              <a:rPr lang="es-ES" dirty="0" smtClean="0">
                <a:latin typeface="Bookman Old Style" pitchFamily="18" charset="0"/>
              </a:rPr>
              <a:t>á</a:t>
            </a:r>
            <a:r>
              <a:rPr lang="es-ES" dirty="0" smtClean="0">
                <a:latin typeface="Bookman Old Style" pitchFamily="18" charset="0"/>
              </a:rPr>
              <a:t>-man </a:t>
            </a:r>
            <a:r>
              <a:rPr lang="es-ES" dirty="0" smtClean="0">
                <a:latin typeface="Bookman Old Style" pitchFamily="18" charset="0"/>
              </a:rPr>
              <a:t>se convirtió en un alma viviente» (2:7).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Targum explica que esto se refiere a que Dios nos infundió la capacidad de hablar. Además, «los ojos son las ventanas del alma» (esta famosa cita siempre se ha atribuido a Shakespeare.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ya se menciona en el </a:t>
            </a:r>
            <a:r>
              <a:rPr lang="es-ES" dirty="0" smtClean="0">
                <a:latin typeface="Bookman Old Style" pitchFamily="18" charset="0"/>
              </a:rPr>
              <a:t>Radvaz, </a:t>
            </a:r>
            <a:r>
              <a:rPr lang="en-US" dirty="0" smtClean="0">
                <a:latin typeface="Bookman Old Style" pitchFamily="18" charset="0"/>
              </a:rPr>
              <a:t>David ben Solomon ibn (Abi) Zimra (1479–1573</a:t>
            </a:r>
            <a:r>
              <a:rPr lang="en-US" dirty="0" smtClean="0">
                <a:latin typeface="Bookman Old Style" pitchFamily="18" charset="0"/>
              </a:rPr>
              <a:t>) </a:t>
            </a:r>
            <a:r>
              <a:rPr lang="es-ES" dirty="0" smtClean="0">
                <a:latin typeface="Bookman Old Style" pitchFamily="18" charset="0"/>
              </a:rPr>
              <a:t>un </a:t>
            </a:r>
            <a:r>
              <a:rPr lang="es-ES" dirty="0" smtClean="0">
                <a:latin typeface="Bookman Old Style" pitchFamily="18" charset="0"/>
              </a:rPr>
              <a:t>siglo antes). </a:t>
            </a:r>
            <a:endParaRPr lang="es-ES" dirty="0" smtClean="0">
              <a:latin typeface="Bookman Old Style" pitchFamily="18" charset="0"/>
            </a:endParaRPr>
          </a:p>
          <a:p>
            <a:pPr>
              <a:buNone/>
            </a:pPr>
            <a:r>
              <a:rPr lang="es-ES" dirty="0" smtClean="0">
                <a:latin typeface="Bookman Old Style" pitchFamily="18" charset="0"/>
              </a:rPr>
              <a:t>A </a:t>
            </a:r>
            <a:r>
              <a:rPr lang="es-ES" dirty="0" smtClean="0">
                <a:latin typeface="Bookman Old Style" pitchFamily="18" charset="0"/>
              </a:rPr>
              <a:t>lo largo de las declaraciones de </a:t>
            </a:r>
            <a:r>
              <a:rPr lang="es-ES" dirty="0" smtClean="0">
                <a:latin typeface="Bookman Old Style" pitchFamily="18" charset="0"/>
              </a:rPr>
              <a:t>Jazal</a:t>
            </a:r>
            <a:r>
              <a:rPr lang="es-ES" dirty="0" smtClean="0">
                <a:latin typeface="Bookman Old Style" pitchFamily="18" charset="0"/>
              </a:rPr>
              <a:t>, es fácil ver que nuestros ojos son, en efecto, de naturaleza espiritual</a:t>
            </a:r>
            <a:r>
              <a:rPr lang="es-ES" dirty="0" smtClean="0">
                <a:latin typeface="Bookman Old Style" pitchFamily="18" charset="0"/>
              </a:rPr>
              <a:t>.</a:t>
            </a:r>
          </a:p>
          <a:p>
            <a:pPr>
              <a:buNone/>
            </a:pPr>
            <a:r>
              <a:rPr lang="es-ES" dirty="0" smtClean="0">
                <a:latin typeface="Bookman Old Style" pitchFamily="18" charset="0"/>
              </a:rPr>
              <a:t>Esta es, entonces, la diferencia entre el </a:t>
            </a:r>
            <a:r>
              <a:rPr lang="he-IL" dirty="0" smtClean="0"/>
              <a:t>(אומות העולם</a:t>
            </a:r>
            <a:r>
              <a:rPr lang="he-IL" dirty="0" smtClean="0"/>
              <a:t>)</a:t>
            </a:r>
            <a:r>
              <a:rPr lang="en-US" dirty="0" smtClean="0"/>
              <a:t> </a:t>
            </a:r>
            <a:r>
              <a:rPr lang="es-ES" i="1" dirty="0" smtClean="0">
                <a:latin typeface="Bookman Old Style" pitchFamily="18" charset="0"/>
              </a:rPr>
              <a:t>umot </a:t>
            </a:r>
            <a:r>
              <a:rPr lang="es-ES" i="1" dirty="0" smtClean="0">
                <a:latin typeface="Bookman Old Style" pitchFamily="18" charset="0"/>
              </a:rPr>
              <a:t>haolam </a:t>
            </a:r>
            <a:r>
              <a:rPr lang="es-ES" dirty="0" smtClean="0">
                <a:latin typeface="Bookman Old Style" pitchFamily="18" charset="0"/>
              </a:rPr>
              <a:t>y Klal Israel.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a:t>
            </a:r>
            <a:r>
              <a:rPr lang="es-ES" sz="3000" dirty="0" smtClean="0">
                <a:latin typeface="Bookman Old Style" pitchFamily="18" charset="0"/>
              </a:rPr>
              <a:t>gentil respeta la destreza física, mientras que, al mismo tiempo, muestra poca consideración por las habilidades espirituales. </a:t>
            </a:r>
            <a:endParaRPr lang="es-ES" sz="3000" dirty="0" smtClean="0">
              <a:latin typeface="Bookman Old Style" pitchFamily="18" charset="0"/>
            </a:endParaRPr>
          </a:p>
          <a:p>
            <a:pPr>
              <a:buNone/>
            </a:pPr>
            <a:r>
              <a:rPr lang="es-ES" sz="3000" dirty="0" smtClean="0">
                <a:latin typeface="Bookman Old Style" pitchFamily="18" charset="0"/>
              </a:rPr>
              <a:t>En </a:t>
            </a:r>
            <a:r>
              <a:rPr lang="es-ES" sz="3000" dirty="0" smtClean="0">
                <a:latin typeface="Bookman Old Style" pitchFamily="18" charset="0"/>
              </a:rPr>
              <a:t>consecuencia, una imperfección como un pequeño corte en el labio o el párpado no se consideraría un defecto, ya que la fuerza y ​​las capacidades físicas del animal no se han visto afectadas. </a:t>
            </a:r>
            <a:endParaRPr lang="es-ES" sz="3000"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para el judío, una imperfección de naturaleza espiritual puede ser mucho peor que un defecto físico.</a:t>
            </a:r>
            <a:endParaRPr lang="es-ES" dirty="0" smtClean="0">
              <a:latin typeface="Bookman Old Style" pitchFamily="18" charset="0"/>
            </a:endParaRPr>
          </a:p>
          <a:p>
            <a:pPr>
              <a:buNone/>
            </a:pPr>
            <a:r>
              <a:rPr lang="es-ES" dirty="0" smtClean="0">
                <a:latin typeface="Bookman Old Style" pitchFamily="18" charset="0"/>
              </a:rPr>
              <a:t>Bar </a:t>
            </a:r>
            <a:r>
              <a:rPr lang="es-ES" dirty="0" smtClean="0">
                <a:latin typeface="Bookman Old Style" pitchFamily="18" charset="0"/>
              </a:rPr>
              <a:t>Kamtzáh </a:t>
            </a:r>
            <a:r>
              <a:rPr lang="es-ES" dirty="0" smtClean="0">
                <a:latin typeface="Bookman Old Style" pitchFamily="18" charset="0"/>
              </a:rPr>
              <a:t>comprendió muy bien este </a:t>
            </a:r>
            <a:r>
              <a:rPr lang="es-ES" i="1" dirty="0" smtClean="0">
                <a:latin typeface="Bookman Old Style" pitchFamily="18" charset="0"/>
              </a:rPr>
              <a:t>yesod</a:t>
            </a:r>
            <a:r>
              <a:rPr lang="es-ES" dirty="0" smtClean="0">
                <a:latin typeface="Bookman Old Style" pitchFamily="18" charset="0"/>
              </a:rPr>
              <a:t>, fundamento </a:t>
            </a:r>
            <a:r>
              <a:rPr lang="es-ES" dirty="0" smtClean="0">
                <a:latin typeface="Bookman Old Style" pitchFamily="18" charset="0"/>
              </a:rPr>
              <a:t>y, por lo tanto, eligió una imperfección que el César no detectaría. Esto le demostraría que se estaba gestando una rebelión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Guemará en Masejta Arajín (15b) presenta numerosas opiniones sobre la causa de la enfermedad de </a:t>
            </a:r>
            <a:r>
              <a:rPr lang="es-ES" i="1" dirty="0" smtClean="0">
                <a:latin typeface="Bookman Old Style" pitchFamily="18" charset="0"/>
              </a:rPr>
              <a:t>tzarat</a:t>
            </a:r>
            <a:r>
              <a:rPr lang="es-ES" dirty="0" smtClean="0">
                <a:latin typeface="Bookman Old Style" pitchFamily="18" charset="0"/>
              </a:rPr>
              <a:t>. </a:t>
            </a:r>
            <a:r>
              <a:rPr lang="es-ES" dirty="0" smtClean="0">
                <a:latin typeface="Bookman Old Style" pitchFamily="18" charset="0"/>
              </a:rPr>
              <a:t>La opinión más común es que el </a:t>
            </a:r>
            <a:r>
              <a:rPr lang="es-ES" i="1" dirty="0" smtClean="0">
                <a:latin typeface="Bookman Old Style" pitchFamily="18" charset="0"/>
              </a:rPr>
              <a:t>tzarat</a:t>
            </a:r>
            <a:r>
              <a:rPr lang="es-ES" dirty="0" smtClean="0">
                <a:latin typeface="Bookman Old Style" pitchFamily="18" charset="0"/>
              </a:rPr>
              <a:t> </a:t>
            </a:r>
            <a:r>
              <a:rPr lang="es-ES" dirty="0" smtClean="0">
                <a:latin typeface="Bookman Old Style" pitchFamily="18" charset="0"/>
              </a:rPr>
              <a:t>se da en quienes hablan </a:t>
            </a:r>
            <a:r>
              <a:rPr lang="es-ES" i="1" dirty="0" smtClean="0">
                <a:latin typeface="Bookman Old Style" pitchFamily="18" charset="0"/>
              </a:rPr>
              <a:t>lashón hará</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Otra </a:t>
            </a:r>
            <a:r>
              <a:rPr lang="es-ES" dirty="0" smtClean="0">
                <a:latin typeface="Bookman Old Style" pitchFamily="18" charset="0"/>
              </a:rPr>
              <a:t>opinión es que se da en quienes son tacaños (</a:t>
            </a:r>
            <a:r>
              <a:rPr lang="es-ES" i="1" dirty="0" smtClean="0">
                <a:latin typeface="Bookman Old Style" pitchFamily="18" charset="0"/>
              </a:rPr>
              <a:t>tzarei </a:t>
            </a:r>
            <a:r>
              <a:rPr lang="es-ES" i="1" dirty="0" smtClean="0">
                <a:latin typeface="Bookman Old Style" pitchFamily="18" charset="0"/>
              </a:rPr>
              <a:t>ay</a:t>
            </a:r>
            <a:r>
              <a:rPr lang="es-ES" i="1" dirty="0" smtClean="0">
                <a:latin typeface="Bookman Old Style" pitchFamily="18" charset="0"/>
              </a:rPr>
              <a:t>í</a:t>
            </a:r>
            <a:r>
              <a:rPr lang="es-ES" i="1" dirty="0" smtClean="0">
                <a:latin typeface="Bookman Old Style" pitchFamily="18" charset="0"/>
              </a:rPr>
              <a:t>n</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Guemará en Masejta </a:t>
            </a:r>
            <a:r>
              <a:rPr lang="es-ES" dirty="0" smtClean="0">
                <a:latin typeface="Bookman Old Style" pitchFamily="18" charset="0"/>
              </a:rPr>
              <a:t>Yevamot </a:t>
            </a:r>
            <a:r>
              <a:rPr lang="es-ES" dirty="0" smtClean="0">
                <a:latin typeface="Bookman Old Style" pitchFamily="18" charset="0"/>
              </a:rPr>
              <a:t>relata que, durante el período entre Pésaj y Shavuot, doce mil parejas de discípulos de Rabí Akiva fallecieron por no mostrarse el debido respeto mutuo.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Midrash (B”R 61:3) dice que fueron culpables de tacañería. Esto no contradice en absoluto la Guemará.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Como </a:t>
            </a:r>
            <a:r>
              <a:rPr lang="es-ES" dirty="0" smtClean="0">
                <a:latin typeface="Bookman Old Style" pitchFamily="18" charset="0"/>
              </a:rPr>
              <a:t>resultado de no mostrar el debido respeto, uno puede empezar a envidiar a alguien por lo que le </a:t>
            </a:r>
            <a:r>
              <a:rPr lang="es-ES" dirty="0" smtClean="0">
                <a:latin typeface="Bookman Old Style" pitchFamily="18" charset="0"/>
              </a:rPr>
              <a:t>corresponde al vecino.</a:t>
            </a:r>
          </a:p>
          <a:p>
            <a:pPr>
              <a:buNone/>
            </a:pPr>
            <a:r>
              <a:rPr lang="es-ES" dirty="0" smtClean="0">
                <a:latin typeface="Bookman Old Style" pitchFamily="18" charset="0"/>
              </a:rPr>
              <a:t>Es la forma en que usamos nuestros ojos y labios lo que verdaderamente refleja los rasgos de carácter del pueblo judío.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a:t>
            </a:r>
            <a:r>
              <a:rPr lang="es-ES" sz="2800" dirty="0" smtClean="0">
                <a:latin typeface="Bookman Old Style" pitchFamily="18" charset="0"/>
              </a:rPr>
              <a:t>Torá nos dice muy claramente que, si bien en la calle estos rasgos no se consideran una mancha, para los judíos son parte integral de quienes somos y el maltrato hacia ellos es inaceptable</a:t>
            </a:r>
            <a:r>
              <a:rPr lang="es-ES" sz="2800" dirty="0" smtClean="0">
                <a:latin typeface="Bookman Old Style" pitchFamily="18" charset="0"/>
              </a:rPr>
              <a:t>.</a:t>
            </a:r>
          </a:p>
          <a:p>
            <a:pPr>
              <a:buNone/>
            </a:pPr>
            <a:r>
              <a:rPr lang="es-ES" sz="2800" dirty="0" smtClean="0">
                <a:latin typeface="Bookman Old Style" pitchFamily="18" charset="0"/>
              </a:rPr>
              <a:t>Al </a:t>
            </a:r>
            <a:r>
              <a:rPr lang="es-ES" sz="2800" dirty="0" smtClean="0">
                <a:latin typeface="Bookman Old Style" pitchFamily="18" charset="0"/>
              </a:rPr>
              <a:t>contar los días hacia la Kabalá HaTorá, aprovechemos los días de las sefirat HaOmer para trabajar en ver lo positivo en los demás y usar nuestra capacidad de expresión de forma adecuada.</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sz="2800" dirty="0" smtClean="0">
              <a:latin typeface="Bookman Old Style" pitchFamily="18" charset="0"/>
            </a:endParaRPr>
          </a:p>
        </p:txBody>
      </p:sp>
      <p:pic>
        <p:nvPicPr>
          <p:cNvPr id="4" name="Picture 2"/>
          <p:cNvPicPr>
            <a:picLocks noChangeAspect="1" noChangeArrowheads="1"/>
          </p:cNvPicPr>
          <p:nvPr/>
        </p:nvPicPr>
        <p:blipFill>
          <a:blip r:embed="rId3"/>
          <a:srcRect/>
          <a:stretch>
            <a:fillRect/>
          </a:stretch>
        </p:blipFill>
        <p:spPr bwMode="auto">
          <a:xfrm>
            <a:off x="149678" y="1058091"/>
            <a:ext cx="8703130" cy="482019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ES" sz="3600" b="1" dirty="0" smtClean="0">
                <a:solidFill>
                  <a:srgbClr val="FF0000"/>
                </a:solidFill>
                <a:latin typeface="Bookman Old Style" pitchFamily="18" charset="0"/>
              </a:rPr>
              <a:t>La dualidad del tiempo judío</a:t>
            </a:r>
          </a:p>
          <a:p>
            <a:pPr marL="0" lvl="0" indent="0" algn="ctr">
              <a:lnSpc>
                <a:spcPct val="90000"/>
              </a:lnSpc>
              <a:spcBef>
                <a:spcPts val="0"/>
              </a:spcBef>
              <a:buNone/>
            </a:pPr>
            <a:r>
              <a:rPr lang="es-ES" sz="2000" dirty="0" smtClean="0">
                <a:latin typeface="Bookman Old Style" pitchFamily="18" charset="0"/>
              </a:rPr>
              <a:t>Notas tomadas del Rabino Yonathan Sacks</a:t>
            </a:r>
          </a:p>
          <a:p>
            <a:pPr>
              <a:buNone/>
            </a:pPr>
            <a:r>
              <a:rPr lang="es-ES" sz="3600" dirty="0" smtClean="0">
                <a:latin typeface="Bookman Old Style" pitchFamily="18" charset="0"/>
              </a:rPr>
              <a:t>Junto a la santidad del lugar y de la persona está la santidad del tiempo, algo que la parashá Emor muestra en su lista engañosamente simple de festividades y días santos </a:t>
            </a:r>
            <a:r>
              <a:rPr lang="es-ES" sz="2000" b="1" dirty="0" smtClean="0">
                <a:latin typeface="Bookman Old Style" pitchFamily="18" charset="0"/>
              </a:rPr>
              <a:t>(Levítico 23:1-44).</a:t>
            </a:r>
            <a:endParaRPr lang="es-ES" sz="36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tiempo juega un papel enorme en el judaísmo. </a:t>
            </a:r>
          </a:p>
          <a:p>
            <a:pPr>
              <a:buNone/>
            </a:pPr>
            <a:r>
              <a:rPr lang="es-ES" dirty="0" smtClean="0">
                <a:latin typeface="Bookman Old Style" pitchFamily="18" charset="0"/>
              </a:rPr>
              <a:t>Lo primero que Dios declaró santo fue un día: Shabat, al concluir la Creación. La primera mitzvá dada al pueblo judío en su conjunto, antes del Éxodo, fue el mandato de santificar el tiempo, determinando y aplicando el calendario judío </a:t>
            </a:r>
            <a:r>
              <a:rPr lang="es-ES" sz="2000" b="1" dirty="0" smtClean="0">
                <a:latin typeface="Bookman Old Style" pitchFamily="18" charset="0"/>
              </a:rPr>
              <a:t>(Éxodo 12:1-2).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Los Profetas fueron el primer pueblo de la historia en ver a Dios en la historia, viendo el tiempo mismo como el escenario del encuentro Divino-humano. </a:t>
            </a:r>
          </a:p>
          <a:p>
            <a:pPr>
              <a:buNone/>
            </a:pPr>
            <a:r>
              <a:rPr lang="es-ES" sz="3100" dirty="0" smtClean="0">
                <a:latin typeface="Bookman Old Style" pitchFamily="18" charset="0"/>
              </a:rPr>
              <a:t>Prácticamente todas las demás religiones y civilizaciones, antes y después, han identificado a Dios, la realidad y la verdad con la atemporalidad.</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Isaías Berlín solía citar a Alexander Herzen, quien decía sobre los eslavos que no tenían historia, sólo geografía. </a:t>
            </a:r>
          </a:p>
          <a:p>
            <a:pPr>
              <a:buNone/>
            </a:pPr>
            <a:r>
              <a:rPr lang="es-ES" dirty="0" smtClean="0">
                <a:latin typeface="Bookman Old Style" pitchFamily="18" charset="0"/>
              </a:rPr>
              <a:t>Los judíos, dijo, tenían lo contrario: mucha historia pero muy poca geografía. Mucho tiempo, pero poco espacio. Entonces, en el judaísmo, el tiempo es un medio esencial de la vida espiritual.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hay una característica del enfoque judío del tiempo que ha recibido menos atención de la que debería: la dualidad que recorre toda su estructura temporal.</a:t>
            </a:r>
          </a:p>
          <a:p>
            <a:pPr>
              <a:buNone/>
            </a:pPr>
            <a:r>
              <a:rPr lang="es-ES" dirty="0" smtClean="0">
                <a:latin typeface="Bookman Old Style" pitchFamily="18" charset="0"/>
              </a:rPr>
              <a:t>Tomemos, por ejemplo, el calendario en su conjunto. El cristianismo utiliza un calendario solar, el Islam uno lunar. </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judaísmo usa ambos. Contamos el tiempo tanto por el ciclo mensual de la luna como por el ciclo estacional del sol.</a:t>
            </a:r>
          </a:p>
          <a:p>
            <a:pPr>
              <a:buNone/>
            </a:pPr>
            <a:r>
              <a:rPr lang="es-ES" dirty="0" smtClean="0">
                <a:latin typeface="Bookman Old Style" pitchFamily="18" charset="0"/>
              </a:rPr>
              <a:t>Entonces considere el día. Los días normalmente tienen un comienzo identificable, ya sea al anochecer o al amanecer o, como en Occidente, en algún punto intermedio.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Para fines del calendario, el día judío comienza al anochecer (“Y era la tarde y era la mañana, un día”). Pero si miramos la estructura de las oraciones –la oración de la mañana instituida por Abraham, la de la tarde por Isaac, la de la tarde por Jacob– hay un sentido en el que la adoración del día comienza por la mañana, no la noche anterior.</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Los años también suelen tener un comienzo fijo: el “año nuevo”. </a:t>
            </a:r>
          </a:p>
          <a:p>
            <a:pPr>
              <a:buNone/>
            </a:pPr>
            <a:r>
              <a:rPr lang="es-ES" sz="3000" dirty="0" smtClean="0">
                <a:latin typeface="Bookman Old Style" pitchFamily="18" charset="0"/>
              </a:rPr>
              <a:t>En el judaísmo, según la Mishná (Rosh Hashaná 1:1), hay nada menos que cuatro “años nuevos”. </a:t>
            </a:r>
          </a:p>
          <a:p>
            <a:pPr>
              <a:buNone/>
            </a:pPr>
            <a:r>
              <a:rPr lang="es-ES" sz="3000" dirty="0" smtClean="0">
                <a:latin typeface="Bookman Old Style" pitchFamily="18" charset="0"/>
              </a:rPr>
              <a:t>El primero de Elul es el año nuevo para el diezmo de los animales. El quince de Shvat (o, según Bet Shamai, el primero de Shvat) es el año nuevo de los árboles.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trata de fechas concretas y subsidiarias, pero las otras dos son más fundamentales.</a:t>
            </a:r>
          </a:p>
          <a:p>
            <a:pPr>
              <a:buNone/>
            </a:pPr>
            <a:r>
              <a:rPr lang="es-ES" dirty="0" smtClean="0">
                <a:latin typeface="Bookman Old Style" pitchFamily="18" charset="0"/>
              </a:rPr>
              <a:t>Según la Torá, el primer mes del año es Nisán. Este fue el día en que la tierra se secó después del Diluvio (Génesis 8:13)[1]. Fue el día en que los israelitas recibieron su primer mandato como pueblo (Éxodo 12:2).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año después fue el día en que se dedicó el Tabernáculo y se inauguró el servicio de los Sacerdotes (Éxodo 40:2). Pero el festival que llamamos Año Nuevo, Rosh Hashaná, cae seis meses después.</a:t>
            </a:r>
          </a:p>
          <a:p>
            <a:pPr>
              <a:buNone/>
            </a:pPr>
            <a:r>
              <a:rPr lang="es-ES" dirty="0" smtClean="0">
                <a:latin typeface="Bookman Old Style" pitchFamily="18" charset="0"/>
              </a:rPr>
              <a:t>El tiempo sagrado en sí se presenta en dos formas, como deja claro Emor.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Está el Shabat y están los festivales, y ambos se anuncian por separado. El Shabat fue santificado por Dios desde el principio de los tiempos para todos los tiempos. </a:t>
            </a:r>
          </a:p>
          <a:p>
            <a:pPr>
              <a:buNone/>
            </a:pPr>
            <a:r>
              <a:rPr lang="es-ES" dirty="0" smtClean="0">
                <a:latin typeface="Bookman Old Style" pitchFamily="18" charset="0"/>
              </a:rPr>
              <a:t>Las fiestas son santificadas por el pueblo judío a quien se le dio la autoridad y responsabilidad de fijar el calendario.</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ahí la diferencia en las bendiciones que decimos. En Shabat alabamos a Dios que “santifica el Shabat”. En las festividades alabamos a Dios que santifica “Israel y los tiempos santos” – es decir, es Dios quien santifica a Israel pero Israel quien santifica los tiempos santos, determinando en qué días caen las festividades.</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Incluso dentro de los festivales existe un doble ciclo. Uno está formado por las tres fiestas de peregrinación: Pesaj, Shavuot y Sucot. Estos son días que representan los momentos históricos clave en los albores de la era judía: el Éxodo, la entrega de la Torá y los cuarenta años de peregrinación por el desierto.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Son fiestas de la historia.</a:t>
            </a:r>
          </a:p>
          <a:p>
            <a:pPr>
              <a:buNone/>
            </a:pPr>
            <a:r>
              <a:rPr lang="es-ES" dirty="0" smtClean="0">
                <a:latin typeface="Bookman Old Style" pitchFamily="18" charset="0"/>
              </a:rPr>
              <a:t>El otro está formado por el número siete y el concepto de santidad: el séptimo día, Shabat; el séptimo mes, Tishri, con sus tres fiestas de Rosh Hashaná, Yom Kipur y Sucot; el séptimo año, Shemitá; y el Jubileo que marca la finalización de siete ciclos de siete años.</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Estos tiempos (con la excepción de Sucot que pertenece a ambos ciclos) tienen menos que ver con la historia que con lo que, a falta de una palabra mejor, podríamos llamar metafísica y jurisprudencia, verdades últimas sobre el universo, la condición humana y la humanidad y  leyes, tanto naturales como morales, bajo las cuales vivimos.</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Cada uno trata sobre la creación (Shabat, un recordatorio de ella, Rosh Hashaná, su aniversario), la soberanía divina, la justicia y el juicio, junto con la condición humana de vida, muerte y mortalidad. </a:t>
            </a:r>
          </a:p>
          <a:p>
            <a:pPr>
              <a:buNone/>
            </a:pPr>
            <a:r>
              <a:rPr lang="es-ES" dirty="0" smtClean="0">
                <a:latin typeface="Bookman Old Style" pitchFamily="18" charset="0"/>
              </a:rPr>
              <a:t>Entonces en Yom Kipur enfrentamos la justicia y el juicio.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En Sucot/Sheminí Atzeret oramos por la lluvia, celebramos la naturaleza (reunir el lulav, el etrog, las hadasim y los aravot, ya que el arba minim – las cuatro especies – es la única mitzvá que hacemos con objetos naturales no procesados) y leemos el libro de Kohelet, la meditación más profunda del Tanaj sobre la mortalidad.</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el séptimo año y en el del Jubileo reconocemos la propiedad última de Dios sobre la tierra de Israel y los Hijos de Israel. </a:t>
            </a:r>
          </a:p>
          <a:p>
            <a:pPr>
              <a:buNone/>
            </a:pPr>
            <a:r>
              <a:rPr lang="es-ES" dirty="0" smtClean="0">
                <a:latin typeface="Bookman Old Style" pitchFamily="18" charset="0"/>
              </a:rPr>
              <a:t>Por lo tanto, dejamos libres a los esclavos, liberamos deudas, dejamos que la tierra descanse y devolvemos la mayor parte de las propiedades a sus dueños originales.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Todo esto no tiene que ver con las intervenciones de Dios en la historia sino con Su papel como Creador y dueño del universo.</a:t>
            </a:r>
          </a:p>
          <a:p>
            <a:pPr>
              <a:buNone/>
            </a:pPr>
            <a:r>
              <a:rPr lang="es-ES" dirty="0" smtClean="0">
                <a:latin typeface="Bookman Old Style" pitchFamily="18" charset="0"/>
              </a:rPr>
              <a:t>Una forma de ver la diferencia entre el primer ciclo y el segundo es comparar las oraciones de Pesaj, Shavuot y Sucot con las de Rosh Hashaná y Yom Kipur.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Amidá de Pesaj, Shavuot y Sucot comienza con la frase “Tú nos elegiste entre todos los pueblos”. </a:t>
            </a:r>
          </a:p>
          <a:p>
            <a:pPr>
              <a:buNone/>
            </a:pPr>
            <a:r>
              <a:rPr lang="es-ES" dirty="0" smtClean="0">
                <a:latin typeface="Bookman Old Style" pitchFamily="18" charset="0"/>
              </a:rPr>
              <a:t>El énfasis está en la particularidad </a:t>
            </a:r>
            <a:r>
              <a:rPr lang="es-ES" dirty="0" err="1" smtClean="0">
                <a:latin typeface="Bookman Old Style" pitchFamily="18" charset="0"/>
              </a:rPr>
              <a:t>judía.Por</a:t>
            </a:r>
            <a:r>
              <a:rPr lang="es-ES" dirty="0" smtClean="0">
                <a:latin typeface="Bookman Old Style" pitchFamily="18" charset="0"/>
              </a:rPr>
              <a:t> el contrario, la Amidá de Rosh Hashaná y Yom Kipur comienza hablando de “todo lo que has hecho, todo lo que has creado”.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énfasis está en la universalidad: en el juicio que afecta a toda la creación, a todo lo que vive.</a:t>
            </a:r>
          </a:p>
          <a:p>
            <a:pPr>
              <a:buNone/>
            </a:pPr>
            <a:r>
              <a:rPr lang="es-ES" dirty="0" smtClean="0">
                <a:latin typeface="Bookman Old Style" pitchFamily="18" charset="0"/>
              </a:rPr>
              <a:t>Incluso Sucot tiene un marcado impulso universalista con sus setenta toros de sacrificio que representan a las “setenta naciones”. Según Zacarías 14, es la fiesta que algún día celebrarán todas las naciones.</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qué la dualidad? Porque Dios es a la vez el Dios de la naturaleza y de la cultura. </a:t>
            </a:r>
          </a:p>
          <a:p>
            <a:pPr>
              <a:buNone/>
            </a:pPr>
            <a:r>
              <a:rPr lang="es-ES" dirty="0" smtClean="0">
                <a:latin typeface="Bookman Old Style" pitchFamily="18" charset="0"/>
              </a:rPr>
              <a:t>Él es el Dios de todos en general, y del pueblo de la alianza en particular. </a:t>
            </a:r>
          </a:p>
          <a:p>
            <a:pPr>
              <a:buNone/>
            </a:pPr>
            <a:r>
              <a:rPr lang="es-ES" dirty="0" smtClean="0">
                <a:latin typeface="Bookman Old Style" pitchFamily="18" charset="0"/>
              </a:rPr>
              <a:t>Es Autor tanto de la ley científica (causa) como de la ley ético-religiosa (mandato).</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Nos encontramos con Dios tanto en el tiempo cíclico, que representa el movimiento de los planetas, como en el tiempo histórico lineal, que representa los acontecimientos y la evolución de la nación de la que formamos parte. </a:t>
            </a:r>
          </a:p>
          <a:p>
            <a:pPr>
              <a:buNone/>
            </a:pPr>
            <a:r>
              <a:rPr lang="es-ES" dirty="0" smtClean="0">
                <a:latin typeface="Bookman Old Style" pitchFamily="18" charset="0"/>
              </a:rPr>
              <a:t>Esta misma dualidad da lugar a dos tipos de líderes religiosos: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el Profeta y el Sacerdote, y la diferente conciencia del tiempo que cada uno representa.</a:t>
            </a:r>
          </a:p>
          <a:p>
            <a:pPr>
              <a:buNone/>
            </a:pPr>
            <a:r>
              <a:rPr lang="es-ES" sz="2700" dirty="0" smtClean="0">
                <a:latin typeface="Bookman Old Style" pitchFamily="18" charset="0"/>
              </a:rPr>
              <a:t>Desde los antiguos griegos, la gente ha buscado un principio único que explicara todo, o el único punto que buscaba Arquímedes para mover el mundo, o la perspectiva única (lo que los filósofos llaman “la vista desde ninguna parte”) desde la cual ver la verdad en toda su objetividad.</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judaísmo nos dice que no existe tal punto. La realidad es más complicada que eso. </a:t>
            </a:r>
          </a:p>
          <a:p>
            <a:pPr>
              <a:buNone/>
            </a:pPr>
            <a:r>
              <a:rPr lang="es-ES" dirty="0" smtClean="0">
                <a:latin typeface="Bookman Old Style" pitchFamily="18" charset="0"/>
              </a:rPr>
              <a:t>No existe ni siquiera un concepto único de tiempo. Necesitamos como mínimo dos perspectivas para poder ver la realidad en tres dimensiones, y eso se aplica tanto al tiempo como al espacio.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tiempo judío tiene dos ritmos a la vez.</a:t>
            </a:r>
          </a:p>
          <a:p>
            <a:pPr>
              <a:buNone/>
            </a:pPr>
            <a:r>
              <a:rPr lang="es-ES" dirty="0" smtClean="0">
                <a:latin typeface="Bookman Old Style" pitchFamily="18" charset="0"/>
              </a:rPr>
              <a:t>El judaísmo es para el espíritu lo que la teoría de la complementariedad de Niels Bohr es para la física cuántica. En física, la luz es a la vez una onda y una partícula. En el judaísmo el tiempo es a la vez histórico y natural. Inesperado, contraintuitivo, sin duda.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glorioso por su negativa a simplificar la rica complejidad del tiempo: el tictac del reloj, la planta en crecimiento, el cuerpo que envejece y la mente cada vez más profunda.</a:t>
            </a:r>
          </a:p>
          <a:p>
            <a:pPr>
              <a:buNone/>
            </a:pPr>
            <a:endParaRPr lang="es-ES" dirty="0" smtClean="0">
              <a:latin typeface="Bookman Old Style" pitchFamily="18" charset="0"/>
            </a:endParaRPr>
          </a:p>
          <a:p>
            <a:pPr>
              <a:buNone/>
            </a:pPr>
            <a:r>
              <a:rPr lang="es-ES" sz="2000" dirty="0" smtClean="0">
                <a:latin typeface="Bookman Old Style" pitchFamily="18" charset="0"/>
              </a:rPr>
              <a:t>[1] Aunque esto también es objeto de discusión. En Guemará Rosh Hashaná 11b (citado por Rashi </a:t>
            </a:r>
            <a:r>
              <a:rPr lang="es-ES" sz="2000" dirty="0" err="1" smtClean="0">
                <a:latin typeface="Bookman Old Style" pitchFamily="18" charset="0"/>
              </a:rPr>
              <a:t>Bereishit</a:t>
            </a:r>
            <a:r>
              <a:rPr lang="es-ES" sz="2000" dirty="0" smtClean="0">
                <a:latin typeface="Bookman Old Style" pitchFamily="18" charset="0"/>
              </a:rPr>
              <a:t> Capítulo 8:13), el rabino </a:t>
            </a:r>
            <a:r>
              <a:rPr lang="es-ES" sz="2000" dirty="0" err="1" smtClean="0">
                <a:latin typeface="Bookman Old Style" pitchFamily="18" charset="0"/>
              </a:rPr>
              <a:t>Yehoshua</a:t>
            </a:r>
            <a:r>
              <a:rPr lang="es-ES" sz="2000" dirty="0" smtClean="0">
                <a:latin typeface="Bookman Old Style" pitchFamily="18" charset="0"/>
              </a:rPr>
              <a:t> dice que esto ocurrió en Nissan y el rabino Eliezer responde que sucedió en </a:t>
            </a:r>
            <a:r>
              <a:rPr lang="es-ES" sz="2000" dirty="0" err="1" smtClean="0">
                <a:latin typeface="Bookman Old Style" pitchFamily="18" charset="0"/>
              </a:rPr>
              <a:t>Tishrei</a:t>
            </a:r>
            <a:r>
              <a:rPr lang="es-ES" sz="2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smtClean="0">
                <a:solidFill>
                  <a:srgbClr val="FF0000"/>
                </a:solidFill>
                <a:latin typeface="Bookman Old Style" pitchFamily="18" charset="0"/>
              </a:rPr>
              <a:t>Una Asociación Divina</a:t>
            </a:r>
          </a:p>
          <a:p>
            <a:r>
              <a:rPr lang="es-ES" sz="2000" dirty="0" smtClean="0">
                <a:latin typeface="Bookman Old Style" pitchFamily="18" charset="0"/>
              </a:rPr>
              <a:t>Notas tomadas del Rabino Bernie Fox</a:t>
            </a:r>
          </a:p>
          <a:p>
            <a:r>
              <a:rPr lang="es-ES" sz="3600" dirty="0" smtClean="0">
                <a:latin typeface="Bookman Old Style" pitchFamily="18" charset="0"/>
              </a:rPr>
              <a:t>Y Hashem dijo a Moshé: Habla a los Kohanim, los hijos de Aharón, y diles: Ninguno [de ustedes] se contamine con una persona muerta entre su pueblo. </a:t>
            </a:r>
            <a:r>
              <a:rPr lang="es-ES" sz="2000" b="1" dirty="0" smtClean="0">
                <a:latin typeface="Bookman Old Style" pitchFamily="18" charset="0"/>
              </a:rPr>
              <a:t>(Séfer Vayikrá 21:1) </a:t>
            </a:r>
            <a:endParaRPr lang="es-ES" sz="36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I. Familiares de luto </a:t>
            </a:r>
          </a:p>
          <a:p>
            <a:r>
              <a:rPr lang="es-ES" dirty="0" smtClean="0">
                <a:latin typeface="Bookman Old Style" pitchFamily="18" charset="0"/>
              </a:rPr>
              <a:t>La parashá de esta semana analiza la prohibición de que un kohen se contamine a sí mismo. </a:t>
            </a:r>
          </a:p>
          <a:p>
            <a:r>
              <a:rPr lang="es-ES" dirty="0" smtClean="0">
                <a:latin typeface="Bookman Old Style" pitchFamily="18" charset="0"/>
              </a:rPr>
              <a:t>Esta prohibición incluye contaminarse a sí mismo por causa del duelo o el cuidado de los difuntos.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2800" dirty="0" smtClean="0">
                <a:latin typeface="Bookman Old Style" pitchFamily="18" charset="0"/>
              </a:rPr>
              <a:t>Sin embargo, la Torá especifica seis excepciones en cuyo nombre el kohen puede o está obligado a profanarse a sí mismo para proporcionarles un entierro adecuado. </a:t>
            </a:r>
          </a:p>
          <a:p>
            <a:r>
              <a:rPr lang="es-ES" sz="2800" dirty="0" smtClean="0">
                <a:latin typeface="Bookman Old Style" pitchFamily="18" charset="0"/>
              </a:rPr>
              <a:t>Además de los seis parientes especificados en la Torá, al kohen también se le permite o se le exige profanarse en nombre de su difunta esposa. [1]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Nuestros Sabios derivan de esta sección de la Torá que se nos exige que lamentemos el fallecimiento de estos siete parientes.[2]</a:t>
            </a:r>
          </a:p>
          <a:p>
            <a:r>
              <a:rPr lang="es-ES" dirty="0" smtClean="0">
                <a:latin typeface="Bookman Old Style" pitchFamily="18" charset="0"/>
              </a:rPr>
              <a:t>La Torá no indica la duración del período de duelo. </a:t>
            </a:r>
          </a:p>
          <a:p>
            <a:r>
              <a:rPr lang="es-ES" dirty="0" smtClean="0">
                <a:latin typeface="Bookman Old Style" pitchFamily="18" charset="0"/>
              </a:rPr>
              <a:t>En la práctica, la duración depende de la relación de uno con el difunto.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Por ejemplo, uno llora a un padre durante doce meses, a un cónyuge durante treinta días. </a:t>
            </a:r>
          </a:p>
          <a:p>
            <a:r>
              <a:rPr lang="es-ES" dirty="0" err="1" smtClean="0">
                <a:latin typeface="Bookman Old Style" pitchFamily="18" charset="0"/>
              </a:rPr>
              <a:t>Ésto</a:t>
            </a:r>
            <a:r>
              <a:rPr lang="es-ES" dirty="0" smtClean="0">
                <a:latin typeface="Bookman Old Style" pitchFamily="18" charset="0"/>
              </a:rPr>
              <a:t> plantea una pregunta interesante. </a:t>
            </a:r>
          </a:p>
          <a:p>
            <a:r>
              <a:rPr lang="es-ES" dirty="0" smtClean="0">
                <a:latin typeface="Bookman Old Style" pitchFamily="18" charset="0"/>
              </a:rPr>
              <a:t>¿Por qué el período de luto de un padre es más largo que el período de un cónyuge?</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Y el hombre dijo: "Esta vez, es hueso de mis huesos y carne de mi carne. Esta se llamará </a:t>
            </a:r>
            <a:r>
              <a:rPr lang="es-ES" b="1" i="1" dirty="0" smtClean="0">
                <a:latin typeface="Bookman Old Style" pitchFamily="18" charset="0"/>
              </a:rPr>
              <a:t>Ishah</a:t>
            </a:r>
            <a:r>
              <a:rPr lang="es-ES" dirty="0" smtClean="0">
                <a:latin typeface="Bookman Old Style" pitchFamily="18" charset="0"/>
              </a:rPr>
              <a:t> (mujer) porque esta fue tomada de </a:t>
            </a:r>
            <a:r>
              <a:rPr lang="es-ES" b="1" i="1" dirty="0" smtClean="0">
                <a:latin typeface="Bookman Old Style" pitchFamily="18" charset="0"/>
              </a:rPr>
              <a:t>Ish</a:t>
            </a:r>
            <a:r>
              <a:rPr lang="es-ES" dirty="0" smtClean="0">
                <a:latin typeface="Bookman Old Style" pitchFamily="18" charset="0"/>
              </a:rPr>
              <a:t> (hombre)". Por tanto, dejará el hombre a su padre y a su madre, y se unirá a su mujer, y serán una sola carne. </a:t>
            </a:r>
            <a:r>
              <a:rPr lang="es-ES" sz="2000" b="1" dirty="0" smtClean="0">
                <a:latin typeface="Bookman Old Style" pitchFamily="18" charset="0"/>
              </a:rPr>
              <a:t>(Séfer Bereshit 2:23-24)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2900" dirty="0" smtClean="0">
                <a:latin typeface="Bookman Old Style" pitchFamily="18" charset="0"/>
              </a:rPr>
              <a:t>II. El impacto de la pérdida</a:t>
            </a:r>
          </a:p>
          <a:p>
            <a:r>
              <a:rPr lang="es-ES" sz="2900" dirty="0" smtClean="0">
                <a:latin typeface="Bookman Old Style" pitchFamily="18" charset="0"/>
              </a:rPr>
              <a:t>Este fenómeno parece contradecir el pasaje anterior. </a:t>
            </a:r>
          </a:p>
          <a:p>
            <a:r>
              <a:rPr lang="es-ES" sz="2900" dirty="0" smtClean="0">
                <a:latin typeface="Bookman Old Style" pitchFamily="18" charset="0"/>
              </a:rPr>
              <a:t>La Torá nos dice que el vínculo entre los cónyuges es más fuerte que el vínculo con los padres. </a:t>
            </a:r>
          </a:p>
          <a:p>
            <a:r>
              <a:rPr lang="es-ES" sz="2900" dirty="0" smtClean="0">
                <a:latin typeface="Bookman Old Style" pitchFamily="18" charset="0"/>
              </a:rPr>
              <a:t>Un hijo finalmente se separa de sus padres y entra en una relación duradera con su cónyuge.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Con base en este pasaje, uno esperaría que el duelo por la pérdida del cónyuge sea de mayor duración que el período de uno de los padres.</a:t>
            </a:r>
          </a:p>
          <a:p>
            <a:r>
              <a:rPr lang="es-ES" sz="3000" dirty="0" smtClean="0">
                <a:latin typeface="Bookman Old Style" pitchFamily="18" charset="0"/>
              </a:rPr>
              <a:t>Rav Yosef Dov Soloveitchik Zt”l profundiza en este tema. </a:t>
            </a:r>
          </a:p>
          <a:p>
            <a:r>
              <a:rPr lang="es-ES" sz="3000" dirty="0" smtClean="0">
                <a:latin typeface="Bookman Old Style" pitchFamily="18" charset="0"/>
              </a:rPr>
              <a:t>Uno siente la pérdida de un cónyuge más intensamente que la pérdida de un padre.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Primero, como se explicó anteriormente, el apego al cónyuge es más intenso que el apego a un padre. </a:t>
            </a:r>
          </a:p>
          <a:p>
            <a:r>
              <a:rPr lang="es-ES" dirty="0" smtClean="0">
                <a:latin typeface="Bookman Old Style" pitchFamily="18" charset="0"/>
              </a:rPr>
              <a:t>Un cónyuge es un alma gemela. </a:t>
            </a:r>
          </a:p>
          <a:p>
            <a:r>
              <a:rPr lang="es-ES" dirty="0" smtClean="0">
                <a:latin typeface="Bookman Old Style" pitchFamily="18" charset="0"/>
              </a:rPr>
              <a:t>Uno le confía a su cónyuge los sueños, miedos e intimidades que él o ella no le revelarían a sus padres.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Los cónyuges tienen la comprensión más completa y penetrante del otro.</a:t>
            </a:r>
          </a:p>
          <a:p>
            <a:r>
              <a:rPr lang="es-ES" dirty="0" smtClean="0">
                <a:latin typeface="Bookman Old Style" pitchFamily="18" charset="0"/>
              </a:rPr>
              <a:t>Además, aceptamos más fácilmente la pérdida de un padre porque es algo natural. </a:t>
            </a:r>
          </a:p>
          <a:p>
            <a:r>
              <a:rPr lang="es-ES" dirty="0" smtClean="0">
                <a:latin typeface="Bookman Old Style" pitchFamily="18" charset="0"/>
              </a:rPr>
              <a:t>Anticipamos sobrevivir a nuestros padres. Esperamos eventualmente ser confrontados con sus muertes.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No consideramos la pérdida de un cónyuge como un evento natural. </a:t>
            </a:r>
          </a:p>
          <a:p>
            <a:r>
              <a:rPr lang="es-ES" sz="3000" dirty="0" smtClean="0">
                <a:latin typeface="Bookman Old Style" pitchFamily="18" charset="0"/>
              </a:rPr>
              <a:t>Ciertamente nos damos cuenta de que uno de los cónyuges debe sobrevivir al otro, pero no aceptamos la pérdida como el curso natural de los acontecimientos. </a:t>
            </a:r>
          </a:p>
          <a:p>
            <a:r>
              <a:rPr lang="es-ES" sz="3000" dirty="0" smtClean="0">
                <a:latin typeface="Bookman Old Style" pitchFamily="18" charset="0"/>
              </a:rPr>
              <a:t>En consecuencia, experimentamos la pérdida más intensamente.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2850" dirty="0" smtClean="0">
                <a:latin typeface="Bookman Old Style" pitchFamily="18" charset="0"/>
              </a:rPr>
              <a:t>En resumen, la profunda tristeza por la muerte del cónyuge refleja la profundidad de la relación y lo inesperado de la pérdida.</a:t>
            </a:r>
          </a:p>
          <a:p>
            <a:r>
              <a:rPr lang="es-ES" sz="2850" dirty="0" smtClean="0">
                <a:latin typeface="Bookman Old Style" pitchFamily="18" charset="0"/>
              </a:rPr>
              <a:t>III. Superando la aceptación </a:t>
            </a:r>
          </a:p>
          <a:p>
            <a:r>
              <a:rPr lang="es-ES" sz="2850" dirty="0" smtClean="0">
                <a:latin typeface="Bookman Old Style" pitchFamily="18" charset="0"/>
              </a:rPr>
              <a:t>Rav Soloveitchik explica que precisamente porque podemos aceptar más fácilmente la pérdida de un padre, lamentamos la muerte durante doce meses.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Anticipamos el fallecimiento y la muerte de nuestros padres. </a:t>
            </a:r>
          </a:p>
          <a:p>
            <a:r>
              <a:rPr lang="es-ES" sz="3000" dirty="0" smtClean="0">
                <a:latin typeface="Bookman Old Style" pitchFamily="18" charset="0"/>
              </a:rPr>
              <a:t>Además, con el matrimonio, pasamos de nuestras relaciones con nuestros padres a nuestras relaciones con nuestros cónyuges. </a:t>
            </a:r>
          </a:p>
          <a:p>
            <a:r>
              <a:rPr lang="es-ES" sz="3000" dirty="0" smtClean="0">
                <a:latin typeface="Bookman Old Style" pitchFamily="18" charset="0"/>
              </a:rPr>
              <a:t>Hasta cierto punto, esta nueva relación suplanta la cercanía entre padre e hijo.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En efecto, con el matrimonio, la relación con los padres se convierte en una relación del pasado. </a:t>
            </a:r>
          </a:p>
          <a:p>
            <a:r>
              <a:rPr lang="es-ES" sz="3000" dirty="0" smtClean="0">
                <a:latin typeface="Bookman Old Style" pitchFamily="18" charset="0"/>
              </a:rPr>
              <a:t>Por lo tanto, uno podría casi desdeñar la pérdida de un padre.</a:t>
            </a:r>
          </a:p>
          <a:p>
            <a:r>
              <a:rPr lang="es-ES" sz="3000" dirty="0" smtClean="0">
                <a:latin typeface="Bookman Old Style" pitchFamily="18" charset="0"/>
              </a:rPr>
              <a:t>En respuesta a esta preocupación, la Torá requiere que hagamos duelo por uno de los padres durante un período de doce meses.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Este período prolongado de luto habla y contrarresta cualquier tendencia a aceptar o descartar la pérdida con demasiada facilidad. </a:t>
            </a:r>
          </a:p>
          <a:p>
            <a:r>
              <a:rPr lang="es-ES" dirty="0" smtClean="0">
                <a:latin typeface="Bookman Old Style" pitchFamily="18" charset="0"/>
              </a:rPr>
              <a:t>Reconocemos y demostramos la importancia y la tragedia de perder a un padre durante el período prolongado de duelo.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100" dirty="0" smtClean="0">
                <a:latin typeface="Bookman Old Style" pitchFamily="18" charset="0"/>
              </a:rPr>
              <a:t>IV. Asociación con Hashem</a:t>
            </a:r>
          </a:p>
          <a:p>
            <a:r>
              <a:rPr lang="es-ES" sz="3100" dirty="0" smtClean="0">
                <a:latin typeface="Bookman Old Style" pitchFamily="18" charset="0"/>
              </a:rPr>
              <a:t>Rav Yitzchak Hutner Zt”l ofrece una respuesta diferente a nuestra pregunta. </a:t>
            </a:r>
          </a:p>
          <a:p>
            <a:r>
              <a:rPr lang="es-ES" sz="3100" dirty="0" smtClean="0">
                <a:latin typeface="Bookman Old Style" pitchFamily="18" charset="0"/>
              </a:rPr>
              <a:t>Señala que nuestros Sabios enseñan que cada persona es creada a través de una asociación entre tres partes: la madre y el padre de uno, y Hashem.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Su argumento es que esta asociación es la base de la mitzvá de honrar y reverenciar a nuestros padres. </a:t>
            </a:r>
          </a:p>
          <a:p>
            <a:r>
              <a:rPr lang="es-ES" dirty="0" smtClean="0">
                <a:latin typeface="Bookman Old Style" pitchFamily="18" charset="0"/>
              </a:rPr>
              <a:t>Nuestros padres fueron participantes biológicos en nuestra creación; ellos nos sustentaron, criaron y moldearon.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Sin embargo, la obligación de honrar y reverenciar a los padres no es solo una expresión de gratitud por estas contribuciones a nuestra existencia. </a:t>
            </a:r>
          </a:p>
          <a:p>
            <a:r>
              <a:rPr lang="es-ES" dirty="0" smtClean="0">
                <a:latin typeface="Bookman Old Style" pitchFamily="18" charset="0"/>
              </a:rPr>
              <a:t>Rav Hutner sugiere que al honrar a nuestros padres también reconocemos su relación única de asociación con el Creador.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Basado en esta idea, Rav Hutner sugiere que el período prolongado de luto por un padre también es un reconocimiento de su asociación con Hashem en la creación de uno.</a:t>
            </a:r>
          </a:p>
          <a:p>
            <a:r>
              <a:rPr lang="es-ES" sz="3000" dirty="0" smtClean="0">
                <a:latin typeface="Bookman Old Style" pitchFamily="18" charset="0"/>
              </a:rPr>
              <a:t>V. Interpretaciones complementarias </a:t>
            </a:r>
          </a:p>
          <a:p>
            <a:r>
              <a:rPr lang="es-ES" sz="3000" dirty="0" smtClean="0">
                <a:latin typeface="Bookman Old Style" pitchFamily="18" charset="0"/>
              </a:rPr>
              <a:t>Esta interpretación no contradice la perspectiva de Rav Soloveitchik. Incluso puede complementarlo.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La idea de Rav Soloveitchik es que se requiere un período de luto de doce meses para que un padre comunique el significado de la pérdida. </a:t>
            </a:r>
          </a:p>
          <a:p>
            <a:r>
              <a:rPr lang="es-ES" sz="3000" dirty="0" smtClean="0">
                <a:latin typeface="Bookman Old Style" pitchFamily="18" charset="0"/>
              </a:rPr>
              <a:t>Transforma una pérdida que de otro modo podría minimizarse en un evento más impactante y significativo. </a:t>
            </a:r>
          </a:p>
          <a:p>
            <a:r>
              <a:rPr lang="es-ES" sz="3000" dirty="0" smtClean="0">
                <a:latin typeface="Bookman Old Style" pitchFamily="18" charset="0"/>
              </a:rPr>
              <a:t>Nos enfoca y nos anima a reconocer y contemplar la pérdida.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La perspicacia de Rav Hutner aborda la naturaleza de la tragedia en la muerte de un padre. </a:t>
            </a:r>
          </a:p>
          <a:p>
            <a:r>
              <a:rPr lang="es-ES" sz="3000" dirty="0" smtClean="0">
                <a:latin typeface="Bookman Old Style" pitchFamily="18" charset="0"/>
              </a:rPr>
              <a:t>Este padre que se asoció con Hashem en la creación de uno se ha perdido.</a:t>
            </a:r>
          </a:p>
          <a:p>
            <a:r>
              <a:rPr lang="es-ES" sz="3000" dirty="0" smtClean="0">
                <a:latin typeface="Bookman Old Style" pitchFamily="18" charset="0"/>
              </a:rPr>
              <a:t>VI. Superando el orgullo sin fundamento </a:t>
            </a:r>
          </a:p>
          <a:p>
            <a:r>
              <a:rPr lang="es-ES" sz="3000" dirty="0" smtClean="0">
                <a:latin typeface="Bookman Old Style" pitchFamily="18" charset="0"/>
              </a:rPr>
              <a:t>Consideremos más cuidadosamente la posición de Rav Hutner.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100" dirty="0" smtClean="0">
                <a:latin typeface="Bookman Old Style" pitchFamily="18" charset="0"/>
              </a:rPr>
              <a:t>¿Por qué la asociación de los padres con Hashem en la creación de un hijo exige el reconocimiento del hijo a través de su respeto y reverencia? </a:t>
            </a:r>
          </a:p>
          <a:p>
            <a:r>
              <a:rPr lang="es-ES" sz="3100" dirty="0" smtClean="0">
                <a:latin typeface="Bookman Old Style" pitchFamily="18" charset="0"/>
              </a:rPr>
              <a:t>Parece que este reconocimiento es la respuesta de la Torá a la tendencia humana innata a oscurecer o incluso negar el papel de Hashem en la vida de uno.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Fácilmente nos engañamos con respecto al éxito y el logro. </a:t>
            </a:r>
          </a:p>
          <a:p>
            <a:r>
              <a:rPr lang="es-ES" dirty="0" smtClean="0">
                <a:latin typeface="Bookman Old Style" pitchFamily="18" charset="0"/>
              </a:rPr>
              <a:t>Es tentador reclamar todo el crédito por estos logros y descartar el papel de Hashem. </a:t>
            </a:r>
          </a:p>
          <a:p>
            <a:r>
              <a:rPr lang="es-ES" dirty="0" smtClean="0">
                <a:latin typeface="Bookman Old Style" pitchFamily="18" charset="0"/>
              </a:rPr>
              <a:t>¿Cómo nuestro honor y trato a nuestros padres aborda esta debilidad humana?</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sz="3000" dirty="0" smtClean="0">
                <a:latin typeface="Bookman Old Style" pitchFamily="18" charset="0"/>
              </a:rPr>
              <a:t>Cuando honramos y reverenciamos a nuestros padres como nuestros progenitores, reconocemos que ellos proporcionan solo los componentes biológicos de nuestro ser. </a:t>
            </a:r>
          </a:p>
          <a:p>
            <a:r>
              <a:rPr lang="es-ES" sz="3000" dirty="0" smtClean="0">
                <a:latin typeface="Bookman Old Style" pitchFamily="18" charset="0"/>
              </a:rPr>
              <a:t>Somos más que criaturas biológicas. </a:t>
            </a:r>
          </a:p>
          <a:p>
            <a:r>
              <a:rPr lang="es-ES" sz="3000" dirty="0" smtClean="0">
                <a:latin typeface="Bookman Old Style" pitchFamily="18" charset="0"/>
              </a:rPr>
              <a:t>Nos vemos obligados a preguntarnos de dónde se derivan nuestros seres espirituales.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ES" dirty="0" smtClean="0">
                <a:latin typeface="Bookman Old Style" pitchFamily="18" charset="0"/>
              </a:rPr>
              <a:t>Esta pregunta nos lleva a reconocer a Hashem como nuestro creador personal. </a:t>
            </a:r>
          </a:p>
          <a:p>
            <a:r>
              <a:rPr lang="es-ES" dirty="0" smtClean="0">
                <a:latin typeface="Bookman Old Style" pitchFamily="18" charset="0"/>
              </a:rPr>
              <a:t>Con el reconocimiento de Hashem como el Creador personal de uno, uno está más preparado para reconocer y aceptar Su papel en los logros de uno.[3]</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400" b="1" dirty="0" smtClean="0">
                <a:solidFill>
                  <a:srgbClr val="FF0000"/>
                </a:solidFill>
                <a:latin typeface="Bookman Old Style" pitchFamily="18" charset="0"/>
              </a:rPr>
              <a:t>Una Asociación Divina</a:t>
            </a:r>
          </a:p>
          <a:p>
            <a:r>
              <a:rPr lang="es-CO" sz="2400" dirty="0" smtClean="0">
                <a:latin typeface="Bookman Old Style" pitchFamily="18" charset="0"/>
              </a:rPr>
              <a:t>[1] Mesejet Sotá 3a. Según Ribbi Yishmael, se le permite contaminarse a sí mismo. Según Ribbi Akiva, está obligado a contaminarse. </a:t>
            </a:r>
          </a:p>
          <a:p>
            <a:r>
              <a:rPr lang="es-CO" sz="2400" dirty="0" smtClean="0">
                <a:latin typeface="Bookman Old Style" pitchFamily="18" charset="0"/>
              </a:rPr>
              <a:t>[2] Mesejet Moed Katán 20b. </a:t>
            </a:r>
          </a:p>
          <a:p>
            <a:r>
              <a:rPr lang="es-CO" sz="2400" dirty="0" smtClean="0">
                <a:latin typeface="Bookman Old Style" pitchFamily="18" charset="0"/>
              </a:rPr>
              <a:t>[3] Los comentarios de Rav Soloveitchik y Rav Hutner son citados por Rav Moshé Soloveitchik. Él atribuye los comentarios de Rav Soloveitchik también a su padre, Rav Aharón Soloveitchik Zt”l.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2400" b="1" dirty="0" err="1" smtClean="0">
                <a:solidFill>
                  <a:srgbClr val="FF0000"/>
                </a:solidFill>
                <a:latin typeface="Bookman Old Style" pitchFamily="18" charset="0"/>
              </a:rPr>
              <a:t>Emor</a:t>
            </a:r>
            <a:r>
              <a:rPr lang="es-CO" sz="2400" b="1" dirty="0" smtClean="0">
                <a:solidFill>
                  <a:srgbClr val="FF0000"/>
                </a:solidFill>
                <a:latin typeface="Bookman Old Style" pitchFamily="18" charset="0"/>
              </a:rPr>
              <a:t>/</a:t>
            </a:r>
            <a:r>
              <a:rPr lang="es-CO" sz="2400" b="1" dirty="0" err="1" smtClean="0">
                <a:solidFill>
                  <a:srgbClr val="FF0000"/>
                </a:solidFill>
                <a:latin typeface="Bookman Old Style" pitchFamily="18" charset="0"/>
              </a:rPr>
              <a:t>Daber</a:t>
            </a:r>
            <a:r>
              <a:rPr lang="es-CO" sz="2400" b="1" dirty="0" smtClean="0">
                <a:solidFill>
                  <a:srgbClr val="FF0000"/>
                </a:solidFill>
                <a:latin typeface="Bookman Old Style" pitchFamily="18" charset="0"/>
              </a:rPr>
              <a:t> – Introvertido/Extrovertido</a:t>
            </a:r>
          </a:p>
          <a:p>
            <a:r>
              <a:rPr lang="es-ES" sz="2000" dirty="0" smtClean="0">
                <a:latin typeface="Bookman Old Style" pitchFamily="18" charset="0"/>
              </a:rPr>
              <a:t>Notas tomadas de los Rabinos Steven Genack y R. Dr. Tzvi Hersh Weinreb</a:t>
            </a:r>
          </a:p>
          <a:p>
            <a:r>
              <a:rPr lang="es-ES" dirty="0" smtClean="0">
                <a:latin typeface="Bookman Old Style" pitchFamily="18" charset="0"/>
              </a:rPr>
              <a:t>La gematría de la palabra Emor es 247, la misma gematría de la palabra </a:t>
            </a:r>
            <a:r>
              <a:rPr lang="es-ES" b="1" i="1" dirty="0" smtClean="0">
                <a:latin typeface="Bookman Old Style" pitchFamily="18" charset="0"/>
              </a:rPr>
              <a:t>remez</a:t>
            </a:r>
            <a:r>
              <a:rPr lang="es-ES" dirty="0" smtClean="0">
                <a:latin typeface="Bookman Old Style" pitchFamily="18" charset="0"/>
              </a:rPr>
              <a:t>, parte de </a:t>
            </a:r>
            <a:r>
              <a:rPr lang="es-ES" b="1" i="1" dirty="0" smtClean="0">
                <a:latin typeface="Bookman Old Style" pitchFamily="18" charset="0"/>
              </a:rPr>
              <a:t>pardes</a:t>
            </a:r>
            <a:r>
              <a:rPr lang="es-ES" dirty="0" smtClean="0">
                <a:latin typeface="Bookman Old Style" pitchFamily="18" charset="0"/>
              </a:rPr>
              <a:t>, y deletreada </a:t>
            </a:r>
            <a:r>
              <a:rPr lang="es-ES" b="1" i="1" dirty="0" smtClean="0">
                <a:latin typeface="Bookman Old Style" pitchFamily="18" charset="0"/>
              </a:rPr>
              <a:t>zemer</a:t>
            </a:r>
            <a:r>
              <a:rPr lang="es-ES" dirty="0" smtClean="0">
                <a:latin typeface="Bookman Old Style" pitchFamily="18" charset="0"/>
              </a:rPr>
              <a:t> al revés. ¿Por qué se usó un lenguaje pasivo, parecido al </a:t>
            </a:r>
            <a:r>
              <a:rPr lang="es-ES" i="1" dirty="0" smtClean="0">
                <a:latin typeface="Bookman Old Style" pitchFamily="18" charset="0"/>
              </a:rPr>
              <a:t>remez</a:t>
            </a:r>
            <a:r>
              <a:rPr lang="es-ES" dirty="0" smtClean="0">
                <a:latin typeface="Bookman Old Style" pitchFamily="18" charset="0"/>
              </a:rPr>
              <a:t>, para hablar con los Kohanim y por qué es un </a:t>
            </a:r>
            <a:r>
              <a:rPr lang="es-ES" i="1" dirty="0" smtClean="0">
                <a:latin typeface="Bookman Old Style" pitchFamily="18" charset="0"/>
              </a:rPr>
              <a:t>zemer</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err="1" smtClean="0">
                <a:latin typeface="Bookman Old Style" pitchFamily="18" charset="0"/>
              </a:rPr>
              <a:t>Emor</a:t>
            </a:r>
            <a:r>
              <a:rPr lang="es-CO" sz="1600" b="1" dirty="0" smtClean="0">
                <a:latin typeface="Bookman Old Style" pitchFamily="18" charset="0"/>
              </a:rPr>
              <a:t>/</a:t>
            </a:r>
            <a:r>
              <a:rPr lang="es-CO" sz="1600" b="1" dirty="0" err="1" smtClean="0">
                <a:latin typeface="Bookman Old Style" pitchFamily="18" charset="0"/>
              </a:rPr>
              <a:t>Daber</a:t>
            </a:r>
            <a:r>
              <a:rPr lang="es-CO" sz="1600" b="1" dirty="0" smtClean="0">
                <a:latin typeface="Bookman Old Style" pitchFamily="18" charset="0"/>
              </a:rPr>
              <a:t> – Introvertido/Extrovertido</a:t>
            </a:r>
          </a:p>
          <a:p>
            <a:r>
              <a:rPr lang="es-ES" dirty="0" smtClean="0">
                <a:latin typeface="Bookman Old Style" pitchFamily="18" charset="0"/>
              </a:rPr>
              <a:t>Además, ¿por qué se le habló a B'nei Yisrael en el idioma de </a:t>
            </a:r>
            <a:r>
              <a:rPr lang="es-ES" i="1" dirty="0" smtClean="0">
                <a:latin typeface="Bookman Old Style" pitchFamily="18" charset="0"/>
              </a:rPr>
              <a:t>daber</a:t>
            </a:r>
            <a:r>
              <a:rPr lang="es-ES" dirty="0" smtClean="0">
                <a:latin typeface="Bookman Old Style" pitchFamily="18" charset="0"/>
              </a:rPr>
              <a:t>?</a:t>
            </a:r>
          </a:p>
          <a:p>
            <a:r>
              <a:rPr lang="es-ES" dirty="0" smtClean="0">
                <a:latin typeface="Bookman Old Style" pitchFamily="18" charset="0"/>
              </a:rPr>
              <a:t>Los Leviim, de los cuales los Kohanim son una secta, siempre estuvieron a la altura de la ocasión de servir a Di-s en el grado más elevado. </a:t>
            </a:r>
          </a:p>
          <a:p>
            <a:r>
              <a:rPr lang="es-ES" dirty="0" smtClean="0">
                <a:latin typeface="Bookman Old Style" pitchFamily="18" charset="0"/>
              </a:rPr>
              <a:t>Compartían una cercanía íntima con lo Divino.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Esta es una de las razones por las que una directiva puede expresarse en un lenguaje más cariñoso, en forma de </a:t>
            </a:r>
            <a:r>
              <a:rPr lang="es-ES" b="1" i="1" dirty="0" smtClean="0">
                <a:latin typeface="Bookman Old Style" pitchFamily="18" charset="0"/>
              </a:rPr>
              <a:t>amirá</a:t>
            </a:r>
            <a:r>
              <a:rPr lang="es-ES" dirty="0" smtClean="0">
                <a:latin typeface="Bookman Old Style" pitchFamily="18" charset="0"/>
              </a:rPr>
              <a:t>, de decir. </a:t>
            </a:r>
          </a:p>
          <a:p>
            <a:r>
              <a:rPr lang="es-ES" dirty="0" smtClean="0">
                <a:latin typeface="Bookman Old Style" pitchFamily="18" charset="0"/>
              </a:rPr>
              <a:t>Además, los Kohanim sufrieron una gran pérdida con Nadav y Ahivu, por lo que Di-s responde con una </a:t>
            </a:r>
            <a:r>
              <a:rPr lang="es-ES" i="1" dirty="0" smtClean="0">
                <a:latin typeface="Bookman Old Style" pitchFamily="18" charset="0"/>
              </a:rPr>
              <a:t>amirá</a:t>
            </a:r>
            <a:r>
              <a:rPr lang="es-ES" dirty="0" smtClean="0">
                <a:latin typeface="Bookman Old Style" pitchFamily="18" charset="0"/>
              </a:rPr>
              <a:t> conciliadora y suave.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El </a:t>
            </a:r>
            <a:r>
              <a:rPr lang="es-ES" sz="3100" i="1" dirty="0" smtClean="0">
                <a:latin typeface="Bookman Old Style" pitchFamily="18" charset="0"/>
              </a:rPr>
              <a:t>zemer</a:t>
            </a:r>
            <a:r>
              <a:rPr lang="es-ES" sz="3100" dirty="0" smtClean="0">
                <a:latin typeface="Bookman Old Style" pitchFamily="18" charset="0"/>
              </a:rPr>
              <a:t> (canto) es, por supuesto, para la canción de los Leviim que esperamos que pronto se cante una vez más.</a:t>
            </a:r>
          </a:p>
          <a:p>
            <a:r>
              <a:rPr lang="es-ES" sz="3100" dirty="0" smtClean="0">
                <a:latin typeface="Bookman Old Style" pitchFamily="18" charset="0"/>
              </a:rPr>
              <a:t>Aunque es cierto que B'nei Yisrael fue considerado un "</a:t>
            </a:r>
            <a:r>
              <a:rPr lang="es-ES" sz="3100" b="1" i="1" dirty="0" smtClean="0">
                <a:latin typeface="Bookman Old Style" pitchFamily="18" charset="0"/>
              </a:rPr>
              <a:t>Mamlehet Kohanim v'Goy Kadosh</a:t>
            </a:r>
            <a:r>
              <a:rPr lang="es-ES" sz="3100" dirty="0" smtClean="0">
                <a:latin typeface="Bookman Old Style" pitchFamily="18" charset="0"/>
              </a:rPr>
              <a:t>“ –</a:t>
            </a:r>
            <a:r>
              <a:rPr lang="es-ES" sz="3100" i="1" dirty="0" smtClean="0">
                <a:latin typeface="Bookman Old Style" pitchFamily="18" charset="0"/>
              </a:rPr>
              <a:t>Reino de sacerdotes y una nación santa-</a:t>
            </a:r>
            <a:r>
              <a:rPr lang="es-ES" sz="3100" dirty="0" smtClean="0">
                <a:latin typeface="Bookman Old Style" pitchFamily="18" charset="0"/>
              </a:rPr>
              <a:t>, su historia aún los colocó en una posición comprometida.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El potencial para elevarse a alturas sin restricciones está ahí para todos, pero en este punto B'nei Yisrael estaba en un nivel de </a:t>
            </a:r>
            <a:r>
              <a:rPr lang="es-ES" i="1" dirty="0" smtClean="0">
                <a:latin typeface="Bookman Old Style" pitchFamily="18" charset="0"/>
              </a:rPr>
              <a:t>daber</a:t>
            </a:r>
            <a:r>
              <a:rPr lang="es-ES" dirty="0" smtClean="0">
                <a:latin typeface="Bookman Old Style" pitchFamily="18" charset="0"/>
              </a:rPr>
              <a:t>.</a:t>
            </a:r>
          </a:p>
          <a:p>
            <a:r>
              <a:rPr lang="es-ES" dirty="0" smtClean="0">
                <a:latin typeface="Bookman Old Style" pitchFamily="18" charset="0"/>
              </a:rPr>
              <a:t>Si investigamos más a fondo el lenguaje de </a:t>
            </a:r>
            <a:r>
              <a:rPr lang="es-ES" i="1" dirty="0" smtClean="0">
                <a:latin typeface="Bookman Old Style" pitchFamily="18" charset="0"/>
              </a:rPr>
              <a:t>daber</a:t>
            </a:r>
            <a:r>
              <a:rPr lang="es-ES" dirty="0" smtClean="0">
                <a:latin typeface="Bookman Old Style" pitchFamily="18" charset="0"/>
              </a:rPr>
              <a:t>, podemos comprender mejor la naturaleza de la palabra.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Reorganizada, la palabra </a:t>
            </a:r>
            <a:r>
              <a:rPr lang="es-ES" sz="3100" i="1" dirty="0" smtClean="0">
                <a:latin typeface="Bookman Old Style" pitchFamily="18" charset="0"/>
              </a:rPr>
              <a:t>daber</a:t>
            </a:r>
            <a:r>
              <a:rPr lang="es-ES" sz="3100" dirty="0" smtClean="0">
                <a:latin typeface="Bookman Old Style" pitchFamily="18" charset="0"/>
              </a:rPr>
              <a:t> deletrea </a:t>
            </a:r>
            <a:r>
              <a:rPr lang="es-ES" sz="3100" i="1" dirty="0" smtClean="0">
                <a:latin typeface="Bookman Old Style" pitchFamily="18" charset="0"/>
              </a:rPr>
              <a:t>barad</a:t>
            </a:r>
            <a:r>
              <a:rPr lang="es-ES" sz="3100" dirty="0" smtClean="0">
                <a:latin typeface="Bookman Old Style" pitchFamily="18" charset="0"/>
              </a:rPr>
              <a:t>, una de las diez plagas. </a:t>
            </a:r>
          </a:p>
          <a:p>
            <a:r>
              <a:rPr lang="es-ES" sz="3100" dirty="0" smtClean="0">
                <a:latin typeface="Bookman Old Style" pitchFamily="18" charset="0"/>
              </a:rPr>
              <a:t>Había dos aspectos únicos en Barad. </a:t>
            </a:r>
          </a:p>
          <a:p>
            <a:r>
              <a:rPr lang="es-ES" sz="3100" dirty="0" smtClean="0">
                <a:latin typeface="Bookman Old Style" pitchFamily="18" charset="0"/>
              </a:rPr>
              <a:t>Primero, era una combinación de dos elementos contradictorios, fuego y agua. Estos dos elementos hicieron las paces entre sí en este caso específico para cumplir la voluntad de Di-s.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En segundo lugar, el trigo blando y la espelta que no estaban maduros resistieron los golpes de esta </a:t>
            </a:r>
            <a:r>
              <a:rPr lang="es-ES" i="1" dirty="0" smtClean="0">
                <a:latin typeface="Bookman Old Style" pitchFamily="18" charset="0"/>
              </a:rPr>
              <a:t>Maca</a:t>
            </a:r>
            <a:r>
              <a:rPr lang="es-ES" dirty="0" smtClean="0">
                <a:latin typeface="Bookman Old Style" pitchFamily="18" charset="0"/>
              </a:rPr>
              <a:t>, lo que implica que los maduros, duros y completamente formados fueron destruidos. </a:t>
            </a:r>
          </a:p>
          <a:p>
            <a:r>
              <a:rPr lang="es-ES" dirty="0" smtClean="0">
                <a:latin typeface="Bookman Old Style" pitchFamily="18" charset="0"/>
              </a:rPr>
              <a:t>Un concepto puede explicar ambas variaciones.</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Rav Avraham zt”l dijo que debemos aprender nuestro comportamiento de la composición del mundo: suave y agradable como el agua por fuera, apasionado por la Torá ardiente en nuestro centro, así como el fuego es en el centro del universo y sólido como una roca por dentro en nuestras creencias como el centro de la tierra.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2600" dirty="0" smtClean="0">
                <a:latin typeface="Bookman Old Style" pitchFamily="18" charset="0"/>
              </a:rPr>
              <a:t>Ahora se explica la convivencia entre el fuego y el agua y la resiliencia de los maduros y la espelta. </a:t>
            </a:r>
          </a:p>
          <a:p>
            <a:r>
              <a:rPr lang="es-ES" sz="2600" dirty="0" smtClean="0">
                <a:latin typeface="Bookman Old Style" pitchFamily="18" charset="0"/>
              </a:rPr>
              <a:t>El fuego que está en el centro del mundo y representante de la Torá pudo combinarse con el agua flexible, que se encuentra en la superficie del mundo, porque cualquier persona verdadera de la Torá debe acumular apasionadamente su Torá y permanecer flexible como el agua en fusionándose con todos los demás.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2700" dirty="0" smtClean="0">
                <a:latin typeface="Bookman Old Style" pitchFamily="18" charset="0"/>
              </a:rPr>
              <a:t>Por lo tanto, este </a:t>
            </a:r>
            <a:r>
              <a:rPr lang="es-ES" sz="2700" i="1" dirty="0" smtClean="0">
                <a:latin typeface="Bookman Old Style" pitchFamily="18" charset="0"/>
              </a:rPr>
              <a:t>barad</a:t>
            </a:r>
            <a:r>
              <a:rPr lang="es-ES" sz="2700" dirty="0" smtClean="0">
                <a:latin typeface="Bookman Old Style" pitchFamily="18" charset="0"/>
              </a:rPr>
              <a:t> que era una combinación de </a:t>
            </a:r>
            <a:r>
              <a:rPr lang="es-ES" sz="2700" i="1" dirty="0" smtClean="0">
                <a:latin typeface="Bookman Old Style" pitchFamily="18" charset="0"/>
              </a:rPr>
              <a:t>Torá</a:t>
            </a:r>
            <a:r>
              <a:rPr lang="es-ES" sz="2700" dirty="0" smtClean="0">
                <a:latin typeface="Bookman Old Style" pitchFamily="18" charset="0"/>
              </a:rPr>
              <a:t> y </a:t>
            </a:r>
            <a:r>
              <a:rPr lang="es-ES" sz="2700" i="1" dirty="0" smtClean="0">
                <a:latin typeface="Bookman Old Style" pitchFamily="18" charset="0"/>
              </a:rPr>
              <a:t>midot</a:t>
            </a:r>
            <a:r>
              <a:rPr lang="es-ES" sz="2700" dirty="0" smtClean="0">
                <a:latin typeface="Bookman Old Style" pitchFamily="18" charset="0"/>
              </a:rPr>
              <a:t> no podía destruir el lino sin madurar que era suave y maleable, representativo de no inculcar las opiniones duras de uno sobre los demás.</a:t>
            </a:r>
          </a:p>
          <a:p>
            <a:r>
              <a:rPr lang="es-ES" sz="2700" dirty="0" smtClean="0">
                <a:latin typeface="Bookman Old Style" pitchFamily="18" charset="0"/>
              </a:rPr>
              <a:t>Esto funciona bien con la Guemará en Kidushin que tiene una frase que dice, siempre que haya </a:t>
            </a:r>
            <a:r>
              <a:rPr lang="es-ES" sz="2700" b="1" i="1" dirty="0" smtClean="0">
                <a:latin typeface="Bookman Old Style" pitchFamily="18" charset="0"/>
              </a:rPr>
              <a:t>majloket</a:t>
            </a:r>
            <a:r>
              <a:rPr lang="es-ES" sz="2700" dirty="0" smtClean="0">
                <a:latin typeface="Bookman Old Style" pitchFamily="18" charset="0"/>
              </a:rPr>
              <a:t>, la palabra </a:t>
            </a:r>
            <a:r>
              <a:rPr lang="es-ES" sz="2700" b="1" i="1" dirty="0" smtClean="0">
                <a:latin typeface="Bookman Old Style" pitchFamily="18" charset="0"/>
              </a:rPr>
              <a:t>dérej</a:t>
            </a:r>
            <a:r>
              <a:rPr lang="es-ES" sz="2700" dirty="0" smtClean="0">
                <a:latin typeface="Bookman Old Style" pitchFamily="18" charset="0"/>
              </a:rPr>
              <a:t> es apropiada, pero cuando no hay </a:t>
            </a:r>
            <a:r>
              <a:rPr lang="es-ES" sz="2700" b="1" i="1" dirty="0" smtClean="0">
                <a:latin typeface="Bookman Old Style" pitchFamily="18" charset="0"/>
              </a:rPr>
              <a:t>majloket</a:t>
            </a:r>
            <a:r>
              <a:rPr lang="es-ES" sz="2700" dirty="0" smtClean="0">
                <a:latin typeface="Bookman Old Style" pitchFamily="18" charset="0"/>
              </a:rPr>
              <a:t>, la palabra </a:t>
            </a:r>
            <a:r>
              <a:rPr lang="es-ES" sz="2700" b="1" i="1" dirty="0" smtClean="0">
                <a:latin typeface="Bookman Old Style" pitchFamily="18" charset="0"/>
              </a:rPr>
              <a:t>davar</a:t>
            </a:r>
            <a:r>
              <a:rPr lang="es-ES" sz="2700" dirty="0" smtClean="0">
                <a:latin typeface="Bookman Old Style" pitchFamily="18" charset="0"/>
              </a:rPr>
              <a:t> es apropiada.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La implicación es que cuando uno reclama una ruta didáctica que debe hacerse a su manera, entonces se producirá un </a:t>
            </a:r>
            <a:r>
              <a:rPr lang="es-ES" i="1" dirty="0" smtClean="0">
                <a:latin typeface="Bookman Old Style" pitchFamily="18" charset="0"/>
              </a:rPr>
              <a:t>majloket</a:t>
            </a:r>
            <a:r>
              <a:rPr lang="es-ES" dirty="0" smtClean="0">
                <a:latin typeface="Bookman Old Style" pitchFamily="18" charset="0"/>
              </a:rPr>
              <a:t> automático, pero si uno es más neutral y amistoso en sus formas, como un </a:t>
            </a:r>
            <a:r>
              <a:rPr lang="es-ES" b="1" i="1" dirty="0" smtClean="0">
                <a:latin typeface="Bookman Old Style" pitchFamily="18" charset="0"/>
              </a:rPr>
              <a:t>davar</a:t>
            </a:r>
            <a:r>
              <a:rPr lang="es-ES" dirty="0" smtClean="0">
                <a:latin typeface="Bookman Old Style" pitchFamily="18" charset="0"/>
              </a:rPr>
              <a:t>, entonces se puede alcanzar la paz.</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Esta noción de </a:t>
            </a:r>
            <a:r>
              <a:rPr lang="es-ES" i="1" dirty="0" smtClean="0">
                <a:latin typeface="Bookman Old Style" pitchFamily="18" charset="0"/>
              </a:rPr>
              <a:t>barad</a:t>
            </a:r>
            <a:r>
              <a:rPr lang="es-ES" dirty="0" smtClean="0">
                <a:latin typeface="Bookman Old Style" pitchFamily="18" charset="0"/>
              </a:rPr>
              <a:t> es relevante para todos los judíos: ser flexibles por fuera, imbuidos del fuego de la Torá en el centro y sólidos en sus creencias por dentro. También es cierto que somos un </a:t>
            </a:r>
            <a:r>
              <a:rPr lang="es-ES" i="1" dirty="0" smtClean="0">
                <a:latin typeface="Bookman Old Style" pitchFamily="18" charset="0"/>
              </a:rPr>
              <a:t>Mamlehet Kohanim</a:t>
            </a:r>
            <a:r>
              <a:rPr lang="es-ES" dirty="0" smtClean="0">
                <a:latin typeface="Bookman Old Style" pitchFamily="18" charset="0"/>
              </a:rPr>
              <a:t> y tenemos la capacidad de ser contactados en el idioma de "</a:t>
            </a:r>
            <a:r>
              <a:rPr lang="es-ES" i="1" dirty="0" smtClean="0">
                <a:latin typeface="Bookman Old Style" pitchFamily="18" charset="0"/>
              </a:rPr>
              <a:t>Emor</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"Introvertido extrovertido“</a:t>
            </a:r>
          </a:p>
          <a:p>
            <a:r>
              <a:rPr lang="es-ES" dirty="0" smtClean="0">
                <a:latin typeface="Bookman Old Style" pitchFamily="18" charset="0"/>
              </a:rPr>
              <a:t>Rabino Dr. Tzvi Hersh Weinreb comenta que aunque muchos de sus seguidores lo niegan, definitivamente tenía una vena antisemita y, al menos durante un tiempo, simpatizaba con la causa nazi.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Sin embargo, fue uno de los principales teóricos de la psicología del siglo XX. </a:t>
            </a:r>
          </a:p>
          <a:p>
            <a:r>
              <a:rPr lang="es-ES" dirty="0" smtClean="0">
                <a:latin typeface="Bookman Old Style" pitchFamily="18" charset="0"/>
              </a:rPr>
              <a:t>Su nombre era Carl Jung, e introdujo dos términos en el campo de la psicología que con el tiempo se hicieron tan conocidos que forman parte de nuestro lenguaje cotidiano.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Fue él quien distinguió entre el "introvertido" y el "extrovertido".</a:t>
            </a:r>
          </a:p>
          <a:p>
            <a:r>
              <a:rPr lang="es-ES" dirty="0" smtClean="0">
                <a:latin typeface="Bookman Old Style" pitchFamily="18" charset="0"/>
              </a:rPr>
              <a:t>Confieso que siempre me ha preocupado tanto el antisemitismo de Jung que me ha resultado difícil hacer uso de los conceptos de introversión y extroversión sin sentir que de alguna manera estaba traicionando a mi pueblo.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000" dirty="0" smtClean="0">
                <a:latin typeface="Bookman Old Style" pitchFamily="18" charset="0"/>
              </a:rPr>
              <a:t>Pero sus ideas tienen tanto sentido para mí que admito que he llegado a utilizar y aplicar sus enseñanzas, dejando de lado sus sentimientos antijudíos.</a:t>
            </a:r>
          </a:p>
          <a:p>
            <a:r>
              <a:rPr lang="es-ES" sz="3000" dirty="0" smtClean="0">
                <a:latin typeface="Bookman Old Style" pitchFamily="18" charset="0"/>
              </a:rPr>
              <a:t>A lo largo de los años, he desarrollado el hábito un tanto malhumorado de "limpiar" la dicotomía de Jung aplicándola a textos, héroes e instituciones judíos.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La mente popular estereotipa al introvertido como un individuo tímido, retraído e incluso antisocial cuyas dificultades con los demás le dificultan adaptarse a la sociedad. </a:t>
            </a:r>
          </a:p>
          <a:p>
            <a:r>
              <a:rPr lang="es-ES" sz="3100" dirty="0" smtClean="0">
                <a:latin typeface="Bookman Old Style" pitchFamily="18" charset="0"/>
              </a:rPr>
              <a:t>Por otro lado, el extrovertido es estereotipado como una persona sociable, amigable y extrovertida, que se lleva bien con todos sus semejantes.</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Sin embargo, la comprensión de Jung de los dos términos contrastantes fue mucho más matizada y compleja que esos estereotipos. </a:t>
            </a:r>
          </a:p>
          <a:p>
            <a:r>
              <a:rPr lang="es-ES" dirty="0" smtClean="0">
                <a:latin typeface="Bookman Old Style" pitchFamily="18" charset="0"/>
              </a:rPr>
              <a:t>Como lo explica Jung, hay dos actitudes fundamentalmente humanas.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2900" dirty="0" smtClean="0">
                <a:latin typeface="Bookman Old Style" pitchFamily="18" charset="0"/>
              </a:rPr>
              <a:t>La primera, la introversión, se caracteriza por un carácter vacilante, reflexivo, retraído, </a:t>
            </a:r>
            <a:r>
              <a:rPr lang="es-ES" sz="2900" dirty="0" err="1" smtClean="0">
                <a:latin typeface="Bookman Old Style" pitchFamily="18" charset="0"/>
              </a:rPr>
              <a:t>ído</a:t>
            </a:r>
            <a:r>
              <a:rPr lang="es-ES" sz="2900" dirty="0" smtClean="0">
                <a:latin typeface="Bookman Old Style" pitchFamily="18" charset="0"/>
              </a:rPr>
              <a:t>, algo distante de los demás y autónomo de manera muy profunda. </a:t>
            </a:r>
          </a:p>
          <a:p>
            <a:r>
              <a:rPr lang="es-ES" sz="2900" dirty="0" smtClean="0">
                <a:latin typeface="Bookman Old Style" pitchFamily="18" charset="0"/>
              </a:rPr>
              <a:t>La segunda actitud, la extroversión, se caracteriza por una naturaleza extrovertida y complaciente que se adapta fácilmente a una situación dada y que rápidamente forma vínculos con los demás.</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Además, Jung insiste en que no existe ni un introvertido puro ni un extrovertido puro. </a:t>
            </a:r>
          </a:p>
          <a:p>
            <a:r>
              <a:rPr lang="es-ES" dirty="0" smtClean="0">
                <a:latin typeface="Bookman Old Style" pitchFamily="18" charset="0"/>
              </a:rPr>
              <a:t>Más bien, cada uno de nosotros contiene una combinación de introversión y extroversión en proporciones variables.</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La porción de la Torá de esta semana es la parashá Emor, cuyo centro es Levítico 23. Este capítulo describe el Shabat y todas las principales festividades judías con gran detalle. </a:t>
            </a:r>
          </a:p>
          <a:p>
            <a:r>
              <a:rPr lang="es-ES" dirty="0" smtClean="0">
                <a:latin typeface="Bookman Old Style" pitchFamily="18" charset="0"/>
              </a:rPr>
              <a:t>De hecho, constituye las lecturas de la Torá para muchas de estas festividades.</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Lo notable es que el capítulo comienza con la frase "Estas son mis fiestas", pero luego enumera primero el sábado, </a:t>
            </a:r>
            <a:r>
              <a:rPr lang="es-ES" sz="3100" b="1" i="1" dirty="0" smtClean="0">
                <a:latin typeface="Bookman Old Style" pitchFamily="18" charset="0"/>
              </a:rPr>
              <a:t>el Shabat</a:t>
            </a:r>
            <a:r>
              <a:rPr lang="es-ES" sz="3100" dirty="0" smtClean="0">
                <a:latin typeface="Bookman Old Style" pitchFamily="18" charset="0"/>
              </a:rPr>
              <a:t>, como si también fuera una fiesta. </a:t>
            </a:r>
          </a:p>
          <a:p>
            <a:r>
              <a:rPr lang="es-ES" sz="3100" dirty="0" smtClean="0">
                <a:latin typeface="Bookman Old Style" pitchFamily="18" charset="0"/>
              </a:rPr>
              <a:t>Solo después pasa a Pésaj y al resto de días festivos del calendario. Parece que el Sábado también, aunque ocurre cada semana, es un festival.</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Sin embargo, sabemos que existen importantes diferencias básicas entre el Shabat y las otras festividades. </a:t>
            </a:r>
          </a:p>
          <a:p>
            <a:r>
              <a:rPr lang="es-ES" dirty="0" smtClean="0">
                <a:latin typeface="Bookman Old Style" pitchFamily="18" charset="0"/>
              </a:rPr>
              <a:t>Para empezar, el sábado fue ordenado como un día especial al comienzo mismo de la creación y fue ordenado como tal por el mismo Todopoderoso.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Las festividades, por otro lado, no comenzaron hasta que comenzó la historia judía, milenios después de la creación; y su santificación, al menos en la antigüedad, dependía de la declaración de un tribunal humano.</a:t>
            </a:r>
          </a:p>
          <a:p>
            <a:r>
              <a:rPr lang="es-ES" dirty="0" smtClean="0">
                <a:latin typeface="Bookman Old Style" pitchFamily="18" charset="0"/>
              </a:rPr>
              <a:t>Hay más distinciones entre el Shabat y las festividades, entre Shabat y Yom Tov.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En Shabat, los objetos no se pueden llevar de dominios privados a públicos. En Yom Tov, con la excepción de Yom Kipur, no hay restricciones para transportar objetos de un dominio a otro.</a:t>
            </a:r>
          </a:p>
          <a:p>
            <a:r>
              <a:rPr lang="es-ES" sz="3100" dirty="0" smtClean="0">
                <a:latin typeface="Bookman Old Style" pitchFamily="18" charset="0"/>
              </a:rPr>
              <a:t>En el sábado, está prohibido todo tipo de trabajo creativo, incluso cocinar y hornear la comida del sábado.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Durante las festividades, nuevamente excluida Yom Kipur, no solo se permite cocinar y hornear alimentos frescos para la festividad, sino que se fomenta.</a:t>
            </a:r>
          </a:p>
          <a:p>
            <a:r>
              <a:rPr lang="es-ES" sz="3100" dirty="0" smtClean="0">
                <a:latin typeface="Bookman Old Style" pitchFamily="18" charset="0"/>
              </a:rPr>
              <a:t>El sabio del siglo XX y rabino de Dvinsk en Letonia, el rabino Meir Simcha, estaba intrigado por estos y otros contrastes entre Shabat y Yom Tov.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Vio el sábado principalmente como un tiempo privado, un tiempo para que el individuo esté solo y dedicado a la introspección espiritual. </a:t>
            </a:r>
          </a:p>
          <a:p>
            <a:r>
              <a:rPr lang="es-ES" dirty="0" smtClean="0">
                <a:latin typeface="Bookman Old Style" pitchFamily="18" charset="0"/>
              </a:rPr>
              <a:t>Después de todo, el sábado no dependía de otros humanos, sino que inicialmente se proclamó en la soledad absoluta divina.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Shabat no permitía el comercio fácil de lugares privados a lugares públicos y no fomentaba la preparación de comidas para los invitados.</a:t>
            </a:r>
          </a:p>
          <a:p>
            <a:r>
              <a:rPr lang="es-ES" dirty="0" smtClean="0">
                <a:latin typeface="Bookman Old Style" pitchFamily="18" charset="0"/>
              </a:rPr>
              <a:t>En lenguaje psicológico, Shabat atiende al introvertido que llevamos dentro.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3100" dirty="0" smtClean="0">
                <a:latin typeface="Bookman Old Style" pitchFamily="18" charset="0"/>
              </a:rPr>
              <a:t>Es coherente con la actitud de introversión, que prefiere el silencio y la soledad a la socialización y la interacción interpersonal.</a:t>
            </a:r>
          </a:p>
          <a:p>
            <a:r>
              <a:rPr lang="es-ES" sz="3100" dirty="0" smtClean="0">
                <a:latin typeface="Bookman Old Style" pitchFamily="18" charset="0"/>
              </a:rPr>
              <a:t>Los festivales, por otro lado, dependen de otros seres humanos para su propia existencia. Sin la proclamación de la corte judía humana, no hay fiesta.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Las barreras entre los dominios público y privado que son tan características de Shabat desaparecen durante el festival. </a:t>
            </a:r>
          </a:p>
          <a:p>
            <a:r>
              <a:rPr lang="es-ES" dirty="0" smtClean="0">
                <a:latin typeface="Bookman Old Style" pitchFamily="18" charset="0"/>
              </a:rPr>
              <a:t>Entretener a los invitados durante el festival es tan importante que es el factor que permite cocinar y hornear incluso tarde en el día del festival.</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En lenguaje psicológico, Yom Tov está diseñado para el extrovertido que llevamos dentro. </a:t>
            </a:r>
          </a:p>
          <a:p>
            <a:r>
              <a:rPr lang="es-ES" dirty="0" smtClean="0">
                <a:latin typeface="Bookman Old Style" pitchFamily="18" charset="0"/>
              </a:rPr>
              <a:t>Los festivales son el momento en que nuestras actitudes de extroversión tienen su oportunidad de expresarse plenamente.</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Dado el origen del concepto de introversión/extroversión en la mente de una persona que no honró la tradición judía, da un placer especial utilizarlo como una forma de profundizar en las ideas profundas de un judío orgulloso y piadoso, el rabino Meir Simjá.</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Concluiría con otro ejemplo más de la "introversión" de Shabat y la "extroversión" de Yom Tov. </a:t>
            </a:r>
          </a:p>
          <a:p>
            <a:r>
              <a:rPr lang="es-ES" dirty="0" smtClean="0">
                <a:latin typeface="Bookman Old Style" pitchFamily="18" charset="0"/>
              </a:rPr>
              <a:t>Las emociones clave de Shabat son </a:t>
            </a:r>
            <a:r>
              <a:rPr lang="es-ES" b="1" i="1" dirty="0" smtClean="0">
                <a:latin typeface="Bookman Old Style" pitchFamily="18" charset="0"/>
              </a:rPr>
              <a:t>kavod</a:t>
            </a:r>
            <a:r>
              <a:rPr lang="es-ES" dirty="0" smtClean="0">
                <a:latin typeface="Bookman Old Style" pitchFamily="18" charset="0"/>
              </a:rPr>
              <a:t>, dignidad y </a:t>
            </a:r>
            <a:r>
              <a:rPr lang="es-ES" b="1" i="1" dirty="0" smtClean="0">
                <a:latin typeface="Bookman Old Style" pitchFamily="18" charset="0"/>
              </a:rPr>
              <a:t>oneg</a:t>
            </a:r>
            <a:r>
              <a:rPr lang="es-ES" dirty="0" smtClean="0">
                <a:latin typeface="Bookman Old Style" pitchFamily="18" charset="0"/>
              </a:rPr>
              <a:t>, deleite personal. </a:t>
            </a:r>
          </a:p>
          <a:p>
            <a:r>
              <a:rPr lang="es-ES" dirty="0" smtClean="0">
                <a:latin typeface="Bookman Old Style" pitchFamily="18" charset="0"/>
              </a:rPr>
              <a:t>Ambos tipifican la experiencia del introvertido.</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dirty="0" smtClean="0">
                <a:latin typeface="Bookman Old Style" pitchFamily="18" charset="0"/>
              </a:rPr>
              <a:t>Iom Tov se caracteriza por una emoción completamente diferente. </a:t>
            </a:r>
          </a:p>
          <a:p>
            <a:r>
              <a:rPr lang="es-ES" dirty="0" smtClean="0">
                <a:latin typeface="Bookman Old Style" pitchFamily="18" charset="0"/>
              </a:rPr>
              <a:t>Esa es la emoción de la </a:t>
            </a:r>
            <a:r>
              <a:rPr lang="es-ES" i="1" dirty="0" smtClean="0">
                <a:latin typeface="Bookman Old Style" pitchFamily="18" charset="0"/>
              </a:rPr>
              <a:t>simjá</a:t>
            </a:r>
            <a:r>
              <a:rPr lang="es-ES" dirty="0" smtClean="0">
                <a:latin typeface="Bookman Old Style" pitchFamily="18" charset="0"/>
              </a:rPr>
              <a:t>, la alegría, una emoción que se experimenta mejor, y posiblemente solo sea posible, en compañía de otros.</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lvl="0" indent="0" algn="ctr">
              <a:lnSpc>
                <a:spcPct val="90000"/>
              </a:lnSpc>
              <a:spcBef>
                <a:spcPts val="0"/>
              </a:spcBef>
              <a:buNone/>
            </a:pPr>
            <a:r>
              <a:rPr lang="es-CO" sz="1600" b="1" dirty="0" smtClean="0">
                <a:latin typeface="Bookman Old Style" pitchFamily="18" charset="0"/>
              </a:rPr>
              <a:t>Emor/Daber – Introvertido/Extrovertido</a:t>
            </a:r>
          </a:p>
          <a:p>
            <a:r>
              <a:rPr lang="es-ES" sz="2820" dirty="0" smtClean="0">
                <a:latin typeface="Bookman Old Style" pitchFamily="18" charset="0"/>
              </a:rPr>
              <a:t>Debido a que el ser humano es una combinación compleja de actitudes de introversión y extroversión, podemos entender por qué hay un sábado semanal y una serie de festivales durante todo el año. </a:t>
            </a:r>
          </a:p>
          <a:p>
            <a:r>
              <a:rPr lang="es-ES" sz="2820" dirty="0" smtClean="0">
                <a:latin typeface="Bookman Old Style" pitchFamily="18" charset="0"/>
              </a:rPr>
              <a:t>Necesitamos tiempos para nutrirnos a nosotros mismos y necesitamos las oportunidades para la contemplación y la reflexión que ofrece el sábado.</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latin typeface="Bookman Old Style" pitchFamily="18" charset="0"/>
              </a:rPr>
              <a:t>Por</a:t>
            </a:r>
            <a:r>
              <a:rPr lang="en-US" sz="2400" b="1" dirty="0" smtClean="0">
                <a:latin typeface="Bookman Old Style" pitchFamily="18" charset="0"/>
              </a:rPr>
              <a:t> </a:t>
            </a:r>
            <a:r>
              <a:rPr lang="en-US" sz="2400" b="1" dirty="0" err="1" smtClean="0">
                <a:latin typeface="Bookman Old Style" pitchFamily="18" charset="0"/>
              </a:rPr>
              <a:t>qué</a:t>
            </a:r>
            <a:r>
              <a:rPr lang="en-US" sz="2400" b="1" dirty="0" smtClean="0">
                <a:latin typeface="Bookman Old Style" pitchFamily="18" charset="0"/>
              </a:rPr>
              <a:t> </a:t>
            </a:r>
            <a:r>
              <a:rPr lang="en-US" sz="2400" b="1" dirty="0" err="1" smtClean="0">
                <a:latin typeface="Bookman Old Style" pitchFamily="18" charset="0"/>
              </a:rPr>
              <a:t>es</a:t>
            </a:r>
            <a:r>
              <a:rPr lang="en-US" sz="2400" b="1" dirty="0" smtClean="0">
                <a:latin typeface="Bookman Old Style" pitchFamily="18" charset="0"/>
              </a:rPr>
              <a:t> </a:t>
            </a:r>
            <a:r>
              <a:rPr lang="en-US" sz="2400" b="1" dirty="0" err="1" smtClean="0">
                <a:latin typeface="Bookman Old Style" pitchFamily="18" charset="0"/>
              </a:rPr>
              <a:t>que</a:t>
            </a:r>
            <a:r>
              <a:rPr lang="en-US" sz="2400" b="1" dirty="0" smtClean="0">
                <a:latin typeface="Bookman Old Style" pitchFamily="18" charset="0"/>
              </a:rPr>
              <a:t> </a:t>
            </a:r>
            <a:r>
              <a:rPr lang="en-US" sz="2400" b="1" dirty="0" err="1" smtClean="0">
                <a:latin typeface="Bookman Old Style" pitchFamily="18" charset="0"/>
              </a:rPr>
              <a:t>soñamos</a:t>
            </a:r>
            <a:r>
              <a:rPr lang="en-US" sz="2400" b="1" dirty="0" smtClean="0">
                <a:latin typeface="Bookman Old Style" pitchFamily="18" charset="0"/>
              </a:rPr>
              <a:t>?</a:t>
            </a:r>
          </a:p>
          <a:p>
            <a:pPr marL="0" indent="0" algn="ctr">
              <a:buNone/>
            </a:pPr>
            <a:endParaRPr lang="en-US" sz="2400" b="1" dirty="0" smtClean="0">
              <a:latin typeface="Bookman Old Style" pitchFamily="18" charset="0"/>
            </a:endParaRPr>
          </a:p>
          <a:p>
            <a:r>
              <a:rPr lang="es-ES" dirty="0" smtClean="0">
                <a:latin typeface="Bookman Old Style" pitchFamily="18" charset="0"/>
              </a:rPr>
              <a:t>He tomado estas notas del Rabino Akiva </a:t>
            </a:r>
            <a:r>
              <a:rPr lang="es-ES" dirty="0" err="1" smtClean="0">
                <a:latin typeface="Bookman Old Style" pitchFamily="18" charset="0"/>
              </a:rPr>
              <a:t>Tatz</a:t>
            </a:r>
            <a:endParaRPr lang="es-ES" dirty="0" smtClean="0">
              <a:latin typeface="Bookman Old Style" pitchFamily="18" charset="0"/>
            </a:endParaRPr>
          </a:p>
          <a:p>
            <a:r>
              <a:rPr lang="es-ES" dirty="0" smtClean="0">
                <a:latin typeface="Bookman Old Style" pitchFamily="18" charset="0"/>
              </a:rPr>
              <a:t>Todos hemos tenido un sueño mientras dormíamos profundamente en algún momento de nuestra vida. </a:t>
            </a:r>
          </a:p>
          <a:p>
            <a:r>
              <a:rPr lang="es-ES" dirty="0" smtClean="0">
                <a:latin typeface="Bookman Old Style" pitchFamily="18" charset="0"/>
              </a:rPr>
              <a:t>Pero, ¿por qué de hecho soñamos?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marL="0" indent="0" algn="ctr">
              <a:buNone/>
            </a:pPr>
            <a:endParaRPr lang="en-US" sz="2400" b="1" dirty="0" smtClean="0">
              <a:latin typeface="Bookman Old Style" pitchFamily="18" charset="0"/>
            </a:endParaRPr>
          </a:p>
          <a:p>
            <a:r>
              <a:rPr lang="es-ES" dirty="0" smtClean="0">
                <a:latin typeface="Bookman Old Style" pitchFamily="18" charset="0"/>
              </a:rPr>
              <a:t>Si lo piensas bien, un sueño nos pone en un mundo de ilusión y, sin embargo, ya vivimos, como lo llaman los cabalistas, en un </a:t>
            </a:r>
            <a:r>
              <a:rPr lang="es-ES" b="1" i="1" dirty="0" smtClean="0">
                <a:latin typeface="Bookman Old Style" pitchFamily="18" charset="0"/>
              </a:rPr>
              <a:t>alma </a:t>
            </a:r>
            <a:r>
              <a:rPr lang="es-ES" b="1" i="1" dirty="0" err="1" smtClean="0">
                <a:latin typeface="Bookman Old Style" pitchFamily="18" charset="0"/>
              </a:rPr>
              <a:t>d’shikrá</a:t>
            </a:r>
            <a:r>
              <a:rPr lang="es-ES" dirty="0" smtClean="0">
                <a:latin typeface="Bookman Old Style" pitchFamily="18" charset="0"/>
              </a:rPr>
              <a:t>, un mundo de ilusión. </a:t>
            </a:r>
          </a:p>
          <a:p>
            <a:r>
              <a:rPr lang="es-ES" dirty="0" smtClean="0">
                <a:latin typeface="Bookman Old Style" pitchFamily="18" charset="0"/>
              </a:rPr>
              <a:t>Has conocido a alguna persona que nunca haya tenido un sueño?</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¿Por qué Dios te llevaría de ese mundo de ilusión a otro mundo de ilusión llamado sueño, donde tienes una experiencia aterradora y real y luego te despiertas en tu cama temblando y te das cuenta de que solo fue un sueño?</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La respuesta es que cada experiencia humana es un ejercicio Divino, un ejercicio para conocer a Hashem y comprender el mundo humano. </a:t>
            </a:r>
          </a:p>
          <a:p>
            <a:pPr>
              <a:buNone/>
            </a:pPr>
            <a:r>
              <a:rPr lang="es-ES" dirty="0" smtClean="0">
                <a:latin typeface="Bookman Old Style" pitchFamily="18" charset="0"/>
              </a:rPr>
              <a:t>Cada experiencia hace eso. </a:t>
            </a:r>
          </a:p>
          <a:p>
            <a:pPr>
              <a:buNone/>
            </a:pPr>
            <a:r>
              <a:rPr lang="es-ES" dirty="0" smtClean="0">
                <a:latin typeface="Bookman Old Style" pitchFamily="18" charset="0"/>
              </a:rPr>
              <a:t>Toma el matrimonio. </a:t>
            </a:r>
          </a:p>
          <a:p>
            <a:pPr>
              <a:buNone/>
            </a:pPr>
            <a:r>
              <a:rPr lang="es-ES" dirty="0" smtClean="0">
                <a:latin typeface="Bookman Old Style" pitchFamily="18" charset="0"/>
              </a:rPr>
              <a:t>Miremos lo que nos dice el Rambam:</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Se supone que el matrimonio es, dice el Rambam, una experiencia de aprendizaje de la vinculación íntima con Di-s. </a:t>
            </a:r>
          </a:p>
          <a:p>
            <a:pPr>
              <a:buNone/>
            </a:pPr>
            <a:r>
              <a:rPr lang="es-ES" dirty="0" smtClean="0">
                <a:latin typeface="Bookman Old Style" pitchFamily="18" charset="0"/>
              </a:rPr>
              <a:t>Es un arte perdido hoy, pero como debería ser, se trata de dos personas entregándose con tal intensidad y con tanta valentía y vulnerabilidad que</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las dos se entrelazan en algo más grande que la suma de las partes, cada una de las cuales se ha perdido por completo. </a:t>
            </a:r>
          </a:p>
          <a:p>
            <a:pPr>
              <a:buNone/>
            </a:pPr>
            <a:r>
              <a:rPr lang="es-ES" dirty="0" smtClean="0">
                <a:latin typeface="Bookman Old Style" pitchFamily="18" charset="0"/>
              </a:rPr>
              <a:t>Y paradójicamente, en ese amor, descubrir quién eres como un individuo más definido. Y luego te vuelves a poner de vuelta.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La combinación de dos en uno se supone que te enseñará </a:t>
            </a:r>
            <a:r>
              <a:rPr lang="es-ES" b="1" i="1" dirty="0" err="1" smtClean="0">
                <a:latin typeface="Bookman Old Style" pitchFamily="18" charset="0"/>
              </a:rPr>
              <a:t>deveikus</a:t>
            </a:r>
            <a:r>
              <a:rPr lang="es-ES" dirty="0" smtClean="0">
                <a:latin typeface="Bookman Old Style" pitchFamily="18" charset="0"/>
              </a:rPr>
              <a:t>, lo que significa combinar, mezclar y fundir en una realidad Divina. </a:t>
            </a:r>
          </a:p>
          <a:p>
            <a:pPr>
              <a:buNone/>
            </a:pPr>
            <a:r>
              <a:rPr lang="es-ES" dirty="0" smtClean="0">
                <a:latin typeface="Bookman Old Style" pitchFamily="18" charset="0"/>
              </a:rPr>
              <a:t>Esa combinación: miles de pedacitos que conservan sus formas diminutas.</a:t>
            </a:r>
          </a:p>
          <a:p>
            <a:pPr>
              <a:buNone/>
            </a:pPr>
            <a:r>
              <a:rPr lang="es-ES" dirty="0" smtClean="0">
                <a:latin typeface="Bookman Old Style" pitchFamily="18" charset="0"/>
              </a:rPr>
              <a:t>Todo en el mundo está destinado a enseñarte algo más profundo.</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Un sueño es exactamente lo mismo. </a:t>
            </a:r>
          </a:p>
          <a:p>
            <a:pPr>
              <a:buNone/>
            </a:pPr>
            <a:r>
              <a:rPr lang="es-ES" dirty="0" smtClean="0">
                <a:latin typeface="Bookman Old Style" pitchFamily="18" charset="0"/>
              </a:rPr>
              <a:t>La razón por la que sueñas es para enseñarte lo más importante de la vida. </a:t>
            </a:r>
          </a:p>
          <a:p>
            <a:pPr>
              <a:buNone/>
            </a:pPr>
            <a:r>
              <a:rPr lang="es-ES" dirty="0" smtClean="0">
                <a:latin typeface="Bookman Old Style" pitchFamily="18" charset="0"/>
              </a:rPr>
              <a:t>Y es esto. Imagina que te acercas a tu amigo y le dices: “Sabes, toda esta realidad de la vida que estamos experimentando es una ilusión.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Parece muy real, pero todo es ilusorio. Un día vas a hacer la transición a otro mundo y te encontrarás con Di-s, y estarás en un mundo de total y cruda realidad, y te darás cuenta de que este mundo no era más que una imagen fugaz".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Tu amigo te dirá: “Hazme un favor; esa es una historia salvaje. ¡Soy realista! Solo me ocupo de lo que puedo experimentar ". </a:t>
            </a:r>
          </a:p>
          <a:p>
            <a:pPr>
              <a:buNone/>
            </a:pPr>
            <a:r>
              <a:rPr lang="es-ES" dirty="0" smtClean="0">
                <a:latin typeface="Bookman Old Style" pitchFamily="18" charset="0"/>
              </a:rPr>
              <a:t>Entonces Di-s dice: “¿Sabes qué? Ve a dormir; Te mostrare." </a:t>
            </a:r>
          </a:p>
          <a:p>
            <a:pPr>
              <a:buNone/>
            </a:pPr>
            <a:r>
              <a:rPr lang="es-ES" dirty="0" smtClean="0">
                <a:latin typeface="Bookman Old Style" pitchFamily="18" charset="0"/>
              </a:rPr>
              <a:t>Cuando sueñas, experimentas una realidad muy clara.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Y de repente, en un momento, te despiertas temblando y dices: “Gracias a Dios, eso fue solo un sueño. Ahora estoy realmente despierto". </a:t>
            </a:r>
          </a:p>
          <a:p>
            <a:pPr>
              <a:buNone/>
            </a:pPr>
            <a:r>
              <a:rPr lang="es-ES" dirty="0" smtClean="0">
                <a:latin typeface="Bookman Old Style" pitchFamily="18" charset="0"/>
              </a:rPr>
              <a:t>¿Pero estás realmente seguro? </a:t>
            </a:r>
          </a:p>
          <a:p>
            <a:pPr>
              <a:buNone/>
            </a:pPr>
            <a:r>
              <a:rPr lang="es-ES" dirty="0" smtClean="0">
                <a:latin typeface="Bookman Old Style" pitchFamily="18" charset="0"/>
              </a:rPr>
              <a:t>¿Podrás estar seguro alguna vez?</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sz="3000" dirty="0" smtClean="0">
                <a:latin typeface="Bookman Old Style" pitchFamily="18" charset="0"/>
              </a:rPr>
              <a:t>De hecho, ni siquiera puedes probar que existes. </a:t>
            </a:r>
          </a:p>
          <a:p>
            <a:pPr>
              <a:buNone/>
            </a:pPr>
            <a:r>
              <a:rPr lang="es-ES" sz="3000" dirty="0" smtClean="0">
                <a:latin typeface="Bookman Old Style" pitchFamily="18" charset="0"/>
              </a:rPr>
              <a:t>Lo creas o no, no hay ninguna prueba filosófica de que existas formalmente. </a:t>
            </a:r>
          </a:p>
          <a:p>
            <a:pPr>
              <a:buNone/>
            </a:pPr>
            <a:r>
              <a:rPr lang="es-ES" sz="3000" dirty="0" smtClean="0">
                <a:latin typeface="Bookman Old Style" pitchFamily="18" charset="0"/>
              </a:rPr>
              <a:t>Un profesor una vez le enseñó a su clase que no hay pruebas de que exista, lo que provocó que uno de sus estudiantes se sintiera muy molesto y angustiado.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Pasó una semana entera luchando por saber si existía o no. </a:t>
            </a:r>
          </a:p>
          <a:p>
            <a:pPr>
              <a:buNone/>
            </a:pPr>
            <a:r>
              <a:rPr lang="es-ES" dirty="0" smtClean="0">
                <a:latin typeface="Bookman Old Style" pitchFamily="18" charset="0"/>
              </a:rPr>
              <a:t>A la semana siguiente se acercó al profesor y le dijo: "Por favor, dígame, ¿existo?" El profesor respondió: "¿Quién quiere saber?"</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Una vez que has pasado por un sueño, y un momento después te das cuenta de que no era nada, ¿cómo podrías negar que la existencia que tienes ahora nunca pasará a otra cosa?</a:t>
            </a:r>
          </a:p>
          <a:p>
            <a:pPr>
              <a:buNone/>
            </a:pPr>
            <a:r>
              <a:rPr lang="es-ES" dirty="0" smtClean="0">
                <a:latin typeface="Bookman Old Style" pitchFamily="18" charset="0"/>
              </a:rPr>
              <a:t>Esa experiencia de la ilusión de un sueño es la experiencia más crudamente real que puedas tener.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sz="2900" dirty="0" smtClean="0">
                <a:latin typeface="Bookman Old Style" pitchFamily="18" charset="0"/>
              </a:rPr>
              <a:t>Te está enseñando acerca de una realidad de la más cruda. </a:t>
            </a:r>
          </a:p>
          <a:p>
            <a:pPr>
              <a:buNone/>
            </a:pPr>
            <a:r>
              <a:rPr lang="es-ES" sz="2900" dirty="0" smtClean="0">
                <a:latin typeface="Bookman Old Style" pitchFamily="18" charset="0"/>
              </a:rPr>
              <a:t>Y es por eso es por lo que los pasamos.</a:t>
            </a:r>
          </a:p>
          <a:p>
            <a:pPr>
              <a:buNone/>
            </a:pPr>
            <a:r>
              <a:rPr lang="es-ES" sz="2900" dirty="0" smtClean="0">
                <a:latin typeface="Bookman Old Style" pitchFamily="18" charset="0"/>
              </a:rPr>
              <a:t>Y los detalles también son exactos. </a:t>
            </a:r>
          </a:p>
          <a:p>
            <a:pPr>
              <a:buNone/>
            </a:pPr>
            <a:r>
              <a:rPr lang="es-ES" sz="2900" dirty="0" smtClean="0">
                <a:latin typeface="Bookman Old Style" pitchFamily="18" charset="0"/>
              </a:rPr>
              <a:t>Nos cuenta el Rabino Akiva </a:t>
            </a:r>
            <a:r>
              <a:rPr lang="es-ES" sz="2900" dirty="0" err="1" smtClean="0">
                <a:latin typeface="Bookman Old Style" pitchFamily="18" charset="0"/>
              </a:rPr>
              <a:t>Tatz</a:t>
            </a:r>
            <a:r>
              <a:rPr lang="es-ES" sz="2900" dirty="0" smtClean="0">
                <a:latin typeface="Bookman Old Style" pitchFamily="18" charset="0"/>
              </a:rPr>
              <a:t> rabino ortodoxo sudafricano, orador y escritor. También es médico y experto de renombre mundial en la ética médica judía.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En la facultad de medicina, participé en algunas investigaciones sobre el sueño, donde vimos cómo se puede privar del sueño a alguien y luego dejar que se duerma. </a:t>
            </a:r>
          </a:p>
          <a:p>
            <a:pPr>
              <a:buNone/>
            </a:pPr>
            <a:r>
              <a:rPr lang="es-ES" dirty="0" smtClean="0">
                <a:latin typeface="Bookman Old Style" pitchFamily="18" charset="0"/>
              </a:rPr>
              <a:t>Si coloca electrodos en su cerebro, verá que la persona privada de sueño comenzará a soñar de inmediato.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Ves el movimiento rápido de los ojos y te das cuenta de que la persona está soñando. </a:t>
            </a:r>
          </a:p>
          <a:p>
            <a:pPr>
              <a:buNone/>
            </a:pPr>
            <a:r>
              <a:rPr lang="es-ES" dirty="0" smtClean="0">
                <a:latin typeface="Bookman Old Style" pitchFamily="18" charset="0"/>
              </a:rPr>
              <a:t>Dejas que se duerman y luego los despiertas tres segundos después y les preguntas: </a:t>
            </a:r>
          </a:p>
          <a:p>
            <a:pPr>
              <a:buNone/>
            </a:pPr>
            <a:r>
              <a:rPr lang="es-ES" dirty="0" smtClean="0">
                <a:latin typeface="Bookman Old Style" pitchFamily="18" charset="0"/>
              </a:rPr>
              <a:t>"¿Con qué estabas soñando?".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Por</a:t>
            </a:r>
            <a:r>
              <a:rPr lang="en-US" sz="1800" b="1" dirty="0" smtClean="0">
                <a:latin typeface="Bookman Old Style" pitchFamily="18" charset="0"/>
              </a:rPr>
              <a:t> </a:t>
            </a:r>
            <a:r>
              <a:rPr lang="en-US" sz="1800" b="1" dirty="0" err="1" smtClean="0">
                <a:latin typeface="Bookman Old Style" pitchFamily="18" charset="0"/>
              </a:rPr>
              <a:t>qué</a:t>
            </a:r>
            <a:r>
              <a:rPr lang="en-US" sz="1800" b="1" dirty="0" smtClean="0">
                <a:latin typeface="Bookman Old Style" pitchFamily="18" charset="0"/>
              </a:rPr>
              <a:t> </a:t>
            </a:r>
            <a:r>
              <a:rPr lang="en-US" sz="1800" b="1" dirty="0" err="1" smtClean="0">
                <a:latin typeface="Bookman Old Style" pitchFamily="18" charset="0"/>
              </a:rPr>
              <a:t>es</a:t>
            </a:r>
            <a:r>
              <a:rPr lang="en-US" sz="1800" b="1" dirty="0" smtClean="0">
                <a:latin typeface="Bookman Old Style" pitchFamily="18" charset="0"/>
              </a:rPr>
              <a:t>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soñamos</a:t>
            </a:r>
            <a:r>
              <a:rPr lang="en-US" sz="1800" b="1" dirty="0" smtClean="0">
                <a:latin typeface="Bookman Old Style" pitchFamily="18" charset="0"/>
              </a:rPr>
              <a:t>?</a:t>
            </a:r>
          </a:p>
          <a:p>
            <a:pPr>
              <a:buNone/>
            </a:pPr>
            <a:r>
              <a:rPr lang="es-ES" dirty="0" smtClean="0">
                <a:latin typeface="Bookman Old Style" pitchFamily="18" charset="0"/>
              </a:rPr>
              <a:t>Le contarán una larga historia, que abarca días, semanas o meses, y todo ocurrió en tan solo tres segundos. ¿No es así la vida?</a:t>
            </a:r>
          </a:p>
          <a:p>
            <a:pPr>
              <a:buNone/>
            </a:pPr>
            <a:r>
              <a:rPr lang="es-ES" dirty="0" smtClean="0">
                <a:latin typeface="Bookman Old Style" pitchFamily="18" charset="0"/>
              </a:rPr>
              <a:t>Y por eso es que sueñas…</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Plegaria</a:t>
            </a:r>
            <a:r>
              <a:rPr lang="en-US" sz="1800" b="1" dirty="0" smtClean="0">
                <a:latin typeface="Bookman Old Style" pitchFamily="18" charset="0"/>
              </a:rPr>
              <a:t> </a:t>
            </a:r>
            <a:r>
              <a:rPr lang="en-US" sz="1800" b="1" dirty="0" err="1" smtClean="0">
                <a:latin typeface="Bookman Old Style" pitchFamily="18" charset="0"/>
              </a:rPr>
              <a:t>por</a:t>
            </a:r>
            <a:r>
              <a:rPr lang="en-US" sz="1800" b="1" dirty="0" smtClean="0">
                <a:latin typeface="Bookman Old Style" pitchFamily="18" charset="0"/>
              </a:rPr>
              <a:t> los </a:t>
            </a:r>
            <a:r>
              <a:rPr lang="en-US" sz="1800" b="1" dirty="0" err="1" smtClean="0">
                <a:latin typeface="Bookman Old Style" pitchFamily="18" charset="0"/>
              </a:rPr>
              <a:t>Sueños</a:t>
            </a:r>
            <a:endParaRPr lang="en-US" sz="1800" b="1" dirty="0" smtClean="0">
              <a:latin typeface="Bookman Old Style" pitchFamily="18" charset="0"/>
            </a:endParaRPr>
          </a:p>
          <a:p>
            <a:r>
              <a:rPr lang="en-US" sz="2800" dirty="0" smtClean="0">
                <a:latin typeface="Bookman Old Style" pitchFamily="18" charset="0"/>
              </a:rPr>
              <a:t>Ribonó shel olam, </a:t>
            </a:r>
            <a:r>
              <a:rPr lang="en-US" sz="2800" dirty="0" err="1" smtClean="0">
                <a:latin typeface="Bookman Old Style" pitchFamily="18" charset="0"/>
              </a:rPr>
              <a:t>aní</a:t>
            </a:r>
            <a:r>
              <a:rPr lang="en-US" sz="2800" dirty="0" smtClean="0">
                <a:latin typeface="Bookman Old Style" pitchFamily="18" charset="0"/>
              </a:rPr>
              <a:t> </a:t>
            </a:r>
            <a:r>
              <a:rPr lang="en-US" sz="2800" dirty="0" err="1" smtClean="0">
                <a:latin typeface="Bookman Old Style" pitchFamily="18" charset="0"/>
              </a:rPr>
              <a:t>shelaj</a:t>
            </a:r>
            <a:r>
              <a:rPr lang="en-US" sz="2800" dirty="0" smtClean="0">
                <a:latin typeface="Bookman Old Style" pitchFamily="18" charset="0"/>
              </a:rPr>
              <a:t> </a:t>
            </a:r>
            <a:r>
              <a:rPr lang="en-US" sz="2800" dirty="0" err="1" smtClean="0">
                <a:latin typeface="Bookman Old Style" pitchFamily="18" charset="0"/>
              </a:rPr>
              <a:t>vajalomotai</a:t>
            </a:r>
            <a:r>
              <a:rPr lang="en-US" sz="2800" dirty="0" smtClean="0">
                <a:latin typeface="Bookman Old Style" pitchFamily="18" charset="0"/>
              </a:rPr>
              <a:t> </a:t>
            </a:r>
            <a:r>
              <a:rPr lang="en-US" sz="2800" dirty="0" err="1" smtClean="0">
                <a:latin typeface="Bookman Old Style" pitchFamily="18" charset="0"/>
              </a:rPr>
              <a:t>shelaj</a:t>
            </a:r>
            <a:r>
              <a:rPr lang="en-US" sz="2800" dirty="0" smtClean="0">
                <a:latin typeface="Bookman Old Style" pitchFamily="18" charset="0"/>
              </a:rPr>
              <a:t>. </a:t>
            </a:r>
            <a:r>
              <a:rPr lang="en-US" sz="2800" dirty="0" err="1" smtClean="0">
                <a:latin typeface="Bookman Old Style" pitchFamily="18" charset="0"/>
              </a:rPr>
              <a:t>Jalom</a:t>
            </a:r>
            <a:r>
              <a:rPr lang="en-US" sz="2800" dirty="0" smtClean="0">
                <a:latin typeface="Bookman Old Style" pitchFamily="18" charset="0"/>
              </a:rPr>
              <a:t> </a:t>
            </a:r>
            <a:r>
              <a:rPr lang="en-US" sz="2800" dirty="0" err="1" smtClean="0">
                <a:latin typeface="Bookman Old Style" pitchFamily="18" charset="0"/>
              </a:rPr>
              <a:t>jolamti</a:t>
            </a:r>
            <a:r>
              <a:rPr lang="en-US" sz="2800" dirty="0" smtClean="0">
                <a:latin typeface="Bookman Old Style" pitchFamily="18" charset="0"/>
              </a:rPr>
              <a:t> </a:t>
            </a:r>
            <a:r>
              <a:rPr lang="en-US" sz="2800" dirty="0" err="1" smtClean="0">
                <a:latin typeface="Bookman Old Style" pitchFamily="18" charset="0"/>
              </a:rPr>
              <a:t>ve'eini</a:t>
            </a:r>
            <a:r>
              <a:rPr lang="en-US" sz="2800" dirty="0" smtClean="0">
                <a:latin typeface="Bookman Old Style" pitchFamily="18" charset="0"/>
              </a:rPr>
              <a:t> </a:t>
            </a:r>
            <a:r>
              <a:rPr lang="en-US" sz="2800" dirty="0" err="1" smtClean="0">
                <a:latin typeface="Bookman Old Style" pitchFamily="18" charset="0"/>
              </a:rPr>
              <a:t>yodea</a:t>
            </a:r>
            <a:r>
              <a:rPr lang="en-US" sz="2800" dirty="0" smtClean="0">
                <a:latin typeface="Bookman Old Style" pitchFamily="18" charset="0"/>
              </a:rPr>
              <a:t> ma </a:t>
            </a:r>
            <a:r>
              <a:rPr lang="en-US" sz="2800" dirty="0" err="1" smtClean="0">
                <a:latin typeface="Bookman Old Style" pitchFamily="18" charset="0"/>
              </a:rPr>
              <a:t>hu</a:t>
            </a:r>
            <a:r>
              <a:rPr lang="en-US" sz="2800" dirty="0" smtClean="0">
                <a:latin typeface="Bookman Old Style" pitchFamily="18" charset="0"/>
              </a:rPr>
              <a:t>. </a:t>
            </a:r>
            <a:r>
              <a:rPr lang="en-US" sz="2800" dirty="0" err="1" smtClean="0">
                <a:latin typeface="Bookman Old Style" pitchFamily="18" charset="0"/>
              </a:rPr>
              <a:t>Yehi</a:t>
            </a:r>
            <a:r>
              <a:rPr lang="en-US" sz="2800" dirty="0" smtClean="0">
                <a:latin typeface="Bookman Old Style" pitchFamily="18" charset="0"/>
              </a:rPr>
              <a:t> ratzón </a:t>
            </a:r>
            <a:r>
              <a:rPr lang="en-US" sz="2800" dirty="0" err="1" smtClean="0">
                <a:latin typeface="Bookman Old Style" pitchFamily="18" charset="0"/>
              </a:rPr>
              <a:t>mile'faneja</a:t>
            </a:r>
            <a:r>
              <a:rPr lang="en-US" sz="2800" dirty="0" smtClean="0">
                <a:latin typeface="Bookman Old Style" pitchFamily="18" charset="0"/>
              </a:rPr>
              <a:t> </a:t>
            </a:r>
            <a:r>
              <a:rPr lang="en-US" sz="2800" dirty="0" err="1" smtClean="0">
                <a:latin typeface="Bookman Old Style" pitchFamily="18" charset="0"/>
              </a:rPr>
              <a:t>Adonay</a:t>
            </a:r>
            <a:r>
              <a:rPr lang="en-US" sz="2800" dirty="0" smtClean="0">
                <a:latin typeface="Bookman Old Style" pitchFamily="18" charset="0"/>
              </a:rPr>
              <a:t> </a:t>
            </a:r>
            <a:r>
              <a:rPr lang="en-US" sz="2800" dirty="0" err="1" smtClean="0">
                <a:latin typeface="Bookman Old Style" pitchFamily="18" charset="0"/>
              </a:rPr>
              <a:t>Elohai</a:t>
            </a:r>
            <a:r>
              <a:rPr lang="en-US" sz="2800" dirty="0" smtClean="0">
                <a:latin typeface="Bookman Old Style" pitchFamily="18" charset="0"/>
              </a:rPr>
              <a:t> </a:t>
            </a:r>
            <a:r>
              <a:rPr lang="en-US" sz="2800" dirty="0" err="1" smtClean="0">
                <a:latin typeface="Bookman Old Style" pitchFamily="18" charset="0"/>
              </a:rPr>
              <a:t>Velohai</a:t>
            </a:r>
            <a:r>
              <a:rPr lang="en-US" sz="2800" dirty="0" smtClean="0">
                <a:latin typeface="Bookman Old Style" pitchFamily="18" charset="0"/>
              </a:rPr>
              <a:t> </a:t>
            </a:r>
            <a:r>
              <a:rPr lang="en-US" sz="2800" dirty="0" err="1" smtClean="0">
                <a:latin typeface="Bookman Old Style" pitchFamily="18" charset="0"/>
              </a:rPr>
              <a:t>avotai</a:t>
            </a:r>
            <a:r>
              <a:rPr lang="en-US" sz="2800" dirty="0" smtClean="0">
                <a:latin typeface="Bookman Old Style" pitchFamily="18" charset="0"/>
              </a:rPr>
              <a:t>, she-</a:t>
            </a:r>
            <a:r>
              <a:rPr lang="en-US" sz="2800" dirty="0" err="1" smtClean="0">
                <a:latin typeface="Bookman Old Style" pitchFamily="18" charset="0"/>
              </a:rPr>
              <a:t>yihyú</a:t>
            </a:r>
            <a:r>
              <a:rPr lang="en-US" sz="2800" dirty="0" smtClean="0">
                <a:latin typeface="Bookman Old Style" pitchFamily="18" charset="0"/>
              </a:rPr>
              <a:t> kol </a:t>
            </a:r>
            <a:r>
              <a:rPr lang="en-US" sz="2800" dirty="0" err="1" smtClean="0">
                <a:latin typeface="Bookman Old Style" pitchFamily="18" charset="0"/>
              </a:rPr>
              <a:t>jalomotai</a:t>
            </a:r>
            <a:r>
              <a:rPr lang="en-US" sz="2800" dirty="0" smtClean="0">
                <a:latin typeface="Bookman Old Style" pitchFamily="18" charset="0"/>
              </a:rPr>
              <a:t> </a:t>
            </a:r>
            <a:r>
              <a:rPr lang="en-US" sz="2800" dirty="0" err="1" smtClean="0">
                <a:latin typeface="Bookman Old Style" pitchFamily="18" charset="0"/>
              </a:rPr>
              <a:t>olai</a:t>
            </a:r>
            <a:r>
              <a:rPr lang="en-US" sz="2800" dirty="0" smtClean="0">
                <a:latin typeface="Bookman Old Style" pitchFamily="18" charset="0"/>
              </a:rPr>
              <a:t> </a:t>
            </a:r>
            <a:r>
              <a:rPr lang="en-US" sz="2800" dirty="0" err="1" smtClean="0">
                <a:latin typeface="Bookman Old Style" pitchFamily="18" charset="0"/>
              </a:rPr>
              <a:t>ve'al</a:t>
            </a:r>
            <a:r>
              <a:rPr lang="en-US" sz="2800" dirty="0" smtClean="0">
                <a:latin typeface="Bookman Old Style" pitchFamily="18" charset="0"/>
              </a:rPr>
              <a:t> kol Israel </a:t>
            </a:r>
            <a:r>
              <a:rPr lang="en-US" sz="2800" dirty="0" err="1" smtClean="0">
                <a:latin typeface="Bookman Old Style" pitchFamily="18" charset="0"/>
              </a:rPr>
              <a:t>le'tová</a:t>
            </a:r>
            <a:r>
              <a:rPr lang="en-US" sz="2800" dirty="0" smtClean="0">
                <a:latin typeface="Bookman Old Style" pitchFamily="18" charset="0"/>
              </a:rPr>
              <a:t> </a:t>
            </a:r>
            <a:r>
              <a:rPr lang="en-US" sz="2800" dirty="0" err="1" smtClean="0">
                <a:latin typeface="Bookman Old Style" pitchFamily="18" charset="0"/>
              </a:rPr>
              <a:t>bein</a:t>
            </a:r>
            <a:r>
              <a:rPr lang="en-US" sz="2800" dirty="0" smtClean="0">
                <a:latin typeface="Bookman Old Style" pitchFamily="18" charset="0"/>
              </a:rPr>
              <a:t> </a:t>
            </a:r>
            <a:r>
              <a:rPr lang="en-US" sz="2800" dirty="0" err="1" smtClean="0">
                <a:latin typeface="Bookman Old Style" pitchFamily="18" charset="0"/>
              </a:rPr>
              <a:t>shejolamti</a:t>
            </a:r>
            <a:r>
              <a:rPr lang="en-US" sz="2800" dirty="0" smtClean="0">
                <a:latin typeface="Bookman Old Style" pitchFamily="18" charset="0"/>
              </a:rPr>
              <a:t> al </a:t>
            </a:r>
            <a:r>
              <a:rPr lang="en-US" sz="2800" dirty="0" err="1" smtClean="0">
                <a:latin typeface="Bookman Old Style" pitchFamily="18" charset="0"/>
              </a:rPr>
              <a:t>atzmi</a:t>
            </a:r>
            <a:r>
              <a:rPr lang="en-US" sz="2800" dirty="0" smtClean="0">
                <a:latin typeface="Bookman Old Style" pitchFamily="18" charset="0"/>
              </a:rPr>
              <a:t>, </a:t>
            </a:r>
            <a:r>
              <a:rPr lang="en-US" sz="2800" dirty="0" err="1" smtClean="0">
                <a:latin typeface="Bookman Old Style" pitchFamily="18" charset="0"/>
              </a:rPr>
              <a:t>ubein</a:t>
            </a:r>
            <a:r>
              <a:rPr lang="en-US" sz="2800" dirty="0" smtClean="0">
                <a:latin typeface="Bookman Old Style" pitchFamily="18" charset="0"/>
              </a:rPr>
              <a:t> </a:t>
            </a:r>
            <a:r>
              <a:rPr lang="en-US" sz="2800" dirty="0" err="1" smtClean="0">
                <a:latin typeface="Bookman Old Style" pitchFamily="18" charset="0"/>
              </a:rPr>
              <a:t>shejolamti</a:t>
            </a:r>
            <a:r>
              <a:rPr lang="en-US" sz="2800" dirty="0" smtClean="0">
                <a:latin typeface="Bookman Old Style" pitchFamily="18" charset="0"/>
              </a:rPr>
              <a:t> al </a:t>
            </a:r>
            <a:r>
              <a:rPr lang="en-US" sz="2800" dirty="0" err="1" smtClean="0">
                <a:latin typeface="Bookman Old Style" pitchFamily="18" charset="0"/>
              </a:rPr>
              <a:t>aherim</a:t>
            </a:r>
            <a:r>
              <a:rPr lang="en-US" sz="2800" dirty="0" smtClean="0">
                <a:latin typeface="Bookman Old Style" pitchFamily="18" charset="0"/>
              </a:rPr>
              <a:t>, </a:t>
            </a:r>
            <a:r>
              <a:rPr lang="en-US" sz="2800" dirty="0" err="1" smtClean="0">
                <a:latin typeface="Bookman Old Style" pitchFamily="18" charset="0"/>
              </a:rPr>
              <a:t>ubein</a:t>
            </a:r>
            <a:r>
              <a:rPr lang="en-US" sz="2800" dirty="0" smtClean="0">
                <a:latin typeface="Bookman Old Style" pitchFamily="18" charset="0"/>
              </a:rPr>
              <a:t> </a:t>
            </a:r>
            <a:r>
              <a:rPr lang="en-US" sz="2800" dirty="0" err="1" smtClean="0">
                <a:latin typeface="Bookman Old Style" pitchFamily="18" charset="0"/>
              </a:rPr>
              <a:t>shejol'mu</a:t>
            </a:r>
            <a:r>
              <a:rPr lang="en-US" sz="2800" dirty="0" smtClean="0">
                <a:latin typeface="Bookman Old Style" pitchFamily="18" charset="0"/>
              </a:rPr>
              <a:t> </a:t>
            </a:r>
            <a:r>
              <a:rPr lang="en-US" sz="2800" dirty="0" err="1" smtClean="0">
                <a:latin typeface="Bookman Old Style" pitchFamily="18" charset="0"/>
              </a:rPr>
              <a:t>ajerim</a:t>
            </a:r>
            <a:r>
              <a:rPr lang="en-US" sz="2800" dirty="0" smtClean="0">
                <a:latin typeface="Bookman Old Style" pitchFamily="18" charset="0"/>
              </a:rPr>
              <a:t> alai.</a:t>
            </a:r>
          </a:p>
          <a:p>
            <a:r>
              <a:rPr lang="en-US" sz="2800" dirty="0" err="1" smtClean="0">
                <a:latin typeface="Bookman Old Style" pitchFamily="18" charset="0"/>
              </a:rPr>
              <a:t>Im</a:t>
            </a:r>
            <a:r>
              <a:rPr lang="en-US" sz="2800" dirty="0" smtClean="0">
                <a:latin typeface="Bookman Old Style" pitchFamily="18" charset="0"/>
              </a:rPr>
              <a:t> </a:t>
            </a:r>
            <a:r>
              <a:rPr lang="en-US" sz="2800" dirty="0" err="1" smtClean="0">
                <a:latin typeface="Bookman Old Style" pitchFamily="18" charset="0"/>
              </a:rPr>
              <a:t>tovim</a:t>
            </a:r>
            <a:r>
              <a:rPr lang="en-US" sz="2800" dirty="0" smtClean="0">
                <a:latin typeface="Bookman Old Style" pitchFamily="18" charset="0"/>
              </a:rPr>
              <a:t> hem, </a:t>
            </a:r>
            <a:r>
              <a:rPr lang="en-US" sz="2800" dirty="0" err="1" smtClean="0">
                <a:latin typeface="Bookman Old Style" pitchFamily="18" charset="0"/>
              </a:rPr>
              <a:t>jas'keim</a:t>
            </a:r>
            <a:r>
              <a:rPr lang="en-US" sz="2800" dirty="0" smtClean="0">
                <a:latin typeface="Bookman Old Style" pitchFamily="18" charset="0"/>
              </a:rPr>
              <a:t> </a:t>
            </a:r>
            <a:r>
              <a:rPr lang="en-US" sz="2800" dirty="0" err="1" smtClean="0">
                <a:latin typeface="Bookman Old Style" pitchFamily="18" charset="0"/>
              </a:rPr>
              <a:t>ve</a:t>
            </a:r>
            <a:r>
              <a:rPr lang="en-US" sz="2800" dirty="0" smtClean="0">
                <a:latin typeface="Bookman Old Style" pitchFamily="18" charset="0"/>
              </a:rPr>
              <a:t>; </a:t>
            </a:r>
            <a:r>
              <a:rPr lang="en-US" sz="2800" dirty="0" err="1" smtClean="0">
                <a:latin typeface="Bookman Old Style" pitchFamily="18" charset="0"/>
              </a:rPr>
              <a:t>ame'tzem</a:t>
            </a:r>
            <a:r>
              <a:rPr lang="en-US" sz="2800" dirty="0" smtClean="0">
                <a:latin typeface="Bookman Old Style" pitchFamily="18" charset="0"/>
              </a:rPr>
              <a:t> </a:t>
            </a:r>
            <a:r>
              <a:rPr lang="en-US" sz="2800" dirty="0" err="1" smtClean="0">
                <a:latin typeface="Bookman Old Style" pitchFamily="18" charset="0"/>
              </a:rPr>
              <a:t>ve'yishkeimu</a:t>
            </a:r>
            <a:r>
              <a:rPr lang="en-US" sz="2800" dirty="0" smtClean="0">
                <a:latin typeface="Bookman Old Style" pitchFamily="18" charset="0"/>
              </a:rPr>
              <a:t> vi </a:t>
            </a:r>
            <a:r>
              <a:rPr lang="en-US" sz="2800" dirty="0" err="1" smtClean="0">
                <a:latin typeface="Bookman Old Style" pitchFamily="18" charset="0"/>
              </a:rPr>
              <a:t>ovehem</a:t>
            </a:r>
            <a:r>
              <a:rPr lang="en-US" sz="2800" dirty="0" smtClean="0">
                <a:latin typeface="Bookman Old Style" pitchFamily="18" charset="0"/>
              </a:rPr>
              <a:t> </a:t>
            </a:r>
            <a:r>
              <a:rPr lang="en-US" sz="2800" dirty="0" err="1" smtClean="0">
                <a:latin typeface="Bookman Old Style" pitchFamily="18" charset="0"/>
              </a:rPr>
              <a:t>kajalomotav</a:t>
            </a:r>
            <a:r>
              <a:rPr lang="en-US" sz="2800" dirty="0" smtClean="0">
                <a:latin typeface="Bookman Old Style" pitchFamily="18" charset="0"/>
              </a:rPr>
              <a:t> shel Yosef </a:t>
            </a:r>
            <a:r>
              <a:rPr lang="en-US" sz="2800" dirty="0" err="1" smtClean="0">
                <a:latin typeface="Bookman Old Style" pitchFamily="18" charset="0"/>
              </a:rPr>
              <a:t>hatzadik</a:t>
            </a:r>
            <a:r>
              <a:rPr lang="en-US" sz="28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n-US" sz="2800" dirty="0" err="1" smtClean="0">
                <a:latin typeface="Bookman Old Style" pitchFamily="18" charset="0"/>
              </a:rPr>
              <a:t>Ve'im</a:t>
            </a:r>
            <a:r>
              <a:rPr lang="en-US" sz="2800" dirty="0" smtClean="0">
                <a:latin typeface="Bookman Old Style" pitchFamily="18" charset="0"/>
              </a:rPr>
              <a:t> </a:t>
            </a:r>
            <a:r>
              <a:rPr lang="en-US" sz="2800" dirty="0" err="1" smtClean="0">
                <a:latin typeface="Bookman Old Style" pitchFamily="18" charset="0"/>
              </a:rPr>
              <a:t>tze'rijim</a:t>
            </a:r>
            <a:r>
              <a:rPr lang="en-US" sz="2800" dirty="0" smtClean="0">
                <a:latin typeface="Bookman Old Style" pitchFamily="18" charset="0"/>
              </a:rPr>
              <a:t> </a:t>
            </a:r>
            <a:r>
              <a:rPr lang="en-US" sz="2800" dirty="0" err="1" smtClean="0">
                <a:latin typeface="Bookman Old Style" pitchFamily="18" charset="0"/>
              </a:rPr>
              <a:t>refúa</a:t>
            </a:r>
            <a:r>
              <a:rPr lang="en-US" sz="2800" dirty="0" smtClean="0">
                <a:latin typeface="Bookman Old Style" pitchFamily="18" charset="0"/>
              </a:rPr>
              <a:t>, </a:t>
            </a:r>
            <a:r>
              <a:rPr lang="en-US" sz="2800" dirty="0" err="1" smtClean="0">
                <a:latin typeface="Bookman Old Style" pitchFamily="18" charset="0"/>
              </a:rPr>
              <a:t>refaem</a:t>
            </a:r>
            <a:r>
              <a:rPr lang="en-US" sz="2800" dirty="0" smtClean="0">
                <a:latin typeface="Bookman Old Style" pitchFamily="18" charset="0"/>
              </a:rPr>
              <a:t> </a:t>
            </a:r>
            <a:r>
              <a:rPr lang="en-US" sz="2800" dirty="0" err="1" smtClean="0">
                <a:latin typeface="Bookman Old Style" pitchFamily="18" charset="0"/>
              </a:rPr>
              <a:t>ke'Jizkiyahu</a:t>
            </a:r>
            <a:r>
              <a:rPr lang="en-US" sz="2800" dirty="0" smtClean="0">
                <a:latin typeface="Bookman Old Style" pitchFamily="18" charset="0"/>
              </a:rPr>
              <a:t> </a:t>
            </a:r>
            <a:r>
              <a:rPr lang="en-US" sz="2800" dirty="0" err="1" smtClean="0">
                <a:latin typeface="Bookman Old Style" pitchFamily="18" charset="0"/>
              </a:rPr>
              <a:t>melek</a:t>
            </a:r>
            <a:r>
              <a:rPr lang="en-US" sz="2800" dirty="0" smtClean="0">
                <a:latin typeface="Bookman Old Style" pitchFamily="18" charset="0"/>
              </a:rPr>
              <a:t> </a:t>
            </a:r>
            <a:r>
              <a:rPr lang="en-US" sz="2800" dirty="0" err="1" smtClean="0">
                <a:latin typeface="Bookman Old Style" pitchFamily="18" charset="0"/>
              </a:rPr>
              <a:t>yehudá</a:t>
            </a:r>
            <a:r>
              <a:rPr lang="en-US" sz="2800" dirty="0" smtClean="0">
                <a:latin typeface="Bookman Old Style" pitchFamily="18" charset="0"/>
              </a:rPr>
              <a:t> </a:t>
            </a:r>
            <a:r>
              <a:rPr lang="en-US" sz="2800" dirty="0" err="1" smtClean="0">
                <a:latin typeface="Bookman Old Style" pitchFamily="18" charset="0"/>
              </a:rPr>
              <a:t>mejalyo</a:t>
            </a:r>
            <a:r>
              <a:rPr lang="en-US" sz="2800" dirty="0" smtClean="0">
                <a:latin typeface="Bookman Old Style" pitchFamily="18" charset="0"/>
              </a:rPr>
              <a:t>, </a:t>
            </a:r>
            <a:r>
              <a:rPr lang="en-US" sz="2800" dirty="0" err="1" smtClean="0">
                <a:latin typeface="Bookman Old Style" pitchFamily="18" charset="0"/>
              </a:rPr>
              <a:t>ujMiriam</a:t>
            </a:r>
            <a:r>
              <a:rPr lang="en-US" sz="2800" dirty="0" smtClean="0">
                <a:latin typeface="Bookman Old Style" pitchFamily="18" charset="0"/>
              </a:rPr>
              <a:t> </a:t>
            </a:r>
            <a:r>
              <a:rPr lang="en-US" sz="2800" dirty="0" err="1" smtClean="0">
                <a:latin typeface="Bookman Old Style" pitchFamily="18" charset="0"/>
              </a:rPr>
              <a:t>hanevía</a:t>
            </a:r>
            <a:r>
              <a:rPr lang="en-US" sz="2800" dirty="0" smtClean="0">
                <a:latin typeface="Bookman Old Style" pitchFamily="18" charset="0"/>
              </a:rPr>
              <a:t> </a:t>
            </a:r>
            <a:r>
              <a:rPr lang="en-US" sz="2800" dirty="0" err="1" smtClean="0">
                <a:latin typeface="Bookman Old Style" pitchFamily="18" charset="0"/>
              </a:rPr>
              <a:t>mitzaratá</a:t>
            </a:r>
            <a:r>
              <a:rPr lang="en-US" sz="2800" dirty="0" smtClean="0">
                <a:latin typeface="Bookman Old Style" pitchFamily="18" charset="0"/>
              </a:rPr>
              <a:t>, </a:t>
            </a:r>
            <a:r>
              <a:rPr lang="en-US" sz="2800" dirty="0" err="1" smtClean="0">
                <a:latin typeface="Bookman Old Style" pitchFamily="18" charset="0"/>
              </a:rPr>
              <a:t>ujmei</a:t>
            </a:r>
            <a:r>
              <a:rPr lang="en-US" sz="2800" dirty="0" smtClean="0">
                <a:latin typeface="Bookman Old Style" pitchFamily="18" charset="0"/>
              </a:rPr>
              <a:t> </a:t>
            </a:r>
            <a:r>
              <a:rPr lang="en-US" sz="2800" dirty="0" err="1" smtClean="0">
                <a:latin typeface="Bookman Old Style" pitchFamily="18" charset="0"/>
              </a:rPr>
              <a:t>mará</a:t>
            </a:r>
            <a:r>
              <a:rPr lang="en-US" sz="2800" dirty="0" smtClean="0">
                <a:latin typeface="Bookman Old Style" pitchFamily="18" charset="0"/>
              </a:rPr>
              <a:t> al </a:t>
            </a:r>
            <a:r>
              <a:rPr lang="en-US" sz="2800" dirty="0" err="1" smtClean="0">
                <a:latin typeface="Bookman Old Style" pitchFamily="18" charset="0"/>
              </a:rPr>
              <a:t>yeday</a:t>
            </a:r>
            <a:r>
              <a:rPr lang="en-US" sz="2800" dirty="0" smtClean="0">
                <a:latin typeface="Bookman Old Style" pitchFamily="18" charset="0"/>
              </a:rPr>
              <a:t> Moshé Rabenu, </a:t>
            </a:r>
            <a:r>
              <a:rPr lang="en-US" sz="2800" dirty="0" err="1" smtClean="0">
                <a:latin typeface="Bookman Old Style" pitchFamily="18" charset="0"/>
              </a:rPr>
              <a:t>ujmey</a:t>
            </a:r>
            <a:r>
              <a:rPr lang="en-US" sz="2800" dirty="0" smtClean="0">
                <a:latin typeface="Bookman Old Style" pitchFamily="18" charset="0"/>
              </a:rPr>
              <a:t> </a:t>
            </a:r>
            <a:r>
              <a:rPr lang="en-US" sz="2800" dirty="0" err="1" smtClean="0">
                <a:latin typeface="Bookman Old Style" pitchFamily="18" charset="0"/>
              </a:rPr>
              <a:t>Yerijó</a:t>
            </a:r>
            <a:r>
              <a:rPr lang="en-US" sz="2800" dirty="0" smtClean="0">
                <a:latin typeface="Bookman Old Style" pitchFamily="18" charset="0"/>
              </a:rPr>
              <a:t> al </a:t>
            </a:r>
            <a:r>
              <a:rPr lang="en-US" sz="2800" dirty="0" err="1" smtClean="0">
                <a:latin typeface="Bookman Old Style" pitchFamily="18" charset="0"/>
              </a:rPr>
              <a:t>yedey</a:t>
            </a:r>
            <a:r>
              <a:rPr lang="en-US" sz="2800" dirty="0" smtClean="0">
                <a:latin typeface="Bookman Old Style" pitchFamily="18" charset="0"/>
              </a:rPr>
              <a:t> Elisha.</a:t>
            </a:r>
          </a:p>
          <a:p>
            <a:r>
              <a:rPr lang="en-US" sz="2800" dirty="0" err="1" smtClean="0">
                <a:latin typeface="Bookman Old Style" pitchFamily="18" charset="0"/>
              </a:rPr>
              <a:t>Ujshem</a:t>
            </a:r>
            <a:r>
              <a:rPr lang="en-US" sz="2800" dirty="0" smtClean="0">
                <a:latin typeface="Bookman Old Style" pitchFamily="18" charset="0"/>
              </a:rPr>
              <a:t> </a:t>
            </a:r>
            <a:r>
              <a:rPr lang="en-US" sz="2800" dirty="0" err="1" smtClean="0">
                <a:latin typeface="Bookman Old Style" pitchFamily="18" charset="0"/>
              </a:rPr>
              <a:t>she'hafajta</a:t>
            </a:r>
            <a:r>
              <a:rPr lang="en-US" sz="2800" dirty="0" smtClean="0">
                <a:latin typeface="Bookman Old Style" pitchFamily="18" charset="0"/>
              </a:rPr>
              <a:t> et </a:t>
            </a:r>
            <a:r>
              <a:rPr lang="en-US" sz="2800" dirty="0" err="1" smtClean="0">
                <a:latin typeface="Bookman Old Style" pitchFamily="18" charset="0"/>
              </a:rPr>
              <a:t>kile'lat</a:t>
            </a:r>
            <a:r>
              <a:rPr lang="en-US" sz="2800" dirty="0" smtClean="0">
                <a:latin typeface="Bookman Old Style" pitchFamily="18" charset="0"/>
              </a:rPr>
              <a:t> </a:t>
            </a:r>
            <a:r>
              <a:rPr lang="en-US" sz="2800" dirty="0" err="1" smtClean="0">
                <a:latin typeface="Bookman Old Style" pitchFamily="18" charset="0"/>
              </a:rPr>
              <a:t>Bilam</a:t>
            </a:r>
            <a:r>
              <a:rPr lang="en-US" sz="2800" dirty="0" smtClean="0">
                <a:latin typeface="Bookman Old Style" pitchFamily="18" charset="0"/>
              </a:rPr>
              <a:t> </a:t>
            </a:r>
            <a:r>
              <a:rPr lang="en-US" sz="2800" dirty="0" err="1" smtClean="0">
                <a:latin typeface="Bookman Old Style" pitchFamily="18" charset="0"/>
              </a:rPr>
              <a:t>harashá</a:t>
            </a:r>
            <a:r>
              <a:rPr lang="en-US" sz="2800" dirty="0" smtClean="0">
                <a:latin typeface="Bookman Old Style" pitchFamily="18" charset="0"/>
              </a:rPr>
              <a:t> </a:t>
            </a:r>
            <a:r>
              <a:rPr lang="en-US" sz="2800" dirty="0" err="1" smtClean="0">
                <a:latin typeface="Bookman Old Style" pitchFamily="18" charset="0"/>
              </a:rPr>
              <a:t>mikelalá</a:t>
            </a:r>
            <a:r>
              <a:rPr lang="en-US" sz="2800" dirty="0" smtClean="0">
                <a:latin typeface="Bookman Old Style" pitchFamily="18" charset="0"/>
              </a:rPr>
              <a:t> </a:t>
            </a:r>
            <a:r>
              <a:rPr lang="en-US" sz="2800" dirty="0" err="1" smtClean="0">
                <a:latin typeface="Bookman Old Style" pitchFamily="18" charset="0"/>
              </a:rPr>
              <a:t>livrajá</a:t>
            </a:r>
            <a:r>
              <a:rPr lang="en-US" sz="2800" dirty="0" smtClean="0">
                <a:latin typeface="Bookman Old Style" pitchFamily="18" charset="0"/>
              </a:rPr>
              <a:t> ken </a:t>
            </a:r>
            <a:r>
              <a:rPr lang="en-US" sz="2800" dirty="0" err="1" smtClean="0">
                <a:latin typeface="Bookman Old Style" pitchFamily="18" charset="0"/>
              </a:rPr>
              <a:t>tahafoj</a:t>
            </a:r>
            <a:r>
              <a:rPr lang="en-US" sz="2800" dirty="0" smtClean="0">
                <a:latin typeface="Bookman Old Style" pitchFamily="18" charset="0"/>
              </a:rPr>
              <a:t> kol </a:t>
            </a:r>
            <a:r>
              <a:rPr lang="en-US" sz="2800" dirty="0" err="1" smtClean="0">
                <a:latin typeface="Bookman Old Style" pitchFamily="18" charset="0"/>
              </a:rPr>
              <a:t>jalomotai</a:t>
            </a:r>
            <a:r>
              <a:rPr lang="en-US" sz="2800" dirty="0" smtClean="0">
                <a:latin typeface="Bookman Old Style" pitchFamily="18" charset="0"/>
              </a:rPr>
              <a:t> alai </a:t>
            </a:r>
            <a:r>
              <a:rPr lang="en-US" sz="2800" dirty="0" err="1" smtClean="0">
                <a:latin typeface="Bookman Old Style" pitchFamily="18" charset="0"/>
              </a:rPr>
              <a:t>ve'al</a:t>
            </a:r>
            <a:r>
              <a:rPr lang="en-US" sz="2800" dirty="0" smtClean="0">
                <a:latin typeface="Bookman Old Style" pitchFamily="18" charset="0"/>
              </a:rPr>
              <a:t> kol Israel </a:t>
            </a:r>
            <a:r>
              <a:rPr lang="en-US" sz="2800" dirty="0" err="1" smtClean="0">
                <a:latin typeface="Bookman Old Style" pitchFamily="18" charset="0"/>
              </a:rPr>
              <a:t>letová</a:t>
            </a:r>
            <a:r>
              <a:rPr lang="en-US" sz="2800" dirty="0" smtClean="0">
                <a:latin typeface="Bookman Old Style" pitchFamily="18" charset="0"/>
              </a:rPr>
              <a:t> </a:t>
            </a:r>
            <a:r>
              <a:rPr lang="en-US" sz="2800" dirty="0" err="1" smtClean="0">
                <a:latin typeface="Bookman Old Style" pitchFamily="18" charset="0"/>
              </a:rPr>
              <a:t>veshishme'reini</a:t>
            </a:r>
            <a:r>
              <a:rPr lang="en-US" sz="2800" dirty="0" smtClean="0">
                <a:latin typeface="Bookman Old Style" pitchFamily="18" charset="0"/>
              </a:rPr>
              <a:t> </a:t>
            </a:r>
            <a:r>
              <a:rPr lang="en-US" sz="2800" dirty="0" err="1" smtClean="0">
                <a:latin typeface="Bookman Old Style" pitchFamily="18" charset="0"/>
              </a:rPr>
              <a:t>usjoneni</a:t>
            </a:r>
            <a:r>
              <a:rPr lang="en-US" sz="2800" dirty="0" smtClean="0">
                <a:latin typeface="Bookman Old Style" pitchFamily="18" charset="0"/>
              </a:rPr>
              <a:t> </a:t>
            </a:r>
            <a:r>
              <a:rPr lang="en-US" sz="2800" dirty="0" err="1" smtClean="0">
                <a:latin typeface="Bookman Old Style" pitchFamily="18" charset="0"/>
              </a:rPr>
              <a:t>ve'sirtzeni</a:t>
            </a:r>
            <a:r>
              <a:rPr lang="en-US" sz="28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n-US" sz="2800" dirty="0" err="1" smtClean="0">
                <a:latin typeface="Bookman Old Style" pitchFamily="18" charset="0"/>
              </a:rPr>
              <a:t>Mijamoja</a:t>
            </a:r>
            <a:r>
              <a:rPr lang="en-US" sz="2800" dirty="0" smtClean="0">
                <a:latin typeface="Bookman Old Style" pitchFamily="18" charset="0"/>
              </a:rPr>
              <a:t> Av </a:t>
            </a:r>
            <a:r>
              <a:rPr lang="en-US" sz="2800" dirty="0" err="1" smtClean="0">
                <a:latin typeface="Bookman Old Style" pitchFamily="18" charset="0"/>
              </a:rPr>
              <a:t>harajamim</a:t>
            </a:r>
            <a:r>
              <a:rPr lang="en-US" sz="2800" dirty="0" smtClean="0">
                <a:latin typeface="Bookman Old Style" pitchFamily="18" charset="0"/>
              </a:rPr>
              <a:t>, </a:t>
            </a:r>
            <a:r>
              <a:rPr lang="en-US" sz="2800" dirty="0" err="1" smtClean="0">
                <a:latin typeface="Bookman Old Style" pitchFamily="18" charset="0"/>
              </a:rPr>
              <a:t>zojer</a:t>
            </a:r>
            <a:r>
              <a:rPr lang="en-US" sz="2800" dirty="0" smtClean="0">
                <a:latin typeface="Bookman Old Style" pitchFamily="18" charset="0"/>
              </a:rPr>
              <a:t> </a:t>
            </a:r>
            <a:r>
              <a:rPr lang="en-US" sz="2800" dirty="0" err="1" smtClean="0">
                <a:latin typeface="Bookman Old Style" pitchFamily="18" charset="0"/>
              </a:rPr>
              <a:t>yetzurav</a:t>
            </a:r>
            <a:r>
              <a:rPr lang="en-US" sz="2800" dirty="0" smtClean="0">
                <a:latin typeface="Bookman Old Style" pitchFamily="18" charset="0"/>
              </a:rPr>
              <a:t> </a:t>
            </a:r>
            <a:r>
              <a:rPr lang="en-US" sz="2800" dirty="0" err="1" smtClean="0">
                <a:latin typeface="Bookman Old Style" pitchFamily="18" charset="0"/>
              </a:rPr>
              <a:t>berajamim</a:t>
            </a:r>
            <a:r>
              <a:rPr lang="en-US" sz="2800" dirty="0" smtClean="0">
                <a:latin typeface="Bookman Old Style" pitchFamily="18" charset="0"/>
              </a:rPr>
              <a:t> </a:t>
            </a:r>
            <a:r>
              <a:rPr lang="en-US" sz="2800" dirty="0" err="1" smtClean="0">
                <a:latin typeface="Bookman Old Style" pitchFamily="18" charset="0"/>
              </a:rPr>
              <a:t>lejayim</a:t>
            </a:r>
            <a:r>
              <a:rPr lang="en-US" sz="2800" dirty="0" smtClean="0">
                <a:latin typeface="Bookman Old Style" pitchFamily="18" charset="0"/>
              </a:rPr>
              <a:t>.</a:t>
            </a:r>
          </a:p>
          <a:p>
            <a:r>
              <a:rPr lang="en-US" sz="2800" dirty="0" err="1" smtClean="0">
                <a:latin typeface="Bookman Old Style" pitchFamily="18" charset="0"/>
              </a:rPr>
              <a:t>Zojreinu</a:t>
            </a:r>
            <a:r>
              <a:rPr lang="en-US" sz="2800" dirty="0" smtClean="0">
                <a:latin typeface="Bookman Old Style" pitchFamily="18" charset="0"/>
              </a:rPr>
              <a:t> </a:t>
            </a:r>
            <a:r>
              <a:rPr lang="en-US" sz="2800" dirty="0" err="1" smtClean="0">
                <a:latin typeface="Bookman Old Style" pitchFamily="18" charset="0"/>
              </a:rPr>
              <a:t>l’jayim</a:t>
            </a:r>
            <a:r>
              <a:rPr lang="en-US" sz="2800" dirty="0" smtClean="0">
                <a:latin typeface="Bookman Old Style" pitchFamily="18" charset="0"/>
              </a:rPr>
              <a:t>, </a:t>
            </a:r>
            <a:r>
              <a:rPr lang="en-US" sz="2800" dirty="0" err="1" smtClean="0">
                <a:latin typeface="Bookman Old Style" pitchFamily="18" charset="0"/>
              </a:rPr>
              <a:t>melej</a:t>
            </a:r>
            <a:r>
              <a:rPr lang="en-US" sz="2800" dirty="0" smtClean="0">
                <a:latin typeface="Bookman Old Style" pitchFamily="18" charset="0"/>
              </a:rPr>
              <a:t> </a:t>
            </a:r>
            <a:r>
              <a:rPr lang="en-US" sz="2800" dirty="0" err="1" smtClean="0">
                <a:latin typeface="Bookman Old Style" pitchFamily="18" charset="0"/>
              </a:rPr>
              <a:t>jafetz</a:t>
            </a:r>
            <a:r>
              <a:rPr lang="en-US" sz="2800" dirty="0" smtClean="0">
                <a:latin typeface="Bookman Old Style" pitchFamily="18" charset="0"/>
              </a:rPr>
              <a:t> </a:t>
            </a:r>
            <a:r>
              <a:rPr lang="en-US" sz="2800" dirty="0" err="1" smtClean="0">
                <a:latin typeface="Bookman Old Style" pitchFamily="18" charset="0"/>
              </a:rPr>
              <a:t>bajayim</a:t>
            </a:r>
            <a:r>
              <a:rPr lang="en-US" sz="2800" dirty="0" smtClean="0">
                <a:latin typeface="Bookman Old Style" pitchFamily="18" charset="0"/>
              </a:rPr>
              <a:t>, </a:t>
            </a:r>
            <a:r>
              <a:rPr lang="en-US" sz="2800" dirty="0" err="1" smtClean="0">
                <a:latin typeface="Bookman Old Style" pitchFamily="18" charset="0"/>
              </a:rPr>
              <a:t>v’jotveinu</a:t>
            </a:r>
            <a:r>
              <a:rPr lang="en-US" sz="2800" dirty="0" smtClean="0">
                <a:latin typeface="Bookman Old Style" pitchFamily="18" charset="0"/>
              </a:rPr>
              <a:t> </a:t>
            </a:r>
            <a:r>
              <a:rPr lang="en-US" sz="2800" dirty="0" err="1" smtClean="0">
                <a:latin typeface="Bookman Old Style" pitchFamily="18" charset="0"/>
              </a:rPr>
              <a:t>b’sefer</a:t>
            </a:r>
            <a:r>
              <a:rPr lang="en-US" sz="2800" dirty="0" smtClean="0">
                <a:latin typeface="Bookman Old Style" pitchFamily="18" charset="0"/>
              </a:rPr>
              <a:t> </a:t>
            </a:r>
            <a:r>
              <a:rPr lang="en-US" sz="2800" dirty="0" err="1" smtClean="0">
                <a:latin typeface="Bookman Old Style" pitchFamily="18" charset="0"/>
              </a:rPr>
              <a:t>hajayim</a:t>
            </a:r>
            <a:r>
              <a:rPr lang="en-US" sz="2800" dirty="0" smtClean="0">
                <a:latin typeface="Bookman Old Style" pitchFamily="18" charset="0"/>
              </a:rPr>
              <a:t>, </a:t>
            </a:r>
            <a:r>
              <a:rPr lang="en-US" sz="2800" dirty="0" err="1" smtClean="0">
                <a:latin typeface="Bookman Old Style" pitchFamily="18" charset="0"/>
              </a:rPr>
              <a:t>l’ma’anja</a:t>
            </a:r>
            <a:r>
              <a:rPr lang="en-US" sz="2800" dirty="0" smtClean="0">
                <a:latin typeface="Bookman Old Style" pitchFamily="18" charset="0"/>
              </a:rPr>
              <a:t> </a:t>
            </a:r>
            <a:r>
              <a:rPr lang="en-US" sz="2800" dirty="0" err="1" smtClean="0">
                <a:latin typeface="Bookman Old Style" pitchFamily="18" charset="0"/>
              </a:rPr>
              <a:t>elohim</a:t>
            </a:r>
            <a:r>
              <a:rPr lang="en-US" sz="2800" dirty="0" smtClean="0">
                <a:latin typeface="Bookman Old Style" pitchFamily="18" charset="0"/>
              </a:rPr>
              <a:t> jayim.</a:t>
            </a:r>
          </a:p>
          <a:p>
            <a:r>
              <a:rPr lang="en-US" sz="2800" dirty="0" err="1" smtClean="0">
                <a:latin typeface="Bookman Old Style" pitchFamily="18" charset="0"/>
              </a:rPr>
              <a:t>Yimloj</a:t>
            </a:r>
            <a:r>
              <a:rPr lang="en-US" sz="2800" dirty="0" smtClean="0">
                <a:latin typeface="Bookman Old Style" pitchFamily="18" charset="0"/>
              </a:rPr>
              <a:t> </a:t>
            </a:r>
            <a:r>
              <a:rPr lang="en-US" sz="2800" dirty="0" err="1" smtClean="0">
                <a:latin typeface="Bookman Old Style" pitchFamily="18" charset="0"/>
              </a:rPr>
              <a:t>Adonay</a:t>
            </a:r>
            <a:r>
              <a:rPr lang="en-US" sz="2800" dirty="0" smtClean="0">
                <a:latin typeface="Bookman Old Style" pitchFamily="18" charset="0"/>
              </a:rPr>
              <a:t> </a:t>
            </a:r>
            <a:r>
              <a:rPr lang="en-US" sz="2800" dirty="0" err="1" smtClean="0">
                <a:latin typeface="Bookman Old Style" pitchFamily="18" charset="0"/>
              </a:rPr>
              <a:t>le´olam</a:t>
            </a:r>
            <a:r>
              <a:rPr lang="en-US" sz="2800" dirty="0" smtClean="0">
                <a:latin typeface="Bookman Old Style" pitchFamily="18" charset="0"/>
              </a:rPr>
              <a:t>, </a:t>
            </a:r>
            <a:r>
              <a:rPr lang="en-US" sz="2800" dirty="0" err="1" smtClean="0">
                <a:latin typeface="Bookman Old Style" pitchFamily="18" charset="0"/>
              </a:rPr>
              <a:t>Eloháyij</a:t>
            </a:r>
            <a:r>
              <a:rPr lang="en-US" sz="2800" dirty="0" smtClean="0">
                <a:latin typeface="Bookman Old Style" pitchFamily="18" charset="0"/>
              </a:rPr>
              <a:t> </a:t>
            </a:r>
            <a:r>
              <a:rPr lang="en-US" sz="2800" dirty="0" err="1" smtClean="0">
                <a:latin typeface="Bookman Old Style" pitchFamily="18" charset="0"/>
              </a:rPr>
              <a:t>tsiyon</a:t>
            </a:r>
            <a:r>
              <a:rPr lang="en-US" sz="2800" dirty="0" smtClean="0">
                <a:latin typeface="Bookman Old Style" pitchFamily="18" charset="0"/>
              </a:rPr>
              <a:t> </a:t>
            </a:r>
            <a:r>
              <a:rPr lang="en-US" sz="2800" dirty="0" err="1" smtClean="0">
                <a:latin typeface="Bookman Old Style" pitchFamily="18" charset="0"/>
              </a:rPr>
              <a:t>ledor</a:t>
            </a:r>
            <a:r>
              <a:rPr lang="en-US" sz="2800" dirty="0" smtClean="0">
                <a:latin typeface="Bookman Old Style" pitchFamily="18" charset="0"/>
              </a:rPr>
              <a:t> </a:t>
            </a:r>
            <a:r>
              <a:rPr lang="en-US" sz="2800" dirty="0" err="1" smtClean="0">
                <a:latin typeface="Bookman Old Style" pitchFamily="18" charset="0"/>
              </a:rPr>
              <a:t>vador</a:t>
            </a:r>
            <a:r>
              <a:rPr lang="en-US" sz="2800" dirty="0" smtClean="0">
                <a:latin typeface="Bookman Old Style" pitchFamily="18" charset="0"/>
              </a:rPr>
              <a:t> </a:t>
            </a:r>
            <a:r>
              <a:rPr lang="en-US" sz="2800" dirty="0" err="1" smtClean="0">
                <a:latin typeface="Bookman Old Style" pitchFamily="18" charset="0"/>
              </a:rPr>
              <a:t>haleluyá</a:t>
            </a:r>
            <a:r>
              <a:rPr lang="en-US" sz="2800" dirty="0" smtClean="0">
                <a:latin typeface="Bookman Old Style" pitchFamily="18" charset="0"/>
              </a:rPr>
              <a:t>.</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s-ES" sz="2800" dirty="0" smtClean="0">
                <a:latin typeface="Bookman Old Style" pitchFamily="18" charset="0"/>
              </a:rPr>
              <a:t>Señor del Universo. Yo soy tuyo y mis sueños son tuyos. Yo he soñado un sueño pero yo no se lo que ello significa. Que sea Tu voluntad, Hashem, mi Dios y Dios de mis ancestros, que todos mis sueños relacionados conmigo y relacionados con todo Israel sean para bien; aquellos que he soñado acerca de mi y aquellos que he soñado acerca de otros y aquellos que otros han soñado acerca de mi: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s-ES" sz="2800" dirty="0" smtClean="0">
                <a:latin typeface="Bookman Old Style" pitchFamily="18" charset="0"/>
              </a:rPr>
              <a:t>Si ellos son buenos, fortalécelos, fortifícalos, haz que perduren en mi y en ellos como los sueños del Justo José. Pero si se requiere sanidad, sánalos como a </a:t>
            </a:r>
            <a:r>
              <a:rPr lang="es-ES" sz="2800" dirty="0" err="1" smtClean="0">
                <a:latin typeface="Bookman Old Style" pitchFamily="18" charset="0"/>
              </a:rPr>
              <a:t>Zedequías</a:t>
            </a:r>
            <a:r>
              <a:rPr lang="es-ES" sz="2800" dirty="0" smtClean="0">
                <a:latin typeface="Bookman Old Style" pitchFamily="18" charset="0"/>
              </a:rPr>
              <a:t> de su enfermedad; como a Miriam la profetisa de su </a:t>
            </a:r>
            <a:r>
              <a:rPr lang="es-ES" sz="2800" dirty="0" err="1" smtClean="0">
                <a:latin typeface="Bookman Old Style" pitchFamily="18" charset="0"/>
              </a:rPr>
              <a:t>tzaraat</a:t>
            </a:r>
            <a:r>
              <a:rPr lang="es-ES" sz="2800" dirty="0" smtClean="0">
                <a:latin typeface="Bookman Old Style" pitchFamily="18" charset="0"/>
              </a:rPr>
              <a:t>; como a Naamán de su </a:t>
            </a:r>
            <a:r>
              <a:rPr lang="es-ES" sz="2800" dirty="0" err="1" smtClean="0">
                <a:latin typeface="Bookman Old Style" pitchFamily="18" charset="0"/>
              </a:rPr>
              <a:t>tzaraat</a:t>
            </a:r>
            <a:r>
              <a:rPr lang="es-ES" sz="2800" dirty="0" smtClean="0">
                <a:latin typeface="Bookman Old Style" pitchFamily="18" charset="0"/>
              </a:rPr>
              <a:t>; como a las aguas de Mará a través de la mano de Moisés nuestro Maestro; y como las aguas de Jericó a través de la mano de Eliseo.</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s-ES" sz="2800" dirty="0" smtClean="0">
                <a:latin typeface="Bookman Old Style" pitchFamily="18" charset="0"/>
              </a:rPr>
              <a:t>Y así como Tu cambiaste la maldición de Balaam por una bendición, que puedas Tu cambiar todos mis sueños y los sueños de todo Israel para bondad. Que Tu me protejas, que Tu me des gracia y que Tu me aceptes. Amen.</a:t>
            </a:r>
          </a:p>
          <a:p>
            <a:r>
              <a:rPr lang="es-ES" sz="2800" dirty="0" smtClean="0">
                <a:latin typeface="Bookman Old Style" pitchFamily="18" charset="0"/>
              </a:rPr>
              <a:t>Quien es como Tu, Padre Misericordioso, que llamas a Tus criaturas misericordiosamente para Vida</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Bookman Old Style" pitchFamily="18" charset="0"/>
              </a:rPr>
              <a:t>PARASHA </a:t>
            </a:r>
            <a:r>
              <a:rPr lang="es-ES" sz="2400" dirty="0" smtClean="0">
                <a:latin typeface="Bookman Old Style" pitchFamily="18" charset="0"/>
              </a:rPr>
              <a:t>VAYIKRA EMOR</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Plegaria</a:t>
            </a:r>
            <a:r>
              <a:rPr lang="en-US" sz="1600" b="1" dirty="0" smtClean="0">
                <a:latin typeface="Bookman Old Style" pitchFamily="18" charset="0"/>
              </a:rPr>
              <a:t> </a:t>
            </a:r>
            <a:r>
              <a:rPr lang="en-US" sz="1600" b="1" dirty="0" err="1" smtClean="0">
                <a:latin typeface="Bookman Old Style" pitchFamily="18" charset="0"/>
              </a:rPr>
              <a:t>por</a:t>
            </a:r>
            <a:r>
              <a:rPr lang="en-US" sz="1600" b="1" dirty="0" smtClean="0">
                <a:latin typeface="Bookman Old Style" pitchFamily="18" charset="0"/>
              </a:rPr>
              <a:t> los </a:t>
            </a:r>
            <a:r>
              <a:rPr lang="en-US" sz="1600" b="1" dirty="0" err="1" smtClean="0">
                <a:latin typeface="Bookman Old Style" pitchFamily="18" charset="0"/>
              </a:rPr>
              <a:t>Sueños</a:t>
            </a:r>
            <a:endParaRPr lang="en-US" sz="1600" b="1" dirty="0" smtClean="0">
              <a:latin typeface="Bookman Old Style" pitchFamily="18" charset="0"/>
            </a:endParaRPr>
          </a:p>
          <a:p>
            <a:r>
              <a:rPr lang="es-ES" sz="2800" dirty="0" smtClean="0">
                <a:latin typeface="Bookman Old Style" pitchFamily="18" charset="0"/>
              </a:rPr>
              <a:t>Recuérdanos para Vida, Oh Rey que deseas la Vida e Inscríbenos en el Libro de la Vida por tu Honor, Oh Dios Viviente</a:t>
            </a:r>
          </a:p>
          <a:p>
            <a:r>
              <a:rPr lang="es-ES" sz="2800" dirty="0" smtClean="0">
                <a:latin typeface="Bookman Old Style" pitchFamily="18" charset="0"/>
              </a:rPr>
              <a:t>Hashem reinará para siempre, Tu Dios oh </a:t>
            </a:r>
            <a:r>
              <a:rPr lang="es-ES" sz="2800" dirty="0" err="1" smtClean="0">
                <a:latin typeface="Bookman Old Style" pitchFamily="18" charset="0"/>
              </a:rPr>
              <a:t>Zión</a:t>
            </a:r>
            <a:r>
              <a:rPr lang="es-ES" sz="2800" dirty="0" smtClean="0">
                <a:latin typeface="Bookman Old Style" pitchFamily="18" charset="0"/>
              </a:rPr>
              <a:t>, de generación en generación, Aleluya.</a:t>
            </a:r>
          </a:p>
          <a:p>
            <a:endParaRPr lang="es-ES" sz="2800" dirty="0" smtClean="0">
              <a:latin typeface="Bookman Old Style" pitchFamily="18" charset="0"/>
            </a:endParaRPr>
          </a:p>
          <a:p>
            <a:r>
              <a:rPr lang="es-ES" sz="2800" dirty="0" smtClean="0">
                <a:latin typeface="Bookman Old Style" pitchFamily="18" charset="0"/>
              </a:rPr>
              <a:t>Esta plegaria la encuentra en este enlace:</a:t>
            </a:r>
          </a:p>
          <a:p>
            <a:r>
              <a:rPr lang="es-ES" sz="1800" b="1" dirty="0" smtClean="0">
                <a:latin typeface="Bookman Old Style" pitchFamily="18" charset="0"/>
                <a:hlinkClick r:id="rId3"/>
              </a:rPr>
              <a:t>https://www.shalomhaverim.org/plegaria_por_los_suenos.htm</a:t>
            </a:r>
            <a:endParaRPr lang="es-ES" sz="1800" b="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000" b="1" dirty="0" err="1" smtClean="0">
                <a:latin typeface="Bookman Old Style" pitchFamily="18" charset="0"/>
              </a:rPr>
              <a:t>Espigueo</a:t>
            </a:r>
            <a:r>
              <a:rPr lang="en-US" sz="2000" b="1" dirty="0" smtClean="0">
                <a:latin typeface="Bookman Old Style" pitchFamily="18" charset="0"/>
              </a:rPr>
              <a:t>, </a:t>
            </a:r>
            <a:r>
              <a:rPr lang="en-US" sz="2000" b="1" dirty="0" err="1" smtClean="0">
                <a:latin typeface="Bookman Old Style" pitchFamily="18" charset="0"/>
              </a:rPr>
              <a:t>Obligación</a:t>
            </a:r>
            <a:r>
              <a:rPr lang="en-US" sz="2000" b="1" dirty="0" smtClean="0">
                <a:latin typeface="Bookman Old Style" pitchFamily="18" charset="0"/>
              </a:rPr>
              <a:t> </a:t>
            </a:r>
            <a:r>
              <a:rPr lang="en-US" sz="2000" b="1" dirty="0" err="1" smtClean="0">
                <a:latin typeface="Bookman Old Style" pitchFamily="18" charset="0"/>
              </a:rPr>
              <a:t>para</a:t>
            </a:r>
            <a:r>
              <a:rPr lang="en-US" sz="2000" b="1" dirty="0" smtClean="0">
                <a:latin typeface="Bookman Old Style" pitchFamily="18" charset="0"/>
              </a:rPr>
              <a:t> con los </a:t>
            </a:r>
            <a:r>
              <a:rPr lang="en-US" sz="2000" b="1" dirty="0" err="1" smtClean="0">
                <a:latin typeface="Bookman Old Style" pitchFamily="18" charset="0"/>
              </a:rPr>
              <a:t>Pobres</a:t>
            </a:r>
            <a:endParaRPr lang="en-US" sz="2000" b="1" dirty="0" smtClean="0">
              <a:latin typeface="Bookman Old Style" pitchFamily="18" charset="0"/>
            </a:endParaRPr>
          </a:p>
          <a:p>
            <a:pPr marL="0" indent="0" algn="ctr">
              <a:buNone/>
            </a:pPr>
            <a:endParaRPr lang="en-US" sz="2000" b="1" dirty="0" smtClean="0">
              <a:latin typeface="Bookman Old Style" pitchFamily="18" charset="0"/>
            </a:endParaRPr>
          </a:p>
          <a:p>
            <a:r>
              <a:rPr lang="es-ES" sz="2800" dirty="0" smtClean="0">
                <a:latin typeface="Bookman Old Style" pitchFamily="18" charset="0"/>
              </a:rPr>
              <a:t>La etimología de la palabra “espigueo" puede ser española, inglés medieval o incluso celta, pero la idea en sí proviene directamente de la Torá, pero es una de las muchas diseminadas por el tejido de la civilización occidental. Sin el contexto bíblico, el valor social inherente a la palabra permanece sin iluminar.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La práctica de dejar recogidas en el campo para los pobres es un ejemplo dramático de la medida en que la fe es un semillero para la caridad en el judaísmo y más tarde en el cristianismo.</a:t>
            </a:r>
          </a:p>
          <a:p>
            <a:r>
              <a:rPr lang="es-ES" sz="2800" dirty="0" smtClean="0">
                <a:latin typeface="Bookman Old Style" pitchFamily="18" charset="0"/>
              </a:rPr>
              <a:t>En nuestra parte, leemos una versión abreviada de una ley enunciada por primera vez en la parte de la semana pasada.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“Y cuando coseches la cosecha de tu tierra, no cosecharás hasta los bordes de tu campo, ni recogerás las cosechas de tu cosecha; los dejarás para los pobres y los extraños: yo, el Señor, soy tu Dios ”(Levítico 23:22). Se omite el mandato paralelo relacionado con la cosecha de su viña: "No rebuscarás tu viña, ni recogerás el fruto caído de tu viña" </a:t>
            </a:r>
            <a:r>
              <a:rPr lang="es-ES" sz="2000" b="1" dirty="0" smtClean="0">
                <a:latin typeface="Bookman Old Style" pitchFamily="18" charset="0"/>
              </a:rPr>
              <a:t>(19:10).</a:t>
            </a:r>
            <a:endParaRPr lang="es-ES" sz="2800" b="1" dirty="0" smtClean="0">
              <a:latin typeface="Bookman Old Style" pitchFamily="18" charset="0"/>
            </a:endParaRP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900" dirty="0" smtClean="0">
                <a:latin typeface="Bookman Old Style" pitchFamily="18" charset="0"/>
              </a:rPr>
              <a:t>El espíritu de ambos versículos es idéntico: en el mismo momento en que somos superados con un sentido de derecho, debemos tener en cuenta la difícil situación de otros menos afortunados. </a:t>
            </a:r>
          </a:p>
          <a:p>
            <a:r>
              <a:rPr lang="es-ES" sz="2900" dirty="0" smtClean="0">
                <a:latin typeface="Bookman Old Style" pitchFamily="18" charset="0"/>
              </a:rPr>
              <a:t>No importa cuán duro trabajemos y nos preocupemos por traer esta cosecha, no nos pertenece por completo. </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Nuestra bendición personal conlleva una medida de responsabilidad social. </a:t>
            </a:r>
          </a:p>
          <a:p>
            <a:r>
              <a:rPr lang="es-ES" sz="2800" dirty="0" smtClean="0">
                <a:latin typeface="Bookman Old Style" pitchFamily="18" charset="0"/>
              </a:rPr>
              <a:t>Dios nos prohíbe cosechar nuestra cosecha hasta el último tallo o brote. </a:t>
            </a:r>
          </a:p>
          <a:p>
            <a:r>
              <a:rPr lang="es-ES" sz="2800" dirty="0" smtClean="0">
                <a:latin typeface="Bookman Old Style" pitchFamily="18" charset="0"/>
              </a:rPr>
              <a:t>Primero hay alguna retención de impuestos a pagar.</a:t>
            </a:r>
          </a:p>
          <a:p>
            <a:r>
              <a:rPr lang="es-ES" sz="2800" dirty="0" smtClean="0">
                <a:latin typeface="Bookman Old Style" pitchFamily="18" charset="0"/>
              </a:rPr>
              <a:t>En pocas palabras, primero el IRS se cobra lo de él y nos deja con lo que nos corresponde.</a:t>
            </a:r>
          </a:p>
          <a:p>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Según la Mishná, toman tres formas: </a:t>
            </a:r>
            <a:r>
              <a:rPr lang="es-ES" sz="2800" dirty="0" err="1" smtClean="0">
                <a:latin typeface="Bookman Old Style" pitchFamily="18" charset="0"/>
              </a:rPr>
              <a:t>leqet</a:t>
            </a:r>
            <a:r>
              <a:rPr lang="es-ES" sz="2800" dirty="0" smtClean="0">
                <a:latin typeface="Bookman Old Style" pitchFamily="18" charset="0"/>
              </a:rPr>
              <a:t>, </a:t>
            </a:r>
            <a:r>
              <a:rPr lang="es-ES" sz="2800" dirty="0" err="1" smtClean="0">
                <a:latin typeface="Bookman Old Style" pitchFamily="18" charset="0"/>
              </a:rPr>
              <a:t>shikheha</a:t>
            </a:r>
            <a:r>
              <a:rPr lang="es-ES" sz="2800" dirty="0" smtClean="0">
                <a:latin typeface="Bookman Old Style" pitchFamily="18" charset="0"/>
              </a:rPr>
              <a:t> y </a:t>
            </a:r>
            <a:r>
              <a:rPr lang="es-ES" sz="2800" dirty="0" err="1" smtClean="0">
                <a:latin typeface="Bookman Old Style" pitchFamily="18" charset="0"/>
              </a:rPr>
              <a:t>peah</a:t>
            </a:r>
            <a:r>
              <a:rPr lang="es-ES" sz="2800" dirty="0" smtClean="0">
                <a:latin typeface="Bookman Old Style" pitchFamily="18" charset="0"/>
              </a:rPr>
              <a:t>. </a:t>
            </a:r>
          </a:p>
          <a:p>
            <a:r>
              <a:rPr lang="es-ES" sz="2800" b="1" dirty="0" err="1" smtClean="0">
                <a:latin typeface="Bookman Old Style" pitchFamily="18" charset="0"/>
              </a:rPr>
              <a:t>Leqet</a:t>
            </a:r>
            <a:r>
              <a:rPr lang="es-ES" sz="2800" dirty="0" smtClean="0">
                <a:latin typeface="Bookman Old Style" pitchFamily="18" charset="0"/>
              </a:rPr>
              <a:t> consiste en espigadas caídas durante la cosecha. </a:t>
            </a:r>
          </a:p>
          <a:p>
            <a:r>
              <a:rPr lang="es-ES" sz="2800" b="1" dirty="0" err="1" smtClean="0">
                <a:latin typeface="Bookman Old Style" pitchFamily="18" charset="0"/>
              </a:rPr>
              <a:t>Shikheha</a:t>
            </a:r>
            <a:r>
              <a:rPr lang="es-ES" sz="2800" dirty="0" smtClean="0">
                <a:latin typeface="Bookman Old Style" pitchFamily="18" charset="0"/>
              </a:rPr>
              <a:t> comprende lo que se deja inadvertidamente en el campo cuando la cosecha se transfiere al almacén o silo, una gavilla de trigo o un manojo de heno.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Tanto </a:t>
            </a:r>
            <a:r>
              <a:rPr lang="es-ES" sz="2800" dirty="0" err="1" smtClean="0">
                <a:latin typeface="Bookman Old Style" pitchFamily="18" charset="0"/>
              </a:rPr>
              <a:t>leqet</a:t>
            </a:r>
            <a:r>
              <a:rPr lang="es-ES" sz="2800" dirty="0" smtClean="0">
                <a:latin typeface="Bookman Old Style" pitchFamily="18" charset="0"/>
              </a:rPr>
              <a:t> como </a:t>
            </a:r>
            <a:r>
              <a:rPr lang="es-ES" sz="2800" dirty="0" err="1" smtClean="0">
                <a:latin typeface="Bookman Old Style" pitchFamily="18" charset="0"/>
              </a:rPr>
              <a:t>shikheha</a:t>
            </a:r>
            <a:r>
              <a:rPr lang="es-ES" sz="2800" dirty="0" smtClean="0">
                <a:latin typeface="Bookman Old Style" pitchFamily="18" charset="0"/>
              </a:rPr>
              <a:t> pasan al dominio público, irremediablemente. </a:t>
            </a:r>
          </a:p>
          <a:p>
            <a:r>
              <a:rPr lang="es-ES" sz="2800" dirty="0" smtClean="0">
                <a:latin typeface="Bookman Old Style" pitchFamily="18" charset="0"/>
              </a:rPr>
              <a:t>En cuanto a </a:t>
            </a:r>
            <a:r>
              <a:rPr lang="es-ES" sz="2800" b="1" dirty="0" err="1" smtClean="0">
                <a:latin typeface="Bookman Old Style" pitchFamily="18" charset="0"/>
              </a:rPr>
              <a:t>peah</a:t>
            </a:r>
            <a:r>
              <a:rPr lang="es-ES" sz="2800" dirty="0" smtClean="0">
                <a:latin typeface="Bookman Old Style" pitchFamily="18" charset="0"/>
              </a:rPr>
              <a:t>, es una parte del campo, al menos una sexagésima parte, que no se cosecha en absoluto, sino que se deja en pie para los indigentes. </a:t>
            </a:r>
          </a:p>
          <a:p>
            <a:r>
              <a:rPr lang="es-ES" sz="2800" dirty="0" smtClean="0">
                <a:latin typeface="Bookman Old Style" pitchFamily="18" charset="0"/>
              </a:rPr>
              <a:t>En resumen, los rabinos concretan el impulso ético que engendró el mandato bíblico.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700" dirty="0" smtClean="0">
                <a:latin typeface="Bookman Old Style" pitchFamily="18" charset="0"/>
              </a:rPr>
              <a:t>Otras dos características de ese mandato son notables. Primero, es en gran medida inaplicable. El cumplimiento es una cuestión de elección personal. </a:t>
            </a:r>
          </a:p>
          <a:p>
            <a:r>
              <a:rPr lang="es-ES" sz="2700" dirty="0" smtClean="0">
                <a:latin typeface="Bookman Old Style" pitchFamily="18" charset="0"/>
              </a:rPr>
              <a:t>No existe una disposición para que una horda de burócratas recorra los campos para ejercer la supervisión. Mucho de lo que se espera es, de hecho, más allá de toda medida porque es completamente subjetivo.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La ordenanza proyecta un ideal de responsabilidad mutua alcanzable solo si es internalizado por cada miembro de la comunidad terrateniente, por lo que el texto termina con una referencia rotunda a Dios: "Yo, el Señor, soy tu Dios". </a:t>
            </a:r>
          </a:p>
          <a:p>
            <a:r>
              <a:rPr lang="es-ES" sz="2800" dirty="0" smtClean="0">
                <a:latin typeface="Bookman Old Style" pitchFamily="18" charset="0"/>
              </a:rPr>
              <a:t>La filantropía nace de la fe. Dios nos inspira a llegar más allá de nosotros mismos.</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3000" dirty="0" smtClean="0">
                <a:latin typeface="Bookman Old Style" pitchFamily="18" charset="0"/>
              </a:rPr>
              <a:t>En segundo lugar, los beneficiarios de nuestro idealismo incluyen al extraño, que es aún más vulnerable que el nativo empobrecido. </a:t>
            </a:r>
          </a:p>
          <a:p>
            <a:r>
              <a:rPr lang="es-ES" sz="3000" dirty="0" smtClean="0">
                <a:latin typeface="Bookman Old Style" pitchFamily="18" charset="0"/>
              </a:rPr>
              <a:t>Un toque de universalismo informa esta visión de la sociedad. La caridad no comienza estrictamente en algo, un principio sobre el cual gira el libro de Rut.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Después de acompañar a la viuda </a:t>
            </a:r>
            <a:r>
              <a:rPr lang="es-ES" sz="2800" dirty="0" err="1" smtClean="0">
                <a:latin typeface="Bookman Old Style" pitchFamily="18" charset="0"/>
              </a:rPr>
              <a:t>Nohemí,su</a:t>
            </a:r>
            <a:r>
              <a:rPr lang="es-ES" sz="2800" dirty="0" smtClean="0">
                <a:latin typeface="Bookman Old Style" pitchFamily="18" charset="0"/>
              </a:rPr>
              <a:t> suegra, de regreso a Judá, Rut, una moabita y también despojada de esposo e hijo, sale a los campos en el momento de la cosecha para alimentarse a ambas. Ella tiene la oportunidad de recoger en el campo de Boaz, un pariente de sangre de Naomi. Boaz acepta a Ruth y rápidamente gana el derecho a un matrimonio levirato. </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Espigueo</a:t>
            </a:r>
            <a:r>
              <a:rPr lang="en-US" sz="1800" b="1" dirty="0" smtClean="0">
                <a:latin typeface="Bookman Old Style" pitchFamily="18" charset="0"/>
              </a:rPr>
              <a:t>, </a:t>
            </a:r>
            <a:r>
              <a:rPr lang="en-US" sz="1800" b="1" dirty="0" err="1" smtClean="0">
                <a:latin typeface="Bookman Old Style" pitchFamily="18" charset="0"/>
              </a:rPr>
              <a:t>Obligación</a:t>
            </a:r>
            <a:r>
              <a:rPr lang="en-US" sz="1800" b="1" dirty="0" smtClean="0">
                <a:latin typeface="Bookman Old Style" pitchFamily="18" charset="0"/>
              </a:rPr>
              <a:t> </a:t>
            </a:r>
            <a:r>
              <a:rPr lang="en-US" sz="1800" b="1" dirty="0" err="1" smtClean="0">
                <a:latin typeface="Bookman Old Style" pitchFamily="18" charset="0"/>
              </a:rPr>
              <a:t>para</a:t>
            </a:r>
            <a:r>
              <a:rPr lang="en-US" sz="1800" b="1" dirty="0" smtClean="0">
                <a:latin typeface="Bookman Old Style" pitchFamily="18" charset="0"/>
              </a:rPr>
              <a:t> con los </a:t>
            </a:r>
            <a:r>
              <a:rPr lang="en-US" sz="1800" b="1" dirty="0" err="1" smtClean="0">
                <a:latin typeface="Bookman Old Style" pitchFamily="18" charset="0"/>
              </a:rPr>
              <a:t>Pobres</a:t>
            </a:r>
            <a:endParaRPr lang="en-US" sz="2400" b="1" dirty="0" smtClean="0">
              <a:latin typeface="Bookman Old Style" pitchFamily="18" charset="0"/>
            </a:endParaRPr>
          </a:p>
          <a:p>
            <a:r>
              <a:rPr lang="es-ES" dirty="0" smtClean="0">
                <a:latin typeface="Bookman Old Style" pitchFamily="18" charset="0"/>
              </a:rPr>
              <a:t>Su nobleza es debidamente recompensada con un bisnieto llamado David, quien está destinado a ser el mayor rey del antiguo Israel. </a:t>
            </a:r>
          </a:p>
          <a:p>
            <a:r>
              <a:rPr lang="es-ES" dirty="0" smtClean="0">
                <a:latin typeface="Bookman Old Style" pitchFamily="18" charset="0"/>
              </a:rPr>
              <a:t>En resumen, el bien que puede resultar de un modesto acto de caridad nunca debe subestimarse.</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Sforno cita un adagio críptico para aclarar: "</a:t>
            </a:r>
            <a:r>
              <a:rPr lang="es-ES" sz="2800" b="1" i="1" dirty="0" smtClean="0">
                <a:latin typeface="Bookman Old Style" pitchFamily="18" charset="0"/>
              </a:rPr>
              <a:t>La sal de la riqueza es la caridad </a:t>
            </a:r>
            <a:r>
              <a:rPr lang="es-ES" sz="2000" dirty="0" smtClean="0">
                <a:latin typeface="Bookman Old Style" pitchFamily="18" charset="0"/>
              </a:rPr>
              <a:t>(Talmud de Babilonia Ketubot 66a)</a:t>
            </a:r>
            <a:r>
              <a:rPr lang="es-ES" sz="2800" dirty="0" smtClean="0">
                <a:latin typeface="Bookman Old Style" pitchFamily="18" charset="0"/>
              </a:rPr>
              <a:t>", es decir, para preservar nuestra riqueza necesitamos disminuirla mediante actos de bondad. </a:t>
            </a:r>
          </a:p>
          <a:p>
            <a:r>
              <a:rPr lang="es-ES" sz="2800" dirty="0" smtClean="0">
                <a:latin typeface="Bookman Old Style" pitchFamily="18" charset="0"/>
              </a:rPr>
              <a:t>La Torá advierte al granjero en su estado de autosatisfacción que Dios se preocupa tanto por los espigadores como por los segadores. </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Espigueo</a:t>
            </a:r>
            <a:r>
              <a:rPr lang="en-US" sz="1600" b="1" dirty="0" smtClean="0">
                <a:latin typeface="Bookman Old Style" pitchFamily="18" charset="0"/>
              </a:rPr>
              <a:t>, </a:t>
            </a:r>
            <a:r>
              <a:rPr lang="en-US" sz="1600" b="1" dirty="0" err="1" smtClean="0">
                <a:latin typeface="Bookman Old Style" pitchFamily="18" charset="0"/>
              </a:rPr>
              <a:t>Obligación</a:t>
            </a:r>
            <a:r>
              <a:rPr lang="en-US" sz="1600" b="1" dirty="0" smtClean="0">
                <a:latin typeface="Bookman Old Style" pitchFamily="18" charset="0"/>
              </a:rPr>
              <a:t> </a:t>
            </a:r>
            <a:r>
              <a:rPr lang="en-US" sz="1600" b="1" dirty="0" err="1" smtClean="0">
                <a:latin typeface="Bookman Old Style" pitchFamily="18" charset="0"/>
              </a:rPr>
              <a:t>para</a:t>
            </a:r>
            <a:r>
              <a:rPr lang="en-US" sz="1600" b="1" dirty="0" smtClean="0">
                <a:latin typeface="Bookman Old Style" pitchFamily="18" charset="0"/>
              </a:rPr>
              <a:t> con los </a:t>
            </a:r>
            <a:r>
              <a:rPr lang="en-US" sz="1600" b="1" dirty="0" err="1" smtClean="0">
                <a:latin typeface="Bookman Old Style" pitchFamily="18" charset="0"/>
              </a:rPr>
              <a:t>Pobres</a:t>
            </a:r>
            <a:endParaRPr lang="en-US" sz="2000" b="1" dirty="0" smtClean="0">
              <a:latin typeface="Bookman Old Style" pitchFamily="18" charset="0"/>
            </a:endParaRPr>
          </a:p>
          <a:p>
            <a:r>
              <a:rPr lang="es-ES" sz="2800" dirty="0" smtClean="0">
                <a:latin typeface="Bookman Old Style" pitchFamily="18" charset="0"/>
              </a:rPr>
              <a:t>Los acomodados no son más que instrumentos divinos para aliviar el sufrimiento humano.</a:t>
            </a:r>
          </a:p>
          <a:p>
            <a:r>
              <a:rPr lang="es-ES" sz="2800" dirty="0" smtClean="0">
                <a:latin typeface="Bookman Old Style" pitchFamily="18" charset="0"/>
              </a:rPr>
              <a:t>Sin embargo, no debemos idealizar el poder salvador de la caridad basada en la fe. La vida de un espigador siempre estuvo en juego. La conciencia de la mayoría de los terratenientes les obligó a hacer nada más que el mínimo, si es que mucho.</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Preguntas</a:t>
            </a:r>
            <a:r>
              <a:rPr lang="en-US" sz="1600" b="1" dirty="0" smtClean="0">
                <a:latin typeface="Bookman Old Style" pitchFamily="18" charset="0"/>
              </a:rPr>
              <a:t> a la </a:t>
            </a:r>
            <a:r>
              <a:rPr lang="en-US" sz="1600" b="1" dirty="0" err="1" smtClean="0">
                <a:latin typeface="Bookman Old Style" pitchFamily="18" charset="0"/>
              </a:rPr>
              <a:t>Parasha</a:t>
            </a:r>
            <a:endParaRPr lang="en-US" sz="1600" b="1" dirty="0" smtClean="0">
              <a:latin typeface="Bookman Old Style" pitchFamily="18" charset="0"/>
            </a:endParaRPr>
          </a:p>
          <a:p>
            <a:r>
              <a:rPr lang="es-ES" sz="2400" dirty="0" smtClean="0">
                <a:latin typeface="Bookman Old Style" pitchFamily="18" charset="0"/>
              </a:rPr>
              <a:t>1. ¿Cuál es el primer día santo mencionado en la parashá?</a:t>
            </a:r>
          </a:p>
          <a:p>
            <a:r>
              <a:rPr lang="es-ES" sz="2400" dirty="0" smtClean="0">
                <a:latin typeface="Bookman Old Style" pitchFamily="18" charset="0"/>
              </a:rPr>
              <a:t>2. ¿Qué día festivo tiene lugar el primer mes?</a:t>
            </a:r>
          </a:p>
          <a:p>
            <a:r>
              <a:rPr lang="es-ES" sz="2400" dirty="0" smtClean="0">
                <a:latin typeface="Bookman Old Style" pitchFamily="18" charset="0"/>
              </a:rPr>
              <a:t>3. Además de los pobres, ¿para quiénes fueron los rincones y las recogidas?</a:t>
            </a:r>
          </a:p>
          <a:p>
            <a:r>
              <a:rPr lang="es-ES" sz="2400" dirty="0" smtClean="0">
                <a:latin typeface="Bookman Old Style" pitchFamily="18" charset="0"/>
              </a:rPr>
              <a:t>4. ¿Quién fue el padre del blasfemo? ¿Cuál era el nombre de su madre y de qué tribu era ella?</a:t>
            </a:r>
          </a:p>
          <a:p>
            <a:r>
              <a:rPr lang="es-ES" sz="2400" dirty="0" smtClean="0">
                <a:latin typeface="Bookman Old Style" pitchFamily="18" charset="0"/>
              </a:rPr>
              <a:t>5. En esta parashá hay un famoso dicho usado hoy para el castigo; Ojo por ojo, diente por diente, ¿y qué más?</a:t>
            </a:r>
            <a:endParaRPr lang="es-ES" sz="24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err="1" smtClean="0">
                <a:latin typeface="Bookman Old Style" pitchFamily="18" charset="0"/>
              </a:rPr>
              <a:t>Preguntas</a:t>
            </a:r>
            <a:r>
              <a:rPr lang="en-US" sz="1600" b="1" dirty="0" smtClean="0">
                <a:latin typeface="Bookman Old Style" pitchFamily="18" charset="0"/>
              </a:rPr>
              <a:t> a la </a:t>
            </a:r>
            <a:r>
              <a:rPr lang="en-US" sz="1600" b="1" dirty="0" err="1" smtClean="0">
                <a:latin typeface="Bookman Old Style" pitchFamily="18" charset="0"/>
              </a:rPr>
              <a:t>Parasha</a:t>
            </a:r>
            <a:endParaRPr lang="en-US" sz="1600" b="1" dirty="0" smtClean="0">
              <a:latin typeface="Bookman Old Style" pitchFamily="18" charset="0"/>
            </a:endParaRPr>
          </a:p>
          <a:p>
            <a:r>
              <a:rPr lang="es-ES" sz="2400" dirty="0" smtClean="0">
                <a:latin typeface="Bookman Old Style" pitchFamily="18" charset="0"/>
              </a:rPr>
              <a:t>1. ¿Cuál es el primer día santo mencionado en la parashá? -</a:t>
            </a:r>
            <a:r>
              <a:rPr lang="es-ES" sz="2400" dirty="0" smtClean="0">
                <a:solidFill>
                  <a:srgbClr val="FF0000"/>
                </a:solidFill>
                <a:latin typeface="Bookman Old Style" pitchFamily="18" charset="0"/>
              </a:rPr>
              <a:t>Shabat</a:t>
            </a:r>
          </a:p>
          <a:p>
            <a:r>
              <a:rPr lang="es-ES" sz="2400" dirty="0" smtClean="0">
                <a:latin typeface="Bookman Old Style" pitchFamily="18" charset="0"/>
              </a:rPr>
              <a:t>2. ¿Qué día festivo tiene lugar el primer mes? -</a:t>
            </a:r>
            <a:r>
              <a:rPr lang="es-ES" sz="2400" dirty="0" smtClean="0">
                <a:solidFill>
                  <a:srgbClr val="FF0000"/>
                </a:solidFill>
                <a:latin typeface="Bookman Old Style" pitchFamily="18" charset="0"/>
              </a:rPr>
              <a:t>Pésaj</a:t>
            </a:r>
          </a:p>
          <a:p>
            <a:r>
              <a:rPr lang="es-ES" sz="2400" dirty="0" smtClean="0">
                <a:latin typeface="Bookman Old Style" pitchFamily="18" charset="0"/>
              </a:rPr>
              <a:t>3. Además de los pobres, ¿para quiénes fueron los rincones y las recogidas? -</a:t>
            </a:r>
            <a:r>
              <a:rPr lang="es-ES" sz="2400" dirty="0" smtClean="0">
                <a:solidFill>
                  <a:srgbClr val="FF0000"/>
                </a:solidFill>
                <a:latin typeface="Bookman Old Style" pitchFamily="18" charset="0"/>
              </a:rPr>
              <a:t>Extranjeros</a:t>
            </a:r>
          </a:p>
          <a:p>
            <a:r>
              <a:rPr lang="es-ES" sz="2400" dirty="0" smtClean="0">
                <a:latin typeface="Bookman Old Style" pitchFamily="18" charset="0"/>
              </a:rPr>
              <a:t>4. ¿Quién fue el padre del blasfemo? ¿Cuál era el nombre de su madre y de qué tribu era ella? - </a:t>
            </a:r>
            <a:r>
              <a:rPr lang="es-ES" sz="2400" dirty="0" smtClean="0">
                <a:solidFill>
                  <a:srgbClr val="FF0000"/>
                </a:solidFill>
                <a:latin typeface="Bookman Old Style" pitchFamily="18" charset="0"/>
              </a:rPr>
              <a:t>El hijo del egipcio que mató Moisés. Su madre era </a:t>
            </a:r>
            <a:r>
              <a:rPr lang="es-ES" sz="2400" dirty="0" err="1" smtClean="0">
                <a:solidFill>
                  <a:srgbClr val="FF0000"/>
                </a:solidFill>
                <a:latin typeface="Bookman Old Style" pitchFamily="18" charset="0"/>
              </a:rPr>
              <a:t>Shelomith</a:t>
            </a:r>
            <a:r>
              <a:rPr lang="es-ES" sz="2400" dirty="0" smtClean="0">
                <a:solidFill>
                  <a:srgbClr val="FF0000"/>
                </a:solidFill>
                <a:latin typeface="Bookman Old Style" pitchFamily="18" charset="0"/>
              </a:rPr>
              <a:t>, y ella era de la tribu de Dan (24:11).</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EMOR</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err="1" smtClean="0">
                <a:latin typeface="Bookman Old Style" pitchFamily="18" charset="0"/>
              </a:rPr>
              <a:t>Preguntas</a:t>
            </a:r>
            <a:r>
              <a:rPr lang="en-US" sz="1800" b="1" dirty="0" smtClean="0">
                <a:latin typeface="Bookman Old Style" pitchFamily="18" charset="0"/>
              </a:rPr>
              <a:t> a la </a:t>
            </a:r>
            <a:r>
              <a:rPr lang="en-US" sz="1800" b="1" dirty="0" err="1" smtClean="0">
                <a:latin typeface="Bookman Old Style" pitchFamily="18" charset="0"/>
              </a:rPr>
              <a:t>Parasha</a:t>
            </a:r>
            <a:endParaRPr lang="en-US" sz="1800" b="1" dirty="0" smtClean="0">
              <a:latin typeface="Bookman Old Style" pitchFamily="18" charset="0"/>
            </a:endParaRPr>
          </a:p>
          <a:p>
            <a:r>
              <a:rPr lang="es-ES" sz="2600" dirty="0" smtClean="0">
                <a:latin typeface="Bookman Old Style" pitchFamily="18" charset="0"/>
              </a:rPr>
              <a:t>5. En esta parashá hay un famoso dicho usado hoy para el castigo; Ojo por ojo, diente por diente, ¿y qué más?</a:t>
            </a:r>
          </a:p>
          <a:p>
            <a:r>
              <a:rPr lang="en-US" sz="2800" b="1" dirty="0" smtClean="0">
                <a:solidFill>
                  <a:srgbClr val="FF0000"/>
                </a:solidFill>
                <a:latin typeface="Bookman Old Style" pitchFamily="18" charset="0"/>
              </a:rPr>
              <a:t>24:20  </a:t>
            </a:r>
            <a:r>
              <a:rPr lang="en-US" sz="2800" b="1" dirty="0" err="1" smtClean="0">
                <a:solidFill>
                  <a:srgbClr val="FF0000"/>
                </a:solidFill>
                <a:latin typeface="Bookman Old Style" pitchFamily="18" charset="0"/>
              </a:rPr>
              <a:t>Shever</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tajat</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shever</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ayin</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tajat</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ayin</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shen</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tajat</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shen</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ka'asher</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yiten</a:t>
            </a:r>
            <a:r>
              <a:rPr lang="en-US" sz="2800" b="1" dirty="0" smtClean="0">
                <a:solidFill>
                  <a:srgbClr val="FF0000"/>
                </a:solidFill>
                <a:latin typeface="Bookman Old Style" pitchFamily="18" charset="0"/>
              </a:rPr>
              <a:t> mum </a:t>
            </a:r>
            <a:r>
              <a:rPr lang="en-US" sz="2800" b="1" dirty="0" err="1" smtClean="0">
                <a:solidFill>
                  <a:srgbClr val="FF0000"/>
                </a:solidFill>
                <a:latin typeface="Bookman Old Style" pitchFamily="18" charset="0"/>
              </a:rPr>
              <a:t>ba'adam</a:t>
            </a:r>
            <a:r>
              <a:rPr lang="en-US" sz="2800" b="1" dirty="0" smtClean="0">
                <a:solidFill>
                  <a:srgbClr val="FF0000"/>
                </a:solidFill>
                <a:latin typeface="Bookman Old Style" pitchFamily="18" charset="0"/>
              </a:rPr>
              <a:t> ken </a:t>
            </a:r>
            <a:r>
              <a:rPr lang="en-US" sz="2800" b="1" dirty="0" err="1" smtClean="0">
                <a:solidFill>
                  <a:srgbClr val="FF0000"/>
                </a:solidFill>
                <a:latin typeface="Bookman Old Style" pitchFamily="18" charset="0"/>
              </a:rPr>
              <a:t>yinaten</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bo</a:t>
            </a:r>
            <a:r>
              <a:rPr lang="en-US" sz="2800" b="1" dirty="0" smtClean="0">
                <a:solidFill>
                  <a:srgbClr val="FF0000"/>
                </a:solidFill>
                <a:latin typeface="Bookman Old Style" pitchFamily="18" charset="0"/>
              </a:rPr>
              <a:t>.</a:t>
            </a:r>
          </a:p>
          <a:p>
            <a:r>
              <a:rPr lang="en-US" sz="2800" i="1" dirty="0" err="1" smtClean="0">
                <a:solidFill>
                  <a:srgbClr val="FF0000"/>
                </a:solidFill>
                <a:latin typeface="Bookman Old Style" pitchFamily="18" charset="0"/>
              </a:rPr>
              <a:t>fractura</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por</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fractura</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ojo</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por</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ojo</a:t>
            </a:r>
            <a:r>
              <a:rPr lang="en-US" sz="2800" i="1" dirty="0" smtClean="0">
                <a:solidFill>
                  <a:srgbClr val="FF0000"/>
                </a:solidFill>
                <a:latin typeface="Bookman Old Style" pitchFamily="18" charset="0"/>
              </a:rPr>
              <a:t>,</a:t>
            </a:r>
            <a:r>
              <a:rPr lang="en-US" sz="2800" i="1" dirty="0" smtClean="0">
                <a:solidFill>
                  <a:srgbClr val="FF0000"/>
                </a:solidFill>
                <a:latin typeface="Bookman Old Style" pitchFamily="18" charset="0"/>
                <a:hlinkClick r:id="rId3"/>
              </a:rPr>
              <a:t> </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diente</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por</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diente</a:t>
            </a:r>
            <a:r>
              <a:rPr lang="en-US" sz="2800" i="1" dirty="0" smtClean="0">
                <a:solidFill>
                  <a:srgbClr val="FF0000"/>
                </a:solidFill>
                <a:latin typeface="Bookman Old Style" pitchFamily="18" charset="0"/>
              </a:rPr>
              <a:t>, de </a:t>
            </a:r>
            <a:r>
              <a:rPr lang="en-US" sz="2800" i="1" dirty="0" err="1" smtClean="0">
                <a:solidFill>
                  <a:srgbClr val="FF0000"/>
                </a:solidFill>
                <a:latin typeface="Bookman Old Style" pitchFamily="18" charset="0"/>
              </a:rPr>
              <a:t>conformidad</a:t>
            </a:r>
            <a:r>
              <a:rPr lang="en-US" sz="2800" i="1" dirty="0" smtClean="0">
                <a:solidFill>
                  <a:srgbClr val="FF0000"/>
                </a:solidFill>
                <a:latin typeface="Bookman Old Style" pitchFamily="18" charset="0"/>
              </a:rPr>
              <a:t> con la </a:t>
            </a:r>
            <a:r>
              <a:rPr lang="en-US" sz="2800" i="1" dirty="0" err="1" smtClean="0">
                <a:solidFill>
                  <a:srgbClr val="FF0000"/>
                </a:solidFill>
                <a:latin typeface="Bookman Old Style" pitchFamily="18" charset="0"/>
              </a:rPr>
              <a:t>lesión</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que</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causare</a:t>
            </a:r>
            <a:r>
              <a:rPr lang="en-US" sz="2800" i="1" dirty="0" smtClean="0">
                <a:solidFill>
                  <a:srgbClr val="FF0000"/>
                </a:solidFill>
                <a:latin typeface="Bookman Old Style" pitchFamily="18" charset="0"/>
              </a:rPr>
              <a:t> a </a:t>
            </a:r>
            <a:r>
              <a:rPr lang="en-US" sz="2800" i="1" dirty="0" err="1" smtClean="0">
                <a:solidFill>
                  <a:srgbClr val="FF0000"/>
                </a:solidFill>
                <a:latin typeface="Bookman Old Style" pitchFamily="18" charset="0"/>
              </a:rPr>
              <a:t>otro</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así</a:t>
            </a:r>
            <a:r>
              <a:rPr lang="en-US" sz="2800" i="1" dirty="0" smtClean="0">
                <a:solidFill>
                  <a:srgbClr val="FF0000"/>
                </a:solidFill>
                <a:latin typeface="Bookman Old Style" pitchFamily="18" charset="0"/>
              </a:rPr>
              <a:t> le </a:t>
            </a:r>
            <a:r>
              <a:rPr lang="en-US" sz="2800" i="1" dirty="0" err="1" smtClean="0">
                <a:solidFill>
                  <a:srgbClr val="FF0000"/>
                </a:solidFill>
                <a:latin typeface="Bookman Old Style" pitchFamily="18" charset="0"/>
              </a:rPr>
              <a:t>será</a:t>
            </a:r>
            <a:r>
              <a:rPr lang="en-US" sz="2800" i="1" dirty="0" smtClean="0">
                <a:solidFill>
                  <a:srgbClr val="FF0000"/>
                </a:solidFill>
                <a:latin typeface="Bookman Old Style" pitchFamily="18" charset="0"/>
              </a:rPr>
              <a:t> </a:t>
            </a:r>
            <a:r>
              <a:rPr lang="en-US" sz="2800" i="1" dirty="0" err="1" smtClean="0">
                <a:solidFill>
                  <a:srgbClr val="FF0000"/>
                </a:solidFill>
                <a:latin typeface="Bookman Old Style" pitchFamily="18" charset="0"/>
              </a:rPr>
              <a:t>hecho</a:t>
            </a:r>
            <a:r>
              <a:rPr lang="en-US" sz="2800" i="1" dirty="0" smtClean="0">
                <a:solidFill>
                  <a:srgbClr val="FF0000"/>
                </a:solidFill>
                <a:latin typeface="Bookman Old Style" pitchFamily="18" charset="0"/>
              </a:rPr>
              <a:t>.</a:t>
            </a:r>
          </a:p>
          <a:p>
            <a:endParaRPr lang="es-ES" sz="2600" dirty="0"/>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15 </a:t>
            </a:r>
            <a:r>
              <a:rPr lang="es-ES" sz="1600" dirty="0" smtClean="0">
                <a:latin typeface="Bookman Old Style" pitchFamily="18" charset="0"/>
              </a:rPr>
              <a:t>de Iyar,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Mayo </a:t>
            </a:r>
            <a:r>
              <a:rPr lang="es-ES" sz="1600" b="0" i="0" u="none" strike="noStrike" cap="none" dirty="0" smtClean="0">
                <a:solidFill>
                  <a:srgbClr val="898989"/>
                </a:solidFill>
                <a:latin typeface="Bookman Old Style" pitchFamily="18" charset="0"/>
                <a:sym typeface="Calibri"/>
              </a:rPr>
              <a:t>13,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46647</TotalTime>
  <Words>11536</Words>
  <Application>Microsoft Office PowerPoint</Application>
  <PresentationFormat>Presentación en pantalla (4:3)</PresentationFormat>
  <Paragraphs>938</Paragraphs>
  <Slides>190</Slides>
  <Notes>190</Notes>
  <HiddenSlides>0</HiddenSlides>
  <MMClips>0</MMClips>
  <ScaleCrop>false</ScaleCrop>
  <HeadingPairs>
    <vt:vector size="4" baseType="variant">
      <vt:variant>
        <vt:lpstr>Tema</vt:lpstr>
      </vt:variant>
      <vt:variant>
        <vt:i4>1</vt:i4>
      </vt:variant>
      <vt:variant>
        <vt:lpstr>Títulos de diapositiva</vt:lpstr>
      </vt:variant>
      <vt:variant>
        <vt:i4>190</vt:i4>
      </vt:variant>
    </vt:vector>
  </HeadingPairs>
  <TitlesOfParts>
    <vt:vector size="191" baseType="lpstr">
      <vt:lpstr>Office Theme</vt:lpstr>
      <vt:lpstr> </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PARASHA VAYIKRA EMOR</vt:lpstr>
      <vt:lpstr>Diapositiva 190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394</cp:revision>
  <dcterms:modified xsi:type="dcterms:W3CDTF">2025-05-14T16:51:23Z</dcterms:modified>
</cp:coreProperties>
</file>