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notesSlides/notesSlide163.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74"/>
  </p:notesMasterIdLst>
  <p:handoutMasterIdLst>
    <p:handoutMasterId r:id="rId175"/>
  </p:handoutMasterIdLst>
  <p:sldIdLst>
    <p:sldId id="256" r:id="rId2"/>
    <p:sldId id="297" r:id="rId3"/>
    <p:sldId id="708" r:id="rId4"/>
    <p:sldId id="947" r:id="rId5"/>
    <p:sldId id="857" r:id="rId6"/>
    <p:sldId id="906" r:id="rId7"/>
    <p:sldId id="907" r:id="rId8"/>
    <p:sldId id="908" r:id="rId9"/>
    <p:sldId id="909" r:id="rId10"/>
    <p:sldId id="910" r:id="rId11"/>
    <p:sldId id="911" r:id="rId12"/>
    <p:sldId id="948" r:id="rId13"/>
    <p:sldId id="949" r:id="rId14"/>
    <p:sldId id="950" r:id="rId15"/>
    <p:sldId id="951" r:id="rId16"/>
    <p:sldId id="952" r:id="rId17"/>
    <p:sldId id="953" r:id="rId18"/>
    <p:sldId id="954" r:id="rId19"/>
    <p:sldId id="955" r:id="rId20"/>
    <p:sldId id="956" r:id="rId21"/>
    <p:sldId id="957" r:id="rId22"/>
    <p:sldId id="958" r:id="rId23"/>
    <p:sldId id="959" r:id="rId24"/>
    <p:sldId id="960" r:id="rId25"/>
    <p:sldId id="1069" r:id="rId26"/>
    <p:sldId id="1037" r:id="rId27"/>
    <p:sldId id="1038" r:id="rId28"/>
    <p:sldId id="1039" r:id="rId29"/>
    <p:sldId id="1040" r:id="rId30"/>
    <p:sldId id="1041" r:id="rId31"/>
    <p:sldId id="1042" r:id="rId32"/>
    <p:sldId id="1043" r:id="rId33"/>
    <p:sldId id="1044" r:id="rId34"/>
    <p:sldId id="1045" r:id="rId35"/>
    <p:sldId id="1046" r:id="rId36"/>
    <p:sldId id="1047" r:id="rId37"/>
    <p:sldId id="1048" r:id="rId38"/>
    <p:sldId id="1049" r:id="rId39"/>
    <p:sldId id="1050" r:id="rId40"/>
    <p:sldId id="1051" r:id="rId41"/>
    <p:sldId id="1052" r:id="rId42"/>
    <p:sldId id="1053" r:id="rId43"/>
    <p:sldId id="1054" r:id="rId44"/>
    <p:sldId id="1055" r:id="rId45"/>
    <p:sldId id="1056" r:id="rId46"/>
    <p:sldId id="1057" r:id="rId47"/>
    <p:sldId id="1058" r:id="rId48"/>
    <p:sldId id="1059" r:id="rId49"/>
    <p:sldId id="1060" r:id="rId50"/>
    <p:sldId id="1061" r:id="rId51"/>
    <p:sldId id="1062" r:id="rId52"/>
    <p:sldId id="1063" r:id="rId53"/>
    <p:sldId id="1064" r:id="rId54"/>
    <p:sldId id="1065" r:id="rId55"/>
    <p:sldId id="1066" r:id="rId56"/>
    <p:sldId id="1067" r:id="rId57"/>
    <p:sldId id="1070" r:id="rId58"/>
    <p:sldId id="1036" r:id="rId59"/>
    <p:sldId id="1072" r:id="rId60"/>
    <p:sldId id="1073" r:id="rId61"/>
    <p:sldId id="1074" r:id="rId62"/>
    <p:sldId id="1075" r:id="rId63"/>
    <p:sldId id="1076" r:id="rId64"/>
    <p:sldId id="1077" r:id="rId65"/>
    <p:sldId id="1078" r:id="rId66"/>
    <p:sldId id="1079" r:id="rId67"/>
    <p:sldId id="1080" r:id="rId68"/>
    <p:sldId id="1081" r:id="rId69"/>
    <p:sldId id="1082" r:id="rId70"/>
    <p:sldId id="1083" r:id="rId71"/>
    <p:sldId id="1084" r:id="rId72"/>
    <p:sldId id="1085" r:id="rId73"/>
    <p:sldId id="1086" r:id="rId74"/>
    <p:sldId id="1087" r:id="rId75"/>
    <p:sldId id="1089" r:id="rId76"/>
    <p:sldId id="1090" r:id="rId77"/>
    <p:sldId id="1091" r:id="rId78"/>
    <p:sldId id="1092" r:id="rId79"/>
    <p:sldId id="1093" r:id="rId80"/>
    <p:sldId id="1094" r:id="rId81"/>
    <p:sldId id="1095" r:id="rId82"/>
    <p:sldId id="1096" r:id="rId83"/>
    <p:sldId id="1097" r:id="rId84"/>
    <p:sldId id="1098" r:id="rId85"/>
    <p:sldId id="1108" r:id="rId86"/>
    <p:sldId id="1099" r:id="rId87"/>
    <p:sldId id="1100" r:id="rId88"/>
    <p:sldId id="1101" r:id="rId89"/>
    <p:sldId id="1102" r:id="rId90"/>
    <p:sldId id="1103" r:id="rId91"/>
    <p:sldId id="1104" r:id="rId92"/>
    <p:sldId id="1105" r:id="rId93"/>
    <p:sldId id="1106" r:id="rId94"/>
    <p:sldId id="1107" r:id="rId95"/>
    <p:sldId id="1068" r:id="rId96"/>
    <p:sldId id="1071" r:id="rId97"/>
    <p:sldId id="1008" r:id="rId98"/>
    <p:sldId id="1009" r:id="rId99"/>
    <p:sldId id="1010" r:id="rId100"/>
    <p:sldId id="1011" r:id="rId101"/>
    <p:sldId id="1012" r:id="rId102"/>
    <p:sldId id="1013" r:id="rId103"/>
    <p:sldId id="1014" r:id="rId104"/>
    <p:sldId id="1015" r:id="rId105"/>
    <p:sldId id="1016" r:id="rId106"/>
    <p:sldId id="1017" r:id="rId107"/>
    <p:sldId id="1018" r:id="rId108"/>
    <p:sldId id="1019" r:id="rId109"/>
    <p:sldId id="1020" r:id="rId110"/>
    <p:sldId id="1021" r:id="rId111"/>
    <p:sldId id="1022" r:id="rId112"/>
    <p:sldId id="1023" r:id="rId113"/>
    <p:sldId id="1024" r:id="rId114"/>
    <p:sldId id="1025" r:id="rId115"/>
    <p:sldId id="1026" r:id="rId116"/>
    <p:sldId id="1027" r:id="rId117"/>
    <p:sldId id="1028" r:id="rId118"/>
    <p:sldId id="1029" r:id="rId119"/>
    <p:sldId id="1030" r:id="rId120"/>
    <p:sldId id="1031" r:id="rId121"/>
    <p:sldId id="1032" r:id="rId122"/>
    <p:sldId id="1033" r:id="rId123"/>
    <p:sldId id="1034" r:id="rId124"/>
    <p:sldId id="1035" r:id="rId125"/>
    <p:sldId id="1007" r:id="rId126"/>
    <p:sldId id="980" r:id="rId127"/>
    <p:sldId id="981" r:id="rId128"/>
    <p:sldId id="982" r:id="rId129"/>
    <p:sldId id="983" r:id="rId130"/>
    <p:sldId id="984" r:id="rId131"/>
    <p:sldId id="985" r:id="rId132"/>
    <p:sldId id="986" r:id="rId133"/>
    <p:sldId id="987" r:id="rId134"/>
    <p:sldId id="988" r:id="rId135"/>
    <p:sldId id="1003" r:id="rId136"/>
    <p:sldId id="989" r:id="rId137"/>
    <p:sldId id="1004" r:id="rId138"/>
    <p:sldId id="1005" r:id="rId139"/>
    <p:sldId id="1006" r:id="rId140"/>
    <p:sldId id="990" r:id="rId141"/>
    <p:sldId id="991" r:id="rId142"/>
    <p:sldId id="992" r:id="rId143"/>
    <p:sldId id="993" r:id="rId144"/>
    <p:sldId id="994" r:id="rId145"/>
    <p:sldId id="995" r:id="rId146"/>
    <p:sldId id="997" r:id="rId147"/>
    <p:sldId id="996" r:id="rId148"/>
    <p:sldId id="998" r:id="rId149"/>
    <p:sldId id="999" r:id="rId150"/>
    <p:sldId id="1000" r:id="rId151"/>
    <p:sldId id="1001" r:id="rId152"/>
    <p:sldId id="1002" r:id="rId153"/>
    <p:sldId id="979" r:id="rId154"/>
    <p:sldId id="961" r:id="rId155"/>
    <p:sldId id="962" r:id="rId156"/>
    <p:sldId id="963" r:id="rId157"/>
    <p:sldId id="964" r:id="rId158"/>
    <p:sldId id="965" r:id="rId159"/>
    <p:sldId id="966" r:id="rId160"/>
    <p:sldId id="967" r:id="rId161"/>
    <p:sldId id="968" r:id="rId162"/>
    <p:sldId id="969" r:id="rId163"/>
    <p:sldId id="970" r:id="rId164"/>
    <p:sldId id="971" r:id="rId165"/>
    <p:sldId id="972" r:id="rId166"/>
    <p:sldId id="973" r:id="rId167"/>
    <p:sldId id="974" r:id="rId168"/>
    <p:sldId id="975" r:id="rId169"/>
    <p:sldId id="976" r:id="rId170"/>
    <p:sldId id="977" r:id="rId171"/>
    <p:sldId id="978" r:id="rId172"/>
    <p:sldId id="296" r:id="rId17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29" autoAdjust="0"/>
    <p:restoredTop sz="94859" autoAdjust="0"/>
  </p:normalViewPr>
  <p:slideViewPr>
    <p:cSldViewPr snapToGrid="0">
      <p:cViewPr>
        <p:scale>
          <a:sx n="80" d="100"/>
          <a:sy n="80" d="100"/>
        </p:scale>
        <p:origin x="-533"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handoutMaster" Target="handoutMasters/handoutMaster1.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29/04/2025</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ible.ort.org/webmedia/t3/1202.r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Aliyot/aliyot_vayikra_tazria.ht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bible.ort.org/webmedia/t3/1402.r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shalomhaverim.org/Aliyot/aliyot_vayikra_tazria_metsora.ht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shalomhaverim.org/Aliyot/aliyot_vayikra_tazria_metsora.ht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www.sefaria.org/II_Kings.5.27?lang=he-en&amp;utm_source=outorah.org&amp;utm_medium=sefaria_linker"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2.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VAYIKRA TAZRIA-METZORA</a:t>
            </a:r>
          </a:p>
          <a:p>
            <a:pPr algn="ctr"/>
            <a:r>
              <a:rPr lang="es-CO" sz="2400" dirty="0" smtClean="0"/>
              <a:t>Los pros y los contras de hablar lashón hará</a:t>
            </a:r>
            <a:endParaRPr lang="en-US" sz="2400" dirty="0"/>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BaYonah</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1062038" y="1200150"/>
            <a:ext cx="7019925" cy="44577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i="1" dirty="0" err="1" smtClean="0"/>
              <a:t>Ma</a:t>
            </a:r>
            <a:r>
              <a:rPr lang="es-ES" sz="2800" i="1" dirty="0" smtClean="0"/>
              <a:t> </a:t>
            </a:r>
            <a:r>
              <a:rPr lang="es-ES" sz="2800" i="1" dirty="0" err="1" smtClean="0"/>
              <a:t>ahabtí</a:t>
            </a:r>
            <a:r>
              <a:rPr lang="es-ES" sz="2800" i="1" dirty="0" smtClean="0"/>
              <a:t> </a:t>
            </a:r>
            <a:r>
              <a:rPr lang="es-ES" sz="2800" i="1" dirty="0" err="1" smtClean="0"/>
              <a:t>torateja</a:t>
            </a:r>
            <a:r>
              <a:rPr lang="es-ES" sz="2800" i="1" dirty="0" smtClean="0"/>
              <a:t> </a:t>
            </a:r>
            <a:r>
              <a:rPr lang="es-ES" sz="2800" i="1" dirty="0" err="1" smtClean="0"/>
              <a:t>kol</a:t>
            </a:r>
            <a:r>
              <a:rPr lang="es-ES" sz="2800" i="1" dirty="0" smtClean="0"/>
              <a:t> </a:t>
            </a:r>
            <a:r>
              <a:rPr lang="es-ES" sz="2800" i="1" dirty="0" err="1" smtClean="0"/>
              <a:t>hayom</a:t>
            </a:r>
            <a:r>
              <a:rPr lang="es-ES" sz="2800" i="1" dirty="0" smtClean="0"/>
              <a:t> hi </a:t>
            </a:r>
            <a:r>
              <a:rPr lang="es-ES" sz="2800" i="1" dirty="0" err="1" smtClean="0"/>
              <a:t>sijati</a:t>
            </a:r>
            <a:r>
              <a:rPr lang="es-ES" sz="2800" i="1" dirty="0" smtClean="0"/>
              <a:t>.</a:t>
            </a:r>
          </a:p>
          <a:p>
            <a:r>
              <a:rPr lang="es-ES" sz="2800" i="1" dirty="0" err="1" smtClean="0"/>
              <a:t>Meoyebay</a:t>
            </a:r>
            <a:r>
              <a:rPr lang="es-ES" sz="2800" i="1" dirty="0" smtClean="0"/>
              <a:t> </a:t>
            </a:r>
            <a:r>
              <a:rPr lang="es-ES" sz="2800" i="1" dirty="0" err="1" smtClean="0"/>
              <a:t>tejajemeni</a:t>
            </a:r>
            <a:r>
              <a:rPr lang="es-ES" sz="2800" i="1" dirty="0" smtClean="0"/>
              <a:t> </a:t>
            </a:r>
            <a:r>
              <a:rPr lang="es-ES" sz="2800" i="1" dirty="0" err="1" smtClean="0"/>
              <a:t>mitzvoteja</a:t>
            </a:r>
            <a:r>
              <a:rPr lang="es-ES" sz="2800" i="1" dirty="0" smtClean="0"/>
              <a:t> </a:t>
            </a:r>
            <a:r>
              <a:rPr lang="es-ES" sz="2800" i="1" dirty="0" err="1" smtClean="0"/>
              <a:t>ki</a:t>
            </a:r>
            <a:r>
              <a:rPr lang="es-ES" sz="2800" i="1" dirty="0" smtClean="0"/>
              <a:t> </a:t>
            </a:r>
            <a:r>
              <a:rPr lang="es-ES" sz="2800" i="1" dirty="0" err="1" smtClean="0"/>
              <a:t>leolam</a:t>
            </a:r>
            <a:r>
              <a:rPr lang="es-ES" sz="2800" i="1" dirty="0" smtClean="0"/>
              <a:t> hi </a:t>
            </a:r>
            <a:r>
              <a:rPr lang="es-ES" sz="2800" i="1" dirty="0" err="1" smtClean="0"/>
              <a:t>li</a:t>
            </a:r>
            <a:endParaRPr lang="es-ES" sz="2800" i="1" dirty="0" smtClean="0"/>
          </a:p>
          <a:p>
            <a:r>
              <a:rPr lang="es-ES" sz="2800" i="1" dirty="0" err="1" smtClean="0"/>
              <a:t>Ner</a:t>
            </a:r>
            <a:r>
              <a:rPr lang="es-ES" sz="2800" i="1" dirty="0" smtClean="0"/>
              <a:t> </a:t>
            </a:r>
            <a:r>
              <a:rPr lang="es-ES" sz="2800" i="1" dirty="0" err="1" smtClean="0"/>
              <a:t>leragli</a:t>
            </a:r>
            <a:r>
              <a:rPr lang="es-ES" sz="2800" i="1" dirty="0" smtClean="0"/>
              <a:t> </a:t>
            </a:r>
            <a:r>
              <a:rPr lang="es-ES" sz="2800" i="1" dirty="0" err="1" smtClean="0"/>
              <a:t>debareja</a:t>
            </a:r>
            <a:r>
              <a:rPr lang="es-ES" sz="2800" i="1" dirty="0" smtClean="0"/>
              <a:t> </a:t>
            </a:r>
            <a:r>
              <a:rPr lang="es-ES" sz="2800" i="1" dirty="0" err="1" smtClean="0"/>
              <a:t>veor</a:t>
            </a:r>
            <a:r>
              <a:rPr lang="es-ES" sz="2800" i="1" dirty="0" smtClean="0"/>
              <a:t> </a:t>
            </a:r>
            <a:r>
              <a:rPr lang="es-ES" sz="2800" i="1" dirty="0" err="1" smtClean="0"/>
              <a:t>lintibati</a:t>
            </a:r>
            <a:r>
              <a:rPr lang="es-ES" sz="2800" i="1" dirty="0" smtClean="0"/>
              <a:t>.</a:t>
            </a:r>
            <a:endParaRPr lang="en-US" sz="2800" i="1" dirty="0"/>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br>
              <a:rPr lang="es-ES" sz="2400" dirty="0" smtClean="0">
                <a:latin typeface="Georgia" panose="02040502050405020303" pitchFamily="18" charset="0"/>
              </a:rPr>
            </a:br>
            <a:r>
              <a:rPr lang="es-ES" sz="1400" b="1" dirty="0" smtClean="0">
                <a:latin typeface="Georgia" panose="02040502050405020303" pitchFamily="18" charset="0"/>
              </a:rPr>
              <a:t>SHABAT ROSH JODESH</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smtClean="0"/>
              <a:t>TAZRIA METZORA</a:t>
            </a:r>
            <a:r>
              <a:rPr lang="es-ES" dirty="0" smtClean="0"/>
              <a:t>.-En esta porción de la Torá, Dios instruye a Moisés acerca de los rituales de purificación para las madres después del parto. Dios describe a Moisés y Aarón los procedimientos para identificar y responder a las personas infectadas con lepra.</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800" i="1" dirty="0" smtClean="0">
                <a:hlinkClick r:id="rId3"/>
              </a:rPr>
              <a:t>12:2</a:t>
            </a:r>
            <a:r>
              <a:rPr lang="es-ES" sz="2800" i="1" dirty="0" smtClean="0"/>
              <a:t> </a:t>
            </a:r>
            <a:r>
              <a:rPr lang="es-ES" sz="2800" i="1" dirty="0" err="1" smtClean="0"/>
              <a:t>Daber</a:t>
            </a:r>
            <a:r>
              <a:rPr lang="es-ES" sz="2800" i="1" dirty="0" smtClean="0"/>
              <a:t> el-</a:t>
            </a:r>
            <a:r>
              <a:rPr lang="es-ES" sz="2800" i="1" dirty="0" err="1" smtClean="0"/>
              <a:t>beney</a:t>
            </a:r>
            <a:r>
              <a:rPr lang="es-ES" sz="2800" i="1" dirty="0" smtClean="0"/>
              <a:t> </a:t>
            </a:r>
            <a:r>
              <a:rPr lang="es-ES" sz="2800" i="1" dirty="0" err="1" smtClean="0"/>
              <a:t>Yisra'el</a:t>
            </a:r>
            <a:r>
              <a:rPr lang="es-ES" sz="2800" i="1" dirty="0" smtClean="0"/>
              <a:t> </a:t>
            </a:r>
            <a:r>
              <a:rPr lang="es-ES" sz="2800" i="1" dirty="0" err="1" smtClean="0"/>
              <a:t>lemor</a:t>
            </a:r>
            <a:r>
              <a:rPr lang="es-ES" sz="2800" i="1" dirty="0" smtClean="0"/>
              <a:t> </a:t>
            </a:r>
            <a:r>
              <a:rPr lang="es-ES" sz="2800" i="1" dirty="0" err="1" smtClean="0"/>
              <a:t>ishah</a:t>
            </a:r>
            <a:r>
              <a:rPr lang="es-ES" sz="2800" i="1" dirty="0" smtClean="0"/>
              <a:t> ki </a:t>
            </a:r>
            <a:r>
              <a:rPr lang="es-ES" sz="2800" i="1" dirty="0" err="1" smtClean="0"/>
              <a:t>tazria</a:t>
            </a:r>
            <a:r>
              <a:rPr lang="es-ES" sz="2800" i="1" dirty="0" smtClean="0"/>
              <a:t> </a:t>
            </a:r>
            <a:r>
              <a:rPr lang="es-ES" sz="2800" i="1" dirty="0" err="1" smtClean="0"/>
              <a:t>veyaldah</a:t>
            </a:r>
            <a:r>
              <a:rPr lang="es-ES" sz="2800" i="1" dirty="0" smtClean="0"/>
              <a:t> </a:t>
            </a:r>
            <a:r>
              <a:rPr lang="es-ES" sz="2800" i="1" dirty="0" err="1" smtClean="0"/>
              <a:t>zajar</a:t>
            </a:r>
            <a:r>
              <a:rPr lang="es-ES" sz="2800" i="1" dirty="0" smtClean="0"/>
              <a:t> </a:t>
            </a:r>
            <a:r>
              <a:rPr lang="es-ES" sz="2800" i="1" dirty="0" err="1" smtClean="0"/>
              <a:t>vetame'ah</a:t>
            </a:r>
            <a:r>
              <a:rPr lang="es-ES" sz="2800" i="1" dirty="0" smtClean="0"/>
              <a:t> </a:t>
            </a:r>
            <a:r>
              <a:rPr lang="es-ES" sz="2800" i="1" dirty="0" err="1" smtClean="0"/>
              <a:t>shiv'at</a:t>
            </a:r>
            <a:r>
              <a:rPr lang="es-ES" sz="2800" i="1" dirty="0" smtClean="0"/>
              <a:t> </a:t>
            </a:r>
            <a:r>
              <a:rPr lang="es-ES" sz="2800" i="1" dirty="0" err="1" smtClean="0"/>
              <a:t>yamim</a:t>
            </a:r>
            <a:r>
              <a:rPr lang="es-ES" sz="2800" i="1" dirty="0" smtClean="0"/>
              <a:t> </a:t>
            </a:r>
            <a:r>
              <a:rPr lang="es-ES" sz="2800" i="1" dirty="0" err="1" smtClean="0"/>
              <a:t>kimey</a:t>
            </a:r>
            <a:r>
              <a:rPr lang="es-ES" sz="2800" i="1" dirty="0" smtClean="0"/>
              <a:t> </a:t>
            </a:r>
            <a:r>
              <a:rPr lang="es-ES" sz="2800" i="1" dirty="0" err="1" smtClean="0"/>
              <a:t>nidat</a:t>
            </a:r>
            <a:r>
              <a:rPr lang="es-ES" sz="2800" i="1" dirty="0" smtClean="0"/>
              <a:t> </a:t>
            </a:r>
            <a:r>
              <a:rPr lang="es-ES" sz="2800" i="1" dirty="0" err="1" smtClean="0"/>
              <a:t>devotah</a:t>
            </a:r>
            <a:r>
              <a:rPr lang="es-ES" sz="2800" i="1" dirty="0" smtClean="0"/>
              <a:t> </a:t>
            </a:r>
            <a:r>
              <a:rPr lang="es-ES" sz="2800" i="1" dirty="0" err="1" smtClean="0"/>
              <a:t>titma</a:t>
            </a:r>
            <a:r>
              <a:rPr lang="es-ES" sz="2800" i="1" dirty="0" smtClean="0"/>
              <a:t>.</a:t>
            </a:r>
          </a:p>
          <a:p>
            <a:r>
              <a:rPr lang="es-ES" sz="2800" i="1" dirty="0" smtClean="0"/>
              <a:t>Habla a los hijos de Israel y diles: La mujer, cuando hubiere concebido y dado a luz un hijo varón, quedará impura siete días; igual que los días en que está </a:t>
            </a:r>
            <a:r>
              <a:rPr lang="es-ES" sz="2800" i="1" dirty="0" smtClean="0">
                <a:hlinkClick r:id="rId4"/>
              </a:rPr>
              <a:t>separada (del esposo) por su enfermedad mensual</a:t>
            </a:r>
            <a:r>
              <a:rPr lang="es-ES" sz="2800" i="1" dirty="0" smtClean="0"/>
              <a:t>, quedará impura. </a:t>
            </a:r>
            <a:r>
              <a:rPr lang="es-ES" sz="2800" b="1" i="1" dirty="0" smtClean="0"/>
              <a:t>.</a:t>
            </a:r>
            <a:endParaRPr lang="es-ES" sz="2800" i="1" dirty="0" smtClean="0"/>
          </a:p>
          <a:p>
            <a:pPr>
              <a:buNone/>
            </a:pPr>
            <a:endParaRPr lang="es-ES" sz="2800" dirty="0"/>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El Señor habló a Moisés y le dijo: </a:t>
            </a:r>
          </a:p>
          <a:p>
            <a:r>
              <a:rPr lang="es-ES" dirty="0" smtClean="0"/>
              <a:t>“Habla con los hijos de Israel sobre los rituales relacionados con el parto de un niño. </a:t>
            </a:r>
          </a:p>
          <a:p>
            <a:r>
              <a:rPr lang="es-ES" dirty="0" smtClean="0"/>
              <a:t>La madre estará en estado de inmundicia durante siete días. </a:t>
            </a:r>
          </a:p>
          <a:p>
            <a:r>
              <a:rPr lang="es-ES" dirty="0" smtClean="0"/>
              <a:t>Al octavo día, la carne del prepucio de un bebé varón debe ser circuncidada.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Durante treinta y tres días, la madre estará en un estado de purificación y no podrá estar en contacto con ninguna cosa o área sagrada.</a:t>
            </a:r>
          </a:p>
          <a:p>
            <a:r>
              <a:rPr lang="es-ES" dirty="0" smtClean="0"/>
              <a:t>“Si nace una niña, la madre permanece impura durante dos semanas y durante sesenta y seis días estará en estado de purificación. Al final de este tiempo, ella hará ofrendas en la Carpa de la reunión designada ".</a:t>
            </a:r>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Luego, Dios le habló a Moisés y a Aarón, diciendo: </a:t>
            </a:r>
          </a:p>
          <a:p>
            <a:r>
              <a:rPr lang="es-ES" dirty="0" smtClean="0"/>
              <a:t>"Cuando una persona tiene hinchazón, erupción, quemadura, decoloración por erupción escamosa o cualquier otro tipo de distorsión de la piel, se informará al sacerdote Aarón o a uno de sus hijos.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El sacerdote examinará la piel para detectar la enfermedad contagiosa de la lepra y declarará a la persona limpia o inmunda.</a:t>
            </a:r>
          </a:p>
          <a:p>
            <a:r>
              <a:rPr lang="es-ES" dirty="0" smtClean="0"/>
              <a:t>"En cuanto a la persona con lepra, la ropa de la persona se rasgará, su cabeza estará despeinada (no se cortará el cabello) y con su bigote se cubrirá el labio superior y gritará: '¡Sucio, inmundo!'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La persona será inmunda mientras la enfermedad esté en él. Siendo inmundo, morará aparte. La morada del leproso estará fuera del campamento ".</a:t>
            </a:r>
          </a:p>
          <a:p>
            <a:r>
              <a:rPr lang="es-ES" dirty="0" smtClean="0"/>
              <a:t>“La ropa tocada por la lepra también debe ser examinada por el sacerdote y declarada limpia o inmunda.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La ropa que se puede limpiar se puede lavar hasta que esté completamente limpia, pero lo que es inmundo debe quemarse con fuego ".</a:t>
            </a:r>
          </a:p>
          <a:p>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pPr marL="0" indent="0">
              <a:buNone/>
            </a:pPr>
            <a:r>
              <a:rPr lang="en-US" sz="2400" b="1" dirty="0" smtClean="0"/>
              <a:t>METZORA</a:t>
            </a:r>
          </a:p>
          <a:p>
            <a:r>
              <a:rPr lang="es-ES" b="1" dirty="0" smtClean="0">
                <a:hlinkClick r:id="rId3"/>
              </a:rPr>
              <a:t>14:2</a:t>
            </a:r>
            <a:r>
              <a:rPr lang="es-ES" b="1" dirty="0" smtClean="0"/>
              <a:t> </a:t>
            </a:r>
            <a:r>
              <a:rPr lang="es-ES" b="1" i="1" dirty="0" smtClean="0"/>
              <a:t> </a:t>
            </a:r>
            <a:r>
              <a:rPr lang="es-ES" i="1" dirty="0" err="1" smtClean="0"/>
              <a:t>Zot</a:t>
            </a:r>
            <a:r>
              <a:rPr lang="es-ES" i="1" dirty="0" smtClean="0"/>
              <a:t> </a:t>
            </a:r>
            <a:r>
              <a:rPr lang="es-ES" i="1" dirty="0" err="1" smtClean="0"/>
              <a:t>tihyéh</a:t>
            </a:r>
            <a:r>
              <a:rPr lang="es-ES" i="1" dirty="0" smtClean="0"/>
              <a:t> </a:t>
            </a:r>
            <a:r>
              <a:rPr lang="es-ES" i="1" dirty="0" err="1" smtClean="0"/>
              <a:t>torat</a:t>
            </a:r>
            <a:r>
              <a:rPr lang="es-ES" i="1" dirty="0" smtClean="0"/>
              <a:t> hametsorá </a:t>
            </a:r>
            <a:r>
              <a:rPr lang="es-ES" i="1" dirty="0" err="1" smtClean="0"/>
              <a:t>beyom</a:t>
            </a:r>
            <a:r>
              <a:rPr lang="es-ES" i="1" dirty="0" smtClean="0"/>
              <a:t> </a:t>
            </a:r>
            <a:r>
              <a:rPr lang="es-ES" i="1" dirty="0" err="1" smtClean="0"/>
              <a:t>tahorató</a:t>
            </a:r>
            <a:r>
              <a:rPr lang="es-ES" i="1" dirty="0" smtClean="0"/>
              <a:t> </a:t>
            </a:r>
            <a:r>
              <a:rPr lang="es-ES" i="1" dirty="0" err="1" smtClean="0"/>
              <a:t>vehuvá</a:t>
            </a:r>
            <a:r>
              <a:rPr lang="es-ES" i="1" dirty="0" smtClean="0"/>
              <a:t> el-</a:t>
            </a:r>
            <a:r>
              <a:rPr lang="es-ES" i="1" dirty="0" err="1" smtClean="0"/>
              <a:t>hakohén</a:t>
            </a:r>
            <a:r>
              <a:rPr lang="es-ES" i="1" dirty="0" smtClean="0"/>
              <a:t>.</a:t>
            </a:r>
          </a:p>
          <a:p>
            <a:r>
              <a:rPr lang="es-ES" dirty="0" smtClean="0"/>
              <a:t>Esta será la ley tocante al leproso, en el </a:t>
            </a:r>
            <a:r>
              <a:rPr lang="es-ES" dirty="0" smtClean="0">
                <a:hlinkClick r:id="rId4"/>
              </a:rPr>
              <a:t>día de su </a:t>
            </a:r>
            <a:r>
              <a:rPr lang="es-ES" dirty="0" err="1" smtClean="0">
                <a:hlinkClick r:id="rId4"/>
              </a:rPr>
              <a:t>purificación,</a:t>
            </a:r>
            <a:r>
              <a:rPr lang="es-ES" dirty="0" err="1" smtClean="0"/>
              <a:t>cuando</a:t>
            </a:r>
            <a:r>
              <a:rPr lang="es-ES" dirty="0" smtClean="0"/>
              <a:t> será llevado al sacerdote;</a:t>
            </a:r>
          </a:p>
          <a:p>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Dios le habló a Moisés y le dijo: “Esta es la instrucción sobre cómo purificar a un leproso que está sanado. </a:t>
            </a:r>
          </a:p>
          <a:p>
            <a:r>
              <a:rPr lang="es-ES" dirty="0" smtClean="0"/>
              <a:t>Cuando sea el momento adecuado, un sacerdote saldrá del campamento al área de los leprosos y confirmará si el leproso está curado. </a:t>
            </a:r>
          </a:p>
          <a:p>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Cómo se sabrá si está curado?</a:t>
            </a:r>
          </a:p>
          <a:p>
            <a:r>
              <a:rPr lang="es-ES" dirty="0" smtClean="0"/>
              <a:t>13:34   </a:t>
            </a:r>
            <a:r>
              <a:rPr lang="es-ES" i="1" dirty="0" smtClean="0"/>
              <a:t>Y verá el sacerdote la tiña en el séptimo día; y si viere que no se ha extendido la tiña en la piel, ni parece estar más hundida que la piel, el sacerdote lo declarará puro; lavará pues sus vestidos y quedará puro.</a:t>
            </a:r>
          </a:p>
          <a:p>
            <a:r>
              <a:rPr lang="es-ES" dirty="0" smtClean="0"/>
              <a:t>La otra manera es cuando se ha extendido en toda su piel:</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13:13  </a:t>
            </a:r>
            <a:r>
              <a:rPr lang="es-CO" i="1" dirty="0" smtClean="0">
                <a:hlinkClick r:id="rId3"/>
              </a:rPr>
              <a:t>lo verá el sacerdote,</a:t>
            </a:r>
            <a:r>
              <a:rPr lang="es-CO" i="1" dirty="0" smtClean="0"/>
              <a:t> y si viere que la lepra ha cubierto toda su carne, declarará puro al que tiene la llaga; cuando toda ella Se tornare blanca, puro es él; (no es lepra).</a:t>
            </a:r>
            <a:endParaRPr lang="es-ES" i="1" dirty="0" smtClean="0"/>
          </a:p>
          <a:p>
            <a:r>
              <a:rPr lang="es-ES" dirty="0" smtClean="0"/>
              <a:t>El sacerdote entonces hará un sacrificio con dos pájaros vivos y limpios. Un ave se matará con un ritual, mientras que el otro se liberará en campo abierto.</a:t>
            </a:r>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“El leproso curado debe lavar su ropa, afeitarse todo el pelo y bañarse en agua. </a:t>
            </a:r>
          </a:p>
          <a:p>
            <a:r>
              <a:rPr lang="es-ES" dirty="0" smtClean="0"/>
              <a:t>Entonces estará lo suficientemente limpio como para entrar en el campamento, pero deberá permanecer fuera de su tienda durante siete días. </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En el séptimo día, después de afeitarse todo el vello de su cuerpo, limpiarse la ropa y lavarse el cuerpo, estará limpio.</a:t>
            </a:r>
          </a:p>
          <a:p>
            <a:r>
              <a:rPr lang="es-ES" dirty="0" smtClean="0"/>
              <a:t>En el octavo día, el leproso curado, tomará dos corderos sin mancha y una ofrenda de harina y aceite se presentarán ante el Señor en la entrada de la Tienda de la Reunión.</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“El sacerdote sacrificará ritualmente a los corderos y utilizará su sangre y la harina y el aceite para hacer ofrendas mecidas, ofrendas por el pecado, holocaustos y ofrendas de culpa para el leproso que se va a limpiar. </a:t>
            </a:r>
          </a:p>
          <a:p>
            <a:r>
              <a:rPr lang="es-ES" dirty="0" smtClean="0"/>
              <a:t>Con ritual y ceremonia, el sacerdote hará la expiación por él ante el Señor. </a:t>
            </a:r>
          </a:p>
          <a:p>
            <a:r>
              <a:rPr lang="es-ES" dirty="0" smtClean="0"/>
              <a:t>Entonces será limpio.</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Entonces Dios habló a Moisés y Aarón diciendo:</a:t>
            </a:r>
          </a:p>
          <a:p>
            <a:r>
              <a:rPr lang="es-ES" dirty="0" smtClean="0"/>
              <a:t>“Cuando entres en la tierra de Canaán y Yo inflija lepra en una casa allí, el dueño vendrá y le dirá al sacerdote de la aflicción. </a:t>
            </a:r>
          </a:p>
          <a:p>
            <a:r>
              <a:rPr lang="es-ES" dirty="0" smtClean="0"/>
              <a:t>El sacerdote debe examinar la casa y pronunciar el hogar limpio o inmundo.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Las partes sucias deben retirarse y reemplazarse con materiales limpios. </a:t>
            </a:r>
          </a:p>
          <a:p>
            <a:r>
              <a:rPr lang="es-ES" dirty="0" smtClean="0"/>
              <a:t>Si toda la casa está sucia, la casa será demolida y sus materiales se llevarán a un lugar sucio fuera de la ciudad. </a:t>
            </a:r>
          </a:p>
          <a:p>
            <a:r>
              <a:rPr lang="es-ES" dirty="0" smtClean="0"/>
              <a:t>La casa debe ser reconstruida con materiales limpios.</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El sacerdote inspeccionará la casa otra vez. </a:t>
            </a:r>
          </a:p>
          <a:p>
            <a:r>
              <a:rPr lang="es-ES" dirty="0" smtClean="0"/>
              <a:t>Si el sacerdote declara la casa limpia de lepra, entonces el sacerdote debe realizar un ritual de limpieza para la casa. </a:t>
            </a:r>
          </a:p>
          <a:p>
            <a:r>
              <a:rPr lang="es-ES" dirty="0" smtClean="0"/>
              <a:t>Hará ofrendas delante del Eterno con dos pájaros limpios.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Uno debe ser sacrificado y el otro debe ser puesto en libertad en cielo abierto. </a:t>
            </a:r>
          </a:p>
          <a:p>
            <a:r>
              <a:rPr lang="es-ES" dirty="0" smtClean="0"/>
              <a:t>El sacerdote efectúa así la purificación de la casa y está limpia".</a:t>
            </a:r>
          </a:p>
          <a:p>
            <a:r>
              <a:rPr lang="es-ES" dirty="0" smtClean="0"/>
              <a:t>Luego, el Eterno habló a Moisés y Aarón y les ordenó que le dijeran a la gente sobre las leyes relacionadas con la emisión de fluidos corporales.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smtClean="0"/>
              <a:t>Hay momentos en que un hombre o una mujer están "limpios" [en un sentido espiritual, no físico] y un momento en que un hombre o una mujer son "impuros". </a:t>
            </a:r>
          </a:p>
          <a:p>
            <a:r>
              <a:rPr lang="es-ES" dirty="0" smtClean="0"/>
              <a:t>Existen rituales específicos para transformar a un hombre o una mujer de impuros a limpios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 </a:t>
            </a:r>
            <a:endParaRPr lang="en-US" dirty="0" smtClean="0"/>
          </a:p>
        </p:txBody>
      </p:sp>
      <p:pic>
        <p:nvPicPr>
          <p:cNvPr id="2050" name="Picture 2"/>
          <p:cNvPicPr>
            <a:picLocks noChangeAspect="1" noChangeArrowheads="1"/>
          </p:cNvPicPr>
          <p:nvPr/>
        </p:nvPicPr>
        <p:blipFill>
          <a:blip r:embed="rId3"/>
          <a:srcRect/>
          <a:stretch>
            <a:fillRect/>
          </a:stretch>
        </p:blipFill>
        <p:spPr bwMode="auto">
          <a:xfrm>
            <a:off x="1062038" y="1790700"/>
            <a:ext cx="7019925" cy="44577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b="1" dirty="0" smtClean="0">
                <a:solidFill>
                  <a:srgbClr val="FF0000"/>
                </a:solidFill>
              </a:rPr>
              <a:t>Pro y Contras de Hablar Lashón Hara</a:t>
            </a:r>
            <a:endParaRPr lang="en-US" b="1" dirty="0" smtClean="0">
              <a:solidFill>
                <a:srgbClr val="FF0000"/>
              </a:solidFill>
            </a:endParaRPr>
          </a:p>
          <a:p>
            <a:pPr>
              <a:buNone/>
            </a:pPr>
            <a:r>
              <a:rPr lang="es-CO" sz="2900" dirty="0" smtClean="0"/>
              <a:t>El Cohen ordenará, y tomará para la persona que se purifica… madera de cedro, hilo carmesí e hisopo.[1]</a:t>
            </a:r>
            <a:endParaRPr lang="en-US" sz="2900" dirty="0" smtClean="0"/>
          </a:p>
          <a:p>
            <a:pPr>
              <a:buNone/>
            </a:pPr>
            <a:r>
              <a:rPr lang="es-CO" sz="2900" dirty="0" smtClean="0"/>
              <a:t> </a:t>
            </a:r>
            <a:r>
              <a:rPr lang="es-CO" sz="2900" dirty="0" smtClean="0"/>
              <a:t>¿</a:t>
            </a:r>
            <a:r>
              <a:rPr lang="es-CO" sz="2900" dirty="0" smtClean="0"/>
              <a:t>Cuál es la importancia de incluir estos elementos en el proceso de purificación de la metzorá? Además, dado que el noble cedro y el humilde arbusto de hisopo y el hilo teñido  tienen asociaciones claramente opuestas, ¿por qué se los combina?</a:t>
            </a:r>
            <a:endParaRPr lang="en-US" sz="2900" dirty="0" smtClean="0"/>
          </a:p>
          <a:p>
            <a:pPr>
              <a:buNone/>
            </a:pPr>
            <a:r>
              <a:rPr lang="es-CO" dirty="0" smtClean="0"/>
              <a:t> </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 </a:t>
            </a:r>
            <a:r>
              <a:rPr lang="es-CO" dirty="0" smtClean="0"/>
              <a:t>bien sabido que una de las principales razones para hablar lashón hará radica en que uno se siente superior a los demás y, por lo tanto, resalta sus defectos y deficiencias. </a:t>
            </a:r>
            <a:endParaRPr lang="es-CO" dirty="0" smtClean="0"/>
          </a:p>
          <a:p>
            <a:pPr>
              <a:buNone/>
            </a:pPr>
            <a:r>
              <a:rPr lang="es-CO" dirty="0" smtClean="0"/>
              <a:t>Sin </a:t>
            </a:r>
            <a:r>
              <a:rPr lang="es-CO" dirty="0" smtClean="0"/>
              <a:t>embargo, aquí surge una pregunta fundamental: una persona que confía plenamente en su superioridad no suele sentir la necesidad de demostrarla constantemente.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700" dirty="0" smtClean="0"/>
              <a:t>Quien </a:t>
            </a:r>
            <a:r>
              <a:rPr lang="es-CO" sz="2700" dirty="0" smtClean="0"/>
              <a:t>es rico no resalta constantemente la pobreza de los demás. </a:t>
            </a:r>
            <a:endParaRPr lang="es-CO" sz="2700" dirty="0" smtClean="0"/>
          </a:p>
          <a:p>
            <a:pPr>
              <a:buNone/>
            </a:pPr>
            <a:r>
              <a:rPr lang="es-CO" sz="2700" dirty="0" smtClean="0"/>
              <a:t>¿</a:t>
            </a:r>
            <a:r>
              <a:rPr lang="es-CO" sz="2700" dirty="0" smtClean="0"/>
              <a:t>Por qué esta situación es diferente? </a:t>
            </a:r>
            <a:endParaRPr lang="es-CO" sz="2700" dirty="0" smtClean="0"/>
          </a:p>
          <a:p>
            <a:pPr>
              <a:buNone/>
            </a:pPr>
            <a:r>
              <a:rPr lang="es-CO" sz="2700" dirty="0" smtClean="0"/>
              <a:t>La </a:t>
            </a:r>
            <a:r>
              <a:rPr lang="es-CO" sz="2700" dirty="0" smtClean="0"/>
              <a:t>respuesta es que, aunque a una persona le gustaría creer que es perfecta, una parte de ella sabe que no es así. </a:t>
            </a:r>
            <a:endParaRPr lang="es-CO" sz="2700" dirty="0" smtClean="0"/>
          </a:p>
          <a:p>
            <a:pPr>
              <a:buNone/>
            </a:pPr>
            <a:r>
              <a:rPr lang="es-CO" sz="2700" dirty="0" smtClean="0"/>
              <a:t>Por </a:t>
            </a:r>
            <a:r>
              <a:rPr lang="es-CO" sz="2700" dirty="0" smtClean="0"/>
              <a:t>lo tanto, para alimentar la narrativa de la perfección que ha creado, necesita alimentarla centrándose en las imperfecciones de los demás, demostrándose así que realmente es mejor que ellos. </a:t>
            </a:r>
            <a:endParaRPr lang="es-ES" sz="2700" dirty="0" smtClean="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Desafortunadamente, y de alguna manera sin que lo sepa, la parte de ella que nunca lo creyó realmente al principio nunca se convencerá más adelante, lo que la deja con un compromiso constante de criticar a los demás, algo que no solo es constante, sino también inútil</a:t>
            </a:r>
            <a:r>
              <a:rPr lang="es-CO" dirty="0" smtClean="0"/>
              <a:t>.</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 </a:t>
            </a:r>
            <a:r>
              <a:rPr lang="es-CO" dirty="0" smtClean="0"/>
              <a:t>Hay </a:t>
            </a:r>
            <a:r>
              <a:rPr lang="es-CO" dirty="0" smtClean="0"/>
              <a:t>una idea sorprendente en la obra clásica de musar Jovot </a:t>
            </a:r>
            <a:r>
              <a:rPr lang="es-CO" dirty="0" smtClean="0"/>
              <a:t>Halevavot [</a:t>
            </a:r>
            <a:r>
              <a:rPr lang="es-CO" dirty="0" smtClean="0"/>
              <a:t>2], que escribe que si una persona habla lashón hará sobre otros, recibe algunos de sus pecados. Aunque Jovot Halevavot no especifica cuánto se debe hablar sobre ellos para incurrir en este castigo, ni exactamente cuántos pecados se transfieren, el concepto en sí mismo es sumamente desconcertante.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Cómo es este un castigo apropiado por hablar lashón hará? </a:t>
            </a:r>
            <a:endParaRPr lang="es-CO" dirty="0" smtClean="0"/>
          </a:p>
          <a:p>
            <a:pPr>
              <a:buNone/>
            </a:pPr>
            <a:r>
              <a:rPr lang="es-CO" dirty="0" smtClean="0"/>
              <a:t>R</a:t>
            </a:r>
            <a:r>
              <a:rPr lang="es-CO" dirty="0" smtClean="0"/>
              <a:t>’ Zeev </a:t>
            </a:r>
            <a:r>
              <a:rPr lang="es-CO" dirty="0" smtClean="0"/>
              <a:t>Freund [</a:t>
            </a:r>
            <a:r>
              <a:rPr lang="es-CO" dirty="0" smtClean="0"/>
              <a:t>3] explica que, dado que la motivación para hablar lashón hará es establecerse como tzadik al destacar los pecados que ve en los demás, resulta que, a través de sus pecados, se convierten en socios suyos en su condición de tzadik, por lo que es justo que cargue con algunos de ellos.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increíble idea que surge de esto es que el camino para dejar de centrarse en los defectos ajenos es aceptar los propios. </a:t>
            </a:r>
            <a:endParaRPr lang="es-CO" dirty="0" smtClean="0"/>
          </a:p>
          <a:p>
            <a:pPr>
              <a:buNone/>
            </a:pPr>
            <a:r>
              <a:rPr lang="es-CO" dirty="0" smtClean="0"/>
              <a:t>Sin </a:t>
            </a:r>
            <a:r>
              <a:rPr lang="es-CO" dirty="0" smtClean="0"/>
              <a:t>la presión de mantener a una persona perfecta, la necesidad de identificar y fijarse en los defectos ajenos se disolverá.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Para </a:t>
            </a:r>
            <a:r>
              <a:rPr lang="es-CO" dirty="0" smtClean="0"/>
              <a:t>ello, se le dice al </a:t>
            </a:r>
            <a:r>
              <a:rPr lang="es-CO" i="1" dirty="0" smtClean="0"/>
              <a:t>metzorá</a:t>
            </a:r>
            <a:r>
              <a:rPr lang="es-CO" dirty="0" smtClean="0"/>
              <a:t> en recuperación que traiga madera de cedro —que refleja sus virtudes y fortalezas— junto con hisopo e hilo carmesí de un gusano —que representan sus defectos, debilidades y defectos—. </a:t>
            </a:r>
            <a:endParaRPr lang="es-CO" dirty="0" smtClean="0"/>
          </a:p>
          <a:p>
            <a:pPr>
              <a:buNone/>
            </a:pPr>
            <a:r>
              <a:rPr lang="es-CO" dirty="0" smtClean="0"/>
              <a:t>Con </a:t>
            </a:r>
            <a:r>
              <a:rPr lang="es-CO" dirty="0" smtClean="0"/>
              <a:t>esto, reconoce que, como todos los demás, contiene algo de ambos</a:t>
            </a:r>
            <a:r>
              <a:rPr lang="es-CO"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Aceptar </a:t>
            </a:r>
            <a:r>
              <a:rPr lang="es-CO" dirty="0" smtClean="0"/>
              <a:t>esta verdad no solo lo liberará de dedicar toda su atención a los defectos de los demás, sino que también le permitirá enfocarse en sus propios rasgos negativos y comenzar a corregirlos y mejorarlos</a:t>
            </a:r>
            <a:r>
              <a:rPr lang="es-CO" dirty="0" smtClean="0"/>
              <a:t>.</a:t>
            </a:r>
          </a:p>
          <a:p>
            <a:pPr>
              <a:buNone/>
            </a:pPr>
            <a:r>
              <a:rPr lang="es-CO" sz="2000" dirty="0" smtClean="0"/>
              <a:t>[1] Vaikrá 14:4.</a:t>
            </a:r>
            <a:endParaRPr lang="en-US" sz="2000" dirty="0" smtClean="0"/>
          </a:p>
          <a:p>
            <a:pPr>
              <a:buNone/>
            </a:pPr>
            <a:r>
              <a:rPr lang="es-CO" sz="2000" dirty="0" smtClean="0"/>
              <a:t> </a:t>
            </a:r>
            <a:r>
              <a:rPr lang="es-CO" sz="2000" dirty="0" smtClean="0"/>
              <a:t>[</a:t>
            </a:r>
            <a:r>
              <a:rPr lang="es-CO" sz="2000" dirty="0" smtClean="0"/>
              <a:t>2] Shaar Hakniá, cap. 7. El </a:t>
            </a:r>
            <a:r>
              <a:rPr lang="es-CO" sz="2000" dirty="0" smtClean="0"/>
              <a:t>Séfer </a:t>
            </a:r>
            <a:r>
              <a:rPr lang="es-CO" sz="2000" dirty="0" smtClean="0"/>
              <a:t>Kosnos Ohr de R’ Meir Eisenshtadt (Parashat Metzorá) cita una idea similar en nombre del </a:t>
            </a:r>
            <a:r>
              <a:rPr lang="es-CO" sz="2000" dirty="0" smtClean="0"/>
              <a:t>Séfer </a:t>
            </a:r>
            <a:r>
              <a:rPr lang="es-CO" sz="2000" dirty="0" smtClean="0"/>
              <a:t>Jasidim.</a:t>
            </a:r>
            <a:endParaRPr lang="en-US" sz="2000" dirty="0" smtClean="0"/>
          </a:p>
          <a:p>
            <a:pPr>
              <a:buNone/>
            </a:pPr>
            <a:r>
              <a:rPr lang="es-CO" sz="2000" dirty="0" smtClean="0"/>
              <a:t> </a:t>
            </a:r>
            <a:r>
              <a:rPr lang="es-CO" sz="2000" dirty="0" smtClean="0"/>
              <a:t>[</a:t>
            </a:r>
            <a:r>
              <a:rPr lang="es-CO" sz="2000" dirty="0" smtClean="0"/>
              <a:t>3] Shabat u’Moadim, Parashat Metzorá.</a:t>
            </a:r>
            <a:endParaRPr lang="en-US" sz="2000"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Plaga de la Mala Habla</a:t>
            </a:r>
            <a:endParaRPr lang="en-US" dirty="0" smtClean="0"/>
          </a:p>
          <a:p>
            <a:pPr>
              <a:buNone/>
            </a:pPr>
            <a:r>
              <a:rPr lang="en-US" sz="2000" i="1" dirty="0" smtClean="0"/>
              <a:t>Ideas del Rabino </a:t>
            </a:r>
            <a:r>
              <a:rPr lang="en-US" sz="2000" i="1" dirty="0" smtClean="0"/>
              <a:t>Lord Jonathan Sacks ztz"l</a:t>
            </a:r>
          </a:p>
          <a:p>
            <a:pPr>
              <a:buNone/>
            </a:pPr>
            <a:r>
              <a:rPr lang="es-CO" dirty="0" smtClean="0"/>
              <a:t>Los rabinos moralizaron la condición de tzara'at —a menudo traducida como lepra—, el tema predominante tanto en </a:t>
            </a:r>
            <a:r>
              <a:rPr lang="es-CO" dirty="0" err="1" smtClean="0"/>
              <a:t>Tazria</a:t>
            </a:r>
            <a:r>
              <a:rPr lang="es-CO" dirty="0" smtClean="0"/>
              <a:t> como en Metzorá. Era, según ellos, un castigo más que una condición médica. Su interpretación se basaba en la evidencia interna de los propios libros mosaicos. </a:t>
            </a:r>
            <a:endParaRPr lang="es-CO" dirty="0" smtClean="0"/>
          </a:p>
          <a:p>
            <a:pPr>
              <a:buNone/>
            </a:pPr>
            <a:r>
              <a:rPr lang="es-CO" dirty="0" smtClean="0"/>
              <a:t> </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mano de Moisés se volvió leprosa cuando expresó dudas sobre la disposición del pueblo a creer en su misión (Éxodo 4:6-7). </a:t>
            </a:r>
            <a:endParaRPr lang="es-CO" dirty="0" smtClean="0"/>
          </a:p>
          <a:p>
            <a:pPr>
              <a:buNone/>
            </a:pPr>
            <a:r>
              <a:rPr lang="es-CO" dirty="0" smtClean="0"/>
              <a:t>Miriam </a:t>
            </a:r>
            <a:r>
              <a:rPr lang="es-CO" dirty="0" smtClean="0"/>
              <a:t>fue atacada por la lepra cuando habló en contra de Moisés (Números 12:1-15). </a:t>
            </a:r>
            <a:endParaRPr lang="es-CO" dirty="0" smtClean="0"/>
          </a:p>
          <a:p>
            <a:pPr>
              <a:buNone/>
            </a:pPr>
            <a:r>
              <a:rPr lang="es-CO" dirty="0" smtClean="0"/>
              <a:t>El </a:t>
            </a:r>
            <a:r>
              <a:rPr lang="es-CO" dirty="0" smtClean="0"/>
              <a:t>metzorá (leproso) era un </a:t>
            </a:r>
            <a:r>
              <a:rPr lang="es-CO" b="1" i="1" dirty="0" smtClean="0"/>
              <a:t>Motzí </a:t>
            </a:r>
            <a:r>
              <a:rPr lang="es-CO" b="1" i="1" dirty="0" smtClean="0"/>
              <a:t>shem ra</a:t>
            </a:r>
            <a:r>
              <a:rPr lang="es-CO" dirty="0" smtClean="0"/>
              <a:t>: una persona que hablaba mal de los demás.</a:t>
            </a:r>
            <a:endParaRPr lang="en-US" dirty="0" smtClean="0"/>
          </a:p>
          <a:p>
            <a:pPr>
              <a:buNone/>
            </a:pPr>
            <a:r>
              <a:rPr lang="es-CO" dirty="0" smtClean="0"/>
              <a:t> </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mala palabra, </a:t>
            </a:r>
            <a:r>
              <a:rPr lang="es-CO" dirty="0" smtClean="0"/>
              <a:t>lashón </a:t>
            </a:r>
            <a:r>
              <a:rPr lang="es-CO" dirty="0" smtClean="0"/>
              <a:t>hará, era considerada por los Sabios como uno de los peores pecados. </a:t>
            </a:r>
            <a:r>
              <a:rPr lang="en-US" dirty="0" smtClean="0"/>
              <a:t>Así lo resume Maimónides</a:t>
            </a:r>
            <a:r>
              <a:rPr lang="en-US" dirty="0" smtClean="0"/>
              <a:t>:</a:t>
            </a:r>
          </a:p>
          <a:p>
            <a:pPr>
              <a:buNone/>
            </a:pPr>
            <a:r>
              <a:rPr lang="es-CO" dirty="0" smtClean="0"/>
              <a:t>Los Sabios dijeron: Hay tres transgresiones por las cuales una persona es castigada en este mundo y no tiene parte en el mundo venidero: La idolatría, el sexo ilícito y el derramamiento de sangre, y las malas palabras son tan malas como las tres juntas. </a:t>
            </a:r>
            <a:endParaRPr lang="es-CO" dirty="0" smtClean="0"/>
          </a:p>
          <a:p>
            <a:pPr>
              <a:buNone/>
            </a:pPr>
            <a:r>
              <a:rPr lang="en-US" dirty="0" smtClean="0"/>
              <a:t> </a:t>
            </a: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También </a:t>
            </a:r>
            <a:r>
              <a:rPr lang="es-CO" dirty="0" smtClean="0"/>
              <a:t>dijeron: quien habla con una lengua malvada es como si negara a Dios... Las malas palabras matan a tres personas: al que las dice, al que las acepta y a aquel de quien se dicen. </a:t>
            </a:r>
            <a:r>
              <a:rPr lang="en-US" dirty="0" smtClean="0"/>
              <a:t>Hiljot Deot 7:3</a:t>
            </a:r>
          </a:p>
          <a:p>
            <a:pPr>
              <a:buNone/>
            </a:pPr>
            <a:r>
              <a:rPr lang="en-US" dirty="0" smtClean="0"/>
              <a:t> </a:t>
            </a:r>
            <a:r>
              <a:rPr lang="es-CO" dirty="0" smtClean="0"/>
              <a:t>¿</a:t>
            </a:r>
            <a:r>
              <a:rPr lang="es-CO" dirty="0" smtClean="0"/>
              <a:t>Es así? Consideremos solo dos de los muchos ejemplos. A principios del siglo XIII, estalló una agria disputa entre devotos y críticos de Maimónides. </a:t>
            </a: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Para </a:t>
            </a:r>
            <a:r>
              <a:rPr lang="es-CO" dirty="0" smtClean="0"/>
              <a:t>los primeros, era una de las mentes judías más brillantes de todos los tiempos. </a:t>
            </a:r>
            <a:endParaRPr lang="es-CO" dirty="0" smtClean="0"/>
          </a:p>
          <a:p>
            <a:pPr>
              <a:buNone/>
            </a:pPr>
            <a:r>
              <a:rPr lang="es-CO" dirty="0" smtClean="0"/>
              <a:t>Para </a:t>
            </a:r>
            <a:r>
              <a:rPr lang="es-CO" dirty="0" smtClean="0"/>
              <a:t>los segundos, era un pensador peligroso cuyas obras contenían herejía y cuya influencia llevó a la gente a abandonar los mandamientos</a:t>
            </a:r>
            <a:r>
              <a:rPr lang="es-CO" dirty="0" smtClean="0"/>
              <a:t>.</a:t>
            </a:r>
          </a:p>
          <a:p>
            <a:pPr>
              <a:buNone/>
            </a:pPr>
            <a:r>
              <a:rPr lang="es-CO" dirty="0" smtClean="0"/>
              <a:t>Se produjeron intensos intercambios. Cada bando emitió condenas y excomuniones contra el otro. </a:t>
            </a:r>
            <a:endParaRPr lang="es-CO"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Hubo </a:t>
            </a:r>
            <a:r>
              <a:rPr lang="es-CO" dirty="0" smtClean="0"/>
              <a:t>panfletos y contrapanfletos, sermones y contrasermones, y durante un tiempo, los judíos franceses y españoles se vieron convulsionados por la controversia. </a:t>
            </a:r>
            <a:endParaRPr lang="es-CO" dirty="0" smtClean="0"/>
          </a:p>
          <a:p>
            <a:pPr>
              <a:buNone/>
            </a:pPr>
            <a:r>
              <a:rPr lang="es-CO" dirty="0" smtClean="0"/>
              <a:t>Luego</a:t>
            </a:r>
            <a:r>
              <a:rPr lang="es-CO" dirty="0" smtClean="0"/>
              <a:t>, en 1232, los dominicos quemaron los libros de Maimónides. La conmoción trajo un breve respiro; después, extremistas profanaron la tumba de Maimónides en </a:t>
            </a:r>
            <a:r>
              <a:rPr lang="es-CO" dirty="0" err="1" smtClean="0"/>
              <a:t>Tiberias</a:t>
            </a:r>
            <a:r>
              <a:rPr lang="es-CO" dirty="0" smtClean="0"/>
              <a:t>. </a:t>
            </a:r>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A </a:t>
            </a:r>
            <a:r>
              <a:rPr lang="es-CO" sz="2900" dirty="0" smtClean="0"/>
              <a:t>principios de la década de 1240, tras la Disputa de París, los cristianos quemaron todos los ejemplares del Talmud que pudieron encontrar. Fue una de las grandes tragedias de la Edad Media</a:t>
            </a:r>
            <a:r>
              <a:rPr lang="es-CO" sz="2900" dirty="0" smtClean="0"/>
              <a:t>.</a:t>
            </a:r>
          </a:p>
          <a:p>
            <a:pPr>
              <a:buNone/>
            </a:pPr>
            <a:r>
              <a:rPr lang="es-CO" sz="2900" dirty="0" smtClean="0"/>
              <a:t>¿Cuál fue la conexión entre la lucha interna judía y la quema cristiana de libros judíos? ¿Aprovecharon los dominicos las acusaciones judías de herejía contra Maimónides para formular sus propias acusaciones? </a:t>
            </a:r>
            <a:endParaRPr lang="es-CO" sz="29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100" dirty="0" smtClean="0"/>
              <a:t>¿</a:t>
            </a:r>
            <a:r>
              <a:rPr lang="es-CO" sz="3100" dirty="0" smtClean="0"/>
              <a:t>Acaso simplemente aprovecharon la división interna del judaísmo para llevar a cabo sus propias persecuciones sin temor a represalias judías concertadas? </a:t>
            </a:r>
            <a:endParaRPr lang="es-CO" sz="3100" dirty="0" smtClean="0"/>
          </a:p>
          <a:p>
            <a:pPr>
              <a:buNone/>
            </a:pPr>
            <a:r>
              <a:rPr lang="es-CO" sz="3100" dirty="0" smtClean="0"/>
              <a:t>De </a:t>
            </a:r>
            <a:r>
              <a:rPr lang="es-CO" sz="3100" dirty="0" smtClean="0"/>
              <a:t>una forma u otra, a lo largo de la Edad Media, muchas de las peores persecuciones cristianas contra los judíos fueron incitadas por judíos conversos o se aprovecharon de las debilidades internas de la comunidad judía.</a:t>
            </a:r>
            <a:endParaRPr lang="en-US" sz="31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la época moderna, uno de los exponentes más brillantes de la ortodoxia fue R. Meir Loeb ben Yechiel Michal Malbim (1809-1879), Gran Rabino de Rumania. </a:t>
            </a:r>
            <a:endParaRPr lang="es-CO" dirty="0" smtClean="0"/>
          </a:p>
          <a:p>
            <a:pPr>
              <a:buNone/>
            </a:pPr>
            <a:r>
              <a:rPr lang="es-CO" dirty="0" smtClean="0"/>
              <a:t>Erudito </a:t>
            </a:r>
            <a:r>
              <a:rPr lang="es-CO" dirty="0" smtClean="0"/>
              <a:t>destacado, cuyo comentario al Tanaj es una de las glorias del siglo XIX, fue inicialmente acogido por todos los grupos de la comunidad judía como un hombre de erudición e integridad religiosa.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Sin </a:t>
            </a:r>
            <a:r>
              <a:rPr lang="es-CO" dirty="0" smtClean="0"/>
              <a:t>embargo, pronto los judíos más ilustrados descubrieron, para su consternación, que era un tradicionalista acérrimo y comenzaron a incitar a las autoridades civiles en su contra. </a:t>
            </a:r>
            <a:endParaRPr lang="es-CO" dirty="0" smtClean="0"/>
          </a:p>
          <a:p>
            <a:pPr>
              <a:buNone/>
            </a:pPr>
            <a:r>
              <a:rPr lang="es-CO" dirty="0" smtClean="0"/>
              <a:t>En </a:t>
            </a:r>
            <a:r>
              <a:rPr lang="es-CO" dirty="0" smtClean="0"/>
              <a:t>carteles y panfletos lo retrataron como una reliquia ignorante de la Edad Media, un hombre opuesto al progreso y al espíritu de la época.</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smtClean="0"/>
              <a:t>Un Purim, le enviaron un paquete de comida como regalo, que incluía cerdo y cangrejos, con un mensaje: «Nosotros, los progresistas locales, nos sentimos honrados de presentar estas delicias y sabrosos platos de nuestra mesa como obsequio a nuestra luminaria». </a:t>
            </a:r>
            <a:endParaRPr lang="es-CO" sz="2800" dirty="0" smtClean="0"/>
          </a:p>
          <a:p>
            <a:pPr>
              <a:buNone/>
            </a:pPr>
            <a:r>
              <a:rPr lang="es-CO" sz="2800" dirty="0" smtClean="0"/>
              <a:t>Finalmente</a:t>
            </a:r>
            <a:r>
              <a:rPr lang="es-CO" sz="2800" dirty="0" smtClean="0"/>
              <a:t>, en respuesta a la campaña, el gobierno retiró su reconocimiento oficial a la comunidad judía y a Malbim como su Gran Rabino, y le prohibió pronunciar sermones en la Gran Sinagoga. </a:t>
            </a:r>
            <a:endParaRPr lang="es-CO" sz="28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a:t>
            </a:r>
            <a:r>
              <a:rPr lang="es-CO" dirty="0" smtClean="0"/>
              <a:t>viernes 18 de marzo de 1864, la policía rodeó su casa a primera hora de la mañana, lo arrestó y lo encarceló. </a:t>
            </a:r>
            <a:endParaRPr lang="es-CO" dirty="0" smtClean="0"/>
          </a:p>
          <a:p>
            <a:pPr>
              <a:buNone/>
            </a:pPr>
            <a:r>
              <a:rPr lang="es-CO" dirty="0" smtClean="0"/>
              <a:t>Después </a:t>
            </a:r>
            <a:r>
              <a:rPr lang="es-CO" dirty="0" smtClean="0"/>
              <a:t>del </a:t>
            </a:r>
            <a:r>
              <a:rPr lang="es-CO" dirty="0" err="1" smtClean="0"/>
              <a:t>sabbat</a:t>
            </a:r>
            <a:r>
              <a:rPr lang="es-CO" dirty="0" smtClean="0"/>
              <a:t>, lo embarcaron y lo llevaron a la frontera búlgara, donde fue liberado con la condición de no regresar jamás a Rumanía. </a:t>
            </a:r>
            <a:endParaRPr lang="es-CO" dirty="0" smtClean="0"/>
          </a:p>
          <a:p>
            <a:pPr>
              <a:buNone/>
            </a:pPr>
            <a:r>
              <a:rPr lang="es-CO" dirty="0" smtClean="0"/>
              <a:t>Así </a:t>
            </a:r>
            <a:r>
              <a:rPr lang="es-CO" dirty="0" smtClean="0"/>
              <a:t>describe la campaña la Enciclopedia Judaica:</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smtClean="0"/>
              <a:t>M. Rosen ha publicado varios documentos que revelan las falsas acusaciones y calumnias que los enemigos judeoasimilistas de Malbim escribieron contra él al gobierno rumano. </a:t>
            </a:r>
            <a:endParaRPr lang="es-CO" sz="2800" dirty="0" smtClean="0"/>
          </a:p>
          <a:p>
            <a:pPr>
              <a:buNone/>
            </a:pPr>
            <a:r>
              <a:rPr lang="es-CO" sz="2800" dirty="0" smtClean="0"/>
              <a:t>Lo </a:t>
            </a:r>
            <a:r>
              <a:rPr lang="es-CO" sz="2800" dirty="0" smtClean="0"/>
              <a:t>acusaron de deslealtad y de obstaculizar la asimilación social entre judíos y no judíos al insistir en el cumplimiento de las leyes dietéticas, y afirmaron: «Este rabino, con su conducta y sus prohibiciones, pretende obstaculizar nuestro progreso». </a:t>
            </a:r>
            <a:endParaRPr lang="es-CO" sz="28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Como </a:t>
            </a:r>
            <a:r>
              <a:rPr lang="es-CO" dirty="0" smtClean="0"/>
              <a:t>resultado, el Primer Ministro de Rumania emitió una proclama contra el rabino «ignorante e insolente». </a:t>
            </a:r>
            <a:endParaRPr lang="es-CO" dirty="0" smtClean="0"/>
          </a:p>
          <a:p>
            <a:pPr>
              <a:buNone/>
            </a:pPr>
            <a:r>
              <a:rPr lang="es-CO" dirty="0" smtClean="0"/>
              <a:t>En </a:t>
            </a:r>
            <a:r>
              <a:rPr lang="es-CO" dirty="0" smtClean="0"/>
              <a:t>consecuencia, el ministro se negó a conceder derechos a los judíos de Bucarest, argumentando que el rabino de la comunidad era «el enemigo jurado del progreso».</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Se podrían contar historias similares sobre otros eruditos destacados, entre ellos, R. Zvi Hirsch Chajes, R. Azriel Hildesheimer, R. Yitzhak Reines e incluso el difunto rabino Joseph Soloveitchik, de bendita memoria, quien fue llevado a juicio en Boston en 1941 para enfrentar cargos falsos por parte de la comunidad judía local.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Incluso </a:t>
            </a:r>
            <a:r>
              <a:rPr lang="es-CO" dirty="0" smtClean="0"/>
              <a:t>estos vergonzosos episodios fueron solo una continuación de la cruenta guerra librada contra el movimiento jasídico por sus oponentes, los </a:t>
            </a:r>
            <a:r>
              <a:rPr lang="es-CO" i="1" dirty="0" smtClean="0"/>
              <a:t>mitnagdim</a:t>
            </a:r>
            <a:r>
              <a:rPr lang="es-CO" dirty="0" smtClean="0"/>
              <a:t>, quienes vieron a muchos líderes jasídicos (entre ellos el primer Rebe de Jabad, R. Shneur Zalman de Ladi) encarcelados por falso testimonio dado a las autoridades locales por otros judíos.</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Para un pueblo con historia, podemos ser extremadamente obtusos ante las lecciones de la historia. </a:t>
            </a:r>
            <a:endParaRPr lang="es-CO" dirty="0" smtClean="0"/>
          </a:p>
          <a:p>
            <a:pPr>
              <a:buNone/>
            </a:pPr>
            <a:r>
              <a:rPr lang="es-CO" dirty="0" smtClean="0"/>
              <a:t>Una </a:t>
            </a:r>
            <a:r>
              <a:rPr lang="es-CO" dirty="0" smtClean="0"/>
              <a:t>y otra vez, incapaces de resolver sus propios conflictos de forma civilizada y cortés, los judíos calumniaron a sus oponentes ante las autoridades civiles, con resultados desastrosos para la comunidad judía en su conjunto.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 </a:t>
            </a:r>
            <a:r>
              <a:rPr lang="es-CO" dirty="0" smtClean="0"/>
              <a:t>pesar de que todo el judaísmo rabínico es una cultura de la discusión; a pesar del hecho de que el Talmud dice explícitamente que la escuela de </a:t>
            </a:r>
            <a:r>
              <a:rPr lang="es-CO" dirty="0" smtClean="0"/>
              <a:t>Hilel </a:t>
            </a:r>
            <a:r>
              <a:rPr lang="es-CO" dirty="0" smtClean="0"/>
              <a:t>tuvo sus puntos de vista aceptados porque eran 'amables, modestos, enseñaban los puntos de vista de sus oponentes así como los suyos propios, y enseñaban los puntos de vista de sus oponentes antes que los suyos propios' </a:t>
            </a:r>
            <a:r>
              <a:rPr lang="es-CO" sz="2000" dirty="0" smtClean="0"/>
              <a:t>(Eruvin 13b) </a:t>
            </a:r>
            <a:r>
              <a:rPr lang="es-CO" sz="2000" dirty="0" smtClean="0"/>
              <a:t>–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 </a:t>
            </a:r>
            <a:r>
              <a:rPr lang="es-CO" dirty="0" smtClean="0"/>
              <a:t>pesar de esto, los judíos han seguido criticando, denunciando e incluso excomulgando a aquellos cuyos puntos de vista no entendían, incluso cuando los objetos de su desprecio (Maimónides, Malbim y el resto) estaban entre los mayores defensores de la ortodoxia contra los desafíos intelectuales de su época.</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¿De qué eran culpables los acusadores? Solo de malas palabras. </a:t>
            </a:r>
            <a:endParaRPr lang="es-CO" dirty="0" smtClean="0"/>
          </a:p>
          <a:p>
            <a:pPr>
              <a:buNone/>
            </a:pPr>
            <a:r>
              <a:rPr lang="es-CO" dirty="0" smtClean="0"/>
              <a:t>¿</a:t>
            </a:r>
            <a:r>
              <a:rPr lang="es-CO" dirty="0" smtClean="0"/>
              <a:t>Y qué es, después de todo, la mala palabra? Simples palabras. </a:t>
            </a:r>
            <a:endParaRPr lang="es-CO" dirty="0" smtClean="0"/>
          </a:p>
          <a:p>
            <a:pPr>
              <a:buNone/>
            </a:pPr>
            <a:r>
              <a:rPr lang="es-CO" dirty="0" smtClean="0"/>
              <a:t>Sin </a:t>
            </a:r>
            <a:r>
              <a:rPr lang="es-CO" dirty="0" smtClean="0"/>
              <a:t>embargo, las palabras tienen consecuencias. Al minimizar a sus oponentes, los autoproclamados defensores de la fe se redujeron a sí mismos y a su fe.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Consiguieron </a:t>
            </a:r>
            <a:r>
              <a:rPr lang="es-CO" dirty="0" smtClean="0"/>
              <a:t>transmitir la impresión de que el judaísmo es ingenuo, estrecho de miras, incapaz de manejar la complejidad, impotente ante el desafío, una religión de anatemas en lugar de argumentos, de excomunión en lugar de debate razonado. Maimónides y Malbim tomaron su destino con filosofía. Sin embargo, uno llora al ver una gran tradición tan humillada.</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Qué asombrosa revelación fue ver la lepra —esa enfermedad desfigurante— como símbolo y síntoma de malas palabras. </a:t>
            </a:r>
            <a:endParaRPr lang="es-CO" dirty="0" smtClean="0"/>
          </a:p>
          <a:p>
            <a:pPr>
              <a:buNone/>
            </a:pPr>
            <a:r>
              <a:rPr lang="es-CO" dirty="0" smtClean="0"/>
              <a:t>Porque </a:t>
            </a:r>
            <a:r>
              <a:rPr lang="es-CO" dirty="0" smtClean="0"/>
              <a:t>realmente nos desfiguramos cuando usamos las palabras para condenar, no para comunicar; para cerrar mentes en lugar de abrirlas; cuando usamos el lenguaje como arma y lo esgrimimos brutalmente.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El </a:t>
            </a:r>
            <a:r>
              <a:rPr lang="es-CO" dirty="0" smtClean="0"/>
              <a:t>mensaje de </a:t>
            </a:r>
            <a:r>
              <a:rPr lang="es-CO" dirty="0" smtClean="0"/>
              <a:t>Metzorá </a:t>
            </a:r>
            <a:r>
              <a:rPr lang="es-CO" dirty="0" smtClean="0"/>
              <a:t>permanece. </a:t>
            </a:r>
            <a:endParaRPr lang="es-CO" dirty="0" smtClean="0"/>
          </a:p>
          <a:p>
            <a:pPr>
              <a:buNone/>
            </a:pPr>
            <a:r>
              <a:rPr lang="es-CO" dirty="0" smtClean="0"/>
              <a:t>La </a:t>
            </a:r>
            <a:r>
              <a:rPr lang="es-CO" dirty="0" smtClean="0"/>
              <a:t>violencia lingüística no es menos brutal que la violencia física, y quienes afligen a otros sufren. </a:t>
            </a:r>
            <a:endParaRPr lang="es-CO" dirty="0" smtClean="0"/>
          </a:p>
          <a:p>
            <a:pPr>
              <a:buNone/>
            </a:pPr>
            <a:r>
              <a:rPr lang="es-CO" dirty="0" smtClean="0"/>
              <a:t>Las </a:t>
            </a:r>
            <a:r>
              <a:rPr lang="es-CO" dirty="0" smtClean="0"/>
              <a:t>palabras hieren. Los insultos hieren. El lenguaje vil destruye comunidades. El lenguaje es el mayor regalo de Dios a la humanidad y debe conservarse para sanar, no para dañar.</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a:p>
        </p:txBody>
      </p:sp>
      <p:pic>
        <p:nvPicPr>
          <p:cNvPr id="3074" name="Picture 2"/>
          <p:cNvPicPr>
            <a:picLocks noChangeAspect="1" noChangeArrowheads="1"/>
          </p:cNvPicPr>
          <p:nvPr/>
        </p:nvPicPr>
        <p:blipFill>
          <a:blip r:embed="rId3"/>
          <a:srcRect/>
          <a:stretch>
            <a:fillRect/>
          </a:stretch>
        </p:blipFill>
        <p:spPr bwMode="auto">
          <a:xfrm>
            <a:off x="890588" y="1438275"/>
            <a:ext cx="7362825" cy="48768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b="1" dirty="0" smtClean="0">
                <a:solidFill>
                  <a:srgbClr val="FF0000"/>
                </a:solidFill>
              </a:rPr>
              <a:t>Los </a:t>
            </a:r>
            <a:r>
              <a:rPr lang="en-US" b="1" dirty="0" err="1" smtClean="0">
                <a:solidFill>
                  <a:srgbClr val="FF0000"/>
                </a:solidFill>
              </a:rPr>
              <a:t>Cuatro</a:t>
            </a:r>
            <a:r>
              <a:rPr lang="en-US" b="1" dirty="0" smtClean="0">
                <a:solidFill>
                  <a:srgbClr val="FF0000"/>
                </a:solidFill>
              </a:rPr>
              <a:t> </a:t>
            </a:r>
            <a:r>
              <a:rPr lang="en-US" b="1" dirty="0" err="1" smtClean="0">
                <a:solidFill>
                  <a:srgbClr val="FF0000"/>
                </a:solidFill>
              </a:rPr>
              <a:t>Metzoraim</a:t>
            </a:r>
            <a:endParaRPr lang="en-US" b="1" dirty="0" smtClean="0">
              <a:solidFill>
                <a:srgbClr val="FF0000"/>
              </a:solidFill>
            </a:endParaRPr>
          </a:p>
          <a:p>
            <a:pPr>
              <a:buNone/>
            </a:pPr>
            <a:r>
              <a:rPr lang="es-ES" dirty="0" smtClean="0"/>
              <a:t>De la Haftará: Los Cuatro Metzoraim a las Puertas de </a:t>
            </a:r>
            <a:r>
              <a:rPr lang="es-ES" dirty="0" smtClean="0"/>
              <a:t>Shomrón</a:t>
            </a:r>
          </a:p>
          <a:p>
            <a:pPr>
              <a:buNone/>
            </a:pPr>
            <a:r>
              <a:rPr lang="es-ES" sz="1800" dirty="0" smtClean="0"/>
              <a:t>Notas del Rabino </a:t>
            </a:r>
            <a:r>
              <a:rPr lang="es-ES" sz="1800" dirty="0" smtClean="0"/>
              <a:t>Immanuel </a:t>
            </a:r>
            <a:r>
              <a:rPr lang="es-ES" sz="1800" dirty="0" smtClean="0"/>
              <a:t>Bernstein</a:t>
            </a:r>
          </a:p>
          <a:p>
            <a:pPr>
              <a:buNone/>
            </a:pPr>
            <a:r>
              <a:rPr lang="es-ES" dirty="0" smtClean="0"/>
              <a:t>Y </a:t>
            </a:r>
            <a:r>
              <a:rPr lang="es-ES" dirty="0" smtClean="0"/>
              <a:t>cuatro hombres eran metzoraim a la entrada de la puerta de la ciudad</a:t>
            </a:r>
            <a:r>
              <a:rPr lang="es-ES" dirty="0" smtClean="0"/>
              <a:t>. </a:t>
            </a:r>
          </a:p>
          <a:p>
            <a:pPr>
              <a:buNone/>
            </a:pPr>
            <a:r>
              <a:rPr lang="es-ES" b="1" i="1" dirty="0" smtClean="0"/>
              <a:t>Melajim </a:t>
            </a:r>
            <a:r>
              <a:rPr lang="es-ES" b="1" i="1" dirty="0" smtClean="0"/>
              <a:t>II, </a:t>
            </a:r>
            <a:r>
              <a:rPr lang="es-ES" b="1" i="1" dirty="0" smtClean="0"/>
              <a:t>7:3 </a:t>
            </a:r>
            <a:r>
              <a:rPr lang="es-ES" dirty="0" smtClean="0"/>
              <a:t>-El </a:t>
            </a:r>
            <a:r>
              <a:rPr lang="es-ES" dirty="0" smtClean="0"/>
              <a:t>ayudante en cuyo brazo se apoyaba el rey habló y le dijo al agente de Dios: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Aunque Dios abriera ventanas en el cielo, ¿podría suceder esto?». </a:t>
            </a:r>
            <a:endParaRPr lang="es-ES" sz="2900" dirty="0" smtClean="0"/>
          </a:p>
          <a:p>
            <a:pPr>
              <a:buNone/>
            </a:pPr>
            <a:r>
              <a:rPr lang="es-ES" sz="2900" dirty="0" smtClean="0"/>
              <a:t>Y </a:t>
            </a:r>
            <a:r>
              <a:rPr lang="es-ES" sz="2900" dirty="0" smtClean="0"/>
              <a:t>él replicó: «Lo verás con tus propios ojos, pero no comerás de ello</a:t>
            </a:r>
            <a:r>
              <a:rPr lang="es-ES" sz="2900" dirty="0" smtClean="0"/>
              <a:t>».</a:t>
            </a:r>
          </a:p>
          <a:p>
            <a:pPr>
              <a:buNone/>
            </a:pPr>
            <a:r>
              <a:rPr lang="es-ES" sz="2900" dirty="0" smtClean="0"/>
              <a:t>En la haftará de nuestra parashá leemos sobre los cuatro metzoraim (leprosos) que estaban fuera de la ciudad de Shomrón, y a quienes les tocó informar a los que estaban dentro de la ciudad que las tropas sitiadoras de Aram habían huido y que la ciudad estaba libre.</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Guemará identifica a estos cuatro hombres como Gejazi y sus tres hijos. </a:t>
            </a:r>
            <a:endParaRPr lang="es-ES" dirty="0" smtClean="0"/>
          </a:p>
          <a:p>
            <a:pPr>
              <a:buNone/>
            </a:pPr>
            <a:r>
              <a:rPr lang="es-ES" dirty="0" smtClean="0"/>
              <a:t>Su tzarat </a:t>
            </a:r>
            <a:r>
              <a:rPr lang="es-ES" dirty="0" smtClean="0"/>
              <a:t>fue un castigo del profeta Eliseo por haberle dicho al general asirio Namán que Eliseo estaba dispuesto a recibir regalos por haberlo curado (a </a:t>
            </a:r>
            <a:r>
              <a:rPr lang="es-ES" dirty="0" smtClean="0"/>
              <a:t>Namán) </a:t>
            </a:r>
            <a:r>
              <a:rPr lang="es-ES" dirty="0" smtClean="0"/>
              <a:t>de su tzarat </a:t>
            </a:r>
            <a:r>
              <a:rPr lang="es-ES" dirty="0" smtClean="0"/>
              <a:t>, </a:t>
            </a:r>
            <a:r>
              <a:rPr lang="es-ES" dirty="0" smtClean="0"/>
              <a:t>como se detalla en </a:t>
            </a:r>
            <a:r>
              <a:rPr lang="es-ES" b="1" i="1" dirty="0" smtClean="0"/>
              <a:t>Melajim II, perek 5</a:t>
            </a:r>
            <a:r>
              <a:rPr lang="es-ES" dirty="0" smtClean="0"/>
              <a:t>.</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Y le dijo: «Vete en paz</a:t>
            </a:r>
            <a:r>
              <a:rPr lang="es-ES" dirty="0" smtClean="0"/>
              <a:t>».</a:t>
            </a:r>
          </a:p>
          <a:p>
            <a:pPr>
              <a:buNone/>
            </a:pPr>
            <a:r>
              <a:rPr lang="es-ES" dirty="0" smtClean="0"/>
              <a:t>Cuando </a:t>
            </a:r>
            <a:r>
              <a:rPr lang="es-ES" dirty="0" smtClean="0"/>
              <a:t>se alejó un poco de él</a:t>
            </a:r>
            <a:r>
              <a:rPr lang="es-ES" dirty="0" smtClean="0"/>
              <a:t>, Giezi</a:t>
            </a:r>
            <a:r>
              <a:rPr lang="es-ES" dirty="0" smtClean="0"/>
              <a:t>, el asistente de Eliseo, el agente de Dios, pensó: «¡Mi amo ha dejado ir a ese arameo Naamán sin aceptar lo que trajo! ¡Vive Dios, correré tras él y le pediré algo</a:t>
            </a:r>
            <a:r>
              <a:rPr lang="es-ES" dirty="0" smtClean="0"/>
              <a:t>!». Así </a:t>
            </a:r>
            <a:r>
              <a:rPr lang="es-ES" dirty="0" smtClean="0"/>
              <a:t>que Giezi corrió tras Naamán. Cuando Naamán vio que alguien corría tras él, se bajó de su carro a su encuentro y le preguntó: «¿Todo bien?».</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«Todo bien», respondió. «Mi amo me ha enviado a decir: Dos jóvenes, discípulos de los profetas, acaban de llegar a mí desde la región montañosa de Efraín. Por favor, dales un talento de plata y dos mudas de ropa». </a:t>
            </a:r>
            <a:endParaRPr lang="es-ES" sz="3000" dirty="0" smtClean="0"/>
          </a:p>
          <a:p>
            <a:pPr>
              <a:buNone/>
            </a:pPr>
            <a:r>
              <a:rPr lang="es-ES" sz="3000" dirty="0" smtClean="0"/>
              <a:t>Naamán </a:t>
            </a:r>
            <a:r>
              <a:rPr lang="es-ES" sz="3000" dirty="0" smtClean="0"/>
              <a:t>dijo: «Por favor, toma dos talentos». Él lo instó, y él envolvió los dos talentos de plata en dos bolsas y se los dio, junto con dos mudas de ropa, a dos de sus siervos, quienes las llevaron delante de él.</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Cuando [Giezi] llegó a la ciudadela, tomó [las cosas] de ellos y las depositó en la casa. Luego despidió a los hombres y ellos se fueron</a:t>
            </a:r>
            <a:r>
              <a:rPr lang="es-ES" dirty="0" smtClean="0"/>
              <a:t>.</a:t>
            </a:r>
          </a:p>
          <a:p>
            <a:pPr>
              <a:buNone/>
            </a:pPr>
            <a:r>
              <a:rPr lang="es-ES" dirty="0" smtClean="0"/>
              <a:t>Entró </a:t>
            </a:r>
            <a:r>
              <a:rPr lang="es-ES" dirty="0" smtClean="0"/>
              <a:t>y se presentó ante su amo; y Eliseo le preguntó: «¿Dónde has estado, Giezi?» </a:t>
            </a:r>
            <a:endParaRPr lang="es-ES" dirty="0" smtClean="0"/>
          </a:p>
          <a:p>
            <a:pPr>
              <a:buNone/>
            </a:pPr>
            <a:r>
              <a:rPr lang="es-ES" dirty="0" smtClean="0"/>
              <a:t>Él </a:t>
            </a:r>
            <a:r>
              <a:rPr lang="es-ES" dirty="0" smtClean="0"/>
              <a:t>respondió: «Tu siervo no ha ido a ninguna parte».</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Entonces [Eliseo] le dijo: «¿No me acompañó mi espíritu cuando el hombre bajó de su carro para recibirte? </a:t>
            </a:r>
            <a:endParaRPr lang="es-ES" dirty="0" smtClean="0"/>
          </a:p>
          <a:p>
            <a:pPr>
              <a:buNone/>
            </a:pPr>
            <a:r>
              <a:rPr lang="es-ES" dirty="0" smtClean="0"/>
              <a:t>¿</a:t>
            </a:r>
            <a:r>
              <a:rPr lang="es-ES" dirty="0" smtClean="0"/>
              <a:t>Es este el momento de tomar dinero para comprar ropa, olivares, viñas, ovejas, bueyes, esclavos y esclavas</a:t>
            </a:r>
            <a:r>
              <a:rPr lang="es-ES" dirty="0" smtClean="0"/>
              <a:t>?</a:t>
            </a:r>
          </a:p>
          <a:p>
            <a:pPr>
              <a:buNone/>
            </a:pPr>
            <a:r>
              <a:rPr lang="es-ES" dirty="0" smtClean="0"/>
              <a:t>Seguramente</a:t>
            </a:r>
            <a:r>
              <a:rPr lang="es-ES" dirty="0" smtClean="0"/>
              <a:t>, la lepra de Naamán se te pegará a ti y a tus descendientes para siempre».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Y </a:t>
            </a:r>
            <a:r>
              <a:rPr lang="es-ES" dirty="0" smtClean="0"/>
              <a:t>cuando [Giezí] salió de su presencia, estaba blanco como la nieve por la lepra</a:t>
            </a:r>
            <a:r>
              <a:rPr lang="es-ES" dirty="0" smtClean="0"/>
              <a:t>.</a:t>
            </a:r>
          </a:p>
          <a:p>
            <a:pPr>
              <a:buNone/>
            </a:pPr>
            <a:r>
              <a:rPr lang="es-ES" dirty="0" smtClean="0"/>
              <a:t>¿Amurallada desde los días de Yehoshúa</a:t>
            </a:r>
            <a:r>
              <a:rPr lang="es-ES" dirty="0" smtClean="0"/>
              <a:t>?</a:t>
            </a:r>
          </a:p>
          <a:p>
            <a:pPr>
              <a:buNone/>
            </a:pPr>
            <a:r>
              <a:rPr lang="es-ES" dirty="0" smtClean="0"/>
              <a:t>Los </a:t>
            </a:r>
            <a:r>
              <a:rPr lang="es-ES" dirty="0" smtClean="0"/>
              <a:t>comentaristas discuten una cuestión básica sobre la presencia de estos hombres fuera de la ciudad. Al parecer, esto cumplía con el requisito de la Torá de enviar </a:t>
            </a:r>
            <a:r>
              <a:rPr lang="es-ES" dirty="0" smtClean="0"/>
              <a:t>al metzorá </a:t>
            </a:r>
            <a:r>
              <a:rPr lang="es-ES" dirty="0" smtClean="0"/>
              <a:t>“fuera del campamento”, es decir, la ciudad</a:t>
            </a:r>
            <a:r>
              <a:rPr lang="es-ES"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Véase </a:t>
            </a:r>
            <a:r>
              <a:rPr lang="es-ES" sz="3000" b="1" i="1" dirty="0" smtClean="0"/>
              <a:t>Vayikrá 13:46</a:t>
            </a:r>
            <a:r>
              <a:rPr lang="es-ES" sz="3000" dirty="0" smtClean="0"/>
              <a:t>. La persona será impura mientras la enfermedad esté presente. Al ser impura, vivirá apartada, en una vivienda fuera del campamento</a:t>
            </a:r>
            <a:r>
              <a:rPr lang="es-ES" sz="3000" dirty="0" smtClean="0"/>
              <a:t>.</a:t>
            </a:r>
          </a:p>
          <a:p>
            <a:pPr>
              <a:buNone/>
            </a:pPr>
            <a:r>
              <a:rPr lang="es-ES" sz="3000" dirty="0" smtClean="0"/>
              <a:t>Sin embargo, la </a:t>
            </a:r>
            <a:r>
              <a:rPr lang="es-ES" sz="3000" dirty="0" smtClean="0"/>
              <a:t>Mishná </a:t>
            </a:r>
            <a:r>
              <a:rPr lang="es-ES" sz="3000" dirty="0" smtClean="0"/>
              <a:t>afirma que esto solo aplica a las “ciudades amuralladas”, que según Bartenura y otros comentaristas clásicos se refieren a ciudades que estaban amuralladas desde los días de Yehoshúa bin Nun</a:t>
            </a:r>
            <a:r>
              <a:rPr lang="es-ES" sz="3000"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i="1" dirty="0" smtClean="0"/>
              <a:t>Masejet </a:t>
            </a:r>
            <a:r>
              <a:rPr lang="es-ES" b="1" i="1" dirty="0" smtClean="0"/>
              <a:t>Keilim 1:7</a:t>
            </a:r>
            <a:r>
              <a:rPr lang="es-ES" dirty="0" smtClean="0"/>
              <a:t>. Las ciudades amuralladas son más sagradas, pues </a:t>
            </a:r>
            <a:r>
              <a:rPr lang="es-ES" dirty="0" smtClean="0"/>
              <a:t>los metzorat </a:t>
            </a:r>
            <a:r>
              <a:rPr lang="es-ES" dirty="0" smtClean="0"/>
              <a:t>deben ser </a:t>
            </a:r>
            <a:r>
              <a:rPr lang="es-ES" dirty="0" smtClean="0"/>
              <a:t>enviados </a:t>
            </a:r>
            <a:r>
              <a:rPr lang="es-ES" dirty="0" smtClean="0"/>
              <a:t>fuera de ellas, y un cadáver, aunque puede llevarse dentro de ellas todo el tiempo que se desee, no puede ser devuelto una vez sacado</a:t>
            </a:r>
            <a:r>
              <a:rPr lang="es-ES" dirty="0" smtClean="0"/>
              <a:t>.</a:t>
            </a:r>
          </a:p>
          <a:p>
            <a:pPr>
              <a:buNone/>
            </a:pPr>
            <a:r>
              <a:rPr lang="es-ES" dirty="0" smtClean="0"/>
              <a:t>Ahora bien, la ciudad a cuya entrada estaban apostados estos hombres era </a:t>
            </a:r>
            <a:r>
              <a:rPr lang="es-ES" dirty="0" smtClean="0"/>
              <a:t>Shomrón.</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Shomrón, </a:t>
            </a:r>
            <a:r>
              <a:rPr lang="es-ES" dirty="0" smtClean="0"/>
              <a:t>según se nos dice en el </a:t>
            </a:r>
            <a:r>
              <a:rPr lang="es-ES" dirty="0" smtClean="0"/>
              <a:t>Séfer Melajim, </a:t>
            </a:r>
            <a:r>
              <a:rPr lang="es-ES" dirty="0" smtClean="0"/>
              <a:t>fue construida por </a:t>
            </a:r>
            <a:r>
              <a:rPr lang="es-ES" dirty="0" smtClean="0"/>
              <a:t>Omrí, </a:t>
            </a:r>
            <a:r>
              <a:rPr lang="es-ES" dirty="0" smtClean="0"/>
              <a:t>rey del Reino del Norte de Israel, en una montaña que compró a alguien llamado Shemer. </a:t>
            </a:r>
            <a:endParaRPr lang="es-ES" dirty="0" smtClean="0"/>
          </a:p>
          <a:p>
            <a:pPr>
              <a:buNone/>
            </a:pPr>
            <a:r>
              <a:rPr lang="es-ES" dirty="0" smtClean="0"/>
              <a:t>Dado </a:t>
            </a:r>
            <a:r>
              <a:rPr lang="es-ES" dirty="0" smtClean="0"/>
              <a:t>que todo esto ocurrió muchos años después de la época de </a:t>
            </a:r>
            <a:r>
              <a:rPr lang="es-ES" dirty="0" smtClean="0"/>
              <a:t>Yehoshúa</a:t>
            </a:r>
            <a:r>
              <a:rPr lang="es-ES" dirty="0" smtClean="0"/>
              <a:t>, debemos preguntarnos: ¿Por qué fueron enviados estos hombres fuera de una ciudad de la que, de hecho, no existía tal requisito?</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i="1" dirty="0" smtClean="0"/>
              <a:t>Melajim </a:t>
            </a:r>
            <a:r>
              <a:rPr lang="es-ES" b="1" i="1" dirty="0" smtClean="0"/>
              <a:t>I, 16:24</a:t>
            </a:r>
            <a:r>
              <a:rPr lang="es-ES" dirty="0" smtClean="0"/>
              <a:t>. En el año treinta y uno del rey Asa de Judá, </a:t>
            </a:r>
            <a:r>
              <a:rPr lang="es-ES" dirty="0" smtClean="0"/>
              <a:t>Omrí </a:t>
            </a:r>
            <a:r>
              <a:rPr lang="es-ES" dirty="0" smtClean="0"/>
              <a:t>se convirtió en rey de Israel durante doce años. </a:t>
            </a:r>
            <a:endParaRPr lang="es-ES" dirty="0" smtClean="0"/>
          </a:p>
          <a:p>
            <a:pPr>
              <a:buNone/>
            </a:pPr>
            <a:r>
              <a:rPr lang="es-ES" dirty="0" smtClean="0"/>
              <a:t>Reinó </a:t>
            </a:r>
            <a:r>
              <a:rPr lang="es-ES" dirty="0" smtClean="0"/>
              <a:t>en Tirsa durante seis años</a:t>
            </a:r>
            <a:r>
              <a:rPr lang="es-ES" dirty="0" smtClean="0"/>
              <a:t>.</a:t>
            </a:r>
          </a:p>
          <a:p>
            <a:pPr>
              <a:buNone/>
            </a:pPr>
            <a:r>
              <a:rPr lang="es-ES" dirty="0" smtClean="0"/>
              <a:t>Luego </a:t>
            </a:r>
            <a:r>
              <a:rPr lang="es-ES" dirty="0" smtClean="0"/>
              <a:t>compró la colina de Samaria a Shemer por dos talentos de plata; Él construyó [una ciudad] en la colina y la llamó Samaria, en honor a Shemer, el dueño de la colina.</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b="1" i="1" dirty="0" smtClean="0"/>
              <a:t>Primer Enfoque: Construir vs. </a:t>
            </a:r>
            <a:r>
              <a:rPr lang="es-ES" sz="2900" b="1" i="1" dirty="0" smtClean="0"/>
              <a:t>Expandir</a:t>
            </a:r>
          </a:p>
          <a:p>
            <a:pPr>
              <a:buNone/>
            </a:pPr>
            <a:r>
              <a:rPr lang="es-ES" sz="2900" dirty="0" smtClean="0"/>
              <a:t>R</a:t>
            </a:r>
            <a:r>
              <a:rPr lang="es-ES" sz="2900" dirty="0" smtClean="0"/>
              <a:t>’ Akiva Eiger, [</a:t>
            </a:r>
            <a:r>
              <a:rPr lang="es-ES" sz="2900" dirty="0" smtClean="0"/>
              <a:t>Tosafot </a:t>
            </a:r>
            <a:r>
              <a:rPr lang="es-ES" sz="2900" dirty="0" smtClean="0"/>
              <a:t>R’ Akiva Eiger, Keilim], quien cita esta pregunta como si le hubiera sido planteada por cierto erudito de la Torá, sugiere que el asunto puede explicarse consultando el Tárgum de </a:t>
            </a:r>
            <a:r>
              <a:rPr lang="es-ES" sz="2900" dirty="0" smtClean="0"/>
              <a:t>Yonatán </a:t>
            </a:r>
            <a:r>
              <a:rPr lang="es-ES" sz="2900" dirty="0" smtClean="0"/>
              <a:t>ben Uziel, el versículo que describe la adquisición de la montaña por parte de </a:t>
            </a:r>
            <a:r>
              <a:rPr lang="es-ES" sz="2900" dirty="0" smtClean="0"/>
              <a:t>Omrí, </a:t>
            </a:r>
            <a:r>
              <a:rPr lang="es-ES" sz="2900" dirty="0" smtClean="0"/>
              <a:t>de Shemer, quien traduce las palabras “</a:t>
            </a:r>
            <a:r>
              <a:rPr lang="he-IL" sz="2900" dirty="0" smtClean="0"/>
              <a:t>וַיִּקֶן אֶת הָהָר” </a:t>
            </a:r>
            <a:r>
              <a:rPr lang="es-ES" sz="2900" dirty="0" smtClean="0"/>
              <a:t>como “</a:t>
            </a:r>
            <a:r>
              <a:rPr lang="he-IL" sz="2900" dirty="0" smtClean="0"/>
              <a:t>וזבין ית כרכא – </a:t>
            </a:r>
            <a:r>
              <a:rPr lang="es-ES" sz="2900" dirty="0" smtClean="0"/>
              <a:t>él compró la ciudad”.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a:t>
            </a:r>
            <a:r>
              <a:rPr lang="es-ES" dirty="0" smtClean="0"/>
              <a:t>otras palabras, ya existía una ciudad en la montaña antes de la compra de </a:t>
            </a:r>
            <a:r>
              <a:rPr lang="es-ES" dirty="0" smtClean="0"/>
              <a:t>Omrí. </a:t>
            </a:r>
            <a:r>
              <a:rPr lang="es-ES" dirty="0" smtClean="0"/>
              <a:t>Cuando el versículo dice “construyó la ciudad”, significa que la construyó y la fortificó. Es enteramente posible, por tanto, que la ciudad preexistente estuviera de hecho amurallada desde los días de Yehoshua, y por eso era necesario enviar a estos cuatro hombres fuera de sus puertas.</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b="1" i="1" dirty="0" smtClean="0"/>
              <a:t>Segundo Enfoque: Fabricando la </a:t>
            </a:r>
            <a:r>
              <a:rPr lang="es-ES" sz="3000" b="1" i="1" dirty="0" smtClean="0"/>
              <a:t>Santidad</a:t>
            </a:r>
          </a:p>
          <a:p>
            <a:pPr>
              <a:buNone/>
            </a:pPr>
            <a:r>
              <a:rPr lang="es-ES" sz="3000" dirty="0" smtClean="0"/>
              <a:t>El </a:t>
            </a:r>
            <a:r>
              <a:rPr lang="es-ES" sz="3000" dirty="0" smtClean="0"/>
              <a:t>Meshej Jojmá adopta un enfoque muy diferente a esta cuestión</a:t>
            </a:r>
            <a:r>
              <a:rPr lang="es-ES" sz="3000" dirty="0" smtClean="0"/>
              <a:t>. </a:t>
            </a:r>
            <a:r>
              <a:rPr lang="es-ES" sz="3000" dirty="0" smtClean="0"/>
              <a:t>Según él, es posible que la propia ciudad de Shomrón fuera construida por </a:t>
            </a:r>
            <a:r>
              <a:rPr lang="es-ES" sz="3000" dirty="0" smtClean="0"/>
              <a:t>Omrí, </a:t>
            </a:r>
            <a:r>
              <a:rPr lang="es-ES" sz="3000" dirty="0" smtClean="0"/>
              <a:t>como parece indicar la simple lectura de los versículos</a:t>
            </a:r>
            <a:r>
              <a:rPr lang="es-ES" sz="3000" dirty="0" smtClean="0"/>
              <a:t>. De </a:t>
            </a:r>
            <a:r>
              <a:rPr lang="es-ES" sz="3000" dirty="0" smtClean="0"/>
              <a:t>ser así, al no estar amurallada desde los días de Yehoshúa, no existía un requisito halájico para enviar una metzorá fuera de sus puertas.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Sin </a:t>
            </a:r>
            <a:r>
              <a:rPr lang="es-ES" sz="3000" dirty="0" smtClean="0"/>
              <a:t>embargo, el motivo por el que se envió a estos cuatro hombres se basó en otras consideraciones menos nobles. Tras separarse del reino de </a:t>
            </a:r>
            <a:r>
              <a:rPr lang="es-ES" sz="3000" dirty="0" smtClean="0"/>
              <a:t>Yehudá </a:t>
            </a:r>
            <a:r>
              <a:rPr lang="es-ES" sz="3000" dirty="0" smtClean="0"/>
              <a:t>en el sur, el Reino del Norte de Israel declaró la ciudad de Shomrón como su capital. Su objetivo al hacerlo se expresa en el Midrash</a:t>
            </a:r>
            <a:r>
              <a:rPr lang="es-ES" sz="3000" dirty="0" smtClean="0"/>
              <a:t>: Dijeron</a:t>
            </a:r>
            <a:r>
              <a:rPr lang="es-ES" sz="3000" dirty="0" smtClean="0"/>
              <a:t>: así como existe Jerusalén para los reyes de </a:t>
            </a:r>
            <a:r>
              <a:rPr lang="es-ES" sz="3000" dirty="0" smtClean="0"/>
              <a:t>Yehudá, </a:t>
            </a:r>
            <a:r>
              <a:rPr lang="es-ES" sz="3000" dirty="0" smtClean="0"/>
              <a:t>también existe Shomrón para los reyes de Israel.[9]</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un esfuerzo por establecer el estatus de </a:t>
            </a:r>
            <a:r>
              <a:rPr lang="es-ES" dirty="0" smtClean="0"/>
              <a:t>Shomrón </a:t>
            </a:r>
            <a:r>
              <a:rPr lang="es-ES" dirty="0" smtClean="0"/>
              <a:t>como equivalente a Jerusalén en todos los aspectos, le aplicaron todas las leyes que exigía Jerusalén. ¡Entre ellas, enviar una metzorá fuera de sus puertas! </a:t>
            </a:r>
            <a:endParaRPr lang="es-ES" dirty="0" smtClean="0"/>
          </a:p>
          <a:p>
            <a:pPr>
              <a:buNone/>
            </a:pPr>
            <a:r>
              <a:rPr lang="es-ES" dirty="0" smtClean="0"/>
              <a:t>Por </a:t>
            </a:r>
            <a:r>
              <a:rPr lang="es-ES" dirty="0" smtClean="0"/>
              <a:t>lo tanto, fue como resultado de esta "santidad" políticamente conferida a la ciudad de </a:t>
            </a:r>
            <a:r>
              <a:rPr lang="es-ES" dirty="0" smtClean="0"/>
              <a:t>Shomrón </a:t>
            </a:r>
            <a:r>
              <a:rPr lang="es-ES" dirty="0" smtClean="0"/>
              <a:t>que estos cuatro hombres fueron expulsados ​​de ella.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i="1" dirty="0" smtClean="0"/>
              <a:t>Tercer Enfoque: “El </a:t>
            </a:r>
            <a:r>
              <a:rPr lang="es-ES" b="1" i="1" dirty="0" smtClean="0"/>
              <a:t>Tzarat </a:t>
            </a:r>
            <a:r>
              <a:rPr lang="es-ES" b="1" i="1" dirty="0" smtClean="0"/>
              <a:t>de Naamán</a:t>
            </a:r>
            <a:r>
              <a:rPr lang="es-ES" b="1" i="1" dirty="0" smtClean="0"/>
              <a:t>”</a:t>
            </a:r>
          </a:p>
          <a:p>
            <a:pPr>
              <a:buNone/>
            </a:pPr>
            <a:r>
              <a:rPr lang="es-ES" dirty="0" smtClean="0"/>
              <a:t>Una </a:t>
            </a:r>
            <a:r>
              <a:rPr lang="es-ES" dirty="0" smtClean="0"/>
              <a:t>explicación más detallada de este asunto se encuentra en los escritos de R’ </a:t>
            </a:r>
            <a:r>
              <a:rPr lang="es-ES" dirty="0" smtClean="0"/>
              <a:t>Yehonat</a:t>
            </a:r>
            <a:r>
              <a:rPr lang="es-ES" dirty="0" smtClean="0"/>
              <a:t>á</a:t>
            </a:r>
            <a:r>
              <a:rPr lang="es-ES" dirty="0" smtClean="0"/>
              <a:t>n </a:t>
            </a:r>
            <a:r>
              <a:rPr lang="es-ES" dirty="0" smtClean="0"/>
              <a:t>Eybeshutz. </a:t>
            </a:r>
            <a:r>
              <a:rPr lang="es-ES" dirty="0" smtClean="0"/>
              <a:t>[Ahavat Yehonatán, </a:t>
            </a:r>
            <a:r>
              <a:rPr lang="es-ES" dirty="0" smtClean="0"/>
              <a:t>Haftará de la Parashá Metzorá</a:t>
            </a:r>
            <a:r>
              <a:rPr lang="es-ES" dirty="0" smtClean="0"/>
              <a:t>].</a:t>
            </a:r>
          </a:p>
          <a:p>
            <a:pPr>
              <a:buNone/>
            </a:pPr>
            <a:r>
              <a:rPr lang="es-ES" dirty="0" smtClean="0"/>
              <a:t>Aunque </a:t>
            </a:r>
            <a:r>
              <a:rPr lang="es-ES" dirty="0" smtClean="0"/>
              <a:t>el término </a:t>
            </a:r>
            <a:r>
              <a:rPr lang="es-ES" dirty="0" smtClean="0"/>
              <a:t>“tzarat” </a:t>
            </a:r>
            <a:r>
              <a:rPr lang="es-ES" dirty="0" smtClean="0"/>
              <a:t>se traduce popularmente como “lepra”, que es una enfermedad contagiosa, no son </a:t>
            </a:r>
            <a:r>
              <a:rPr lang="es-ES" dirty="0" smtClean="0"/>
              <a:t>exactamente lo </a:t>
            </a:r>
            <a:r>
              <a:rPr lang="es-ES" dirty="0" smtClean="0"/>
              <a:t>mismo</a:t>
            </a:r>
            <a:r>
              <a:rPr lang="es-ES" dirty="0" smtClean="0"/>
              <a:t>..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Tzarát </a:t>
            </a:r>
            <a:r>
              <a:rPr lang="es-ES" dirty="0" smtClean="0"/>
              <a:t>llega a una persona como resultado de diversas malas acciones, en particular, lashón hará, y no es contagioso. </a:t>
            </a:r>
            <a:endParaRPr lang="es-ES" dirty="0" smtClean="0"/>
          </a:p>
          <a:p>
            <a:pPr>
              <a:buNone/>
            </a:pPr>
            <a:r>
              <a:rPr lang="es-ES" dirty="0" smtClean="0"/>
              <a:t>O</a:t>
            </a:r>
            <a:r>
              <a:rPr lang="es-ES" dirty="0" smtClean="0"/>
              <a:t>, para decirlo de otra manera, siempre y cuando no recibas lashón hará del ofensor al estar cerca de él, ¡no corres el riesgo de contagiarte de sus </a:t>
            </a:r>
            <a:r>
              <a:rPr lang="es-ES" dirty="0" smtClean="0"/>
              <a:t>tzarat!</a:t>
            </a:r>
          </a:p>
          <a:p>
            <a:pPr>
              <a:buNone/>
            </a:pPr>
            <a:r>
              <a:rPr lang="es-ES" dirty="0" smtClean="0"/>
              <a:t>Sobre esto dice R. Samson R Hirsch:</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 hecho, los síntomas descritos en nuestro capítulo no tienen nada en común con las enfermedades de la piel enumeradas bajo la categoría de lepra en los escritos de farmacología. </a:t>
            </a:r>
            <a:endParaRPr lang="es-ES" dirty="0" smtClean="0"/>
          </a:p>
          <a:p>
            <a:pPr>
              <a:buNone/>
            </a:pPr>
            <a:r>
              <a:rPr lang="es-ES" dirty="0" smtClean="0"/>
              <a:t>Mientras que todas éstas comienzan con una hinchazón inflamatoria que oscurece y destruye la piel,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las </a:t>
            </a:r>
            <a:r>
              <a:rPr lang="es-ES" dirty="0" smtClean="0"/>
              <a:t>nuestras consisten sólo en manchas blancas, de mayor o menor decoloración de la piel, en las que, expresamente según el médico, no se produce elevación por encima de la piel. </a:t>
            </a:r>
            <a:endParaRPr lang="es-ES" dirty="0" smtClean="0"/>
          </a:p>
          <a:p>
            <a:pPr>
              <a:buNone/>
            </a:pPr>
            <a:r>
              <a:rPr lang="es-ES" dirty="0" smtClean="0"/>
              <a:t>El </a:t>
            </a:r>
            <a:r>
              <a:rPr lang="es-ES" dirty="0" smtClean="0"/>
              <a:t>médico </a:t>
            </a:r>
            <a:r>
              <a:rPr lang="es-ES" dirty="0" smtClean="0"/>
              <a:t>Siforno</a:t>
            </a:r>
            <a:r>
              <a:rPr lang="es-ES" dirty="0" smtClean="0"/>
              <a:t>, en su comentario al Pentateuco, ya señala la completa diferencia entre estas lepras y las terribles enfermedades descritas bajo el nombre de lepra en los escritos farmacológicos.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Por </a:t>
            </a:r>
            <a:r>
              <a:rPr lang="es-ES" sz="2900" dirty="0" smtClean="0"/>
              <a:t>lo tanto, hacía tiempo que estábamos convencidos de que la separación y el aislamiento de los leprosos prescritos por la ley no pretendían en modo alguno prevenir ningún peligro de infección, cuando encontramos en un informe publicado en "Ausland", Volumen 1868, No. 14, por una comisión designada por el gobierno inglés para investigar la lepra, que es muy común en las colonias británicas y está en constante aumento a un ritmo alarmante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FontTx/>
              <a:buChar char="-"/>
            </a:pPr>
            <a:r>
              <a:rPr lang="es-ES" sz="3000" dirty="0" smtClean="0"/>
              <a:t>"</a:t>
            </a:r>
            <a:r>
              <a:rPr lang="es-ES" sz="3000" dirty="0" smtClean="0"/>
              <a:t>Informe sobre la lepra del Real Colegio de Médicos" - el hecho de que la "lepra" no es en absoluto contagiosa, incluso en esas terribles manifestaciones. </a:t>
            </a:r>
            <a:endParaRPr lang="es-ES" sz="3000" dirty="0" smtClean="0"/>
          </a:p>
          <a:p>
            <a:pPr>
              <a:buFontTx/>
              <a:buChar char="-"/>
            </a:pPr>
            <a:r>
              <a:rPr lang="es-ES" sz="3000" dirty="0" smtClean="0"/>
              <a:t>La </a:t>
            </a:r>
            <a:r>
              <a:rPr lang="es-ES" sz="3000" dirty="0" smtClean="0"/>
              <a:t>pregunta más importante que el gobierno debe responder —afirma— es si esta enfermedad es contagiosa o no. No cabe duda de que los judíos la consideraban contagiosa y de que se impuso una cuarentena estricta a los afectados.</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Al mismo tiempo, es probable que todas las demás enfermedades de la piel coincidieran con la lepra según la opinión judía y que, en consecuencia, las personas que padecían los brotes contagiosos de la Europa moderna, como el sarampión, la escarlatina y la viruela, estuvieran incluidas en las leyes de cuarentena promulgadas contra los leprosos.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Sin </a:t>
            </a:r>
            <a:r>
              <a:rPr lang="es-ES" dirty="0" smtClean="0"/>
              <a:t>embargo, un hecho notable es que los judíos contemporáneos parecen estar menos expuestos a los ataques de enfermedades contagiosas que sus vecinos europeos; esto podría deberse a un vestigio aún existente de aquellas costumbres ceremoniales que tanta influencia ejercieron en la fuerza física y la energía de los antiguos judíos.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Sea </a:t>
            </a:r>
            <a:r>
              <a:rPr lang="es-ES" dirty="0" smtClean="0"/>
              <a:t>como fuere, la convicción casi unánime de nuestros reporteros, de todo el mundo, es que la enfermedad no es contagiosa</a:t>
            </a:r>
            <a:r>
              <a:rPr lang="es-ES" dirty="0" smtClean="0"/>
              <a:t>.</a:t>
            </a:r>
          </a:p>
          <a:p>
            <a:pPr>
              <a:buNone/>
            </a:pPr>
            <a:r>
              <a:rPr lang="es-ES" dirty="0" smtClean="0"/>
              <a:t>Como podemos apreciar, las </a:t>
            </a:r>
            <a:r>
              <a:rPr lang="es-ES" dirty="0" smtClean="0"/>
              <a:t>tzarat </a:t>
            </a:r>
            <a:r>
              <a:rPr lang="es-ES" dirty="0" smtClean="0"/>
              <a:t>que padecía Naamán no eran del tipo halájico que se recibe por hablar lashón hará, un fenómeno que solo existe entre el pueblo judío. Más bien, se trataba de la lepra. </a:t>
            </a:r>
            <a:endParaRPr lang="es-ES" dirty="0" smtClean="0"/>
          </a:p>
          <a:p>
            <a:pPr>
              <a:buNone/>
            </a:pP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Las </a:t>
            </a:r>
            <a:r>
              <a:rPr lang="es-ES" dirty="0" smtClean="0"/>
              <a:t>palabras de Eliseo a </a:t>
            </a:r>
            <a:r>
              <a:rPr lang="es-ES" dirty="0" smtClean="0"/>
              <a:t>Gejazi </a:t>
            </a:r>
            <a:r>
              <a:rPr lang="es-ES" dirty="0" smtClean="0"/>
              <a:t>fueron: “</a:t>
            </a:r>
            <a:r>
              <a:rPr lang="he-IL" dirty="0" smtClean="0"/>
              <a:t>וְצָרַעַת נַעֲמָן תִּדְבַּק בְּךָ וּבְזַרְעֲךָ – </a:t>
            </a:r>
            <a:r>
              <a:rPr lang="en-US" dirty="0" smtClean="0"/>
              <a:t> </a:t>
            </a:r>
            <a:r>
              <a:rPr lang="es-ES" dirty="0" smtClean="0"/>
              <a:t>Y </a:t>
            </a:r>
            <a:r>
              <a:rPr lang="es-ES" dirty="0" smtClean="0"/>
              <a:t>la lepra de Naamán se te pegará a ti y a tus descendientes</a:t>
            </a:r>
            <a:r>
              <a:rPr lang="es-ES" dirty="0" smtClean="0"/>
              <a:t>”.</a:t>
            </a:r>
            <a:r>
              <a:rPr lang="en-US" dirty="0" smtClean="0">
                <a:hlinkClick r:id="rId3"/>
              </a:rPr>
              <a:t> </a:t>
            </a:r>
            <a:r>
              <a:rPr lang="en-US" dirty="0" smtClean="0"/>
              <a:t>Melajim </a:t>
            </a:r>
            <a:r>
              <a:rPr lang="en-US" dirty="0" smtClean="0"/>
              <a:t>II, 5:27</a:t>
            </a:r>
            <a:r>
              <a:rPr lang="es-ES" dirty="0" smtClean="0"/>
              <a:t> </a:t>
            </a:r>
          </a:p>
          <a:p>
            <a:pPr>
              <a:buNone/>
            </a:pPr>
            <a:r>
              <a:rPr lang="es-ES" dirty="0" smtClean="0"/>
              <a:t>Habiendo </a:t>
            </a:r>
            <a:r>
              <a:rPr lang="es-ES" dirty="0" smtClean="0"/>
              <a:t>contraído esta forma contagiosa de </a:t>
            </a:r>
            <a:r>
              <a:rPr lang="es-ES" dirty="0" smtClean="0"/>
              <a:t>tzarat, </a:t>
            </a:r>
            <a:r>
              <a:rPr lang="es-ES" dirty="0" smtClean="0"/>
              <a:t>podemos entender por qué estos cuatro hombres fueron expulsados ​​de la ciudad, a pesar de que fue construida siglos después de la época de </a:t>
            </a:r>
            <a:r>
              <a:rPr lang="es-ES" dirty="0" smtClean="0"/>
              <a:t>Yehoshúa.</a:t>
            </a:r>
          </a:p>
          <a:p>
            <a:pPr>
              <a:buNone/>
            </a:pP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p>
        </p:txBody>
      </p:sp>
      <p:pic>
        <p:nvPicPr>
          <p:cNvPr id="4098" name="Picture 2"/>
          <p:cNvPicPr>
            <a:picLocks noChangeAspect="1" noChangeArrowheads="1"/>
          </p:cNvPicPr>
          <p:nvPr/>
        </p:nvPicPr>
        <p:blipFill>
          <a:blip r:embed="rId3"/>
          <a:srcRect/>
          <a:stretch>
            <a:fillRect/>
          </a:stretch>
        </p:blipFill>
        <p:spPr bwMode="auto">
          <a:xfrm>
            <a:off x="438151" y="238124"/>
            <a:ext cx="8258174" cy="644842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n-US" sz="2900" dirty="0" smtClean="0"/>
              <a:t>R. Hirsch: </a:t>
            </a:r>
            <a:r>
              <a:rPr lang="es-ES" sz="2900" dirty="0" smtClean="0"/>
              <a:t>Hemos visto que la opinión ampliamente aceptada de que las normas bíblicas de aislamiento son medidas para prevenir la infección se basa en una concepción completamente errónea</a:t>
            </a:r>
            <a:r>
              <a:rPr lang="es-ES" sz="2900" dirty="0" smtClean="0"/>
              <a:t>.</a:t>
            </a:r>
          </a:p>
          <a:p>
            <a:pPr>
              <a:buNone/>
            </a:pPr>
            <a:r>
              <a:rPr lang="es-ES" sz="2900" dirty="0" smtClean="0"/>
              <a:t>Si </a:t>
            </a:r>
            <a:r>
              <a:rPr lang="es-ES" sz="2900" dirty="0" smtClean="0"/>
              <a:t>bien debemos relegar la concepción de las leyes </a:t>
            </a:r>
            <a:r>
              <a:rPr lang="es-ES" sz="2900" i="1" dirty="0" smtClean="0"/>
              <a:t>Negaim</a:t>
            </a:r>
            <a:r>
              <a:rPr lang="es-ES" sz="2900" dirty="0" smtClean="0"/>
              <a:t> como medidas sanitarias al reino de la fábula, la ley misma no nos deja ninguna duda en cuanto a la luz bajo la cual quiere que se consideren estas disposiciones</a:t>
            </a:r>
            <a:r>
              <a:rPr lang="es-ES" sz="2900" dirty="0" smtClean="0"/>
              <a:t>.</a:t>
            </a:r>
          </a:p>
          <a:p>
            <a:pPr>
              <a:buNone/>
            </a:pP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a:t>
            </a:r>
            <a:r>
              <a:rPr lang="es-ES" dirty="0" smtClean="0"/>
              <a:t>Devarim 24:8, en medio de una serie de regulaciones legales de trascendencia enteramente social, que tienen como objeto el respeto a la dignidad humana y una consideración caritativa de la felicidad individual, leemos la advertencia:</a:t>
            </a:r>
            <a:endParaRPr lang="es-ES" dirty="0" smtClean="0"/>
          </a:p>
          <a:p>
            <a:pPr>
              <a:buNone/>
            </a:pPr>
            <a:r>
              <a:rPr lang="he-IL" dirty="0" smtClean="0"/>
              <a:t>השמר בנגע צרעת וגו׳, </a:t>
            </a:r>
            <a:r>
              <a:rPr lang="he-IL" dirty="0" smtClean="0"/>
              <a:t>"</a:t>
            </a:r>
            <a:r>
              <a:rPr lang="en-US" dirty="0" smtClean="0"/>
              <a:t> </a:t>
            </a:r>
            <a:r>
              <a:rPr lang="es-ES" dirty="0" smtClean="0"/>
              <a:t>Cuídense </a:t>
            </a:r>
            <a:r>
              <a:rPr lang="es-ES" dirty="0" smtClean="0"/>
              <a:t>de observar y practicar con sumo cuidado la </a:t>
            </a:r>
            <a:r>
              <a:rPr lang="es-ES" dirty="0" smtClean="0"/>
              <a:t>plaga de la lepra,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conforme </a:t>
            </a:r>
            <a:r>
              <a:rPr lang="es-ES" dirty="0" smtClean="0"/>
              <a:t>a todo lo que los sacerdotes, los levitas, les enseñen, como yo les he ordenado, harán diligentemente. </a:t>
            </a:r>
            <a:endParaRPr lang="es-ES" dirty="0" smtClean="0"/>
          </a:p>
          <a:p>
            <a:pPr>
              <a:buNone/>
            </a:pPr>
            <a:r>
              <a:rPr lang="es-ES" dirty="0" smtClean="0"/>
              <a:t>Recuerden </a:t>
            </a:r>
            <a:r>
              <a:rPr lang="es-ES" dirty="0" smtClean="0"/>
              <a:t>lo que Dios, su Dios, hizo a Miriam en el camino cuando salían de Egipto". </a:t>
            </a:r>
            <a:endParaRPr lang="es-ES" dirty="0" smtClean="0"/>
          </a:p>
          <a:p>
            <a:pPr>
              <a:buNone/>
            </a:pPr>
            <a:r>
              <a:rPr lang="es-ES" dirty="0" smtClean="0"/>
              <a:t>La </a:t>
            </a:r>
            <a:r>
              <a:rPr lang="es-ES" dirty="0" smtClean="0"/>
              <a:t>estricta observancia de las normas dadas en nuestro capítulo se convierte así en el más grave deber de conciencia de todo individuo.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a:t>
            </a:r>
            <a:r>
              <a:rPr lang="es-ES" dirty="0" smtClean="0"/>
              <a:t>particular, la remoción mecánica o de otro tipo del </a:t>
            </a:r>
            <a:r>
              <a:rPr lang="he-IL" dirty="0" smtClean="0"/>
              <a:t>נגע </a:t>
            </a:r>
            <a:r>
              <a:rPr lang="en-US" dirty="0" smtClean="0"/>
              <a:t> -nega-lesion, </a:t>
            </a:r>
            <a:r>
              <a:rPr lang="es-CO" dirty="0" smtClean="0"/>
              <a:t>enfermedad</a:t>
            </a:r>
            <a:r>
              <a:rPr lang="en-US" dirty="0" smtClean="0"/>
              <a:t>, </a:t>
            </a:r>
            <a:r>
              <a:rPr lang="es-ES" dirty="0" smtClean="0"/>
              <a:t>está </a:t>
            </a:r>
            <a:r>
              <a:rPr lang="es-ES" dirty="0" smtClean="0"/>
              <a:t>estrictamente prohibida, aunque, o más bien porque, con la remoción del </a:t>
            </a:r>
            <a:r>
              <a:rPr lang="he-IL" dirty="0" smtClean="0"/>
              <a:t>נגע, </a:t>
            </a:r>
            <a:r>
              <a:rPr lang="en-US" dirty="0" smtClean="0"/>
              <a:t>-nega, </a:t>
            </a:r>
            <a:r>
              <a:rPr lang="es-ES" dirty="0" smtClean="0"/>
              <a:t>cesa </a:t>
            </a:r>
            <a:r>
              <a:rPr lang="es-ES" dirty="0" smtClean="0"/>
              <a:t>el </a:t>
            </a:r>
            <a:r>
              <a:rPr lang="he-IL" dirty="0" smtClean="0"/>
              <a:t>טומאה </a:t>
            </a:r>
            <a:r>
              <a:rPr lang="en-US" dirty="0" smtClean="0"/>
              <a:t>–tum</a:t>
            </a:r>
            <a:r>
              <a:rPr lang="es-ES" dirty="0" smtClean="0"/>
              <a:t>á</a:t>
            </a:r>
            <a:r>
              <a:rPr lang="en-US" dirty="0" smtClean="0"/>
              <a:t>, </a:t>
            </a:r>
            <a:r>
              <a:rPr lang="es-CO" dirty="0" smtClean="0"/>
              <a:t>impureza</a:t>
            </a:r>
            <a:r>
              <a:rPr lang="en-US" dirty="0" smtClean="0"/>
              <a:t>, </a:t>
            </a:r>
            <a:r>
              <a:rPr lang="es-ES" dirty="0" smtClean="0"/>
              <a:t>y </a:t>
            </a:r>
            <a:r>
              <a:rPr lang="es-ES" dirty="0" smtClean="0"/>
              <a:t>toda separación </a:t>
            </a:r>
            <a:r>
              <a:rPr lang="es-ES" dirty="0" smtClean="0"/>
              <a:t>y </a:t>
            </a:r>
            <a:r>
              <a:rPr lang="es-ES" dirty="0" smtClean="0"/>
              <a:t>se exige el cumplimiento exacto de todas las regulaciones requeridas por la ley.</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Tanto aquella prohibición como este mandamiento encuentran ahora apoyo en una experiencia de la vida de la profetisa María, que debe conservarse para siempre en la memoria nacional. </a:t>
            </a:r>
            <a:endParaRPr lang="es-ES" dirty="0" smtClean="0"/>
          </a:p>
          <a:p>
            <a:pPr>
              <a:buNone/>
            </a:pPr>
            <a:r>
              <a:rPr lang="es-ES" dirty="0" smtClean="0"/>
              <a:t>Al </a:t>
            </a:r>
            <a:r>
              <a:rPr lang="es-ES" dirty="0" smtClean="0"/>
              <a:t>parecer este recuerdo mira hacia el </a:t>
            </a:r>
            <a:r>
              <a:rPr lang="es-ES" dirty="0" smtClean="0"/>
              <a:t>Séfer Bamidbar </a:t>
            </a:r>
            <a:r>
              <a:rPr lang="es-ES" dirty="0" smtClean="0"/>
              <a:t>12 </a:t>
            </a:r>
            <a:r>
              <a:rPr lang="es-ES" dirty="0" smtClean="0"/>
              <a:t>donde se cuenta </a:t>
            </a:r>
            <a:r>
              <a:rPr lang="es-ES" dirty="0" smtClean="0"/>
              <a:t>cómo María, como resultado de algunas malas palabras contra Moisés, se volvió </a:t>
            </a:r>
            <a:r>
              <a:rPr lang="es-ES" dirty="0" smtClean="0"/>
              <a:t>leprosa.</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Ello permitió que fuera </a:t>
            </a:r>
            <a:r>
              <a:rPr lang="es-ES" dirty="0" smtClean="0"/>
              <a:t>expulsada del campamento durante siete días, y cómo esta lepra y exclusión se explicó como una señal y </a:t>
            </a:r>
            <a:r>
              <a:rPr lang="es-ES" dirty="0" smtClean="0"/>
              <a:t>manifestación del </a:t>
            </a:r>
            <a:r>
              <a:rPr lang="es-ES" dirty="0" smtClean="0"/>
              <a:t>desagrado de Dios por su comportamiento. </a:t>
            </a:r>
            <a:endParaRPr lang="es-ES" dirty="0" smtClean="0"/>
          </a:p>
          <a:p>
            <a:pPr>
              <a:buNone/>
            </a:pPr>
            <a:r>
              <a:rPr lang="es-ES" dirty="0" smtClean="0"/>
              <a:t>«</a:t>
            </a:r>
            <a:r>
              <a:rPr lang="es-ES" dirty="0" smtClean="0"/>
              <a:t>Si su padre» —esta es la respuesta a la petición de Moisés de sanar a su hermana— «si su padre hubiera escupido delante de ella, ¿no se avergonzaría durante siete días?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Que </a:t>
            </a:r>
            <a:r>
              <a:rPr lang="es-ES" sz="2900" dirty="0" smtClean="0"/>
              <a:t>la encierren fuera del campamento durante siete días, y después podrá volver a entrar</a:t>
            </a:r>
            <a:r>
              <a:rPr lang="es-ES" sz="2900" dirty="0" smtClean="0"/>
              <a:t>».</a:t>
            </a:r>
          </a:p>
          <a:p>
            <a:pPr>
              <a:buNone/>
            </a:pPr>
            <a:r>
              <a:rPr lang="es-ES" sz="2900" dirty="0" smtClean="0"/>
              <a:t>El castigo enviado por Dios se enseña a ser entendido como una expresión del más alto desagrado hacia un padre, elevado hasta el punto del desprecio, y este destino punitivo ocurrió como consecuencia de una transgresión social, que, tal como se nos presenta, se presenta simultáneamente como lenguaje malicioso y </a:t>
            </a:r>
            <a:r>
              <a:rPr lang="es-ES" sz="2900" dirty="0" smtClean="0"/>
              <a:t>auto engrandecimiento.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Por </a:t>
            </a:r>
            <a:r>
              <a:rPr lang="es-ES" dirty="0" smtClean="0"/>
              <a:t>lo tanto, si cada castigo futuro que golpea a una persona en los círculos judíos debe evocar el recuerdo de este evento experimentado por Miriam, y si esto debe ser provocado por la observancia consciente de las regulaciones pertinentes, entonces cada castigo debe entenderse como una advertencia punitiva por mala conducta </a:t>
            </a:r>
            <a:r>
              <a:rPr lang="es-ES" dirty="0" smtClean="0"/>
              <a:t>social.</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Y  </a:t>
            </a:r>
            <a:r>
              <a:rPr lang="es-ES" sz="2900" dirty="0" smtClean="0"/>
              <a:t>las exclusiones Fuera del círculo nacional que rodea el santuario de la ley, como en el caso de Miriam, no hay otro propósito o razón que: llenarse con la conciencia de una absoluta indignidad. </a:t>
            </a:r>
            <a:endParaRPr lang="es-ES" sz="2900" dirty="0" smtClean="0"/>
          </a:p>
          <a:p>
            <a:pPr>
              <a:buNone/>
            </a:pPr>
            <a:r>
              <a:rPr lang="es-ES" sz="2900" dirty="0" smtClean="0"/>
              <a:t>La </a:t>
            </a:r>
            <a:r>
              <a:rPr lang="es-ES" sz="2900" dirty="0" smtClean="0"/>
              <a:t>exclusión le dice al </a:t>
            </a:r>
            <a:r>
              <a:rPr lang="es-ES" sz="2900" dirty="0" smtClean="0"/>
              <a:t> </a:t>
            </a:r>
            <a:r>
              <a:rPr lang="he-IL" sz="2900" dirty="0" smtClean="0"/>
              <a:t>מנוע</a:t>
            </a:r>
            <a:r>
              <a:rPr lang="he-IL" sz="2900" dirty="0" smtClean="0"/>
              <a:t>, </a:t>
            </a:r>
            <a:r>
              <a:rPr lang="en-US" sz="2900" dirty="0" smtClean="0"/>
              <a:t> -manoa, </a:t>
            </a:r>
            <a:r>
              <a:rPr lang="es-ES" sz="2900" dirty="0" smtClean="0"/>
              <a:t>aquel </a:t>
            </a:r>
            <a:r>
              <a:rPr lang="es-ES" sz="2900" dirty="0" smtClean="0"/>
              <a:t>afectado por </a:t>
            </a:r>
            <a:r>
              <a:rPr lang="he-IL" sz="2900" dirty="0" smtClean="0"/>
              <a:t>צרעת, </a:t>
            </a:r>
            <a:r>
              <a:rPr lang="en-US" sz="2900" dirty="0" smtClean="0"/>
              <a:t> -tzarat, </a:t>
            </a:r>
            <a:r>
              <a:rPr lang="es-ES" sz="2900" dirty="0" smtClean="0"/>
              <a:t>en </a:t>
            </a:r>
            <a:r>
              <a:rPr lang="es-ES" sz="2900" dirty="0" smtClean="0"/>
              <a:t>realidad aquel tocado por el dedo de Dios, que ha perdido el derecho de permanecer en el círculo social del santuario de Dios.</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a:p>
        </p:txBody>
      </p:sp>
      <p:pic>
        <p:nvPicPr>
          <p:cNvPr id="4" name="Picture 2"/>
          <p:cNvPicPr>
            <a:picLocks noChangeAspect="1" noChangeArrowheads="1"/>
          </p:cNvPicPr>
          <p:nvPr/>
        </p:nvPicPr>
        <p:blipFill>
          <a:blip r:embed="rId3"/>
          <a:srcRect/>
          <a:stretch>
            <a:fillRect/>
          </a:stretch>
        </p:blipFill>
        <p:spPr bwMode="auto">
          <a:xfrm>
            <a:off x="59227" y="732514"/>
            <a:ext cx="8882892" cy="5561407"/>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b="1" dirty="0" smtClean="0">
                <a:solidFill>
                  <a:srgbClr val="FF0000"/>
                </a:solidFill>
              </a:rPr>
              <a:t>Advertencia: El Lashón Hará mata!</a:t>
            </a:r>
          </a:p>
          <a:p>
            <a:r>
              <a:rPr lang="es-ES" dirty="0" smtClean="0"/>
              <a:t>Dice el Midrash en Vayikrá Rabá 16:2</a:t>
            </a:r>
          </a:p>
          <a:p>
            <a:r>
              <a:rPr lang="es-ES" dirty="0" smtClean="0"/>
              <a:t>"Esta será la ley del metzorá" </a:t>
            </a:r>
            <a:r>
              <a:rPr lang="es-ES" sz="2000" b="1" dirty="0" smtClean="0"/>
              <a:t>(Levítico 14:2). </a:t>
            </a:r>
          </a:p>
          <a:p>
            <a:r>
              <a:rPr lang="es-ES" dirty="0" smtClean="0"/>
              <a:t>Esto es lo que está escrito </a:t>
            </a:r>
            <a:r>
              <a:rPr lang="es-ES" sz="2000" b="1" dirty="0" smtClean="0"/>
              <a:t>(Proverbios 6:16): </a:t>
            </a:r>
          </a:p>
          <a:p>
            <a:r>
              <a:rPr lang="es-ES" dirty="0" smtClean="0"/>
              <a:t>"Seis cosas aborrece el Señor; siete son abominación para Su alma": es una disputa entre el rabino Meir y los rabinos. El rabino Meir dice que seis y siete juntos son trece.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Los rabinos dicen que existen siete: el siete que está escrito es porque el séptimo es tan duro como todos juntos. </a:t>
            </a:r>
          </a:p>
          <a:p>
            <a:r>
              <a:rPr lang="es-ES" dirty="0" smtClean="0"/>
              <a:t>¿Y cuál es este? Este es "el que incita a los hermanos a pelear" (Proverbios 6:19). </a:t>
            </a:r>
          </a:p>
          <a:p>
            <a:r>
              <a:rPr lang="es-ES" dirty="0" smtClean="0"/>
              <a:t>Y estos son [los siete completos]: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"El porte altivo, </a:t>
            </a:r>
          </a:p>
          <a:p>
            <a:r>
              <a:rPr lang="es-ES" dirty="0" smtClean="0"/>
              <a:t>La lengua mentirosa, </a:t>
            </a:r>
          </a:p>
          <a:p>
            <a:r>
              <a:rPr lang="es-ES" dirty="0" smtClean="0"/>
              <a:t>Las manos derramadoras de sangre inocente, </a:t>
            </a:r>
          </a:p>
          <a:p>
            <a:r>
              <a:rPr lang="es-ES" dirty="0" smtClean="0"/>
              <a:t>La mente que trama planes perversos, </a:t>
            </a:r>
          </a:p>
          <a:p>
            <a:r>
              <a:rPr lang="es-ES" dirty="0" smtClean="0"/>
              <a:t>Los pies presurosos para correr al mal, </a:t>
            </a:r>
          </a:p>
          <a:p>
            <a:r>
              <a:rPr lang="es-ES" dirty="0" smtClean="0"/>
              <a:t>El testigo falso que testifica mentiras, y </a:t>
            </a:r>
          </a:p>
          <a:p>
            <a:r>
              <a:rPr lang="es-ES" dirty="0" smtClean="0"/>
              <a:t>El que incita a los hermanos pelear" </a:t>
            </a:r>
            <a:r>
              <a:rPr lang="es-ES" sz="2000" b="1" dirty="0" smtClean="0"/>
              <a:t>(Proverbios 6:17-19).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2900" dirty="0" smtClean="0"/>
              <a:t>Y el rabino Yohanán dijo: "Y todos ellos son golpeados con tzaraat".</a:t>
            </a:r>
          </a:p>
          <a:p>
            <a:r>
              <a:rPr lang="es-ES" sz="2900" dirty="0" smtClean="0"/>
              <a:t>Otra interpretación: "Esta será la ley para un leproso" - esto es lo que está escrito (Salmos 36:13), </a:t>
            </a:r>
          </a:p>
          <a:p>
            <a:r>
              <a:rPr lang="es-ES" sz="2900" dirty="0" smtClean="0"/>
              <a:t>"¿Quién es el hombre que desea la vida?" </a:t>
            </a:r>
          </a:p>
          <a:p>
            <a:r>
              <a:rPr lang="es-ES" sz="2900" dirty="0" smtClean="0"/>
              <a:t>Hay una historia de un vendedor ambulante que iba por los pueblos que estaban cerca de Tzippori.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100" dirty="0" smtClean="0"/>
              <a:t>Gritaba y decía: "¿Quién quiere comprar la [poción] de la vida?" </a:t>
            </a:r>
          </a:p>
          <a:p>
            <a:r>
              <a:rPr lang="es-ES" sz="3100" dirty="0" smtClean="0"/>
              <a:t>Todos buscaban la respuesta rodeándolo. </a:t>
            </a:r>
          </a:p>
          <a:p>
            <a:r>
              <a:rPr lang="es-ES" sz="3100" dirty="0" smtClean="0"/>
              <a:t>El rabino Yannai estaba sentado e interpretando textos en su sala de recepción y lo escuchó gritar: "¿Quién quiere comprar la [poción] de la vida?" </a:t>
            </a:r>
          </a:p>
          <a:p>
            <a:r>
              <a:rPr lang="es-ES" sz="3100" dirty="0" smtClean="0"/>
              <a:t>Rabí Yannai le dijo: "Ven aquí, véndemelo".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000" dirty="0" smtClean="0"/>
              <a:t>Dando vuelta hacia donde el estaba, le dijo: "Tú no lo necesitas y aquellos como tú no [lo necesitan]". </a:t>
            </a:r>
          </a:p>
          <a:p>
            <a:r>
              <a:rPr lang="es-ES" sz="3000" dirty="0" smtClean="0"/>
              <a:t>Sin embargo, el vendedor hizo el esfuerzo de acercarse a él. Sacó un libro de Salmos y le mostró el versículo: "¿Quién es el hombre que desea la vida?" "Lo que está escrito después: 'Guarda tu lengua del mal [...] Apártate del mal y haz el bien' </a:t>
            </a:r>
            <a:r>
              <a:rPr lang="es-ES" sz="2000" b="1" dirty="0" smtClean="0"/>
              <a:t>(Salmos 34:14-15)". </a:t>
            </a:r>
            <a:endParaRPr lang="es-ES" sz="3000" b="1" dirty="0" smtClean="0"/>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El rabino Yannai dijo: "Shlomo también gritó y dijo </a:t>
            </a:r>
            <a:r>
              <a:rPr lang="es-ES" sz="2000" b="1" dirty="0" smtClean="0"/>
              <a:t>(Proverbios 21:23)</a:t>
            </a:r>
            <a:r>
              <a:rPr lang="es-ES" dirty="0" smtClean="0"/>
              <a:t>: 'El que guarda su boca y su lengua, protege su alma de los problemas'". </a:t>
            </a:r>
          </a:p>
          <a:p>
            <a:r>
              <a:rPr lang="es-ES" dirty="0" smtClean="0"/>
              <a:t>El rabino Yannai dijo: "Todos mis días estuve leyendo este versículo y No sabía cómo interpretarlo hasta que vino este vendedor ambulante y me lo hizo entender: '¿Quién es el hombre que desea la vida?'"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070" dirty="0" smtClean="0"/>
              <a:t>Por lo tanto, Moshé advierte a Israel y les dice: "Esta será la ley para un leproso (metzorá) "- la ley del que da un mal nombre (motsee shem) [a otro].</a:t>
            </a:r>
          </a:p>
          <a:p>
            <a:r>
              <a:rPr lang="es-ES" sz="3070" dirty="0" smtClean="0"/>
              <a:t>¿QUÉ LE REVELÓ EL VENDEDOR AL REBÉ YANNI, pregunta el rabino Shafier?</a:t>
            </a:r>
          </a:p>
          <a:p>
            <a:r>
              <a:rPr lang="es-ES" sz="3070" dirty="0" smtClean="0"/>
              <a:t>La dificultad con este Midrash es que no parece que el Rebe Yanai haya aprendido nada nuevo.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Claramente conocía el pasuk antes de que el vendedor ambulante lo dijera. </a:t>
            </a:r>
          </a:p>
          <a:p>
            <a:r>
              <a:rPr lang="es-ES" dirty="0" smtClean="0"/>
              <a:t>Como era un Taná, dominaba toda la Torá y comprendía el significado, la profundidad y las implicaciones de esas palabras. </a:t>
            </a:r>
          </a:p>
          <a:p>
            <a:r>
              <a:rPr lang="es-ES" dirty="0" smtClean="0"/>
              <a:t>¿Qué nuevo concepto aprendió el Rebe Yannai del vendedor ambulante?</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La respuesta a esto se puede entender mejor con un mashal (parábola). </a:t>
            </a:r>
          </a:p>
          <a:p>
            <a:r>
              <a:rPr lang="es-ES" dirty="0" smtClean="0"/>
              <a:t>Imagine que una madre y un padre están buscando la ieshivá adecuada para su hijo. </a:t>
            </a:r>
          </a:p>
          <a:p>
            <a:r>
              <a:rPr lang="es-ES" dirty="0" smtClean="0"/>
              <a:t>Después de mucha investigación, dieron con la solución perfecta. Tiene el tipo correcto de entorno, el tipo correcto de chicos, la combinación perfecta: un ajuste perfecto.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Pero luego escuchan la noticia. ¡Los chicos de esa ieshivá fuman!</a:t>
            </a:r>
          </a:p>
          <a:p>
            <a:r>
              <a:rPr lang="es-ES" dirty="0" smtClean="0"/>
              <a:t>"¡Oh Dios mío!" la madre exclama </a:t>
            </a:r>
          </a:p>
          <a:p>
            <a:r>
              <a:rPr lang="es-ES" dirty="0" smtClean="0"/>
              <a:t>“¿Y ahora qué? Puede que sea una gran ieshivá, y nuestro hijo podría florecer allí, pero todo el mundo sabe que fumar mata. Es un hábito muy difícil de romper. No vale la pena.“</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100" dirty="0" smtClean="0"/>
              <a:t>Entonces deciden no enviar a su hijo a esa ieshivá.</a:t>
            </a:r>
          </a:p>
          <a:p>
            <a:r>
              <a:rPr lang="es-ES" sz="3100" dirty="0" smtClean="0"/>
              <a:t>Ahora representemos el mismo escenario con solo un ajuste: el mismo joven, la misma ieshivá, la misma combinación perfecta. </a:t>
            </a:r>
          </a:p>
          <a:p>
            <a:r>
              <a:rPr lang="es-ES" sz="3100" dirty="0" smtClean="0"/>
              <a:t>Sin embargo, en lugar de que los padres descubran que los niños fuman, descubren que los niños en esa ieshivá hablan lashón hará.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¿Cuál anticiparíamos que sería la reacción de los padres?</a:t>
            </a:r>
          </a:p>
          <a:p>
            <a:r>
              <a:rPr lang="es-ES" dirty="0" smtClean="0"/>
              <a:t>"¡Oh Dios mío! ¡La Torá nos advierte contra lashón hará! Con una conversación, una persona puede violar docenas de prohibiciones. Y lo que es peor, puede convertirse fácilmente en un hábito para toda la vida. Lashón hará mata...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Puede que sea una gran ieshivá, pero olvídalo. ¡No podemos correr el riesgo!</a:t>
            </a:r>
          </a:p>
          <a:p>
            <a:r>
              <a:rPr lang="es-ES" dirty="0" smtClean="0"/>
              <a:t>De alguna manera no parece que esa sería la reacción. </a:t>
            </a:r>
          </a:p>
          <a:p>
            <a:r>
              <a:rPr lang="es-ES" dirty="0" smtClean="0"/>
              <a:t>Lo más probable es que su actitud sea: "Escucha, no es algo que nos guste escuchar, pero no es una razón para descalificar a una buena ieshivá".</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100" dirty="0" smtClean="0"/>
              <a:t>Analicemos la diferencia en sus reacciones. </a:t>
            </a:r>
          </a:p>
          <a:p>
            <a:r>
              <a:rPr lang="es-ES" sz="3100" dirty="0" smtClean="0"/>
              <a:t>Asumiendo que estas son personas bien educadas, saben que la Torá nos dice específica, clara y definitivamente que hablar lashón hará mata, y que cuidar la lengua es la garantía de la Torá para una larga vida. </a:t>
            </a:r>
          </a:p>
          <a:p>
            <a:r>
              <a:rPr lang="es-ES" sz="3100" dirty="0" smtClean="0"/>
              <a:t>Han escuchado a muchos rabinos discutir la gravedad de este problema y no lo cuestionan.</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100" dirty="0" smtClean="0"/>
              <a:t>Por otro lado, si bien son conscientes de que fumar tiene una alta correlación con varias enfermedades, solo un pequeño porcentaje de personas realmente muere por complicaciones relacionadas con el tabaquismo.</a:t>
            </a:r>
            <a:endParaRPr lang="en-US" sz="3100" dirty="0" smtClean="0"/>
          </a:p>
          <a:p>
            <a:r>
              <a:rPr lang="es-ES" sz="3100" dirty="0" smtClean="0"/>
              <a:t>Así que temen fumar, lo que podría matar, pero no les preocupa tanto el lashón hará, que saben que definitivamente mata.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100" dirty="0" smtClean="0"/>
              <a:t>¿Cómo debemos entender esta anomalía?</a:t>
            </a:r>
          </a:p>
          <a:p>
            <a:r>
              <a:rPr lang="es-ES" sz="3100" dirty="0" smtClean="0"/>
              <a:t>La respuesta es que cuando la ciencia médica nos dice algo, lo aceptamos como verdad. </a:t>
            </a:r>
          </a:p>
          <a:p>
            <a:r>
              <a:rPr lang="es-ES" sz="3100" dirty="0" smtClean="0"/>
              <a:t>Estos son los hechos; esta es la realidad. </a:t>
            </a:r>
          </a:p>
          <a:p>
            <a:r>
              <a:rPr lang="es-ES" sz="3100" dirty="0" smtClean="0"/>
              <a:t>Desafortunadamente, cuando la Torá nos dice algo, simplemente no es real. </a:t>
            </a:r>
          </a:p>
          <a:p>
            <a:r>
              <a:rPr lang="es-ES" sz="3100" dirty="0" smtClean="0"/>
              <a:t>“Necesitas mucha emuná para realmente aceptar eso. No sé si estoy en ese nivel”.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000" dirty="0" smtClean="0"/>
              <a:t>Y así en la mente de los padres, “Lashón hará. . . bueno, quiero decir, no es una mitzvá, pero seguramente no es tan peligroso como fumar. ¡Fumar realmente mata!”.</a:t>
            </a:r>
          </a:p>
          <a:p>
            <a:r>
              <a:rPr lang="es-ES" sz="3000" dirty="0" smtClean="0"/>
              <a:t>Esta parece ser la respuesta al Rebe Yannai. Por grandioso que fuera, y por mucho que aceptara cada palabra de la Torá como completamente cierta, en algún nivel no era 100% real para él.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2900" dirty="0" smtClean="0"/>
              <a:t>El vendedor ambulante le reveló al rabino Yannai que la Torá nos enseña que “lashón hará mata” en su significado más simple y directo. Entonces se volvió real para él.</a:t>
            </a:r>
          </a:p>
          <a:p>
            <a:r>
              <a:rPr lang="es-ES" sz="2900" dirty="0" smtClean="0"/>
              <a:t>LA MAYOR DISTANCIA EN LA TIERRA ES ENTRE LA CABEZA Y EL CORAZÓN</a:t>
            </a:r>
          </a:p>
          <a:p>
            <a:r>
              <a:rPr lang="es-ES" sz="2900" dirty="0" smtClean="0"/>
              <a:t>Uno de los aspectos más importantes del crecimiento es hacer que los valores de la Torá sean reales.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No en teoría, no como una idea remota y lejana, sino más bien “captándolo”, entendiendo que cada palabra de la Torá es verdadera. </a:t>
            </a:r>
          </a:p>
          <a:p>
            <a:r>
              <a:rPr lang="es-ES" dirty="0" smtClean="0"/>
              <a:t>Si bien es posible que no lo sintamos ahora, algún día lo haremos. Un día entenderemos que cada palabra del estudio de la Torá es más preciosa que las joyas finas.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Un día, apreciaremos que cada comentario insensible que alguna vez hayamos hecho volverá para atormentarnos. </a:t>
            </a:r>
          </a:p>
          <a:p>
            <a:r>
              <a:rPr lang="es-ES" dirty="0" smtClean="0"/>
              <a:t>Y un día, reconoceremos que cada acción, hecho y pensamiento fue grabado en video para reproducirnos al final de nuestros días.</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Cuanto más nos enfocamos en el sistema de valores de la Torá, más real se vuelve para nosotros, y más motivados estaremos por aquello que tiene valor y preciosismo eternos.</a:t>
            </a:r>
          </a:p>
          <a:p>
            <a:r>
              <a:rPr lang="es-ES" dirty="0" smtClean="0"/>
              <a:t>El Rabino Bahia, sobre Vayikrá Rabá, nos dicen lo siguiente:</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2900" dirty="0" smtClean="0"/>
              <a:t>En este versículo Salomón nos dijo algo sobre el poder de la lengua (habla), ya sea para bien o para mal. </a:t>
            </a:r>
          </a:p>
          <a:p>
            <a:r>
              <a:rPr lang="es-ES" sz="2900" dirty="0" smtClean="0"/>
              <a:t>Si el hombre emplea el poder del habla para pronunciar palabras de la Torá, para amonestar a la gente a vivir de acuerdo con la Torá y ayudar así a la sociedad judía a adquirir méritos espirituales para sí mismos, entonces su recompensa está con él, y sus obras son un faro que brilla ante él.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dirty="0" smtClean="0"/>
              <a:t>[Él será reconocido por su verdadero valor. Ed.] (Isaías 40,10).</a:t>
            </a:r>
          </a:p>
          <a:p>
            <a:r>
              <a:rPr lang="es-ES" dirty="0" smtClean="0"/>
              <a:t>Por otro lado, si usa el poder del habla para incurrir en calumnias, difamación y cosas por el estilo, su castigo le será servido y tendrá que consumirlo hasta quedar más que saciado.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3000" dirty="0" smtClean="0"/>
              <a:t>Por lo tanto, debemos entender que el comienzo de este versículo se aplica a la difusión de chismes malignos y cosas por el estilo; y el final, es decir, las palabras “su boca se llenará con el producto de sus labios”, </a:t>
            </a:r>
          </a:p>
          <a:p>
            <a:r>
              <a:rPr lang="es-ES" sz="3000" dirty="0" smtClean="0"/>
              <a:t>Como refiriéndose a la recompensa reservada para aquellos que usan su poder de palabra juiciosamente, proporcionando méritos espirituales para la sociedad en la que viven.</a:t>
            </a:r>
            <a:endParaRPr lang="en-US" sz="3000" dirty="0"/>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ES" sz="2700" dirty="0" smtClean="0"/>
              <a:t>Este es también el significado de otro dicho de Salomón en </a:t>
            </a:r>
            <a:r>
              <a:rPr lang="es-ES" sz="2000" b="1" dirty="0" smtClean="0"/>
              <a:t>Proverbios 18,21 </a:t>
            </a:r>
            <a:r>
              <a:rPr lang="es-ES" sz="2700" dirty="0" smtClean="0"/>
              <a:t>“La muerte y la vida están en poder de la lengua; los que la aman comerán de su fruto.” </a:t>
            </a:r>
          </a:p>
          <a:p>
            <a:r>
              <a:rPr lang="es-ES" sz="2700" dirty="0" smtClean="0"/>
              <a:t>Lo que el autor está diciendo es que viendo que la lengua controla la muerte y la vida, si alguien ama la lengua, es decir, está ansioso por seguir hablando en todo momento, debe esforzarse por elegir temas que puedan mejorar su vida, es decir, hablar palabras de sabiduría. , exhortación moral y ética, etc.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CO" sz="2700" dirty="0" smtClean="0"/>
              <a:t>Si lo hace, podrá comer (como recompensa) el fruto del poder de la palabra. </a:t>
            </a:r>
          </a:p>
          <a:p>
            <a:r>
              <a:rPr lang="es-CO" sz="2700" dirty="0" smtClean="0"/>
              <a:t>Sólo en ese caso las personas a las que les gusta hablar aumentarán su propio mérito en proporción a su uso frecuente de la lengua.</a:t>
            </a:r>
          </a:p>
          <a:p>
            <a:r>
              <a:rPr lang="es-CO" sz="2700" dirty="0" smtClean="0"/>
              <a:t>En el caso inverso, es decir, alguien a quien le encanta hablar pero usa su lengua indiscriminadamente, de modo que se involucra en chismes y peor, como castigo comerá “el fruto de ese castigo”.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CO" dirty="0" smtClean="0"/>
              <a:t>Considerando todo esto, es importante ser muy circunspecto en el uso de la lengua. </a:t>
            </a:r>
          </a:p>
          <a:p>
            <a:r>
              <a:rPr lang="es-CO" dirty="0" smtClean="0"/>
              <a:t>La Torá nos ha mostrado en varias ocasiones que si alguien abusa de su poder de hablar y lo usa negativamente, se verá afectado por la enfermedad de tzaraat.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600" b="1" dirty="0" smtClean="0"/>
              <a:t>Advertencia: El Lashón Hará mata!</a:t>
            </a:r>
          </a:p>
          <a:p>
            <a:r>
              <a:rPr lang="es-CO" dirty="0" smtClean="0"/>
              <a:t>Nuestros sabios en Vayikrá Rabáh 16,2 han descubierto que las mismas palabras que introducen el tema de la </a:t>
            </a:r>
            <a:r>
              <a:rPr lang="es-CO" dirty="0" err="1" smtClean="0"/>
              <a:t>מצורע</a:t>
            </a:r>
            <a:r>
              <a:rPr lang="es-CO" dirty="0" smtClean="0"/>
              <a:t>   -</a:t>
            </a:r>
            <a:r>
              <a:rPr lang="es-CO" dirty="0" err="1" smtClean="0"/>
              <a:t>metzora</a:t>
            </a:r>
            <a:r>
              <a:rPr lang="es-CO" dirty="0" smtClean="0"/>
              <a:t>, podrían parafrasearse como:</a:t>
            </a:r>
          </a:p>
          <a:p>
            <a:r>
              <a:rPr lang="es-CO" sz="2400" b="1" dirty="0" smtClean="0"/>
              <a:t>-</a:t>
            </a:r>
            <a:r>
              <a:rPr lang="es-CO" sz="2400" b="1" dirty="0" err="1" smtClean="0"/>
              <a:t>Tsot</a:t>
            </a:r>
            <a:r>
              <a:rPr lang="es-CO" sz="2400" b="1" dirty="0" smtClean="0"/>
              <a:t> torá </a:t>
            </a:r>
            <a:r>
              <a:rPr lang="es-CO" sz="2400" b="1" dirty="0" err="1" smtClean="0"/>
              <a:t>hamotzi</a:t>
            </a:r>
            <a:r>
              <a:rPr lang="es-CO" sz="2400" b="1" dirty="0" smtClean="0"/>
              <a:t> shem ra </a:t>
            </a:r>
            <a:r>
              <a:rPr lang="es-CO" dirty="0" err="1" smtClean="0"/>
              <a:t>זאת</a:t>
            </a:r>
            <a:r>
              <a:rPr lang="es-CO" dirty="0" smtClean="0"/>
              <a:t> </a:t>
            </a:r>
            <a:r>
              <a:rPr lang="es-CO" dirty="0" err="1" smtClean="0"/>
              <a:t>תורת</a:t>
            </a:r>
            <a:r>
              <a:rPr lang="es-CO" dirty="0" smtClean="0"/>
              <a:t> </a:t>
            </a:r>
            <a:r>
              <a:rPr lang="es-CO" dirty="0" err="1" smtClean="0"/>
              <a:t>המוציא</a:t>
            </a:r>
            <a:r>
              <a:rPr lang="es-CO" dirty="0" smtClean="0"/>
              <a:t> </a:t>
            </a:r>
            <a:r>
              <a:rPr lang="es-CO" dirty="0" err="1" smtClean="0"/>
              <a:t>שם</a:t>
            </a:r>
            <a:r>
              <a:rPr lang="es-CO" dirty="0" smtClean="0"/>
              <a:t> </a:t>
            </a:r>
            <a:r>
              <a:rPr lang="es-CO" dirty="0" err="1" smtClean="0"/>
              <a:t>רע</a:t>
            </a:r>
            <a:r>
              <a:rPr lang="es-CO" dirty="0" smtClean="0"/>
              <a:t>, “esta es la ley sobre las personas que se entregan a la difamación”.</a:t>
            </a:r>
            <a:endParaRPr lang="es-CO" dirty="0"/>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2800" b="1" dirty="0" smtClean="0"/>
              <a:t>EL PODER CURATIVO DEL RITUAL</a:t>
            </a:r>
          </a:p>
          <a:p>
            <a:r>
              <a:rPr lang="es-MX" sz="2800" dirty="0" smtClean="0"/>
              <a:t>Notas tomadas de Rabi Devora E </a:t>
            </a:r>
            <a:r>
              <a:rPr lang="es-MX" sz="2800" dirty="0" err="1" smtClean="0"/>
              <a:t>Weisberg</a:t>
            </a:r>
            <a:endParaRPr lang="en-US" sz="2800" dirty="0" smtClean="0"/>
          </a:p>
          <a:p>
            <a:r>
              <a:rPr lang="es-MX" sz="2800" dirty="0" smtClean="0"/>
              <a:t>Un viaje a través de Tazria-M’tzora en una época de COVID-19 es revelador. Cosas que nunca antes resonaron, cosas que parecían incomprensibles, tal vez incluso censurables, de repente cobran sentido.</a:t>
            </a:r>
          </a:p>
          <a:p>
            <a:r>
              <a:rPr lang="es-MX" sz="2800" dirty="0" smtClean="0"/>
              <a:t>Levítico 13 entra en detalles insoportables sobre el diagnóstico y la respuesta a diversas aflicciones de la piel. </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Estas infestaciones, cuya causa se desconoce, vuelven impuros a los seres humanos y ritualmente impura a la ropa. </a:t>
            </a:r>
          </a:p>
          <a:p>
            <a:r>
              <a:rPr lang="es-MX" dirty="0" smtClean="0"/>
              <a:t>El sacerdote que examina al afectado no puede identificar la causa del brote; sólo puede determinar si los síntomas requieren aislar al individuo de su comunidad.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A veces, el sacerdote no puede determinar si los primeros síntomas indican una enfermedad contagiosa; en tal caso, es posible que se requiera una visita de seguimiento antes de que se pueda confirmar el diagnóstico.</a:t>
            </a:r>
          </a:p>
          <a:p>
            <a:r>
              <a:rPr lang="es-MX" dirty="0" smtClean="0"/>
              <a:t>Si el sacerdote declara impuro al individuo, se toman los siguientes pasos: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i="1" dirty="0" smtClean="0"/>
              <a:t>En cuanto a la persona leprosa, se rasgarán las ropas, se dejará al descubierto la cabeza y se cubrirá el labio superior; y la persona gritará: “¡Impuro! ¡Impuro!" Esa persona será impura mientras dure la enfermedad y vivirá apartada en una vivienda fuera del campamento (Lev. 13: 45-46).</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3000" dirty="0" smtClean="0"/>
              <a:t>¿Quién podría dejar de sentir empatía por el individuo afectado de nuestra porción de la Torá? </a:t>
            </a:r>
          </a:p>
          <a:p>
            <a:r>
              <a:rPr lang="es-MX" sz="3000" dirty="0" smtClean="0"/>
              <a:t>Vivimos en una época en la que la tos, la sensación de que la comida es menos sabrosa que ayer o una temperatura ligeramente elevada nos deja sin saber si tenemos un resfriado leve, la gripe estacional o si hemos contraído un virus aterrador...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Imagínese la reacción a los síntomas detallados en Tazria-M’tzora.</a:t>
            </a:r>
          </a:p>
          <a:p>
            <a:r>
              <a:rPr lang="es-MX" dirty="0" smtClean="0"/>
              <a:t>En un año en el que cada persona con la que nos encontremos, sin importar cuán saludable parezca, podría ser una fuente de contagio, imagina la reacción de quienes rodean a la persona afligida descrita en Levítico.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3000" dirty="0" smtClean="0"/>
              <a:t>Considere las restricciones impuestas a la persona. </a:t>
            </a:r>
          </a:p>
          <a:p>
            <a:r>
              <a:rPr lang="es-MX" sz="3000" dirty="0" smtClean="0"/>
              <a:t>Vestidos con ropas que indican duelo, con una máscara sobre la boca, caminan solos, señalando su condición por la apariencia y el habla. Se ven obligados a aislarse, apartados de familiares y amigos durante lo que debe ser el momento más angustioso y aterrador de su vida.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Sin visitas, sin palabras de consuelo de sus seres queridos, sin forma de saber lo que traerá el día siguiente.</a:t>
            </a:r>
            <a:endParaRPr lang="en-US" dirty="0" smtClean="0"/>
          </a:p>
          <a:p>
            <a:r>
              <a:rPr lang="es-MX" dirty="0" smtClean="0"/>
              <a:t>Sin embargo, la Torá ofrece esperanza. Levítico 14 comienza: </a:t>
            </a:r>
          </a:p>
          <a:p>
            <a:r>
              <a:rPr lang="es-MX" i="1" dirty="0" smtClean="0"/>
              <a:t>“Este será el ritual para un leproso en el momento de la purificación… el sacerdote saldrá del campamento. </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i="1" dirty="0" smtClean="0"/>
              <a:t>Si el sacerdote ve que el leproso ha sido curado… ahora guía al individuo a través de un ritual de purificación</a:t>
            </a:r>
            <a:r>
              <a:rPr lang="es-MX" dirty="0" smtClean="0"/>
              <a:t>” </a:t>
            </a:r>
            <a:r>
              <a:rPr lang="es-MX" sz="2400" b="1" dirty="0" smtClean="0"/>
              <a:t>(Levítico 14: 2-3). </a:t>
            </a:r>
          </a:p>
          <a:p>
            <a:r>
              <a:rPr lang="es-MX" dirty="0" smtClean="0"/>
              <a:t>Este ritual no es una cura, un rito para desterrar la enfermedad; se promulga solo después de que los síntomas físicos de la enfermedad hayan desaparecido.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Permite a una persona que regresa a la comunidad experimentar la catarsis, desechar simbólicamente el dolor y el miedo a la enfermedad. </a:t>
            </a:r>
          </a:p>
          <a:p>
            <a:r>
              <a:rPr lang="es-MX" dirty="0" smtClean="0"/>
              <a:t>El ritual en sí puede parecernos extraño: se sacrifica un pájaro limpio (kosher) y su sangre se mezcla con agua y se rocía sobre la persona que se ha recuperado.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ES" sz="3100" dirty="0" smtClean="0"/>
              <a:t>LIMPIO </a:t>
            </a:r>
            <a:r>
              <a:rPr lang="he-IL" sz="3100" dirty="0" smtClean="0"/>
              <a:t>הרות‎ט</a:t>
            </a:r>
            <a:r>
              <a:rPr lang="en-US" sz="3100" dirty="0" smtClean="0"/>
              <a:t> </a:t>
            </a:r>
            <a:r>
              <a:rPr lang="en-US" sz="3100" dirty="0" err="1" smtClean="0"/>
              <a:t>taharot</a:t>
            </a:r>
            <a:r>
              <a:rPr lang="es-ES" sz="3100" dirty="0" smtClean="0"/>
              <a:t> - Este término excluye un ave inmunda (de una especie que no se puede comer) </a:t>
            </a:r>
            <a:r>
              <a:rPr lang="es-ES" sz="2400" b="1" dirty="0" smtClean="0"/>
              <a:t>(cf. </a:t>
            </a:r>
            <a:r>
              <a:rPr lang="es-ES" sz="2400" b="1" dirty="0" err="1" smtClean="0"/>
              <a:t>Chullin</a:t>
            </a:r>
            <a:r>
              <a:rPr lang="es-ES" sz="2400" b="1" dirty="0" smtClean="0"/>
              <a:t> 140a). </a:t>
            </a:r>
            <a:r>
              <a:rPr lang="es-ES" sz="3100" dirty="0" smtClean="0"/>
              <a:t>Debido a que las plagas de la lepra vienen como castigo por la calumnia, que se realiza mediante el parloteo, los pájaros son obligatorios para su purificación (el leproso), porque estos parlotean, por así decirlo, continuamente con un sonido de gorjeo </a:t>
            </a:r>
            <a:r>
              <a:rPr lang="es-ES" sz="2400" b="1" dirty="0" smtClean="0"/>
              <a:t>(</a:t>
            </a:r>
            <a:r>
              <a:rPr lang="es-ES" sz="2400" b="1" dirty="0" err="1" smtClean="0"/>
              <a:t>Arakhin</a:t>
            </a:r>
            <a:r>
              <a:rPr lang="es-ES" sz="2400" b="1" dirty="0" smtClean="0"/>
              <a:t> 16b).</a:t>
            </a:r>
            <a:endParaRPr lang="es-MX" b="1" dirty="0" smtClean="0"/>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Un segundo pájaro es puesto en libertad. </a:t>
            </a:r>
          </a:p>
          <a:p>
            <a:r>
              <a:rPr lang="es-MX" dirty="0" smtClean="0"/>
              <a:t>El individuo se lava la ropa y se baña, pero debe permanecer fuera de su casa una semana más. </a:t>
            </a:r>
          </a:p>
          <a:p>
            <a:r>
              <a:rPr lang="es-MX" dirty="0" smtClean="0"/>
              <a:t>Luego, después de una segunda ronda de baño, el individuo ofrece sacrificios y es ungido con sangre y aceite.</a:t>
            </a:r>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ES" sz="2400" b="1" dirty="0" smtClean="0"/>
              <a:t>Targum Jonatán sobre Levítico 14: 7 </a:t>
            </a:r>
          </a:p>
          <a:p>
            <a:r>
              <a:rPr lang="es-ES" sz="3000" dirty="0" smtClean="0"/>
              <a:t>Y rocíelo sobre el rostro del que ha de ser sanado de lepra siete veces, y purifíquelo; y envía el pájaro viviente sobre la faz del campo. Y sucederá que si ese hombre vuelve a enfermarse de lepra, el pájaro viviente volverá a su casa ese día y podrá considerarse apto para ser comido. Pero el ave muerta, el sacerdote la enterrará en presencia del leproso.</a:t>
            </a:r>
            <a:endParaRPr lang="en-US" sz="3000" dirty="0"/>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ES" sz="2400" b="1" dirty="0" smtClean="0"/>
              <a:t>Introducciones al Talmud de Babilonia, Nazir, Introducción a Perek VIII 4</a:t>
            </a:r>
          </a:p>
          <a:p>
            <a:r>
              <a:rPr lang="es-ES" sz="3000" dirty="0" smtClean="0"/>
              <a:t>Y rociará sobre el que ha de ser sanado de la lepra siete veces, y lo declarará limpio, y dejará ir al ave viva al campo abierto. Y el que ha de ser purificado lavará su ropa, se afeitará todo el cabello, se bañará en agua y quedará limpio; y después de eso podrá entrar en el campamento, pero residirá fuera de su tienda por siete días.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ES" sz="2400" b="1" dirty="0" smtClean="0"/>
              <a:t>Introducciones al Talmud de Babilonia, Nazir, Introducción a Perek VIII 4</a:t>
            </a:r>
          </a:p>
          <a:p>
            <a:r>
              <a:rPr lang="es-ES" sz="3000" dirty="0" smtClean="0"/>
              <a:t>Y será el día séptimo que se afeitará todo el cabello de la cabeza, la barba y las cejas, y se afeitará todo el cabello; y lavará su ropa, y lavará su carne en agua, y quedará limpio. </a:t>
            </a:r>
            <a:r>
              <a:rPr lang="es-ES" sz="2000" b="1" dirty="0" smtClean="0"/>
              <a:t>(Levítico 14: 7-9)</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Tazria-M’tzora confirma lo que hemos aprendido el año pasado: el funcionamiento del cuerpo humano es maravilloso y misterioso. </a:t>
            </a:r>
          </a:p>
          <a:p>
            <a:r>
              <a:rPr lang="es-MX" dirty="0" smtClean="0"/>
              <a:t>A pesar de todo nuestro conocimiento y experiencia médica, no siempre podemos explicar por qué algunas personas se enferman y otras no.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2900" dirty="0" smtClean="0"/>
              <a:t>A menudo damos por sentado nuestros cuerpos cuando funcionan como se espera y luego nos sentimos consternados y desmayados cuando no lo hacen. </a:t>
            </a:r>
          </a:p>
          <a:p>
            <a:r>
              <a:rPr lang="es-MX" sz="2900" dirty="0" smtClean="0"/>
              <a:t>Sentimos una sensación de traición cuando experimentamos una enfermedad. Incluso cuando sabemos qué causa una enfermedad, ese conocimiento a menudo no ofrece tranquilidad y no disipa nuestros temores.</a:t>
            </a:r>
            <a:endParaRPr lang="en-US" sz="2900" dirty="0"/>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2900" dirty="0" smtClean="0"/>
              <a:t>Los escritores de la Torá y los rabinos que la interpretaron en los primeros siglos de la Era Común no poseían ninguno de nuestros conocimientos médicos. </a:t>
            </a:r>
          </a:p>
          <a:p>
            <a:r>
              <a:rPr lang="es-MX" sz="2900" dirty="0" smtClean="0"/>
              <a:t>El funcionamiento del cuerpo explicado por la ciencia moderna era un misterio para ellos. El Talmud reconoce este misterio sagrado con palabras que se han convertido en parte de nuestra liturgia matutina: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3000" dirty="0" smtClean="0"/>
              <a:t>“</a:t>
            </a:r>
            <a:r>
              <a:rPr lang="es-ES" sz="3000" dirty="0" smtClean="0"/>
              <a:t>Bendito eres Tú, Eterno, Dios nuestro, Soberano del universo, que ha creado al ser humano con sabiduría y ha formado en su cuerpo orificios y cavidades, Revelado y sabido es delante de Tu trono de gloria, que si uno solo de ellos se obstruyese o se abriese, no sería posible existir ni una sola hora, Bendito eres Tú, Eterno, que cura a todas las criaturas y actúa maravillosamente</a:t>
            </a:r>
            <a:r>
              <a:rPr lang="es-MX" sz="3000" dirty="0" smtClean="0"/>
              <a:t>” </a:t>
            </a:r>
            <a:r>
              <a:rPr lang="es-MX" sz="2400" b="1" dirty="0" smtClean="0"/>
              <a:t>(Berajot 60b). </a:t>
            </a:r>
            <a:endParaRPr lang="es-MX" b="1" dirty="0" smtClean="0"/>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En </a:t>
            </a:r>
            <a:r>
              <a:rPr lang="es-MX" sz="2400" b="1" dirty="0" err="1" smtClean="0"/>
              <a:t>Leviticus</a:t>
            </a:r>
            <a:r>
              <a:rPr lang="es-MX" sz="2400" b="1" dirty="0" smtClean="0"/>
              <a:t> </a:t>
            </a:r>
            <a:r>
              <a:rPr lang="es-MX" sz="2400" b="1" dirty="0" err="1" smtClean="0"/>
              <a:t>Rabbah</a:t>
            </a:r>
            <a:r>
              <a:rPr lang="es-MX" dirty="0" smtClean="0"/>
              <a:t>, al comentar el versículo inicial de Tazría, las discusiones rabínicas sobre el embarazo y el nacimiento reflejan el sentido de que la formación y el mantenimiento del feto en el útero es milagroso.</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ES" i="1" dirty="0" smtClean="0"/>
              <a:t>El rabino Abba bar Kahana dijo tres [cosas]: En el camino del mundo, si una persona toma una bolsa de dinero y coloca la abertura hacia abajo, ¿no se dispersa el dinero? Un feto que reposa en el vientre de su madre, el Santo Bendito lo guarda para que no caiga y muera, ¿no es esto digno de alabanza? Así: "Vida y misericordia me has dado".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ES" i="1" dirty="0" smtClean="0"/>
              <a:t>El rabino Abba bar Kahana también dijo: Es la forma del mundo que los pechos de un animal estén en el lugar del útero y que los recién nacidos sean amamantados en un lugar vergonzoso. Pero una mujer, sus pechos están en un lugar hermoso, y el recién nacido amamanta en un lugar de honor. ¿No es esto "vida y misericordia"?</a:t>
            </a:r>
            <a:r>
              <a:rPr lang="es-MX" i="1" dirty="0" smtClean="0"/>
              <a:t>(Levítico Rabá 14: 2)</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i="1" dirty="0" smtClean="0"/>
              <a:t>¿Cómo descansa el niño en el útero? </a:t>
            </a:r>
          </a:p>
          <a:p>
            <a:r>
              <a:rPr lang="es-ES" sz="2400" b="1" dirty="0" err="1" smtClean="0"/>
              <a:t>Niddah</a:t>
            </a:r>
            <a:r>
              <a:rPr lang="es-ES" sz="2400" b="1" dirty="0" smtClean="0"/>
              <a:t> 30b: 18</a:t>
            </a:r>
            <a:r>
              <a:rPr lang="es-ES" dirty="0" smtClean="0"/>
              <a:t>§ Rabí </a:t>
            </a:r>
            <a:r>
              <a:rPr lang="es-ES" dirty="0" err="1" smtClean="0"/>
              <a:t>Samlai</a:t>
            </a:r>
            <a:r>
              <a:rPr lang="es-ES" dirty="0" smtClean="0"/>
              <a:t> enseñó: ¿A qué se compara un feto en el vientre de su madre? A un cuaderno doblado [</a:t>
            </a:r>
            <a:r>
              <a:rPr lang="es-ES" dirty="0" err="1" smtClean="0"/>
              <a:t>lefinkas</a:t>
            </a:r>
            <a:r>
              <a:rPr lang="es-ES" dirty="0" smtClean="0"/>
              <a:t>]. Y descansa con sus manos sobre los dos lados de su cabeza, en las sienes, sus dos brazos [</a:t>
            </a:r>
            <a:r>
              <a:rPr lang="es-ES" dirty="0" err="1" smtClean="0"/>
              <a:t>atzilav</a:t>
            </a:r>
            <a:r>
              <a:rPr lang="es-ES" dirty="0" smtClean="0"/>
              <a:t>] sobre sus dos rodillas, y sus dos talones sobre sus dos nalgas,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ES" sz="3000" i="1" dirty="0" smtClean="0"/>
              <a:t>y su cabeza descansa entre sus rodillas, y su boca es cerrada, y su ombligo está abierto. Y come de lo que come su madre, y bebe de lo que bebe su madre, y no emite excrementos para que no mate a su madre. Pero una vez que emerge en el espacio aéreo del mundo, el miembro cerrado, es decir, su boca, se abre y el miembro abierto, su ombligo, se cierra, ya que de otro modo no podría vivir ni siquiera una hora.</a:t>
            </a:r>
            <a:endParaRPr lang="en-US" sz="3000" i="1" dirty="0" smtClean="0"/>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2800" dirty="0" smtClean="0"/>
              <a:t>En un mundo lleno de misterio, hay asombro y maravillas cuando el cuerpo funciona como se esperaba, y también hay miedo. </a:t>
            </a:r>
          </a:p>
          <a:p>
            <a:r>
              <a:rPr lang="es-MX" sz="2800" dirty="0" smtClean="0"/>
              <a:t>Tazria-M’tzora, con sus discusiones sobre los fluidos corporales y las dolencias de la piel, refleja tanto el asombro como el miedo que evocan la función y disfunción del cuerpo. Sus rituales, por extraños que nos parezcan, permitían a los individuos marcar los altibajos que forman parte de la existencia física.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dirty="0" smtClean="0"/>
              <a:t>Estos rituales marcaron su restauración no solo de la salud sino también de la vida comunitaria.</a:t>
            </a:r>
            <a:endParaRPr lang="en-US" dirty="0" smtClean="0"/>
          </a:p>
          <a:p>
            <a:r>
              <a:rPr lang="es-MX" dirty="0" smtClean="0"/>
              <a:t>Esta parashá, leída trece meses después de que comenzamos a vivir una pandemia, nos recuerda que la vida es frágil y que la enfermedad puede resultar en una sensación de interrupción y aislamiento.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3000" dirty="0" smtClean="0"/>
              <a:t>También nos recuerda que los rituales, aunque a veces son tan misteriosos como el funcionamiento interno del cuerpo humano, pueden ofrecer consuelo al final de una enfermedad. </a:t>
            </a:r>
          </a:p>
          <a:p>
            <a:r>
              <a:rPr lang="es-MX" sz="3000" dirty="0" smtClean="0"/>
              <a:t>Las condiciones discutidas en Tazria-M’tzora tenían manifestaciones físicas, pero también pueden haber tenido un costo social y emocional.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1800" b="1" dirty="0" smtClean="0"/>
              <a:t>EL PODER CURATIVO DEL RITUAL</a:t>
            </a:r>
          </a:p>
          <a:p>
            <a:r>
              <a:rPr lang="es-MX" sz="3050" dirty="0" smtClean="0"/>
              <a:t>Los rituales descritos en la parashá se realizan en el cuerpo de las personas, pero también están destinados a actuar sobre sus mentes, para asegurarles que están una vez más completos.</a:t>
            </a:r>
          </a:p>
          <a:p>
            <a:r>
              <a:rPr lang="es-MX" sz="3050" dirty="0" smtClean="0"/>
              <a:t>Quizás nosotros también deberíamos pensar en cómo el ritual podría ayudarnos a recuperarnos del daño físico y emocional del año pasado.</a:t>
            </a:r>
            <a:endParaRPr lang="en-US" sz="3050" dirty="0" smtClean="0"/>
          </a:p>
          <a:p>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n-US" sz="2800" b="1" dirty="0" smtClean="0"/>
              <a:t>Isaías 66:1 – 24 – EL TRONO Y EL ESTRADO DE DIOS</a:t>
            </a:r>
          </a:p>
          <a:p>
            <a:r>
              <a:rPr lang="es-ES" sz="3000" dirty="0" smtClean="0"/>
              <a:t>Así dijo el Señor: El cielo es mi trono y la tierra es el estrado de mis pies: ¿Dónde podrías construirme una casa, qué lugar podría servirme como mi morada?</a:t>
            </a:r>
          </a:p>
          <a:p>
            <a:r>
              <a:rPr lang="es-ES" sz="3000" dirty="0" smtClean="0"/>
              <a:t>Todo esto fue hecho por mi mano, y así todo se hizo realidad —declara el Señor. Sin embargo, a Yo miro a los pobres y los quebrantados de corazón, a quienes les preocupa mi palabra. </a:t>
            </a:r>
            <a:r>
              <a:rPr lang="es-ES" sz="1600" b="1" dirty="0" smtClean="0"/>
              <a:t>YESHAYAHU 66:1-2</a:t>
            </a:r>
            <a:endParaRPr lang="es-ES" sz="3000" b="1" dirty="0" smtClean="0"/>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dirty="0" err="1" smtClean="0"/>
              <a:t>Ko</a:t>
            </a:r>
            <a:r>
              <a:rPr lang="es-ES" dirty="0" smtClean="0"/>
              <a:t> amar Adonai </a:t>
            </a:r>
            <a:r>
              <a:rPr lang="es-ES" dirty="0" err="1" smtClean="0"/>
              <a:t>hashamayim</a:t>
            </a:r>
            <a:r>
              <a:rPr lang="es-ES" dirty="0" smtClean="0"/>
              <a:t> </a:t>
            </a:r>
            <a:r>
              <a:rPr lang="es-ES" dirty="0" err="1" smtClean="0"/>
              <a:t>kisi</a:t>
            </a:r>
            <a:r>
              <a:rPr lang="es-ES" dirty="0" smtClean="0"/>
              <a:t> </a:t>
            </a:r>
            <a:r>
              <a:rPr lang="es-ES" dirty="0" err="1" smtClean="0"/>
              <a:t>veha’aretz</a:t>
            </a:r>
            <a:r>
              <a:rPr lang="es-ES" dirty="0" smtClean="0"/>
              <a:t> </a:t>
            </a:r>
            <a:r>
              <a:rPr lang="es-ES" dirty="0" err="1" smtClean="0"/>
              <a:t>adom</a:t>
            </a:r>
            <a:r>
              <a:rPr lang="es-ES" dirty="0" smtClean="0"/>
              <a:t> </a:t>
            </a:r>
            <a:r>
              <a:rPr lang="es-ES" dirty="0" err="1" smtClean="0"/>
              <a:t>raglay</a:t>
            </a:r>
            <a:r>
              <a:rPr lang="es-ES" dirty="0" smtClean="0"/>
              <a:t> </a:t>
            </a:r>
            <a:r>
              <a:rPr lang="es-ES" dirty="0" err="1" smtClean="0"/>
              <a:t>e’ze</a:t>
            </a:r>
            <a:r>
              <a:rPr lang="es-ES" dirty="0" smtClean="0"/>
              <a:t> </a:t>
            </a:r>
            <a:r>
              <a:rPr lang="es-ES" dirty="0" err="1" smtClean="0"/>
              <a:t>bayit</a:t>
            </a:r>
            <a:r>
              <a:rPr lang="es-ES" dirty="0" smtClean="0"/>
              <a:t> asher </a:t>
            </a:r>
            <a:r>
              <a:rPr lang="es-ES" dirty="0" err="1" smtClean="0"/>
              <a:t>tibenu</a:t>
            </a:r>
            <a:r>
              <a:rPr lang="es-ES" dirty="0" smtClean="0"/>
              <a:t> li </a:t>
            </a:r>
            <a:r>
              <a:rPr lang="es-ES" dirty="0" err="1" smtClean="0"/>
              <a:t>ve’e</a:t>
            </a:r>
            <a:r>
              <a:rPr lang="es-ES" dirty="0" smtClean="0"/>
              <a:t> </a:t>
            </a:r>
            <a:r>
              <a:rPr lang="es-ES" dirty="0" err="1" smtClean="0"/>
              <a:t>ze</a:t>
            </a:r>
            <a:r>
              <a:rPr lang="es-ES" dirty="0" smtClean="0"/>
              <a:t> </a:t>
            </a:r>
            <a:r>
              <a:rPr lang="es-ES" dirty="0" err="1" smtClean="0"/>
              <a:t>makom</a:t>
            </a:r>
            <a:r>
              <a:rPr lang="es-ES" dirty="0" smtClean="0"/>
              <a:t> </a:t>
            </a:r>
            <a:r>
              <a:rPr lang="es-ES" dirty="0" err="1" smtClean="0"/>
              <a:t>menuhati</a:t>
            </a:r>
            <a:r>
              <a:rPr lang="es-ES" dirty="0" smtClean="0"/>
              <a:t> ve’et kol.</a:t>
            </a:r>
          </a:p>
          <a:p>
            <a:r>
              <a:rPr lang="es-ES" dirty="0" err="1" smtClean="0"/>
              <a:t>Eleh</a:t>
            </a:r>
            <a:r>
              <a:rPr lang="es-ES" dirty="0" smtClean="0"/>
              <a:t> </a:t>
            </a:r>
            <a:r>
              <a:rPr lang="es-ES" dirty="0" err="1" smtClean="0"/>
              <a:t>yadi</a:t>
            </a:r>
            <a:r>
              <a:rPr lang="es-ES" dirty="0" smtClean="0"/>
              <a:t> </a:t>
            </a:r>
            <a:r>
              <a:rPr lang="es-ES" dirty="0" err="1" smtClean="0"/>
              <a:t>asatah</a:t>
            </a:r>
            <a:r>
              <a:rPr lang="es-ES" dirty="0" smtClean="0"/>
              <a:t> </a:t>
            </a:r>
            <a:r>
              <a:rPr lang="es-ES" dirty="0" err="1" smtClean="0"/>
              <a:t>vayihyu</a:t>
            </a:r>
            <a:r>
              <a:rPr lang="es-ES" dirty="0" smtClean="0"/>
              <a:t> kol ele </a:t>
            </a:r>
            <a:r>
              <a:rPr lang="es-ES" dirty="0" err="1" smtClean="0"/>
              <a:t>nehum</a:t>
            </a:r>
            <a:r>
              <a:rPr lang="es-ES" dirty="0" smtClean="0"/>
              <a:t> Adonai </a:t>
            </a:r>
            <a:r>
              <a:rPr lang="es-ES" dirty="0" err="1" smtClean="0"/>
              <a:t>ve’el</a:t>
            </a:r>
            <a:r>
              <a:rPr lang="es-ES" dirty="0" smtClean="0"/>
              <a:t> </a:t>
            </a:r>
            <a:r>
              <a:rPr lang="es-ES" dirty="0" err="1" smtClean="0"/>
              <a:t>abit</a:t>
            </a:r>
            <a:r>
              <a:rPr lang="es-ES" dirty="0" smtClean="0"/>
              <a:t> el </a:t>
            </a:r>
            <a:r>
              <a:rPr lang="es-ES" dirty="0" err="1" smtClean="0"/>
              <a:t>ani</a:t>
            </a:r>
            <a:r>
              <a:rPr lang="es-ES" dirty="0" smtClean="0"/>
              <a:t> </a:t>
            </a:r>
            <a:r>
              <a:rPr lang="es-ES" dirty="0" err="1" smtClean="0"/>
              <a:t>uneke</a:t>
            </a:r>
            <a:r>
              <a:rPr lang="es-ES" dirty="0" smtClean="0"/>
              <a:t> </a:t>
            </a:r>
            <a:r>
              <a:rPr lang="es-ES" dirty="0" err="1" smtClean="0"/>
              <a:t>ruaj</a:t>
            </a:r>
            <a:r>
              <a:rPr lang="es-ES" dirty="0" smtClean="0"/>
              <a:t> </a:t>
            </a:r>
            <a:r>
              <a:rPr lang="es-ES" dirty="0" err="1" smtClean="0"/>
              <a:t>vehared</a:t>
            </a:r>
            <a:r>
              <a:rPr lang="es-ES" dirty="0" smtClean="0"/>
              <a:t> al </a:t>
            </a:r>
            <a:r>
              <a:rPr lang="es-ES" dirty="0" err="1" smtClean="0"/>
              <a:t>debari</a:t>
            </a:r>
            <a:endParaRPr lang="es-ES" dirty="0" smtClean="0"/>
          </a:p>
          <a:p>
            <a:pPr algn="r"/>
            <a:r>
              <a:rPr lang="he-IL" sz="1800" dirty="0" smtClean="0"/>
              <a:t>כֹּ֚ה אָמַ֣ר יְהוָ֔ה הַשָּׁמַ֣יִם כִּסְאִ֔י וְהָאָ֖רֶץ הֲדֹ֣ם רַגְלָ֑י אֵי־זֶ֥ה בַ֙יִת֙ אֲשֶׁ֣ר תִּבְנוּ־לִ֔י וְאֵי־זֶ֥ה מָקֹ֖ום מְנוּחָתִֽי׃</a:t>
            </a:r>
            <a:br>
              <a:rPr lang="he-IL" sz="1800" dirty="0" smtClean="0"/>
            </a:br>
            <a:r>
              <a:rPr lang="he-IL" sz="1800" dirty="0" smtClean="0"/>
              <a:t>וְאֶת־כָּל־אֵ֙לֶּה֙ יָדִ֣י עָשָׂ֔תָה וַיִּהְי֥וּ כָל־אֵ֖לֶּה נְאֻם־יְהוָ֑ה וְאֶל־זֶ֣ה אַבִּ֔יט אֶל־עָנִי֙ וּנְכֵה־ר֔וּחַ וְחָרֵ֖ד עַל־דְּבָרִֽי׃</a:t>
            </a:r>
            <a:br>
              <a:rPr lang="he-IL" sz="1800" dirty="0" smtClean="0"/>
            </a:br>
            <a:endParaRPr lang="es-ES" sz="1800" dirty="0" smtClean="0"/>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smtClean="0"/>
              <a:t>Abraham Ibn Ezra</a:t>
            </a:r>
          </a:p>
          <a:p>
            <a:r>
              <a:rPr lang="es-ES" dirty="0" smtClean="0"/>
              <a:t>El cielo es mi trono. Sabemos que la gloria del Señor llena el cielo y la tierra; pero por las palabras que el cielo es mi trono, el profeta indica que los destinos del mundo entero vienen de arriba, por decretos, que el rey, sentado en su trono, envía</a:t>
            </a:r>
            <a:endParaRPr lang="es-ES" sz="1800" dirty="0" smtClean="0"/>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smtClean="0"/>
              <a:t>Kidushin 31a: 2</a:t>
            </a:r>
          </a:p>
          <a:p>
            <a:r>
              <a:rPr lang="es-ES" dirty="0" smtClean="0"/>
              <a:t>Un tanna enseñó una Baraita ante Rav Naḥman: cuando una persona causa sufrimiento a su padre y a su madre, el Santo, Bendito sea Él, dice: Hice bien en no habitar entre ellos, porque si hubiera vivido entre ellos me habrían causado sufrimiento también, por así decirlo.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smtClean="0"/>
              <a:t>Kidushin 31a: 2</a:t>
            </a:r>
          </a:p>
          <a:p>
            <a:r>
              <a:rPr lang="es-ES" dirty="0" smtClean="0"/>
              <a:t>El rabino Itzjak dice: Cualquiera que transgreda en privado, se considera que está empujando con los pies la Presencia Divina, es decir, que distancia a Dios de él, por así decirlo. Como se dice: "Así dice el Señor: el cielo es mi trono y la tierra es el estrado de mis pies" </a:t>
            </a:r>
            <a:r>
              <a:rPr lang="es-ES" sz="2400" b="1" dirty="0" smtClean="0"/>
              <a:t>(Isaías 66: 1).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smtClean="0"/>
              <a:t>Kidushin 31a: 2</a:t>
            </a:r>
          </a:p>
          <a:p>
            <a:r>
              <a:rPr lang="es-ES" dirty="0" smtClean="0"/>
              <a:t>Cuando alguien peca en secreto, demuestra que cree que Dios está ausente de ese lugar, y es como si empujara sus pies lejos de la tierra.</a:t>
            </a:r>
          </a:p>
          <a:p>
            <a:endParaRPr lang="es-ES" sz="1800" dirty="0" smtClean="0"/>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err="1" smtClean="0"/>
              <a:t>Jagigah</a:t>
            </a:r>
            <a:r>
              <a:rPr lang="es-ES" sz="2400" b="1" dirty="0" smtClean="0"/>
              <a:t> 12a: 17</a:t>
            </a:r>
          </a:p>
          <a:p>
            <a:r>
              <a:rPr lang="es-ES" sz="3000" dirty="0" smtClean="0"/>
              <a:t>Beit Hillel le dijo a Beit Shammai: Según sus palabras, ¿una persona construye un segundo piso y luego el primer piso de la casa? Como se dice: "Es Él quien construye sus cámaras superiores en el cielo, y ha fundado su bóveda sobre la tierra" (Amós 9: 6), lo que indica que el piso superior, el cielo, fue construido sobre la tierra.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err="1" smtClean="0"/>
              <a:t>Jagigah</a:t>
            </a:r>
            <a:r>
              <a:rPr lang="es-ES" sz="2400" b="1" dirty="0" smtClean="0"/>
              <a:t> 12a: 17</a:t>
            </a:r>
          </a:p>
          <a:p>
            <a:r>
              <a:rPr lang="es-ES" sz="3000" dirty="0" smtClean="0"/>
              <a:t>Beit Shammai le dijo a Beit Hillel: Según sus palabras, ¿una persona hace un taburete para sus pies y luego se sienta? Como se dice: "Así dijo el Señor: los cielos son mi asiento, y la tierra el estrado de mis pies" (Isaías 66: 1). </a:t>
            </a:r>
          </a:p>
          <a:p>
            <a:r>
              <a:rPr lang="es-ES" sz="3000" dirty="0" smtClean="0"/>
              <a:t>Pero los rabinos dicen: tanto esto como aquello fueron creados como uno, porque se dice: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err="1" smtClean="0"/>
              <a:t>Jagigah</a:t>
            </a:r>
            <a:r>
              <a:rPr lang="es-ES" sz="2400" b="1" dirty="0" smtClean="0"/>
              <a:t> 12a: 17</a:t>
            </a:r>
          </a:p>
          <a:p>
            <a:r>
              <a:rPr lang="es-ES" dirty="0" smtClean="0"/>
              <a:t>“De hecho, mi mano ha puesto los cimientos de la tierra, y mi mano derecha ha extendido los cielos; cuando los llamo, se paran juntos ”(Isaías 48:13), lo que implica que fueron creados como uno.</a:t>
            </a:r>
            <a:endParaRPr lang="es-ES" sz="1800" dirty="0" smtClean="0"/>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err="1" smtClean="0"/>
              <a:t>Jagigah</a:t>
            </a:r>
            <a:r>
              <a:rPr lang="es-ES" sz="2400" b="1" dirty="0" smtClean="0"/>
              <a:t> 14a: 6</a:t>
            </a:r>
          </a:p>
          <a:p>
            <a:r>
              <a:rPr lang="es-ES" dirty="0" smtClean="0"/>
              <a:t>La Gemará pregunta: ¿Rabí Akiva aceptó este rechazo de él o no lo aceptó de él? </a:t>
            </a:r>
          </a:p>
          <a:p>
            <a:r>
              <a:rPr lang="es-ES" dirty="0" smtClean="0"/>
              <a:t>La Gemará ofrece una prueba: ven y escucha las siguientes enseñanzas de una Baraita diferente: un trono es para el juicio y el otro para la justicia; esta es la declaración del rabino Akiva.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err="1" smtClean="0"/>
              <a:t>Jagigah</a:t>
            </a:r>
            <a:r>
              <a:rPr lang="es-ES" sz="2400" b="1" dirty="0" smtClean="0"/>
              <a:t> 14a: 6</a:t>
            </a:r>
          </a:p>
          <a:p>
            <a:r>
              <a:rPr lang="es-ES" sz="3000" dirty="0" smtClean="0"/>
              <a:t>El rabino Elazar ben Azaría le dijo: Akiva, ¿qué haces ocupándote en el estudio de la </a:t>
            </a:r>
            <a:r>
              <a:rPr lang="es-ES" sz="3000" dirty="0" err="1" smtClean="0"/>
              <a:t>agadá</a:t>
            </a:r>
            <a:r>
              <a:rPr lang="es-ES" sz="3000" dirty="0" smtClean="0"/>
              <a:t>? Este no es su campo de especialización. Lleva [</a:t>
            </a:r>
            <a:r>
              <a:rPr lang="es-ES" sz="3000" i="1" dirty="0" err="1" smtClean="0"/>
              <a:t>kelakh</a:t>
            </a:r>
            <a:r>
              <a:rPr lang="es-ES" sz="3000" dirty="0" smtClean="0"/>
              <a:t>] tus palabras a los temas de plagas y tiendas de campaña. Es decir, es preferible que enseñe las halajot de la impureza de la lepra y la impureza de los muertos, que están dentro de su campo de especialización.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err="1" smtClean="0"/>
              <a:t>Jagigah</a:t>
            </a:r>
            <a:r>
              <a:rPr lang="es-ES" sz="2400" b="1" dirty="0" smtClean="0"/>
              <a:t> 14a: 6</a:t>
            </a:r>
          </a:p>
          <a:p>
            <a:r>
              <a:rPr lang="es-ES" dirty="0" smtClean="0"/>
              <a:t>Más bien, con respecto a los dos tronos: un trono es para un asiento y otro para un asiento pequeño. </a:t>
            </a:r>
          </a:p>
          <a:p>
            <a:r>
              <a:rPr lang="es-ES" dirty="0" smtClean="0"/>
              <a:t>El asiento es para sentarse, y el asiento pequeño es para el estrado de sus pies, como se dice: "Los cielos son mi asiento, y la tierra mi estrado de los pies" (Isaías 66: 1)</a:t>
            </a:r>
            <a:endParaRPr lang="es-ES" sz="1800" dirty="0" smtClean="0"/>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smtClean="0"/>
              <a:t>Jagigá 16a: 12</a:t>
            </a:r>
          </a:p>
          <a:p>
            <a:r>
              <a:rPr lang="es-ES" dirty="0" smtClean="0"/>
              <a:t>Rav Yosef dijo: como dijo el Rabino Yitzjak: Quien comete una transgresión en privado, es como si empujara con los pies la Presencia Divina, como se afirma : </a:t>
            </a:r>
          </a:p>
          <a:p>
            <a:r>
              <a:rPr lang="es-ES" dirty="0" smtClean="0"/>
              <a:t>"Así dijo el Señor: los cielos son mi asiento, y la tierra el estrado de mis pies" </a:t>
            </a:r>
            <a:r>
              <a:rPr lang="es-ES" sz="2000" b="1" dirty="0" smtClean="0"/>
              <a:t>(Isaías 66: 1).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Leviticus 12:1 – 15:33 y Isaías 66:1 – 24</a:t>
            </a:r>
          </a:p>
          <a:p>
            <a:r>
              <a:rPr lang="es-ES" sz="2400" b="1" dirty="0" err="1" smtClean="0"/>
              <a:t>Jagigah</a:t>
            </a:r>
            <a:r>
              <a:rPr lang="es-ES" sz="2400" b="1" dirty="0" smtClean="0"/>
              <a:t> 16a: 12</a:t>
            </a:r>
          </a:p>
          <a:p>
            <a:r>
              <a:rPr lang="es-ES" dirty="0" smtClean="0"/>
              <a:t>Si uno cree que nadie puede ver lo que está haciendo en privado, es como si dijera que Dios está ausente de ese lugar. </a:t>
            </a:r>
          </a:p>
          <a:p>
            <a:r>
              <a:rPr lang="es-ES" dirty="0" smtClean="0"/>
              <a:t>Por lo tanto, se lo compara con alguien que intenta sacar a Dios de su estrado</a:t>
            </a:r>
            <a:endParaRPr lang="es-ES" sz="1800" dirty="0" smtClean="0"/>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12:1 – 15:33 y Isaías 66:1 – 24</a:t>
            </a:r>
          </a:p>
          <a:p>
            <a:r>
              <a:rPr lang="es-ES" sz="2400" b="1" dirty="0" smtClean="0"/>
              <a:t>Ein Yaakov (Edición Glick), Sanhedrín 1: 8</a:t>
            </a:r>
          </a:p>
          <a:p>
            <a:r>
              <a:rPr lang="es-ES" dirty="0" smtClean="0"/>
              <a:t>Hubo uno más que solía decir: "Cuando nuestro amor fue fuerte, encontramos espacio para dormir en el lado ancho de una espada; ahora, cuando nuestro amor se fue, una cama de sesenta [yardas] no es suficiente para nosotros".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12:1 – 15:33 y Isaías 66:1 – 24</a:t>
            </a:r>
          </a:p>
          <a:p>
            <a:r>
              <a:rPr lang="es-ES" sz="2400" b="1" dirty="0" smtClean="0"/>
              <a:t>Ein Yaakov (Edición Glick), Sanhedrín 1: 8</a:t>
            </a:r>
          </a:p>
          <a:p>
            <a:r>
              <a:rPr lang="es-ES" dirty="0" smtClean="0"/>
              <a:t>R. Huna dijo: Encontramos esto en las Escrituras. </a:t>
            </a:r>
          </a:p>
          <a:p>
            <a:r>
              <a:rPr lang="es-ES" dirty="0" smtClean="0"/>
              <a:t>Al principio [cuando Israel obraba bien] está escrito (Ex. 25, 22) Hablaré contigo desde arriba del Kaporet –tapa del Arca. </a:t>
            </a:r>
          </a:p>
          <a:p>
            <a:r>
              <a:rPr lang="es-ES" dirty="0" smtClean="0"/>
              <a:t>Y se nos enseña en un Baraita que el arca medía nueve tramos, y la tapa uno;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12:1 – 15:33 y Isaías 66:1 – 24</a:t>
            </a:r>
          </a:p>
          <a:p>
            <a:r>
              <a:rPr lang="es-ES" sz="2400" b="1" dirty="0" smtClean="0"/>
              <a:t>Ein Yaakov (Edición Glick), Sanhedrín 1: 8</a:t>
            </a:r>
          </a:p>
          <a:p>
            <a:r>
              <a:rPr lang="es-ES" sz="3000" dirty="0" smtClean="0"/>
              <a:t>por lo tanto, en total, midió diez, y está escrito (I Reyes 6, 2) </a:t>
            </a:r>
          </a:p>
          <a:p>
            <a:r>
              <a:rPr lang="es-ES" sz="3000" dirty="0" smtClean="0"/>
              <a:t>Y la casa que fue construida por Salomón para el Señor tenía sesenta codos de largo. </a:t>
            </a:r>
          </a:p>
          <a:p>
            <a:r>
              <a:rPr lang="es-ES" sz="3000" dirty="0" smtClean="0"/>
              <a:t>Y finalmente hay un pasaje (Is. 66, 1) Así ha dicho el Señor, los cielos son mi trono, y la tierra es mi banqueta; ¿Dónde hay una casa que me puedas edificar?</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12:1 – 15:33 y Isaías 66:1 – 24</a:t>
            </a:r>
          </a:p>
          <a:p>
            <a:r>
              <a:rPr lang="es-ES" sz="2400" b="1" dirty="0" smtClean="0"/>
              <a:t>Ein Yaakov (Edición Glick), Kidushin 1:15</a:t>
            </a:r>
          </a:p>
          <a:p>
            <a:r>
              <a:rPr lang="es-ES" dirty="0" smtClean="0"/>
              <a:t>R. Isaac dijo: "Quien comete un crimen en secreto, es como si presionara a la Shejiná, como se dice (Is. 66, 1) Así dijo el Señor: 'El cielo es mi trono y la tierra es mi escabel.' </a:t>
            </a:r>
          </a:p>
          <a:p>
            <a:r>
              <a:rPr lang="es-ES" dirty="0" smtClean="0"/>
              <a:t>"R. Joshua b. Levi dice: "Está prohibido que un hombre camine </a:t>
            </a:r>
            <a:r>
              <a:rPr lang="es-ES" dirty="0" err="1" smtClean="0"/>
              <a:t>demanera</a:t>
            </a:r>
            <a:r>
              <a:rPr lang="es-ES" dirty="0" smtClean="0"/>
              <a:t> erecta, porque se dice (Ib. 6, 3)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smtClean="0">
                <a:latin typeface="Georgia" panose="02040502050405020303" pitchFamily="18" charset="0"/>
              </a:rPr>
              <a:t>PARASHA VAYIKRA TAZRIA METZORA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Leviticus 12:1 – 15:33 y Isaías 66:1 – 24</a:t>
            </a:r>
          </a:p>
          <a:p>
            <a:r>
              <a:rPr lang="es-ES" sz="2400" b="1" dirty="0" smtClean="0"/>
              <a:t>Ein Yaakov (Edición Glick), Kidushin 1:15</a:t>
            </a:r>
          </a:p>
          <a:p>
            <a:r>
              <a:rPr lang="es-ES" sz="2800" dirty="0" smtClean="0"/>
              <a:t>Toda la tierra está llena de Su gloria, [y al caminar de manera erguida parece que no hay más gente sino él". </a:t>
            </a:r>
          </a:p>
          <a:p>
            <a:r>
              <a:rPr lang="es-ES" sz="2800" dirty="0" smtClean="0"/>
              <a:t>R. Huna, el hijo de R. Joshua, tuvo cuidado de no caminar cuatro codos con la cabeza descubierta, "Porque", dijo, "la Shejiná está por encima de mi cabeza, y ¿cómo puedo caminar con la cabeza descubierta?“</a:t>
            </a:r>
            <a:endParaRPr lang="es-ES" sz="1600" dirty="0" smtClean="0"/>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1</a:t>
            </a:r>
            <a:r>
              <a:rPr lang="es-ES" sz="1800" dirty="0" smtClean="0"/>
              <a:t> </a:t>
            </a:r>
            <a:r>
              <a:rPr lang="es-ES" sz="1800" dirty="0" smtClean="0"/>
              <a:t>de </a:t>
            </a:r>
            <a:r>
              <a:rPr lang="es-ES" sz="1800" dirty="0" err="1" smtClean="0"/>
              <a:t>Iyar</a:t>
            </a:r>
            <a:r>
              <a:rPr lang="es-ES" sz="1800" dirty="0" smtClean="0"/>
              <a:t>, </a:t>
            </a:r>
            <a:r>
              <a:rPr lang="es-ES" sz="1800" b="0" i="0" u="none" strike="noStrike" cap="none" dirty="0" smtClean="0">
                <a:solidFill>
                  <a:srgbClr val="898989"/>
                </a:solidFill>
                <a:latin typeface="Calibri"/>
                <a:ea typeface="Calibri"/>
                <a:cs typeface="Calibri"/>
                <a:sym typeface="Calibri"/>
              </a:rPr>
              <a:t>5785  </a:t>
            </a:r>
            <a:r>
              <a:rPr lang="es-ES" sz="1800" b="0" i="0" u="none" strike="noStrike" cap="none" dirty="0">
                <a:solidFill>
                  <a:srgbClr val="898989"/>
                </a:solidFill>
                <a:latin typeface="Calibri"/>
                <a:ea typeface="Calibri"/>
                <a:cs typeface="Calibri"/>
                <a:sym typeface="Calibri"/>
              </a:rPr>
              <a:t>–  </a:t>
            </a:r>
            <a:r>
              <a:rPr lang="es-ES" sz="1800" b="0" i="0" u="none" strike="noStrike" cap="none" dirty="0" smtClean="0">
                <a:solidFill>
                  <a:srgbClr val="898989"/>
                </a:solidFill>
                <a:latin typeface="Calibri"/>
                <a:ea typeface="Calibri"/>
                <a:cs typeface="Calibri"/>
                <a:sym typeface="Calibri"/>
              </a:rPr>
              <a:t>Abril </a:t>
            </a:r>
            <a:r>
              <a:rPr lang="es-ES" sz="1800" dirty="0" smtClean="0"/>
              <a:t>29</a:t>
            </a:r>
            <a:r>
              <a:rPr lang="es-ES" sz="1800" b="0" i="0" u="none" strike="noStrike" cap="none" dirty="0" smtClean="0">
                <a:solidFill>
                  <a:srgbClr val="898989"/>
                </a:solidFill>
                <a:latin typeface="Calibri"/>
                <a:ea typeface="Calibri"/>
                <a:cs typeface="Calibri"/>
                <a:sym typeface="Calibri"/>
              </a:rPr>
              <a:t>, 2025-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41222</TotalTime>
  <Words>11976</Words>
  <Application>Microsoft Office PowerPoint</Application>
  <PresentationFormat>Presentación en pantalla (4:3)</PresentationFormat>
  <Paragraphs>858</Paragraphs>
  <Slides>172</Slides>
  <Notes>172</Notes>
  <HiddenSlides>0</HiddenSlides>
  <MMClips>0</MMClips>
  <ScaleCrop>false</ScaleCrop>
  <HeadingPairs>
    <vt:vector size="4" baseType="variant">
      <vt:variant>
        <vt:lpstr>Tema</vt:lpstr>
      </vt:variant>
      <vt:variant>
        <vt:i4>1</vt:i4>
      </vt:variant>
      <vt:variant>
        <vt:lpstr>Títulos de diapositiva</vt:lpstr>
      </vt:variant>
      <vt:variant>
        <vt:i4>172</vt:i4>
      </vt:variant>
    </vt:vector>
  </HeadingPairs>
  <TitlesOfParts>
    <vt:vector size="173" baseType="lpstr">
      <vt:lpstr>Office Theme</vt:lpstr>
      <vt:lpstr> </vt:lpstr>
      <vt:lpstr>PARASHA VAYIKRA TAZRIA METZORA</vt:lpstr>
      <vt:lpstr>PARASHA VAYIKRA TAZRIA METZORA</vt:lpstr>
      <vt:lpstr>PARASHA VAYIKRA TAZRIA METZORA SHABAT ROSH JODESH</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PARASHA VAYIKRA TAZRIA METZORA</vt:lpstr>
      <vt:lpstr>Diapositiva 172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365</cp:revision>
  <dcterms:modified xsi:type="dcterms:W3CDTF">2025-05-02T01:15:37Z</dcterms:modified>
</cp:coreProperties>
</file>